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3"/>
  </p:notesMasterIdLst>
  <p:sldIdLst>
    <p:sldId id="1016" r:id="rId5"/>
    <p:sldId id="356" r:id="rId6"/>
    <p:sldId id="1081" r:id="rId7"/>
    <p:sldId id="1094" r:id="rId8"/>
    <p:sldId id="1051" r:id="rId9"/>
    <p:sldId id="1067" r:id="rId10"/>
    <p:sldId id="1060" r:id="rId11"/>
    <p:sldId id="1098" r:id="rId12"/>
    <p:sldId id="1084" r:id="rId13"/>
    <p:sldId id="1085" r:id="rId14"/>
    <p:sldId id="1099" r:id="rId15"/>
    <p:sldId id="1100" r:id="rId16"/>
    <p:sldId id="1101" r:id="rId17"/>
    <p:sldId id="1102" r:id="rId18"/>
    <p:sldId id="1103" r:id="rId19"/>
    <p:sldId id="1104" r:id="rId20"/>
    <p:sldId id="1105" r:id="rId21"/>
    <p:sldId id="109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1016"/>
            <p14:sldId id="356"/>
            <p14:sldId id="1081"/>
            <p14:sldId id="1094"/>
            <p14:sldId id="1051"/>
            <p14:sldId id="1067"/>
            <p14:sldId id="1060"/>
            <p14:sldId id="1098"/>
            <p14:sldId id="1084"/>
            <p14:sldId id="1085"/>
            <p14:sldId id="1099"/>
            <p14:sldId id="1100"/>
            <p14:sldId id="1101"/>
            <p14:sldId id="1102"/>
            <p14:sldId id="1103"/>
            <p14:sldId id="1104"/>
            <p14:sldId id="1105"/>
          </p14:sldIdLst>
        </p14:section>
        <p14:section name="Untitled Section" id="{9D4CB4EB-5315-47B4-A283-6E8018E980D0}">
          <p14:sldIdLst>
            <p14:sldId id="1093"/>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6" autoAdjust="0"/>
  </p:normalViewPr>
  <p:slideViewPr>
    <p:cSldViewPr snapToGrid="0">
      <p:cViewPr varScale="1">
        <p:scale>
          <a:sx n="102" d="100"/>
          <a:sy n="102" d="100"/>
        </p:scale>
        <p:origin x="88" y="448"/>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9/27/2023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9/27/2023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9/27/2023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9/27/2023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2.jpg"/><Relationship Id="rId4" Type="http://schemas.openxmlformats.org/officeDocument/2006/relationships/hyperlink" Target="https://pixabay.com/en/iphone-phone-smartphone-mobile-246496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llpaperflare.com/artwork-brain-hearts-mind-split-wall-building-feature-wallpaper-kflv"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4thglryofgod/8521304011" TargetMode="Externa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380701&amp;picture=any-questions"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debbest.com/2015/05/03/ensuring-that-work-gets-done-on-the-clock-saves-money-in-business-and-at-work/"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rg-this.blogspot.com/2017/11/put-on-full-armor-of-god.html"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ncandescent_light_bulb"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thinking-brain-head-idea-2006869/"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259678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24549" y="632949"/>
            <a:ext cx="5632450" cy="5309725"/>
          </a:xfrm>
        </p:spPr>
        <p:txBody>
          <a:bodyPr/>
          <a:lstStyle/>
          <a:p>
            <a:endParaRPr lang="en-US" b="1" i="0" baseline="30000" dirty="0">
              <a:effectLst/>
              <a:latin typeface="system-ui"/>
            </a:endParaRPr>
          </a:p>
          <a:p>
            <a:endParaRPr lang="en-US" b="1" baseline="30000" dirty="0">
              <a:latin typeface="system-ui"/>
            </a:endParaRPr>
          </a:p>
          <a:p>
            <a:endParaRPr lang="en-US" b="1" i="0" baseline="30000" dirty="0">
              <a:effectLst/>
              <a:latin typeface="system-ui"/>
            </a:endParaRPr>
          </a:p>
          <a:p>
            <a:endParaRPr lang="en-US" b="1" baseline="30000" dirty="0">
              <a:latin typeface="system-ui"/>
            </a:endParaRPr>
          </a:p>
          <a:p>
            <a:endParaRPr lang="en-US" b="1" i="0" baseline="30000" dirty="0">
              <a:effectLst/>
              <a:latin typeface="system-ui"/>
            </a:endParaRPr>
          </a:p>
          <a:p>
            <a:endParaRPr lang="en-US" b="1" baseline="30000" dirty="0">
              <a:latin typeface="system-ui"/>
            </a:endParaRPr>
          </a:p>
          <a:p>
            <a:endParaRPr lang="en-US" b="1" i="0" baseline="30000" dirty="0">
              <a:effectLst/>
              <a:latin typeface="system-ui"/>
            </a:endParaRPr>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942870"/>
            <a:ext cx="4157296" cy="785722"/>
          </a:xfrm>
        </p:spPr>
        <p:txBody>
          <a:bodyPr>
            <a:normAutofit fontScale="90000"/>
          </a:bodyPr>
          <a:lstStyle/>
          <a:p>
            <a:r>
              <a:rPr lang="en-US" b="1" dirty="0">
                <a:solidFill>
                  <a:srgbClr val="C00000"/>
                </a:solidFill>
              </a:rPr>
              <a:t>Think negatively about God’s word </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40495" y="1918402"/>
            <a:ext cx="4070866" cy="3633471"/>
          </a:xfrm>
        </p:spPr>
        <p:txBody>
          <a:bodyPr>
            <a:normAutofit fontScale="85000" lnSpcReduction="10000"/>
          </a:bodyPr>
          <a:lstStyle/>
          <a:p>
            <a:r>
              <a:rPr lang="en-US" sz="3200" b="0" i="1" dirty="0">
                <a:solidFill>
                  <a:srgbClr val="000000"/>
                </a:solidFill>
                <a:effectLst/>
              </a:rPr>
              <a:t>Now the serpent was more subtil than any beast of the field which the </a:t>
            </a:r>
            <a:r>
              <a:rPr lang="en-US" sz="3200" b="0" i="1" cap="small" dirty="0">
                <a:solidFill>
                  <a:srgbClr val="000000"/>
                </a:solidFill>
                <a:effectLst/>
              </a:rPr>
              <a:t>Lord</a:t>
            </a:r>
            <a:r>
              <a:rPr lang="en-US" sz="3200" b="0" i="1" dirty="0">
                <a:solidFill>
                  <a:srgbClr val="000000"/>
                </a:solidFill>
                <a:effectLst/>
              </a:rPr>
              <a:t> God had made. And he said unto the woman, Yea, hath God said, Ye shall not eat of every tree of the garden? </a:t>
            </a:r>
            <a:r>
              <a:rPr lang="en-US" sz="2100" b="0" i="1" dirty="0">
                <a:solidFill>
                  <a:srgbClr val="000000"/>
                </a:solidFill>
                <a:effectLst/>
              </a:rPr>
              <a:t>Genesis 3:1</a:t>
            </a:r>
            <a:endParaRPr lang="en-US" sz="21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096000" y="968307"/>
            <a:ext cx="5322309" cy="5116498"/>
          </a:xfrm>
        </p:spPr>
        <p:txBody>
          <a:bodyPr>
            <a:normAutofit/>
          </a:bodyPr>
          <a:lstStyle/>
          <a:p>
            <a:pPr marL="0" marR="0" indent="0">
              <a:spcBef>
                <a:spcPts val="0"/>
              </a:spcBef>
              <a:spcAft>
                <a:spcPts val="0"/>
              </a:spcAft>
              <a:buNone/>
            </a:pPr>
            <a:r>
              <a:rPr lang="en-US" sz="3000" b="1" i="1" kern="100" baseline="30000" dirty="0">
                <a:solidFill>
                  <a:schemeClr val="bg1"/>
                </a:solidFill>
                <a:effectLst/>
                <a:ea typeface="Calibri" panose="020F0502020204030204" pitchFamily="34" charset="0"/>
                <a:cs typeface="Calibri" panose="020F0502020204030204" pitchFamily="34" charset="0"/>
              </a:rPr>
              <a:t>16 </a:t>
            </a:r>
            <a:r>
              <a:rPr lang="en-US" sz="3000" i="1" kern="100" dirty="0">
                <a:solidFill>
                  <a:schemeClr val="bg1"/>
                </a:solidFill>
                <a:effectLst/>
                <a:ea typeface="Calibri" panose="020F0502020204030204" pitchFamily="34" charset="0"/>
                <a:cs typeface="Calibri" panose="020F0502020204030204" pitchFamily="34" charset="0"/>
              </a:rPr>
              <a:t>And the </a:t>
            </a:r>
            <a:r>
              <a:rPr lang="en-US" sz="3000" i="1" kern="100" cap="small" dirty="0">
                <a:solidFill>
                  <a:schemeClr val="bg1"/>
                </a:solidFill>
                <a:effectLst/>
                <a:ea typeface="Calibri" panose="020F0502020204030204" pitchFamily="34" charset="0"/>
                <a:cs typeface="Calibri" panose="020F0502020204030204" pitchFamily="34" charset="0"/>
              </a:rPr>
              <a:t>Lord</a:t>
            </a:r>
            <a:r>
              <a:rPr lang="en-US" sz="3000" i="1" kern="100" dirty="0">
                <a:solidFill>
                  <a:schemeClr val="bg1"/>
                </a:solidFill>
                <a:effectLst/>
                <a:ea typeface="Calibri" panose="020F0502020204030204" pitchFamily="34" charset="0"/>
                <a:cs typeface="Calibri" panose="020F0502020204030204" pitchFamily="34" charset="0"/>
              </a:rPr>
              <a:t> God commanded the man, saying, Of every tree of the garden thou mayest freely eat: </a:t>
            </a:r>
            <a:r>
              <a:rPr lang="en-US" sz="3000" b="1" i="1" kern="100" baseline="30000" dirty="0">
                <a:solidFill>
                  <a:schemeClr val="bg1"/>
                </a:solidFill>
                <a:effectLst/>
                <a:ea typeface="Calibri" panose="020F0502020204030204" pitchFamily="34" charset="0"/>
                <a:cs typeface="Calibri" panose="020F0502020204030204" pitchFamily="34" charset="0"/>
              </a:rPr>
              <a:t>17 </a:t>
            </a:r>
            <a:r>
              <a:rPr lang="en-US" sz="3000" i="1" kern="100" dirty="0">
                <a:solidFill>
                  <a:schemeClr val="bg1"/>
                </a:solidFill>
                <a:effectLst/>
                <a:ea typeface="Calibri" panose="020F0502020204030204" pitchFamily="34" charset="0"/>
                <a:cs typeface="Calibri" panose="020F0502020204030204" pitchFamily="34" charset="0"/>
              </a:rPr>
              <a:t>But of the tree of the knowledge of good and evil, thou shalt not eat of it: for in the day that thou eatest thereof thou shalt surely die.  </a:t>
            </a:r>
            <a:r>
              <a:rPr lang="en-US" sz="1800" kern="100" dirty="0">
                <a:solidFill>
                  <a:schemeClr val="bg1"/>
                </a:solidFill>
                <a:effectLst/>
                <a:ea typeface="Calibri" panose="020F0502020204030204" pitchFamily="34" charset="0"/>
                <a:cs typeface="Calibri" panose="020F0502020204030204" pitchFamily="34" charset="0"/>
              </a:rPr>
              <a:t>Gen. 2:16-17</a:t>
            </a:r>
            <a:endParaRPr lang="en-US" dirty="0"/>
          </a:p>
        </p:txBody>
      </p:sp>
    </p:spTree>
    <p:extLst>
      <p:ext uri="{BB962C8B-B14F-4D97-AF65-F5344CB8AC3E}">
        <p14:creationId xmlns:p14="http://schemas.microsoft.com/office/powerpoint/2010/main" val="75785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39425" y="633874"/>
            <a:ext cx="5632450" cy="5585299"/>
          </a:xfrm>
        </p:spPr>
        <p:txBody>
          <a:bodyPr>
            <a:normAutofit/>
          </a:bodyPr>
          <a:lstStyle/>
          <a:p>
            <a:pPr marL="0" indent="0" algn="l">
              <a:buNone/>
            </a:pPr>
            <a:endParaRPr lang="en-US" sz="1800"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942870"/>
            <a:ext cx="4157296" cy="785722"/>
          </a:xfrm>
        </p:spPr>
        <p:txBody>
          <a:bodyPr>
            <a:normAutofit fontScale="90000"/>
          </a:bodyPr>
          <a:lstStyle/>
          <a:p>
            <a:r>
              <a:rPr lang="en-US" b="1" dirty="0">
                <a:solidFill>
                  <a:srgbClr val="C00000"/>
                </a:solidFill>
              </a:rPr>
              <a:t>Think negatively about God’s warnings </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40495" y="2211037"/>
            <a:ext cx="4070866" cy="2155400"/>
          </a:xfrm>
        </p:spPr>
        <p:txBody>
          <a:bodyPr>
            <a:normAutofit/>
          </a:bodyPr>
          <a:lstStyle/>
          <a:p>
            <a:r>
              <a:rPr lang="en-US" sz="2800" b="1" i="1" baseline="30000" dirty="0">
                <a:solidFill>
                  <a:srgbClr val="000000"/>
                </a:solidFill>
                <a:effectLst/>
              </a:rPr>
              <a:t>4 </a:t>
            </a:r>
            <a:r>
              <a:rPr lang="en-US" sz="2800" b="0" i="1" dirty="0">
                <a:solidFill>
                  <a:srgbClr val="000000"/>
                </a:solidFill>
                <a:effectLst/>
              </a:rPr>
              <a:t>And the serpent said unto the woman, Ye shall not surely die: </a:t>
            </a:r>
          </a:p>
          <a:p>
            <a:r>
              <a:rPr lang="en-US" sz="2100" b="0" i="1" dirty="0">
                <a:solidFill>
                  <a:srgbClr val="000000"/>
                </a:solidFill>
                <a:effectLst/>
              </a:rPr>
              <a:t>Genesis 3:4</a:t>
            </a:r>
            <a:endParaRPr lang="en-US" sz="21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096000" y="942870"/>
            <a:ext cx="2889015" cy="600863"/>
          </a:xfrm>
        </p:spPr>
        <p:txBody>
          <a:bodyPr>
            <a:normAutofit fontScale="92500"/>
          </a:bodyPr>
          <a:lstStyle/>
          <a:p>
            <a:pPr marL="0" marR="0">
              <a:spcBef>
                <a:spcPts val="0"/>
              </a:spcBef>
              <a:spcAft>
                <a:spcPts val="0"/>
              </a:spcAft>
            </a:pPr>
            <a:r>
              <a:rPr lang="en-US" sz="3600" b="1" i="1" kern="100" dirty="0">
                <a:solidFill>
                  <a:srgbClr val="C00000"/>
                </a:solidFill>
                <a:effectLst/>
                <a:ea typeface="Calibri" panose="020F0502020204030204" pitchFamily="34" charset="0"/>
                <a:cs typeface="Calibri" panose="020F0502020204030204" pitchFamily="34" charset="0"/>
              </a:rPr>
              <a:t>About Satan</a:t>
            </a:r>
          </a:p>
          <a:p>
            <a:pPr marL="0" marR="0">
              <a:spcBef>
                <a:spcPts val="0"/>
              </a:spcBef>
              <a:spcAft>
                <a:spcPts val="0"/>
              </a:spcAft>
            </a:pPr>
            <a:endParaRPr lang="en-US" sz="3600" i="1" kern="100" dirty="0">
              <a:solidFill>
                <a:schemeClr val="bg1"/>
              </a:solidFill>
              <a:effectLst/>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15B1C564-56E1-59CB-B4D7-A319E9E59C3E}"/>
              </a:ext>
            </a:extLst>
          </p:cNvPr>
          <p:cNvSpPr txBox="1">
            <a:spLocks/>
          </p:cNvSpPr>
          <p:nvPr/>
        </p:nvSpPr>
        <p:spPr>
          <a:xfrm>
            <a:off x="6288388" y="2066795"/>
            <a:ext cx="4763117" cy="3635389"/>
          </a:xfrm>
        </p:spPr>
        <p:txBody>
          <a:bodyPr>
            <a:normAutofit fontScale="250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spcBef>
                <a:spcPts val="0"/>
              </a:spcBef>
              <a:spcAft>
                <a:spcPts val="0"/>
              </a:spcAft>
            </a:pPr>
            <a:r>
              <a:rPr lang="en-US" sz="11200" b="1" i="1" baseline="30000" dirty="0">
                <a:solidFill>
                  <a:schemeClr val="bg1"/>
                </a:solidFill>
                <a:effectLst/>
              </a:rPr>
              <a:t>44 </a:t>
            </a:r>
            <a:r>
              <a:rPr lang="en-US" sz="11200" b="0" i="1" dirty="0">
                <a:solidFill>
                  <a:schemeClr val="bg1"/>
                </a:solidFill>
                <a:effectLst/>
              </a:rPr>
              <a:t>He was a murderer from the beginning, and abode not in the truth, because there is no truth in him. When he </a:t>
            </a:r>
            <a:r>
              <a:rPr lang="en-US" sz="11200" b="0" i="1" dirty="0" err="1">
                <a:solidFill>
                  <a:schemeClr val="bg1"/>
                </a:solidFill>
                <a:effectLst/>
              </a:rPr>
              <a:t>speaketh</a:t>
            </a:r>
            <a:r>
              <a:rPr lang="en-US" sz="11200" b="0" i="1" dirty="0">
                <a:solidFill>
                  <a:schemeClr val="bg1"/>
                </a:solidFill>
                <a:effectLst/>
              </a:rPr>
              <a:t> a lie, he </a:t>
            </a:r>
            <a:r>
              <a:rPr lang="en-US" sz="11200" b="0" i="1" dirty="0" err="1">
                <a:solidFill>
                  <a:schemeClr val="bg1"/>
                </a:solidFill>
                <a:effectLst/>
              </a:rPr>
              <a:t>speaketh</a:t>
            </a:r>
            <a:r>
              <a:rPr lang="en-US" sz="11200" b="0" i="1" dirty="0">
                <a:solidFill>
                  <a:schemeClr val="bg1"/>
                </a:solidFill>
                <a:effectLst/>
              </a:rPr>
              <a:t> of his own: for he is a liar, and the father of it.      </a:t>
            </a:r>
            <a:r>
              <a:rPr lang="en-US" sz="7200" b="0" i="0" dirty="0">
                <a:solidFill>
                  <a:schemeClr val="bg1"/>
                </a:solidFill>
                <a:effectLst/>
              </a:rPr>
              <a:t>John 8:44</a:t>
            </a:r>
            <a:endParaRPr lang="en-US" sz="7200" dirty="0">
              <a:solidFill>
                <a:schemeClr val="bg1"/>
              </a:solidFill>
            </a:endParaRPr>
          </a:p>
          <a:p>
            <a:pPr marL="0">
              <a:spcBef>
                <a:spcPts val="0"/>
              </a:spcBef>
              <a:spcAft>
                <a:spcPts val="0"/>
              </a:spcAft>
            </a:pPr>
            <a:endParaRPr lang="en-US" sz="3600" i="1" kern="1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240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39425" y="633874"/>
            <a:ext cx="5632450" cy="5585299"/>
          </a:xfrm>
        </p:spPr>
        <p:txBody>
          <a:bodyPr>
            <a:normAutofit/>
          </a:bodyPr>
          <a:lstStyle/>
          <a:p>
            <a:pPr marL="0" indent="0" algn="l">
              <a:buNone/>
            </a:pPr>
            <a:endParaRPr lang="en-US" sz="2400"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942869"/>
            <a:ext cx="4157296" cy="1174030"/>
          </a:xfrm>
        </p:spPr>
        <p:txBody>
          <a:bodyPr>
            <a:normAutofit/>
          </a:bodyPr>
          <a:lstStyle/>
          <a:p>
            <a:r>
              <a:rPr lang="en-US" b="1" dirty="0">
                <a:solidFill>
                  <a:srgbClr val="C00000"/>
                </a:solidFill>
              </a:rPr>
              <a:t>Think exclusively about pleasure</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83710" y="2630659"/>
            <a:ext cx="4070866" cy="2155400"/>
          </a:xfrm>
        </p:spPr>
        <p:txBody>
          <a:bodyPr>
            <a:normAutofit/>
          </a:bodyPr>
          <a:lstStyle/>
          <a:p>
            <a:r>
              <a:rPr lang="en-US" sz="2800" b="1" i="1" baseline="30000" dirty="0">
                <a:solidFill>
                  <a:srgbClr val="000000"/>
                </a:solidFill>
                <a:effectLst/>
              </a:rPr>
              <a:t>4 </a:t>
            </a:r>
            <a:r>
              <a:rPr lang="en-US" sz="2800" b="0" i="1" dirty="0">
                <a:solidFill>
                  <a:srgbClr val="000000"/>
                </a:solidFill>
                <a:effectLst/>
              </a:rPr>
              <a:t>And the serpent said unto the woman, Ye shall not surely die: </a:t>
            </a:r>
          </a:p>
          <a:p>
            <a:r>
              <a:rPr lang="en-US" sz="2100" b="0" i="1" dirty="0">
                <a:solidFill>
                  <a:srgbClr val="000000"/>
                </a:solidFill>
                <a:effectLst/>
              </a:rPr>
              <a:t>Genesis 3:4</a:t>
            </a:r>
            <a:endParaRPr lang="en-US" sz="21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5939425" y="1229452"/>
            <a:ext cx="4379612" cy="600863"/>
          </a:xfrm>
        </p:spPr>
        <p:txBody>
          <a:bodyPr>
            <a:normAutofit fontScale="92500"/>
          </a:bodyPr>
          <a:lstStyle/>
          <a:p>
            <a:pPr marL="0" marR="0">
              <a:spcBef>
                <a:spcPts val="0"/>
              </a:spcBef>
              <a:spcAft>
                <a:spcPts val="0"/>
              </a:spcAft>
            </a:pPr>
            <a:r>
              <a:rPr lang="en-US" sz="3600" b="1" i="1" kern="100" dirty="0">
                <a:solidFill>
                  <a:srgbClr val="C00000"/>
                </a:solidFill>
                <a:effectLst/>
                <a:ea typeface="Calibri" panose="020F0502020204030204" pitchFamily="34" charset="0"/>
                <a:cs typeface="Calibri" panose="020F0502020204030204" pitchFamily="34" charset="0"/>
              </a:rPr>
              <a:t>Move with wisdom</a:t>
            </a:r>
          </a:p>
          <a:p>
            <a:pPr marL="0" marR="0">
              <a:spcBef>
                <a:spcPts val="0"/>
              </a:spcBef>
              <a:spcAft>
                <a:spcPts val="0"/>
              </a:spcAft>
            </a:pPr>
            <a:endParaRPr lang="en-US" sz="3600" i="1" kern="100" dirty="0">
              <a:solidFill>
                <a:schemeClr val="bg1"/>
              </a:solidFill>
              <a:effectLst/>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FFEB796E-82ED-259B-737E-635736060F0F}"/>
              </a:ext>
            </a:extLst>
          </p:cNvPr>
          <p:cNvSpPr txBox="1">
            <a:spLocks/>
          </p:cNvSpPr>
          <p:nvPr/>
        </p:nvSpPr>
        <p:spPr>
          <a:xfrm>
            <a:off x="6565844" y="2192635"/>
            <a:ext cx="4379612" cy="3256188"/>
          </a:xfrm>
        </p:spPr>
        <p:txBody>
          <a:bodyPr>
            <a:normAutofit fontScale="925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a:buNone/>
            </a:pPr>
            <a:r>
              <a:rPr lang="en-US" sz="3600" b="0" i="1" dirty="0">
                <a:solidFill>
                  <a:schemeClr val="bg1"/>
                </a:solidFill>
                <a:effectLst/>
              </a:rPr>
              <a:t>It is as sport to a fool to do mischief: but a man of understanding hath wisdom.</a:t>
            </a:r>
          </a:p>
          <a:p>
            <a:pPr marL="0" indent="0" algn="l">
              <a:buNone/>
            </a:pPr>
            <a:r>
              <a:rPr lang="en-US" sz="1900" b="0" i="0" dirty="0">
                <a:solidFill>
                  <a:schemeClr val="bg1"/>
                </a:solidFill>
                <a:effectLst/>
              </a:rPr>
              <a:t>		      Proverbs 10:23</a:t>
            </a:r>
            <a:endParaRPr lang="en-US" sz="1900" dirty="0">
              <a:solidFill>
                <a:schemeClr val="bg1"/>
              </a:solidFill>
            </a:endParaRPr>
          </a:p>
          <a:p>
            <a:pPr marL="0">
              <a:spcBef>
                <a:spcPts val="0"/>
              </a:spcBef>
              <a:spcAft>
                <a:spcPts val="0"/>
              </a:spcAft>
            </a:pPr>
            <a:endParaRPr lang="en-US" sz="3600" i="1" kern="1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70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1070975" y="789140"/>
            <a:ext cx="5545897" cy="1175137"/>
          </a:xfrm>
        </p:spPr>
        <p:txBody>
          <a:bodyPr/>
          <a:lstStyle/>
          <a:p>
            <a:pPr algn="l"/>
            <a:r>
              <a:rPr lang="en-US" sz="3600" b="1" dirty="0"/>
              <a:t>The Steps for Resisting</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873691" y="1985376"/>
            <a:ext cx="5743182" cy="4083484"/>
          </a:xfrm>
        </p:spPr>
        <p:txBody>
          <a:bodyPr>
            <a:noAutofit/>
          </a:bodyPr>
          <a:lstStyle/>
          <a:p>
            <a:pPr marL="285750" indent="-285750" algn="ctr">
              <a:buFont typeface="Wingdings" panose="05000000000000000000" pitchFamily="2" charset="2"/>
              <a:buChar char="ü"/>
            </a:pPr>
            <a:r>
              <a:rPr lang="en-US" sz="3600" b="1" dirty="0">
                <a:solidFill>
                  <a:srgbClr val="C00000"/>
                </a:solidFill>
              </a:rPr>
              <a:t>Refocus your thoughts</a:t>
            </a:r>
          </a:p>
          <a:p>
            <a:pPr marL="285750" indent="-285750" algn="ctr">
              <a:buFont typeface="Wingdings" panose="05000000000000000000" pitchFamily="2" charset="2"/>
              <a:buChar char="ü"/>
            </a:pPr>
            <a:r>
              <a:rPr lang="en-US" sz="3600" b="1" dirty="0">
                <a:solidFill>
                  <a:srgbClr val="C00000"/>
                </a:solidFill>
              </a:rPr>
              <a:t>Reflect on the consequences</a:t>
            </a:r>
          </a:p>
          <a:p>
            <a:pPr marL="285750" indent="-285750" algn="ctr">
              <a:buFont typeface="Wingdings" panose="05000000000000000000" pitchFamily="2" charset="2"/>
              <a:buChar char="ü"/>
            </a:pPr>
            <a:r>
              <a:rPr lang="en-US" sz="3600" b="1" dirty="0">
                <a:solidFill>
                  <a:srgbClr val="C00000"/>
                </a:solidFill>
              </a:rPr>
              <a:t>Request God’s help</a:t>
            </a:r>
          </a:p>
          <a:p>
            <a:pPr marL="285750" indent="-285750" algn="ctr">
              <a:buFont typeface="Wingdings" panose="05000000000000000000" pitchFamily="2" charset="2"/>
              <a:buChar char="ü"/>
            </a:pPr>
            <a:r>
              <a:rPr lang="en-US" sz="3600" b="1" dirty="0">
                <a:solidFill>
                  <a:srgbClr val="C00000"/>
                </a:solidFill>
              </a:rPr>
              <a:t>Repent of past failures</a:t>
            </a:r>
          </a:p>
          <a:p>
            <a:pPr marL="285750" indent="-285750" algn="ctr">
              <a:buFont typeface="Wingdings" panose="05000000000000000000" pitchFamily="2" charset="2"/>
              <a:buChar char="ü"/>
            </a:pPr>
            <a:endParaRPr lang="en-US" sz="800" b="1" dirty="0">
              <a:solidFill>
                <a:srgbClr val="C00000"/>
              </a:solidFill>
            </a:endParaRPr>
          </a:p>
        </p:txBody>
      </p:sp>
      <p:pic>
        <p:nvPicPr>
          <p:cNvPr id="3" name="Picture 2">
            <a:extLst>
              <a:ext uri="{FF2B5EF4-FFF2-40B4-BE49-F238E27FC236}">
                <a16:creationId xmlns:a16="http://schemas.microsoft.com/office/drawing/2014/main" id="{DF45A9AF-8A54-080C-B1E2-77A74625B5A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511" t="9806" r="12793" b="8320"/>
          <a:stretch/>
        </p:blipFill>
        <p:spPr>
          <a:xfrm>
            <a:off x="6870525" y="2336104"/>
            <a:ext cx="4623095" cy="3125244"/>
          </a:xfrm>
          <a:prstGeom prst="rect">
            <a:avLst/>
          </a:prstGeom>
        </p:spPr>
      </p:pic>
    </p:spTree>
    <p:extLst>
      <p:ext uri="{BB962C8B-B14F-4D97-AF65-F5344CB8AC3E}">
        <p14:creationId xmlns:p14="http://schemas.microsoft.com/office/powerpoint/2010/main" val="404853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39425" y="633874"/>
            <a:ext cx="5632450" cy="5585299"/>
          </a:xfrm>
        </p:spPr>
        <p:txBody>
          <a:bodyPr>
            <a:normAutofit/>
          </a:bodyPr>
          <a:lstStyle/>
          <a:p>
            <a:pPr marL="0" indent="0" algn="l">
              <a:buNone/>
            </a:pPr>
            <a:endParaRPr lang="en-US" sz="2400"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127310" y="795404"/>
            <a:ext cx="4157296" cy="1174030"/>
          </a:xfrm>
        </p:spPr>
        <p:txBody>
          <a:bodyPr>
            <a:normAutofit/>
          </a:bodyPr>
          <a:lstStyle/>
          <a:p>
            <a:r>
              <a:rPr lang="en-US" b="1" dirty="0">
                <a:solidFill>
                  <a:srgbClr val="C00000"/>
                </a:solidFill>
              </a:rPr>
              <a:t>Refocus your thoughts</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27310" y="2054268"/>
            <a:ext cx="4440476" cy="4008328"/>
          </a:xfrm>
        </p:spPr>
        <p:txBody>
          <a:bodyPr>
            <a:normAutofit fontScale="85000" lnSpcReduction="20000"/>
          </a:bodyPr>
          <a:lstStyle/>
          <a:p>
            <a:r>
              <a:rPr lang="en-US" sz="3100" b="1" i="1" baseline="30000" dirty="0">
                <a:solidFill>
                  <a:srgbClr val="000000"/>
                </a:solidFill>
                <a:effectLst/>
              </a:rPr>
              <a:t>6 </a:t>
            </a:r>
            <a:r>
              <a:rPr lang="en-US" sz="3100" b="0" i="1" dirty="0">
                <a:solidFill>
                  <a:srgbClr val="000000"/>
                </a:solidFill>
                <a:effectLst/>
              </a:rPr>
              <a:t>And when the woman saw that the tree was good for food, and that it was pleasant to the eyes, and a tree to be desired to make one wise, she took of the fruit thereof, and did eat, and gave also unto her husband with her; and he did eat. </a:t>
            </a:r>
          </a:p>
          <a:p>
            <a:r>
              <a:rPr lang="en-US" sz="2100" b="0" i="1" dirty="0">
                <a:solidFill>
                  <a:srgbClr val="000000"/>
                </a:solidFill>
                <a:effectLst/>
              </a:rPr>
              <a:t>			Genesis 3:6</a:t>
            </a:r>
            <a:endParaRPr lang="en-US" sz="21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5939425" y="1229452"/>
            <a:ext cx="4379612" cy="600863"/>
          </a:xfrm>
        </p:spPr>
        <p:txBody>
          <a:bodyPr>
            <a:normAutofit lnSpcReduction="10000"/>
          </a:bodyPr>
          <a:lstStyle/>
          <a:p>
            <a:pPr marL="0" marR="0">
              <a:spcBef>
                <a:spcPts val="0"/>
              </a:spcBef>
              <a:spcAft>
                <a:spcPts val="0"/>
              </a:spcAft>
            </a:pPr>
            <a:r>
              <a:rPr lang="en-US" sz="3600" b="1" i="1" kern="100" dirty="0">
                <a:solidFill>
                  <a:srgbClr val="C00000"/>
                </a:solidFill>
                <a:effectLst/>
                <a:ea typeface="Calibri" panose="020F0502020204030204" pitchFamily="34" charset="0"/>
                <a:cs typeface="Calibri" panose="020F0502020204030204" pitchFamily="34" charset="0"/>
              </a:rPr>
              <a:t>God’s desires</a:t>
            </a:r>
          </a:p>
          <a:p>
            <a:pPr marL="0" marR="0">
              <a:spcBef>
                <a:spcPts val="0"/>
              </a:spcBef>
              <a:spcAft>
                <a:spcPts val="0"/>
              </a:spcAft>
            </a:pPr>
            <a:endParaRPr lang="en-US" sz="3600" i="1" kern="100" dirty="0">
              <a:solidFill>
                <a:schemeClr val="bg1"/>
              </a:solidFill>
              <a:effectLst/>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FFEB796E-82ED-259B-737E-635736060F0F}"/>
              </a:ext>
            </a:extLst>
          </p:cNvPr>
          <p:cNvSpPr txBox="1">
            <a:spLocks/>
          </p:cNvSpPr>
          <p:nvPr/>
        </p:nvSpPr>
        <p:spPr>
          <a:xfrm>
            <a:off x="6377953" y="2292263"/>
            <a:ext cx="4638687" cy="4493245"/>
          </a:xfrm>
        </p:spPr>
        <p:txBody>
          <a:bodyP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a:buNone/>
            </a:pPr>
            <a:r>
              <a:rPr lang="en-US" sz="2800" b="1" i="1" baseline="30000" dirty="0">
                <a:solidFill>
                  <a:schemeClr val="bg1"/>
                </a:solidFill>
                <a:effectLst/>
              </a:rPr>
              <a:t>8 </a:t>
            </a:r>
            <a:r>
              <a:rPr lang="en-US" sz="2800" b="0" i="1" dirty="0">
                <a:solidFill>
                  <a:schemeClr val="bg1"/>
                </a:solidFill>
                <a:effectLst/>
              </a:rPr>
              <a:t>The statutes of the </a:t>
            </a:r>
            <a:r>
              <a:rPr lang="en-US" sz="2800" b="0" i="1" cap="small" dirty="0">
                <a:solidFill>
                  <a:schemeClr val="bg1"/>
                </a:solidFill>
                <a:effectLst/>
              </a:rPr>
              <a:t>Lord</a:t>
            </a:r>
            <a:r>
              <a:rPr lang="en-US" sz="2800" b="0" i="1" dirty="0">
                <a:solidFill>
                  <a:schemeClr val="bg1"/>
                </a:solidFill>
                <a:effectLst/>
              </a:rPr>
              <a:t> are right, rejoicing the heart: the commandment of the </a:t>
            </a:r>
            <a:r>
              <a:rPr lang="en-US" sz="2800" b="0" i="1" cap="small" dirty="0">
                <a:solidFill>
                  <a:schemeClr val="bg1"/>
                </a:solidFill>
                <a:effectLst/>
              </a:rPr>
              <a:t>Lord</a:t>
            </a:r>
            <a:r>
              <a:rPr lang="en-US" sz="2800" b="0" i="1" dirty="0">
                <a:solidFill>
                  <a:schemeClr val="bg1"/>
                </a:solidFill>
                <a:effectLst/>
              </a:rPr>
              <a:t> is pure, enlightening the eyes. </a:t>
            </a:r>
            <a:r>
              <a:rPr lang="en-US" sz="1900" b="0" i="0" dirty="0">
                <a:solidFill>
                  <a:schemeClr val="bg1"/>
                </a:solidFill>
                <a:effectLst/>
              </a:rPr>
              <a:t>		            Psalm 19:8</a:t>
            </a:r>
            <a:endParaRPr lang="en-US" sz="3600" i="1" kern="1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77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39425" y="633874"/>
            <a:ext cx="5632450" cy="5585299"/>
          </a:xfrm>
        </p:spPr>
        <p:txBody>
          <a:bodyPr>
            <a:normAutofit/>
          </a:bodyPr>
          <a:lstStyle/>
          <a:p>
            <a:pPr marL="0" indent="0" algn="l">
              <a:buNone/>
            </a:pPr>
            <a:endParaRPr lang="en-US" sz="2400"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127310" y="795404"/>
            <a:ext cx="4157296" cy="1174030"/>
          </a:xfrm>
        </p:spPr>
        <p:txBody>
          <a:bodyPr>
            <a:normAutofit/>
          </a:bodyPr>
          <a:lstStyle/>
          <a:p>
            <a:r>
              <a:rPr lang="en-US" b="1" dirty="0">
                <a:solidFill>
                  <a:srgbClr val="C00000"/>
                </a:solidFill>
              </a:rPr>
              <a:t>Reflect on the Consequences</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27310" y="2054268"/>
            <a:ext cx="4440476" cy="4008328"/>
          </a:xfrm>
        </p:spPr>
        <p:txBody>
          <a:bodyPr>
            <a:normAutofit fontScale="85000" lnSpcReduction="20000"/>
          </a:bodyPr>
          <a:lstStyle/>
          <a:p>
            <a:r>
              <a:rPr lang="en-US" sz="3100" b="1" i="1" baseline="30000" dirty="0">
                <a:solidFill>
                  <a:srgbClr val="000000"/>
                </a:solidFill>
                <a:effectLst/>
              </a:rPr>
              <a:t>6 </a:t>
            </a:r>
            <a:r>
              <a:rPr lang="en-US" sz="3100" b="0" i="1" dirty="0">
                <a:solidFill>
                  <a:srgbClr val="000000"/>
                </a:solidFill>
                <a:effectLst/>
              </a:rPr>
              <a:t>And when the woman saw that the tree was good for food, and that it was pleasant to the eyes, and a tree to be desired to make one wise, she took of the fruit thereof, and did eat, and gave also unto her husband with her; and he did eat. </a:t>
            </a:r>
          </a:p>
          <a:p>
            <a:r>
              <a:rPr lang="en-US" sz="2100" b="0" i="1" dirty="0">
                <a:solidFill>
                  <a:srgbClr val="000000"/>
                </a:solidFill>
                <a:effectLst/>
              </a:rPr>
              <a:t>			Genesis 3:6</a:t>
            </a:r>
            <a:endParaRPr lang="en-US" sz="21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5939425" y="1229452"/>
            <a:ext cx="4379612" cy="600863"/>
          </a:xfrm>
        </p:spPr>
        <p:txBody>
          <a:bodyPr>
            <a:normAutofit lnSpcReduction="10000"/>
          </a:bodyPr>
          <a:lstStyle/>
          <a:p>
            <a:pPr marL="0" marR="0">
              <a:spcBef>
                <a:spcPts val="0"/>
              </a:spcBef>
              <a:spcAft>
                <a:spcPts val="0"/>
              </a:spcAft>
            </a:pPr>
            <a:r>
              <a:rPr lang="en-US" sz="3600" b="1" i="1" kern="100" dirty="0">
                <a:solidFill>
                  <a:srgbClr val="C00000"/>
                </a:solidFill>
                <a:effectLst/>
                <a:ea typeface="Calibri" panose="020F0502020204030204" pitchFamily="34" charset="0"/>
                <a:cs typeface="Calibri" panose="020F0502020204030204" pitchFamily="34" charset="0"/>
              </a:rPr>
              <a:t>The Bible says:</a:t>
            </a:r>
          </a:p>
          <a:p>
            <a:pPr marL="0" marR="0">
              <a:spcBef>
                <a:spcPts val="0"/>
              </a:spcBef>
              <a:spcAft>
                <a:spcPts val="0"/>
              </a:spcAft>
            </a:pPr>
            <a:endParaRPr lang="en-US" sz="3600" i="1" kern="100" dirty="0">
              <a:solidFill>
                <a:schemeClr val="bg1"/>
              </a:solidFill>
              <a:effectLst/>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FFEB796E-82ED-259B-737E-635736060F0F}"/>
              </a:ext>
            </a:extLst>
          </p:cNvPr>
          <p:cNvSpPr txBox="1">
            <a:spLocks/>
          </p:cNvSpPr>
          <p:nvPr/>
        </p:nvSpPr>
        <p:spPr>
          <a:xfrm>
            <a:off x="6426003" y="2505206"/>
            <a:ext cx="4638687" cy="2805830"/>
          </a:xfrm>
        </p:spPr>
        <p:txBody>
          <a:bodyP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a:buNone/>
            </a:pPr>
            <a:r>
              <a:rPr lang="en-US" sz="2400" b="1" i="0" baseline="30000" dirty="0">
                <a:solidFill>
                  <a:schemeClr val="bg1"/>
                </a:solidFill>
                <a:effectLst/>
              </a:rPr>
              <a:t>11 </a:t>
            </a:r>
            <a:r>
              <a:rPr lang="en-US" sz="2400" b="0" i="0" dirty="0">
                <a:solidFill>
                  <a:schemeClr val="bg1"/>
                </a:solidFill>
                <a:effectLst/>
              </a:rPr>
              <a:t>Because sentence against an evil work is not executed speedily, therefore the heart of the sons of men is fully set in them to do evil.</a:t>
            </a:r>
          </a:p>
          <a:p>
            <a:pPr marL="0" indent="0" algn="l">
              <a:buNone/>
            </a:pPr>
            <a:r>
              <a:rPr lang="en-US" sz="1900" b="0" i="0" dirty="0">
                <a:solidFill>
                  <a:schemeClr val="bg1"/>
                </a:solidFill>
                <a:effectLst/>
              </a:rPr>
              <a:t>		Ecclesiastes 8:11</a:t>
            </a:r>
            <a:endParaRPr lang="en-US" sz="3600" i="1" kern="1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77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5939425" y="633874"/>
            <a:ext cx="5632450" cy="5585299"/>
          </a:xfrm>
        </p:spPr>
        <p:txBody>
          <a:bodyPr>
            <a:normAutofit/>
          </a:bodyPr>
          <a:lstStyle/>
          <a:p>
            <a:pPr marL="0" indent="0" algn="l">
              <a:buNone/>
            </a:pPr>
            <a:endParaRPr lang="en-US" sz="2400"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127310" y="795404"/>
            <a:ext cx="4157296" cy="1174030"/>
          </a:xfrm>
        </p:spPr>
        <p:txBody>
          <a:bodyPr>
            <a:normAutofit/>
          </a:bodyPr>
          <a:lstStyle/>
          <a:p>
            <a:r>
              <a:rPr lang="en-US" b="1" dirty="0">
                <a:solidFill>
                  <a:srgbClr val="C00000"/>
                </a:solidFill>
              </a:rPr>
              <a:t>Request God’s Help</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27310" y="1817840"/>
            <a:ext cx="4440476" cy="1374732"/>
          </a:xfrm>
        </p:spPr>
        <p:txBody>
          <a:bodyPr>
            <a:normAutofit/>
          </a:bodyPr>
          <a:lstStyle/>
          <a:p>
            <a:r>
              <a:rPr lang="en-US" sz="2800" b="1" dirty="0">
                <a:solidFill>
                  <a:srgbClr val="000000"/>
                </a:solidFill>
                <a:effectLst/>
              </a:rPr>
              <a:t>Jesus teaches us to pray … </a:t>
            </a:r>
            <a:r>
              <a:rPr lang="en-US" sz="2800" b="0" i="1" dirty="0">
                <a:solidFill>
                  <a:srgbClr val="000000"/>
                </a:solidFill>
                <a:effectLst/>
              </a:rPr>
              <a:t>lead us not into temptation</a:t>
            </a:r>
            <a:r>
              <a:rPr lang="en-US" sz="2100" b="0" i="1" dirty="0">
                <a:solidFill>
                  <a:srgbClr val="000000"/>
                </a:solidFill>
                <a:effectLst/>
              </a:rPr>
              <a:t>	</a:t>
            </a:r>
            <a:r>
              <a:rPr lang="en-US" sz="1800" b="0" i="1" dirty="0">
                <a:solidFill>
                  <a:srgbClr val="000000"/>
                </a:solidFill>
                <a:effectLst/>
              </a:rPr>
              <a:t>Matthew 6:13</a:t>
            </a:r>
            <a:endParaRPr lang="en-US" sz="1800" i="1" dirty="0"/>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183682" y="1081987"/>
            <a:ext cx="4379612" cy="600863"/>
          </a:xfrm>
        </p:spPr>
        <p:txBody>
          <a:bodyPr>
            <a:normAutofit lnSpcReduction="10000"/>
          </a:bodyPr>
          <a:lstStyle/>
          <a:p>
            <a:pPr marL="0" marR="0">
              <a:spcBef>
                <a:spcPts val="0"/>
              </a:spcBef>
              <a:spcAft>
                <a:spcPts val="0"/>
              </a:spcAft>
            </a:pPr>
            <a:r>
              <a:rPr lang="en-US" sz="3600" b="1" i="1" kern="100" dirty="0">
                <a:solidFill>
                  <a:srgbClr val="C00000"/>
                </a:solidFill>
                <a:effectLst/>
                <a:ea typeface="Calibri" panose="020F0502020204030204" pitchFamily="34" charset="0"/>
                <a:cs typeface="Calibri" panose="020F0502020204030204" pitchFamily="34" charset="0"/>
              </a:rPr>
              <a:t>Be reminded:</a:t>
            </a:r>
          </a:p>
          <a:p>
            <a:pPr marL="0" marR="0">
              <a:spcBef>
                <a:spcPts val="0"/>
              </a:spcBef>
              <a:spcAft>
                <a:spcPts val="0"/>
              </a:spcAft>
            </a:pPr>
            <a:endParaRPr lang="en-US" sz="3600" i="1" kern="100" dirty="0">
              <a:solidFill>
                <a:schemeClr val="bg1"/>
              </a:solidFill>
              <a:effectLst/>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FFEB796E-82ED-259B-737E-635736060F0F}"/>
              </a:ext>
            </a:extLst>
          </p:cNvPr>
          <p:cNvSpPr txBox="1">
            <a:spLocks/>
          </p:cNvSpPr>
          <p:nvPr/>
        </p:nvSpPr>
        <p:spPr>
          <a:xfrm>
            <a:off x="6381773" y="2173267"/>
            <a:ext cx="4638687" cy="3388290"/>
          </a:xfrm>
        </p:spPr>
        <p:txBody>
          <a:bodyPr>
            <a:normAutofit fontScale="850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a:buNone/>
            </a:pPr>
            <a:r>
              <a:rPr lang="en-US" sz="2800" b="1" i="1" baseline="30000" dirty="0">
                <a:solidFill>
                  <a:schemeClr val="bg1"/>
                </a:solidFill>
                <a:effectLst/>
              </a:rPr>
              <a:t>13 </a:t>
            </a:r>
            <a:r>
              <a:rPr lang="en-US" sz="2800" b="0" i="1" dirty="0">
                <a:solidFill>
                  <a:schemeClr val="bg1"/>
                </a:solidFill>
                <a:effectLst/>
              </a:rPr>
              <a:t>There hath no temptation taken you but such as is common to man: but God is faithful, who will not suffer you to be tempted above that ye are able; but will with the temptation also make a way to escape, that ye may be able to bear it. </a:t>
            </a:r>
            <a:r>
              <a:rPr lang="en-US" sz="1900" b="0" i="0" dirty="0">
                <a:solidFill>
                  <a:schemeClr val="bg1"/>
                </a:solidFill>
                <a:effectLst/>
              </a:rPr>
              <a:t>		1 Corinthians 10:13</a:t>
            </a:r>
            <a:endParaRPr lang="en-US" sz="3600" i="1" kern="100" dirty="0">
              <a:solidFill>
                <a:schemeClr val="bg1"/>
              </a:solidFill>
              <a:ea typeface="Calibri" panose="020F0502020204030204" pitchFamily="34" charset="0"/>
              <a:cs typeface="Calibri" panose="020F0502020204030204" pitchFamily="34" charset="0"/>
            </a:endParaRPr>
          </a:p>
        </p:txBody>
      </p:sp>
      <p:sp>
        <p:nvSpPr>
          <p:cNvPr id="3" name="Content Placeholder 4">
            <a:extLst>
              <a:ext uri="{FF2B5EF4-FFF2-40B4-BE49-F238E27FC236}">
                <a16:creationId xmlns:a16="http://schemas.microsoft.com/office/drawing/2014/main" id="{E97CC6B0-EE97-5F3F-5DAA-7860397B654E}"/>
              </a:ext>
            </a:extLst>
          </p:cNvPr>
          <p:cNvSpPr txBox="1">
            <a:spLocks/>
          </p:cNvSpPr>
          <p:nvPr/>
        </p:nvSpPr>
        <p:spPr>
          <a:xfrm>
            <a:off x="1171540" y="3426522"/>
            <a:ext cx="4440476" cy="1922091"/>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rgbClr val="000000"/>
                </a:solidFill>
              </a:rPr>
              <a:t>Jesus teaches </a:t>
            </a:r>
            <a:r>
              <a:rPr lang="en-US" sz="2800" i="1" dirty="0">
                <a:solidFill>
                  <a:srgbClr val="000000"/>
                </a:solidFill>
              </a:rPr>
              <a:t>… Watch and pray so that you will not fall into temptation. 			</a:t>
            </a:r>
            <a:r>
              <a:rPr lang="en-US" sz="1800" i="1" dirty="0">
                <a:solidFill>
                  <a:srgbClr val="000000"/>
                </a:solidFill>
              </a:rPr>
              <a:t>Matthew 26:41</a:t>
            </a:r>
            <a:endParaRPr lang="en-US" sz="1800" i="1" dirty="0"/>
          </a:p>
        </p:txBody>
      </p:sp>
    </p:spTree>
    <p:extLst>
      <p:ext uri="{BB962C8B-B14F-4D97-AF65-F5344CB8AC3E}">
        <p14:creationId xmlns:p14="http://schemas.microsoft.com/office/powerpoint/2010/main" val="20771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127310" y="795404"/>
            <a:ext cx="4157296" cy="1174030"/>
          </a:xfrm>
        </p:spPr>
        <p:txBody>
          <a:bodyPr>
            <a:normAutofit/>
          </a:bodyPr>
          <a:lstStyle/>
          <a:p>
            <a:r>
              <a:rPr lang="en-US" b="1" dirty="0">
                <a:solidFill>
                  <a:srgbClr val="C00000"/>
                </a:solidFill>
              </a:rPr>
              <a:t>Repent of past failures</a:t>
            </a:r>
          </a:p>
        </p:txBody>
      </p:sp>
      <p:sp>
        <p:nvSpPr>
          <p:cNvPr id="3" name="Content Placeholder 4">
            <a:extLst>
              <a:ext uri="{FF2B5EF4-FFF2-40B4-BE49-F238E27FC236}">
                <a16:creationId xmlns:a16="http://schemas.microsoft.com/office/drawing/2014/main" id="{E97CC6B0-EE97-5F3F-5DAA-7860397B654E}"/>
              </a:ext>
            </a:extLst>
          </p:cNvPr>
          <p:cNvSpPr txBox="1">
            <a:spLocks/>
          </p:cNvSpPr>
          <p:nvPr/>
        </p:nvSpPr>
        <p:spPr>
          <a:xfrm>
            <a:off x="1171540" y="2066794"/>
            <a:ext cx="4440476" cy="3995802"/>
          </a:xfrm>
          <a:prstGeom prst="rect">
            <a:avLst/>
          </a:prstGeom>
        </p:spPr>
        <p:txBody>
          <a:bodyPr vert="horz" lIns="0" tIns="45720" rIns="0" bIns="45720" rtlCol="0">
            <a:normAutofit fontScale="92500"/>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rgbClr val="000000"/>
                </a:solidFill>
              </a:rPr>
              <a:t>Jesus gives us an example with the woman at the well</a:t>
            </a:r>
          </a:p>
          <a:p>
            <a:endParaRPr lang="en-US" sz="3000" b="1" i="1" baseline="30000" dirty="0">
              <a:solidFill>
                <a:srgbClr val="000000"/>
              </a:solidFill>
              <a:effectLst/>
            </a:endParaRPr>
          </a:p>
          <a:p>
            <a:r>
              <a:rPr lang="en-US" sz="3000" b="1" i="1" baseline="30000" dirty="0">
                <a:solidFill>
                  <a:srgbClr val="000000"/>
                </a:solidFill>
                <a:effectLst/>
              </a:rPr>
              <a:t>11 </a:t>
            </a:r>
            <a:r>
              <a:rPr lang="en-US" sz="3000" b="0" i="1" dirty="0">
                <a:solidFill>
                  <a:srgbClr val="000000"/>
                </a:solidFill>
                <a:effectLst/>
              </a:rPr>
              <a:t>She said, No man, Lord. And Jesus said unto her, Neither do I condemn thee: go, and sin no more.</a:t>
            </a:r>
            <a:r>
              <a:rPr lang="en-US" sz="3000" i="1" dirty="0">
                <a:solidFill>
                  <a:srgbClr val="000000"/>
                </a:solidFill>
              </a:rPr>
              <a:t> </a:t>
            </a:r>
            <a:r>
              <a:rPr lang="en-US" sz="2100" i="1" dirty="0">
                <a:solidFill>
                  <a:srgbClr val="000000"/>
                </a:solidFill>
              </a:rPr>
              <a:t>	</a:t>
            </a:r>
            <a:r>
              <a:rPr lang="en-US" sz="1800" i="1" dirty="0">
                <a:solidFill>
                  <a:srgbClr val="000000"/>
                </a:solidFill>
              </a:rPr>
              <a:t>John 8:11</a:t>
            </a:r>
            <a:endParaRPr lang="en-US" sz="1800" i="1" dirty="0"/>
          </a:p>
        </p:txBody>
      </p:sp>
      <p:pic>
        <p:nvPicPr>
          <p:cNvPr id="11" name="Picture 10">
            <a:extLst>
              <a:ext uri="{FF2B5EF4-FFF2-40B4-BE49-F238E27FC236}">
                <a16:creationId xmlns:a16="http://schemas.microsoft.com/office/drawing/2014/main" id="{6A01E52B-9EC8-0FDF-CB92-5CFBB8FCC97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682" r="14631"/>
          <a:stretch/>
        </p:blipFill>
        <p:spPr>
          <a:xfrm>
            <a:off x="6096000" y="1158432"/>
            <a:ext cx="4916582" cy="4541135"/>
          </a:xfrm>
          <a:prstGeom prst="rect">
            <a:avLst/>
          </a:prstGeom>
        </p:spPr>
      </p:pic>
    </p:spTree>
    <p:extLst>
      <p:ext uri="{BB962C8B-B14F-4D97-AF65-F5344CB8AC3E}">
        <p14:creationId xmlns:p14="http://schemas.microsoft.com/office/powerpoint/2010/main" val="58185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D00F-4E7F-09AD-0076-D711079D1A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40" y="906780"/>
            <a:ext cx="10393680" cy="5067300"/>
          </a:xfrm>
          <a:prstGeom prst="rect">
            <a:avLst/>
          </a:prstGeom>
        </p:spPr>
      </p:pic>
    </p:spTree>
    <p:extLst>
      <p:ext uri="{BB962C8B-B14F-4D97-AF65-F5344CB8AC3E}">
        <p14:creationId xmlns:p14="http://schemas.microsoft.com/office/powerpoint/2010/main" val="97191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160399" y="1968604"/>
            <a:ext cx="4935601" cy="2338327"/>
          </a:xfrm>
        </p:spPr>
        <p:txBody>
          <a:bodyPr/>
          <a:lstStyle/>
          <a:p>
            <a:r>
              <a:rPr lang="en-US" sz="4000" dirty="0"/>
              <a:t>Prepare for our time of study by finding and reading:</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1256778" y="952941"/>
            <a:ext cx="5025024"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ea typeface="Calibri" panose="020F0502020204030204" pitchFamily="34" charset="0"/>
                <a:cs typeface="Segoe UI" panose="020B0502040204020203" pitchFamily="34" charset="0"/>
              </a:rPr>
              <a:t>September 27, 2023</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280260" y="4475134"/>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Genesis 2 &amp; 3</a:t>
            </a:r>
          </a:p>
        </p:txBody>
      </p:sp>
    </p:spTree>
    <p:extLst>
      <p:ext uri="{BB962C8B-B14F-4D97-AF65-F5344CB8AC3E}">
        <p14:creationId xmlns:p14="http://schemas.microsoft.com/office/powerpoint/2010/main" val="105046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893064" y="1968604"/>
            <a:ext cx="5509824" cy="2741182"/>
          </a:xfrm>
        </p:spPr>
        <p:txBody>
          <a:bodyPr/>
          <a:lstStyle/>
          <a:p>
            <a:r>
              <a:rPr lang="en-US" sz="4000" dirty="0"/>
              <a:t>living as an Overcomer by</a:t>
            </a:r>
            <a:br>
              <a:rPr lang="en-US" sz="4000" dirty="0"/>
            </a:br>
            <a:br>
              <a:rPr lang="en-US" sz="4000" dirty="0"/>
            </a:br>
            <a:r>
              <a:rPr lang="en-US" sz="4000" dirty="0"/>
              <a:t> </a:t>
            </a:r>
            <a:r>
              <a:rPr lang="en-US" sz="4000" b="1" dirty="0"/>
              <a:t>Turning Down Temptation</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893063"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7</a:t>
            </a:r>
            <a:endParaRPr lang="en-US" dirty="0">
              <a:solidFill>
                <a:srgbClr val="C00000"/>
              </a:solidFill>
            </a:endParaRPr>
          </a:p>
        </p:txBody>
      </p:sp>
      <p:sp>
        <p:nvSpPr>
          <p:cNvPr id="3" name="TextBox 2">
            <a:extLst>
              <a:ext uri="{FF2B5EF4-FFF2-40B4-BE49-F238E27FC236}">
                <a16:creationId xmlns:a16="http://schemas.microsoft.com/office/drawing/2014/main" id="{5B74D1E3-E2F2-35A4-2C24-0DBCFF832F28}"/>
              </a:ext>
            </a:extLst>
          </p:cNvPr>
          <p:cNvSpPr txBox="1"/>
          <p:nvPr/>
        </p:nvSpPr>
        <p:spPr>
          <a:xfrm>
            <a:off x="2587147" y="4900497"/>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Genesis 2 &amp; 3</a:t>
            </a:r>
          </a:p>
        </p:txBody>
      </p:sp>
    </p:spTree>
    <p:extLst>
      <p:ext uri="{BB962C8B-B14F-4D97-AF65-F5344CB8AC3E}">
        <p14:creationId xmlns:p14="http://schemas.microsoft.com/office/powerpoint/2010/main" val="279120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1035485" y="1560053"/>
            <a:ext cx="10121029" cy="2780215"/>
          </a:xfrm>
        </p:spPr>
        <p:txBody>
          <a:bodyPr>
            <a:noAutofit/>
          </a:bodyPr>
          <a:lstStyle/>
          <a:p>
            <a:pPr algn="ctr"/>
            <a:r>
              <a:rPr lang="en-US" sz="13200" dirty="0">
                <a:effectLst>
                  <a:outerShdw blurRad="38100" dist="38100" dir="2700000" algn="tl">
                    <a:srgbClr val="000000">
                      <a:alpha val="43137"/>
                    </a:srgbClr>
                  </a:outerShdw>
                </a:effectLst>
              </a:rPr>
              <a:t>Temptation</a:t>
            </a:r>
          </a:p>
        </p:txBody>
      </p:sp>
    </p:spTree>
    <p:extLst>
      <p:ext uri="{BB962C8B-B14F-4D97-AF65-F5344CB8AC3E}">
        <p14:creationId xmlns:p14="http://schemas.microsoft.com/office/powerpoint/2010/main" val="234618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83A11-F83A-FC4D-490A-F28DC554250F}"/>
              </a:ext>
            </a:extLst>
          </p:cNvPr>
          <p:cNvSpPr>
            <a:spLocks noGrp="1"/>
          </p:cNvSpPr>
          <p:nvPr>
            <p:ph type="body" sz="half" idx="2"/>
          </p:nvPr>
        </p:nvSpPr>
        <p:spPr>
          <a:xfrm>
            <a:off x="5761974" y="2110636"/>
            <a:ext cx="5480136" cy="3582444"/>
          </a:xfrm>
        </p:spPr>
        <p:txBody>
          <a:bodyPr>
            <a:noAutofit/>
          </a:bodyPr>
          <a:lstStyle/>
          <a:p>
            <a:pPr algn="l"/>
            <a:r>
              <a:rPr lang="en-US" sz="3500" cap="none" dirty="0"/>
              <a:t>Is temptation something we should be concerned about?</a:t>
            </a:r>
          </a:p>
          <a:p>
            <a:pPr algn="l"/>
            <a:endParaRPr lang="en-US" sz="3500" cap="none" dirty="0"/>
          </a:p>
          <a:p>
            <a:pPr algn="l"/>
            <a:r>
              <a:rPr lang="en-US" sz="3500" cap="none" dirty="0"/>
              <a:t>Why?</a:t>
            </a:r>
          </a:p>
          <a:p>
            <a:pPr algn="l"/>
            <a:r>
              <a:rPr lang="en-US" sz="3500" cap="none" dirty="0"/>
              <a:t>Why not? </a:t>
            </a:r>
          </a:p>
        </p:txBody>
      </p:sp>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3870543" y="939452"/>
            <a:ext cx="3949456" cy="947784"/>
          </a:xfrm>
        </p:spPr>
        <p:txBody>
          <a:bodyPr>
            <a:normAutofit/>
          </a:bodyPr>
          <a:lstStyle/>
          <a:p>
            <a:r>
              <a:rPr lang="en-US" sz="4800" b="1" dirty="0">
                <a:solidFill>
                  <a:srgbClr val="C00000"/>
                </a:solidFill>
              </a:rPr>
              <a:t>Temptation</a:t>
            </a:r>
          </a:p>
        </p:txBody>
      </p:sp>
      <p:pic>
        <p:nvPicPr>
          <p:cNvPr id="19" name="Picture 18">
            <a:extLst>
              <a:ext uri="{FF2B5EF4-FFF2-40B4-BE49-F238E27FC236}">
                <a16:creationId xmlns:a16="http://schemas.microsoft.com/office/drawing/2014/main" id="{68F11BAB-5479-D2B0-F461-F36D530939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3984" y="1685422"/>
            <a:ext cx="4835046" cy="4432872"/>
          </a:xfrm>
          <a:prstGeom prst="rect">
            <a:avLst/>
          </a:prstGeom>
        </p:spPr>
      </p:pic>
    </p:spTree>
    <p:extLst>
      <p:ext uri="{BB962C8B-B14F-4D97-AF65-F5344CB8AC3E}">
        <p14:creationId xmlns:p14="http://schemas.microsoft.com/office/powerpoint/2010/main" val="372258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90122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   </a:t>
            </a:r>
            <a:r>
              <a:rPr lang="en-US" sz="5300" b="1" dirty="0">
                <a:solidFill>
                  <a:srgbClr val="C00000"/>
                </a:solidFill>
                <a:latin typeface="Chiller" panose="04020404031007020602" pitchFamily="82" charset="0"/>
              </a:rPr>
              <a:t>Temptation</a:t>
            </a: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7" name="Content Placeholder 6">
            <a:extLst>
              <a:ext uri="{FF2B5EF4-FFF2-40B4-BE49-F238E27FC236}">
                <a16:creationId xmlns:a16="http://schemas.microsoft.com/office/drawing/2014/main" id="{8FCB234C-CE14-2D1E-8E52-FF7DA4C7318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6026" y="831850"/>
            <a:ext cx="4622532" cy="5194300"/>
          </a:xfrm>
        </p:spPr>
      </p:pic>
    </p:spTree>
    <p:extLst>
      <p:ext uri="{BB962C8B-B14F-4D97-AF65-F5344CB8AC3E}">
        <p14:creationId xmlns:p14="http://schemas.microsoft.com/office/powerpoint/2010/main" val="307908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1020872" y="1007981"/>
            <a:ext cx="10258816" cy="587584"/>
          </a:xfrm>
        </p:spPr>
        <p:txBody>
          <a:bodyPr>
            <a:noAutofit/>
          </a:bodyPr>
          <a:lstStyle/>
          <a:p>
            <a:pPr algn="l"/>
            <a:r>
              <a:rPr lang="en-US" sz="4700" b="1" cap="small" dirty="0"/>
              <a:t>Temptation started with Adam and Eve</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7534404" y="2827750"/>
            <a:ext cx="3934425" cy="2928275"/>
          </a:xfrm>
        </p:spPr>
        <p:txBody>
          <a:bodyPr>
            <a:noAutofit/>
          </a:bodyPr>
          <a:lstStyle/>
          <a:p>
            <a:pPr marL="285750" indent="-285750" algn="ctr">
              <a:buFont typeface="Wingdings" panose="05000000000000000000" pitchFamily="2" charset="2"/>
              <a:buChar char="ü"/>
            </a:pPr>
            <a:r>
              <a:rPr lang="en-US" sz="4000" b="1" dirty="0">
                <a:solidFill>
                  <a:srgbClr val="C00000"/>
                </a:solidFill>
              </a:rPr>
              <a:t>The strategy of Satan</a:t>
            </a:r>
          </a:p>
          <a:p>
            <a:pPr marL="285750" indent="-285750" algn="ctr">
              <a:buFont typeface="Wingdings" panose="05000000000000000000" pitchFamily="2" charset="2"/>
              <a:buChar char="ü"/>
            </a:pPr>
            <a:r>
              <a:rPr lang="en-US" sz="4000" b="1" dirty="0">
                <a:solidFill>
                  <a:srgbClr val="C00000"/>
                </a:solidFill>
              </a:rPr>
              <a:t>The steps for resisting</a:t>
            </a:r>
          </a:p>
        </p:txBody>
      </p:sp>
      <p:sp>
        <p:nvSpPr>
          <p:cNvPr id="2" name="Content Placeholder 4">
            <a:extLst>
              <a:ext uri="{FF2B5EF4-FFF2-40B4-BE49-F238E27FC236}">
                <a16:creationId xmlns:a16="http://schemas.microsoft.com/office/drawing/2014/main" id="{E6949413-0C93-8B86-3CBF-B695A9FC1AD4}"/>
              </a:ext>
            </a:extLst>
          </p:cNvPr>
          <p:cNvSpPr txBox="1">
            <a:spLocks/>
          </p:cNvSpPr>
          <p:nvPr/>
        </p:nvSpPr>
        <p:spPr>
          <a:xfrm>
            <a:off x="1138208" y="2493613"/>
            <a:ext cx="3789124" cy="3181611"/>
          </a:xfrm>
          <a:prstGeom prst="rect">
            <a:avLst/>
          </a:prstGeom>
        </p:spPr>
        <p:txBody>
          <a:bodyPr vert="horz" lIns="0" tIns="45720" rIns="0" bIns="45720" rtlCol="0" anchor="ctr">
            <a:noAutofit/>
          </a:bodyPr>
          <a:lstStyle>
            <a:lvl1pPr marL="342900" indent="-342900" algn="l" defTabSz="914400" rtl="0" eaLnBrk="1" latinLnBrk="0" hangingPunct="1">
              <a:lnSpc>
                <a:spcPct val="100000"/>
              </a:lnSpc>
              <a:spcBef>
                <a:spcPts val="1200"/>
              </a:spcBef>
              <a:spcAft>
                <a:spcPts val="200"/>
              </a:spcAft>
              <a:buClr>
                <a:schemeClr val="tx1"/>
              </a:buClr>
              <a:buSzPct val="100000"/>
              <a:buFont typeface="+mj-lt"/>
              <a:buAutoNum type="arabicPeriod"/>
              <a:defRPr sz="1600" kern="1200">
                <a:solidFill>
                  <a:schemeClr val="tx1"/>
                </a:solidFill>
                <a:latin typeface="+mn-lt"/>
                <a:ea typeface="+mn-ea"/>
                <a:cs typeface="+mn-cs"/>
              </a:defRPr>
            </a:lvl1pPr>
            <a:lvl2pPr marL="544068" indent="-342900" algn="l" defTabSz="914400" rtl="0" eaLnBrk="1" latinLnBrk="0" hangingPunct="1">
              <a:lnSpc>
                <a:spcPct val="100000"/>
              </a:lnSpc>
              <a:spcBef>
                <a:spcPts val="200"/>
              </a:spcBef>
              <a:spcAft>
                <a:spcPts val="400"/>
              </a:spcAft>
              <a:buClr>
                <a:schemeClr val="tx1"/>
              </a:buClr>
              <a:buFont typeface="+mj-lt"/>
              <a:buAutoNum type="arabicPeriod"/>
              <a:defRPr sz="1400" kern="1200">
                <a:solidFill>
                  <a:schemeClr val="tx1">
                    <a:lumMod val="75000"/>
                    <a:lumOff val="25000"/>
                  </a:schemeClr>
                </a:solidFill>
                <a:latin typeface="+mn-lt"/>
                <a:ea typeface="+mn-ea"/>
                <a:cs typeface="+mn-cs"/>
              </a:defRPr>
            </a:lvl2pPr>
            <a:lvl3pPr marL="612648" indent="-228600" algn="l" defTabSz="914400" rtl="0" eaLnBrk="1" latinLnBrk="0" hangingPunct="1">
              <a:lnSpc>
                <a:spcPct val="100000"/>
              </a:lnSpc>
              <a:spcBef>
                <a:spcPts val="200"/>
              </a:spcBef>
              <a:spcAft>
                <a:spcPts val="400"/>
              </a:spcAft>
              <a:buClr>
                <a:schemeClr val="tx1"/>
              </a:buClr>
              <a:buFont typeface="+mj-lt"/>
              <a:buAutoNum type="arabicPeriod"/>
              <a:defRPr sz="1100" kern="1200">
                <a:solidFill>
                  <a:schemeClr val="tx1">
                    <a:lumMod val="75000"/>
                    <a:lumOff val="25000"/>
                  </a:schemeClr>
                </a:solidFill>
                <a:latin typeface="+mn-lt"/>
                <a:ea typeface="+mn-ea"/>
                <a:cs typeface="+mn-cs"/>
              </a:defRPr>
            </a:lvl3pPr>
            <a:lvl4pPr marL="795528" indent="-228600" algn="l" defTabSz="914400" rtl="0" eaLnBrk="1" latinLnBrk="0" hangingPunct="1">
              <a:lnSpc>
                <a:spcPct val="100000"/>
              </a:lnSpc>
              <a:spcBef>
                <a:spcPts val="200"/>
              </a:spcBef>
              <a:spcAft>
                <a:spcPts val="400"/>
              </a:spcAft>
              <a:buClr>
                <a:schemeClr val="tx1"/>
              </a:buClr>
              <a:buFont typeface="+mj-lt"/>
              <a:buAutoNum type="arabicPeriod"/>
              <a:defRPr sz="1100" kern="1200">
                <a:solidFill>
                  <a:schemeClr val="tx1">
                    <a:lumMod val="75000"/>
                    <a:lumOff val="25000"/>
                  </a:schemeClr>
                </a:solidFill>
                <a:latin typeface="+mn-lt"/>
                <a:ea typeface="+mn-ea"/>
                <a:cs typeface="+mn-cs"/>
              </a:defRPr>
            </a:lvl4pPr>
            <a:lvl5pPr marL="978408" indent="-228600" algn="l" defTabSz="914400" rtl="0" eaLnBrk="1" latinLnBrk="0" hangingPunct="1">
              <a:lnSpc>
                <a:spcPct val="100000"/>
              </a:lnSpc>
              <a:spcBef>
                <a:spcPts val="200"/>
              </a:spcBef>
              <a:spcAft>
                <a:spcPts val="400"/>
              </a:spcAft>
              <a:buClr>
                <a:schemeClr val="tx1"/>
              </a:buClr>
              <a:buFont typeface="+mj-lt"/>
              <a:buAutoNum type="arabicPeriod"/>
              <a:defRPr sz="11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600" b="1" dirty="0">
                <a:solidFill>
                  <a:srgbClr val="C00000"/>
                </a:solidFill>
              </a:rPr>
              <a:t>To turn down temptation, we must understand two things:</a:t>
            </a:r>
          </a:p>
          <a:p>
            <a:pPr marL="0" indent="0" algn="ctr">
              <a:buFont typeface="+mj-lt"/>
              <a:buNone/>
            </a:pPr>
            <a:endParaRPr lang="en-US" sz="800" b="1" dirty="0">
              <a:solidFill>
                <a:srgbClr val="C00000"/>
              </a:solidFill>
            </a:endParaRPr>
          </a:p>
        </p:txBody>
      </p:sp>
      <p:pic>
        <p:nvPicPr>
          <p:cNvPr id="11" name="Picture 10">
            <a:extLst>
              <a:ext uri="{FF2B5EF4-FFF2-40B4-BE49-F238E27FC236}">
                <a16:creationId xmlns:a16="http://schemas.microsoft.com/office/drawing/2014/main" id="{BA72F521-314E-5597-6D17-801BE1A085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27332" y="1872641"/>
            <a:ext cx="2337335" cy="3883385"/>
          </a:xfrm>
          <a:prstGeom prst="rect">
            <a:avLst/>
          </a:prstGeom>
        </p:spPr>
      </p:pic>
    </p:spTree>
    <p:extLst>
      <p:ext uri="{BB962C8B-B14F-4D97-AF65-F5344CB8AC3E}">
        <p14:creationId xmlns:p14="http://schemas.microsoft.com/office/powerpoint/2010/main" val="7049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1070975" y="789140"/>
            <a:ext cx="5545897" cy="843197"/>
          </a:xfrm>
        </p:spPr>
        <p:txBody>
          <a:bodyPr/>
          <a:lstStyle/>
          <a:p>
            <a:pPr algn="l"/>
            <a:r>
              <a:rPr lang="en-US" sz="3600" b="1" dirty="0"/>
              <a:t>The Strategy of Satan</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873690" y="1878905"/>
            <a:ext cx="5743182" cy="4083484"/>
          </a:xfrm>
        </p:spPr>
        <p:txBody>
          <a:bodyPr>
            <a:noAutofit/>
          </a:bodyPr>
          <a:lstStyle/>
          <a:p>
            <a:pPr marL="285750" indent="-285750" algn="ctr">
              <a:buFont typeface="Wingdings" panose="05000000000000000000" pitchFamily="2" charset="2"/>
              <a:buChar char="ü"/>
            </a:pPr>
            <a:r>
              <a:rPr lang="en-US" sz="3600" b="1" dirty="0">
                <a:solidFill>
                  <a:srgbClr val="C00000"/>
                </a:solidFill>
              </a:rPr>
              <a:t>Think negatively about God’s word</a:t>
            </a:r>
          </a:p>
          <a:p>
            <a:pPr marL="285750" indent="-285750" algn="ctr">
              <a:buFont typeface="Wingdings" panose="05000000000000000000" pitchFamily="2" charset="2"/>
              <a:buChar char="ü"/>
            </a:pPr>
            <a:r>
              <a:rPr lang="en-US" sz="3600" b="1" dirty="0">
                <a:solidFill>
                  <a:srgbClr val="C00000"/>
                </a:solidFill>
              </a:rPr>
              <a:t>Think lightly about God’s warnings</a:t>
            </a:r>
          </a:p>
          <a:p>
            <a:pPr marL="285750" indent="-285750" algn="ctr">
              <a:buFont typeface="Wingdings" panose="05000000000000000000" pitchFamily="2" charset="2"/>
              <a:buChar char="ü"/>
            </a:pPr>
            <a:r>
              <a:rPr lang="en-US" sz="3600" b="1" dirty="0">
                <a:solidFill>
                  <a:srgbClr val="C00000"/>
                </a:solidFill>
              </a:rPr>
              <a:t>Think exclusively about pleasure</a:t>
            </a:r>
            <a:endParaRPr lang="en-US" sz="800" b="1" dirty="0">
              <a:solidFill>
                <a:srgbClr val="C00000"/>
              </a:solidFill>
            </a:endParaRPr>
          </a:p>
        </p:txBody>
      </p:sp>
      <p:pic>
        <p:nvPicPr>
          <p:cNvPr id="8" name="Picture 7">
            <a:extLst>
              <a:ext uri="{FF2B5EF4-FFF2-40B4-BE49-F238E27FC236}">
                <a16:creationId xmlns:a16="http://schemas.microsoft.com/office/drawing/2014/main" id="{0755C2E0-C03B-53E6-8683-EC5A6166FDB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221" t="-1" r="14734" b="-420"/>
          <a:stretch/>
        </p:blipFill>
        <p:spPr>
          <a:xfrm>
            <a:off x="7256745" y="1337153"/>
            <a:ext cx="3864280" cy="4183693"/>
          </a:xfrm>
          <a:prstGeom prst="rect">
            <a:avLst/>
          </a:prstGeom>
        </p:spPr>
      </p:pic>
    </p:spTree>
    <p:extLst>
      <p:ext uri="{BB962C8B-B14F-4D97-AF65-F5344CB8AC3E}">
        <p14:creationId xmlns:p14="http://schemas.microsoft.com/office/powerpoint/2010/main" val="13499901"/>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00AB2-1957-427C-B872-176ABC83E732}">
  <ds:schemaRef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openxmlformats.org/package/2006/metadata/core-properties"/>
    <ds:schemaRef ds:uri="71af3243-3dd4-4a8d-8c0d-dd76da1f02a5"/>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3.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party</Template>
  <TotalTime>14180</TotalTime>
  <Words>818</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Arabic Typesetting</vt:lpstr>
      <vt:lpstr>Arial</vt:lpstr>
      <vt:lpstr>Baskerville Old Face</vt:lpstr>
      <vt:lpstr>Calibri</vt:lpstr>
      <vt:lpstr>Century Gothic</vt:lpstr>
      <vt:lpstr>Chiller</vt:lpstr>
      <vt:lpstr>system-ui</vt:lpstr>
      <vt:lpstr>Wingdings</vt:lpstr>
      <vt:lpstr>RetrospectVTI</vt:lpstr>
      <vt:lpstr>PowerPoint Presentation</vt:lpstr>
      <vt:lpstr>PowerPoint Presentation</vt:lpstr>
      <vt:lpstr>Prepare for our time of study by finding and reading:</vt:lpstr>
      <vt:lpstr>living as an Overcomer by   Turning Down Temptation</vt:lpstr>
      <vt:lpstr>Temptation</vt:lpstr>
      <vt:lpstr>Temptation</vt:lpstr>
      <vt:lpstr>PowerPoint Presentation</vt:lpstr>
      <vt:lpstr>Temptation started with Adam and Eve</vt:lpstr>
      <vt:lpstr>The Strategy of Satan</vt:lpstr>
      <vt:lpstr>Think negatively about God’s word </vt:lpstr>
      <vt:lpstr>Think negatively about God’s warnings </vt:lpstr>
      <vt:lpstr>Think exclusively about pleasure</vt:lpstr>
      <vt:lpstr>The Steps for Resisting</vt:lpstr>
      <vt:lpstr>Refocus your thoughts</vt:lpstr>
      <vt:lpstr>Reflect on the Consequences</vt:lpstr>
      <vt:lpstr>Request God’s Help</vt:lpstr>
      <vt:lpstr>Repent of past failures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51</cp:revision>
  <cp:lastPrinted>2023-09-27T20:54:30Z</cp:lastPrinted>
  <dcterms:created xsi:type="dcterms:W3CDTF">2023-02-01T04:17:32Z</dcterms:created>
  <dcterms:modified xsi:type="dcterms:W3CDTF">2023-09-27T21:23:03Z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