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3"/>
  </p:notesMasterIdLst>
  <p:sldIdLst>
    <p:sldId id="357" r:id="rId5"/>
    <p:sldId id="356" r:id="rId6"/>
    <p:sldId id="1116" r:id="rId7"/>
    <p:sldId id="1016" r:id="rId8"/>
    <p:sldId id="1094" r:id="rId9"/>
    <p:sldId id="1067" r:id="rId10"/>
    <p:sldId id="1060" r:id="rId11"/>
    <p:sldId id="1161" r:id="rId12"/>
    <p:sldId id="1167" r:id="rId13"/>
    <p:sldId id="1170" r:id="rId14"/>
    <p:sldId id="1164" r:id="rId15"/>
    <p:sldId id="1171" r:id="rId16"/>
    <p:sldId id="1172" r:id="rId17"/>
    <p:sldId id="1173" r:id="rId18"/>
    <p:sldId id="1174" r:id="rId19"/>
    <p:sldId id="1175" r:id="rId20"/>
    <p:sldId id="1169" r:id="rId21"/>
    <p:sldId id="109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AA37B5-827E-4F6F-81B4-8D8327719085}">
          <p14:sldIdLst>
            <p14:sldId id="357"/>
            <p14:sldId id="356"/>
            <p14:sldId id="1116"/>
            <p14:sldId id="1016"/>
            <p14:sldId id="1094"/>
            <p14:sldId id="1067"/>
            <p14:sldId id="1060"/>
            <p14:sldId id="1161"/>
            <p14:sldId id="1167"/>
            <p14:sldId id="1170"/>
            <p14:sldId id="1164"/>
            <p14:sldId id="1171"/>
            <p14:sldId id="1172"/>
            <p14:sldId id="1173"/>
            <p14:sldId id="1174"/>
            <p14:sldId id="1175"/>
            <p14:sldId id="1169"/>
          </p14:sldIdLst>
        </p14:section>
        <p14:section name="Untitled Section" id="{9D4CB4EB-5315-47B4-A283-6E8018E980D0}">
          <p14:sldIdLst>
            <p14:sldId id="1093"/>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Lett" initials="BL" lastIdx="5" clrIdx="0">
    <p:extLst>
      <p:ext uri="{19B8F6BF-5375-455C-9EA6-DF929625EA0E}">
        <p15:presenceInfo xmlns:p15="http://schemas.microsoft.com/office/powerpoint/2012/main" userId="1aefeeb09ffd2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B24"/>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6" autoAdjust="0"/>
  </p:normalViewPr>
  <p:slideViewPr>
    <p:cSldViewPr snapToGrid="0">
      <p:cViewPr varScale="1">
        <p:scale>
          <a:sx n="102" d="100"/>
          <a:sy n="102" d="100"/>
        </p:scale>
        <p:origin x="88" y="448"/>
      </p:cViewPr>
      <p:guideLst>
        <p:guide pos="3840"/>
        <p:guide orient="horz" pos="25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FA086365-1DE3-4206-8631-568DB8EFC2CA}" type="datetimeFigureOut">
              <a:rPr lang="en-US" smtClean="0"/>
              <a:t>11/8/2023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11/8/2023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11/8/2023</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11/8/2023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view-image.php?image=53426&amp;picture=biblia-abierta-en-el-salmo-118"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freepngimg.com/png/13303-finance-png-file"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ehighvalleyramblings.blogspot.com/2010/05/dent-pulling-away-in-money-race.html"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gforsythe/46843666704" TargetMode="External"/><Relationship Id="rId2" Type="http://schemas.openxmlformats.org/officeDocument/2006/relationships/image" Target="../media/image14.jpg"/><Relationship Id="rId1" Type="http://schemas.openxmlformats.org/officeDocument/2006/relationships/slideLayout" Target="../slideLayouts/slideLayout6.xml"/><Relationship Id="rId5" Type="http://schemas.openxmlformats.org/officeDocument/2006/relationships/hyperlink" Target="https://pixabay.com/en/border-warning-hazard-stripes-34209/"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cambraza.blogspot.com/2013/06/desired-things-come-to-those-who-pray.html"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dangerouslee.biz/3-summertime-activities-black-families-can-use-to-strengthen-bond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roguemillennials.org/2017/05/07/giving-gone-rogue/" TargetMode="External"/><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en/view-image.php?image=380701&amp;picture=any-questions"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s02web.zoom.us/j/88909951335" TargetMode="External"/><Relationship Id="rId1" Type="http://schemas.openxmlformats.org/officeDocument/2006/relationships/slideLayout" Target="../slideLayouts/slideLayout1.xml"/><Relationship Id="rId6" Type="http://schemas.openxmlformats.org/officeDocument/2006/relationships/hyperlink" Target="https://waksoft.susu.ru/moyo-tv/" TargetMode="External"/><Relationship Id="rId5" Type="http://schemas.openxmlformats.org/officeDocument/2006/relationships/image" Target="../media/image5.jpg"/><Relationship Id="rId4" Type="http://schemas.openxmlformats.org/officeDocument/2006/relationships/hyperlink" Target="https://pixabay.com/en/iphone-phone-smartphone-mobile-246496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svgsilh.com/image/1376061.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rg-this.blogspot.com/2017/11/put-on-full-armor-of-god.html" TargetMode="External"/><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boell.de/en/2016/11/30/macroeconomics-and-sovereign-debt"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alexiastudios.deviantart.com/art/Greed-Shackles-554068764" TargetMode="External"/><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64A621C-33B5-7634-0D0E-885FDF75F54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8625" y="970768"/>
            <a:ext cx="4058434" cy="4841310"/>
          </a:xfrm>
          <a:prstGeom prst="rect">
            <a:avLst/>
          </a:prstGeom>
        </p:spPr>
      </p:pic>
      <p:sp>
        <p:nvSpPr>
          <p:cNvPr id="5" name="Title 5">
            <a:extLst>
              <a:ext uri="{FF2B5EF4-FFF2-40B4-BE49-F238E27FC236}">
                <a16:creationId xmlns:a16="http://schemas.microsoft.com/office/drawing/2014/main" id="{B230AA7D-E451-E1C4-AD81-166B18ED369B}"/>
              </a:ext>
            </a:extLst>
          </p:cNvPr>
          <p:cNvSpPr txBox="1">
            <a:spLocks/>
          </p:cNvSpPr>
          <p:nvPr/>
        </p:nvSpPr>
        <p:spPr>
          <a:xfrm>
            <a:off x="920663" y="1421705"/>
            <a:ext cx="5718131" cy="9501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6600" dirty="0">
                <a:latin typeface="Baskerville Old Face" panose="02020602080505020303" pitchFamily="18" charset="0"/>
              </a:rPr>
              <a:t>Bible Study</a:t>
            </a:r>
          </a:p>
        </p:txBody>
      </p:sp>
      <p:sp>
        <p:nvSpPr>
          <p:cNvPr id="6" name="Title 5">
            <a:extLst>
              <a:ext uri="{FF2B5EF4-FFF2-40B4-BE49-F238E27FC236}">
                <a16:creationId xmlns:a16="http://schemas.microsoft.com/office/drawing/2014/main" id="{49445EA0-FC50-C6B8-8FB4-EF6767AD61A5}"/>
              </a:ext>
            </a:extLst>
          </p:cNvPr>
          <p:cNvSpPr txBox="1">
            <a:spLocks/>
          </p:cNvSpPr>
          <p:nvPr/>
        </p:nvSpPr>
        <p:spPr>
          <a:xfrm>
            <a:off x="876822" y="3067037"/>
            <a:ext cx="5761972" cy="236925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r>
              <a:rPr lang="en-US" sz="5000" cap="small" dirty="0">
                <a:latin typeface="Baskerville Old Face" panose="02020602080505020303" pitchFamily="18" charset="0"/>
              </a:rPr>
              <a:t>Hill Chapel </a:t>
            </a:r>
          </a:p>
          <a:p>
            <a:pPr algn="ctr"/>
            <a:r>
              <a:rPr lang="en-US" sz="5000" cap="small" dirty="0">
                <a:latin typeface="Baskerville Old Face" panose="02020602080505020303" pitchFamily="18" charset="0"/>
              </a:rPr>
              <a:t>Baptist Church Athens</a:t>
            </a:r>
          </a:p>
        </p:txBody>
      </p:sp>
    </p:spTree>
    <p:extLst>
      <p:ext uri="{BB962C8B-B14F-4D97-AF65-F5344CB8AC3E}">
        <p14:creationId xmlns:p14="http://schemas.microsoft.com/office/powerpoint/2010/main" val="127284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220396-D9A0-EC9B-1AD3-95B2D24B86F2}"/>
              </a:ext>
            </a:extLst>
          </p:cNvPr>
          <p:cNvSpPr txBox="1">
            <a:spLocks/>
          </p:cNvSpPr>
          <p:nvPr/>
        </p:nvSpPr>
        <p:spPr>
          <a:xfrm>
            <a:off x="1427967" y="989556"/>
            <a:ext cx="4277638" cy="487888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ctr"/>
            <a:r>
              <a:rPr lang="en-US" sz="6600" cap="none" dirty="0">
                <a:solidFill>
                  <a:srgbClr val="C00000"/>
                </a:solidFill>
              </a:rPr>
              <a:t>5 Steps</a:t>
            </a:r>
          </a:p>
          <a:p>
            <a:pPr algn="ctr"/>
            <a:r>
              <a:rPr lang="en-US" sz="6600" cap="none" dirty="0">
                <a:solidFill>
                  <a:srgbClr val="C00000"/>
                </a:solidFill>
              </a:rPr>
              <a:t> to Financial Freedom</a:t>
            </a:r>
          </a:p>
        </p:txBody>
      </p:sp>
      <p:pic>
        <p:nvPicPr>
          <p:cNvPr id="5" name="Picture 4">
            <a:extLst>
              <a:ext uri="{FF2B5EF4-FFF2-40B4-BE49-F238E27FC236}">
                <a16:creationId xmlns:a16="http://schemas.microsoft.com/office/drawing/2014/main" id="{06DBE2CD-8838-90F0-B920-A2FB30945E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13883" y="1727576"/>
            <a:ext cx="4047016" cy="3665857"/>
          </a:xfrm>
          <a:prstGeom prst="rect">
            <a:avLst/>
          </a:prstGeom>
        </p:spPr>
      </p:pic>
    </p:spTree>
    <p:extLst>
      <p:ext uri="{BB962C8B-B14F-4D97-AF65-F5344CB8AC3E}">
        <p14:creationId xmlns:p14="http://schemas.microsoft.com/office/powerpoint/2010/main" val="349283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69C29-B2CE-64DF-E1B5-7D80C97739D6}"/>
              </a:ext>
            </a:extLst>
          </p:cNvPr>
          <p:cNvSpPr txBox="1">
            <a:spLocks/>
          </p:cNvSpPr>
          <p:nvPr/>
        </p:nvSpPr>
        <p:spPr>
          <a:xfrm>
            <a:off x="1182236" y="890939"/>
            <a:ext cx="5043199" cy="10531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4600" b="1" i="1" cap="none" baseline="30000" dirty="0">
                <a:solidFill>
                  <a:srgbClr val="000000"/>
                </a:solidFill>
                <a:latin typeface="+mn-lt"/>
              </a:rPr>
              <a:t>Steps to financial freedom</a:t>
            </a:r>
            <a:endParaRPr lang="en-US" sz="4600" cap="none" dirty="0">
              <a:latin typeface="+mn-lt"/>
            </a:endParaRPr>
          </a:p>
        </p:txBody>
      </p:sp>
      <p:sp>
        <p:nvSpPr>
          <p:cNvPr id="3" name="TextBox 2">
            <a:extLst>
              <a:ext uri="{FF2B5EF4-FFF2-40B4-BE49-F238E27FC236}">
                <a16:creationId xmlns:a16="http://schemas.microsoft.com/office/drawing/2014/main" id="{DC1A1A86-2C1B-9427-4AD4-0FC487AFF5BE}"/>
              </a:ext>
            </a:extLst>
          </p:cNvPr>
          <p:cNvSpPr txBox="1"/>
          <p:nvPr/>
        </p:nvSpPr>
        <p:spPr>
          <a:xfrm>
            <a:off x="1465546" y="3562413"/>
            <a:ext cx="5131496" cy="1815882"/>
          </a:xfrm>
          <a:prstGeom prst="rect">
            <a:avLst/>
          </a:prstGeom>
          <a:noFill/>
        </p:spPr>
        <p:txBody>
          <a:bodyPr wrap="square">
            <a:spAutoFit/>
          </a:bodyPr>
          <a:lstStyle/>
          <a:p>
            <a:pPr marL="0" marR="0">
              <a:spcBef>
                <a:spcPts val="0"/>
              </a:spcBef>
              <a:spcAft>
                <a:spcPts val="0"/>
              </a:spcAft>
            </a:pPr>
            <a:r>
              <a:rPr lang="en-US" sz="2800" i="1" kern="100" dirty="0">
                <a:solidFill>
                  <a:srgbClr val="000000"/>
                </a:solidFill>
                <a:effectLst/>
                <a:ea typeface="Calibri" panose="020F0502020204030204" pitchFamily="34" charset="0"/>
                <a:cs typeface="Times New Roman" panose="02020603050405020304" pitchFamily="18" charset="0"/>
              </a:rPr>
              <a:t>Be sure you </a:t>
            </a:r>
            <a:r>
              <a:rPr lang="en-US" sz="2800" i="1" u="sng" kern="100" dirty="0">
                <a:solidFill>
                  <a:srgbClr val="000000"/>
                </a:solidFill>
                <a:effectLst/>
                <a:ea typeface="Calibri" panose="020F0502020204030204" pitchFamily="34" charset="0"/>
                <a:cs typeface="Times New Roman" panose="02020603050405020304" pitchFamily="18" charset="0"/>
              </a:rPr>
              <a:t>know</a:t>
            </a:r>
            <a:r>
              <a:rPr lang="en-US" sz="2800" i="1" kern="100" dirty="0">
                <a:solidFill>
                  <a:srgbClr val="000000"/>
                </a:solidFill>
                <a:effectLst/>
                <a:ea typeface="Calibri" panose="020F0502020204030204" pitchFamily="34" charset="0"/>
                <a:cs typeface="Times New Roman" panose="02020603050405020304" pitchFamily="18" charset="0"/>
              </a:rPr>
              <a:t> the condition of your flocks,</a:t>
            </a:r>
            <a:r>
              <a:rPr lang="en-US" sz="2800" i="1" kern="100" dirty="0">
                <a:effectLst/>
                <a:ea typeface="Calibri" panose="020F0502020204030204" pitchFamily="34" charset="0"/>
                <a:cs typeface="Times New Roman" panose="02020603050405020304" pitchFamily="18" charset="0"/>
              </a:rPr>
              <a:t> give careful attention to your herds</a:t>
            </a:r>
            <a:r>
              <a:rPr lang="en-US" sz="2800" i="1" kern="100" dirty="0">
                <a:ea typeface="Calibri" panose="020F0502020204030204" pitchFamily="34" charset="0"/>
                <a:cs typeface="Times New Roman" panose="02020603050405020304" pitchFamily="18" charset="0"/>
              </a:rPr>
              <a:t>.</a:t>
            </a:r>
            <a:r>
              <a:rPr lang="en-US" sz="2800" kern="100" dirty="0">
                <a:effectLst/>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Proverbs 27:23</a:t>
            </a:r>
          </a:p>
        </p:txBody>
      </p:sp>
      <p:sp>
        <p:nvSpPr>
          <p:cNvPr id="12" name="Title 1">
            <a:extLst>
              <a:ext uri="{FF2B5EF4-FFF2-40B4-BE49-F238E27FC236}">
                <a16:creationId xmlns:a16="http://schemas.microsoft.com/office/drawing/2014/main" id="{7E05B1E6-F691-BE83-02F2-431F1C5B99F2}"/>
              </a:ext>
            </a:extLst>
          </p:cNvPr>
          <p:cNvSpPr txBox="1">
            <a:spLocks/>
          </p:cNvSpPr>
          <p:nvPr/>
        </p:nvSpPr>
        <p:spPr>
          <a:xfrm>
            <a:off x="964504" y="1887768"/>
            <a:ext cx="5337384" cy="12411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3600" cap="none" dirty="0">
                <a:solidFill>
                  <a:srgbClr val="C00000"/>
                </a:solidFill>
              </a:rPr>
              <a:t>1. Find out where your money is going.</a:t>
            </a:r>
          </a:p>
        </p:txBody>
      </p:sp>
      <p:sp>
        <p:nvSpPr>
          <p:cNvPr id="13" name="Title 1">
            <a:extLst>
              <a:ext uri="{FF2B5EF4-FFF2-40B4-BE49-F238E27FC236}">
                <a16:creationId xmlns:a16="http://schemas.microsoft.com/office/drawing/2014/main" id="{6B0CBD60-3672-561A-7F49-1CA87D430316}"/>
              </a:ext>
            </a:extLst>
          </p:cNvPr>
          <p:cNvSpPr txBox="1">
            <a:spLocks/>
          </p:cNvSpPr>
          <p:nvPr/>
        </p:nvSpPr>
        <p:spPr>
          <a:xfrm>
            <a:off x="7267184" y="4636127"/>
            <a:ext cx="4037556" cy="1484335"/>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6000" b="1" i="1" cap="none" baseline="30000" dirty="0">
                <a:solidFill>
                  <a:srgbClr val="000000"/>
                </a:solidFill>
                <a:effectLst/>
                <a:latin typeface="Bradley Hand ITC" panose="03070402050302030203" pitchFamily="66" charset="0"/>
              </a:rPr>
              <a:t>Keep good records</a:t>
            </a:r>
            <a:r>
              <a:rPr lang="en-US" sz="4600" b="1" i="1" cap="none" baseline="30000" dirty="0">
                <a:solidFill>
                  <a:srgbClr val="000000"/>
                </a:solidFill>
                <a:effectLst/>
                <a:latin typeface="Bradley Hand ITC" panose="03070402050302030203" pitchFamily="66" charset="0"/>
              </a:rPr>
              <a:t>.</a:t>
            </a:r>
          </a:p>
          <a:p>
            <a:pPr algn="l"/>
            <a:endParaRPr lang="en-US" sz="4600" cap="none" dirty="0">
              <a:latin typeface="Bradley Hand ITC" panose="03070402050302030203" pitchFamily="66" charset="0"/>
            </a:endParaRPr>
          </a:p>
        </p:txBody>
      </p:sp>
      <p:pic>
        <p:nvPicPr>
          <p:cNvPr id="7" name="Content Placeholder 6">
            <a:extLst>
              <a:ext uri="{FF2B5EF4-FFF2-40B4-BE49-F238E27FC236}">
                <a16:creationId xmlns:a16="http://schemas.microsoft.com/office/drawing/2014/main" id="{9B20D46D-FF11-F789-7E0B-64C540DDD41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267184" y="983296"/>
            <a:ext cx="3883068" cy="2912301"/>
          </a:xfrm>
        </p:spPr>
      </p:pic>
    </p:spTree>
    <p:extLst>
      <p:ext uri="{BB962C8B-B14F-4D97-AF65-F5344CB8AC3E}">
        <p14:creationId xmlns:p14="http://schemas.microsoft.com/office/powerpoint/2010/main" val="291751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69C29-B2CE-64DF-E1B5-7D80C97739D6}"/>
              </a:ext>
            </a:extLst>
          </p:cNvPr>
          <p:cNvSpPr txBox="1">
            <a:spLocks/>
          </p:cNvSpPr>
          <p:nvPr/>
        </p:nvSpPr>
        <p:spPr>
          <a:xfrm>
            <a:off x="1291478" y="890939"/>
            <a:ext cx="5010410" cy="10531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4600" b="1" i="1" cap="none" baseline="30000" dirty="0">
                <a:solidFill>
                  <a:srgbClr val="000000"/>
                </a:solidFill>
                <a:latin typeface="+mn-lt"/>
              </a:rPr>
              <a:t>Steps to financial freedom</a:t>
            </a:r>
            <a:endParaRPr lang="en-US" sz="4600" cap="none" dirty="0">
              <a:latin typeface="+mn-lt"/>
            </a:endParaRPr>
          </a:p>
        </p:txBody>
      </p:sp>
      <p:sp>
        <p:nvSpPr>
          <p:cNvPr id="3" name="TextBox 2">
            <a:extLst>
              <a:ext uri="{FF2B5EF4-FFF2-40B4-BE49-F238E27FC236}">
                <a16:creationId xmlns:a16="http://schemas.microsoft.com/office/drawing/2014/main" id="{DC1A1A86-2C1B-9427-4AD4-0FC487AFF5BE}"/>
              </a:ext>
            </a:extLst>
          </p:cNvPr>
          <p:cNvSpPr txBox="1"/>
          <p:nvPr/>
        </p:nvSpPr>
        <p:spPr>
          <a:xfrm>
            <a:off x="1340286" y="2820843"/>
            <a:ext cx="5131496" cy="1384995"/>
          </a:xfrm>
          <a:prstGeom prst="rect">
            <a:avLst/>
          </a:prstGeom>
          <a:noFill/>
        </p:spPr>
        <p:txBody>
          <a:bodyPr wrap="square">
            <a:spAutoFit/>
          </a:bodyPr>
          <a:lstStyle/>
          <a:p>
            <a:pPr marL="0" marR="0">
              <a:spcBef>
                <a:spcPts val="0"/>
              </a:spcBef>
              <a:spcAft>
                <a:spcPts val="0"/>
              </a:spcAft>
            </a:pPr>
            <a:r>
              <a:rPr lang="en-US" sz="2800" b="0" i="1" dirty="0">
                <a:solidFill>
                  <a:srgbClr val="000000"/>
                </a:solidFill>
                <a:effectLst/>
              </a:rPr>
              <a:t>Lazy hands make for poverty, but diligent hands bring wealth. </a:t>
            </a:r>
            <a:r>
              <a:rPr lang="en-US" b="0" i="0" dirty="0">
                <a:solidFill>
                  <a:srgbClr val="000000"/>
                </a:solidFill>
                <a:effectLst/>
                <a:latin typeface="system-ui"/>
              </a:rPr>
              <a:t>Proverb 10:4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7E05B1E6-F691-BE83-02F2-431F1C5B99F2}"/>
              </a:ext>
            </a:extLst>
          </p:cNvPr>
          <p:cNvSpPr txBox="1">
            <a:spLocks/>
          </p:cNvSpPr>
          <p:nvPr/>
        </p:nvSpPr>
        <p:spPr>
          <a:xfrm>
            <a:off x="964504" y="1649756"/>
            <a:ext cx="5337384" cy="12411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3600" cap="none" dirty="0">
                <a:solidFill>
                  <a:srgbClr val="C00000"/>
                </a:solidFill>
              </a:rPr>
              <a:t>2. Get rid of all your credit cards.</a:t>
            </a:r>
          </a:p>
        </p:txBody>
      </p:sp>
      <p:pic>
        <p:nvPicPr>
          <p:cNvPr id="8" name="Content Placeholder 7">
            <a:extLst>
              <a:ext uri="{FF2B5EF4-FFF2-40B4-BE49-F238E27FC236}">
                <a16:creationId xmlns:a16="http://schemas.microsoft.com/office/drawing/2014/main" id="{1C1012B4-8C9A-5946-C4FC-2E89FF4A39A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211121" y="1014608"/>
            <a:ext cx="4016375" cy="2642991"/>
          </a:xfrm>
        </p:spPr>
      </p:pic>
      <p:sp>
        <p:nvSpPr>
          <p:cNvPr id="11" name="TextBox 10">
            <a:extLst>
              <a:ext uri="{FF2B5EF4-FFF2-40B4-BE49-F238E27FC236}">
                <a16:creationId xmlns:a16="http://schemas.microsoft.com/office/drawing/2014/main" id="{CC14ADE6-07CE-E316-DF0C-54AA400B8285}"/>
              </a:ext>
            </a:extLst>
          </p:cNvPr>
          <p:cNvSpPr txBox="1"/>
          <p:nvPr/>
        </p:nvSpPr>
        <p:spPr>
          <a:xfrm>
            <a:off x="1340286" y="4608079"/>
            <a:ext cx="5131496" cy="1569660"/>
          </a:xfrm>
          <a:prstGeom prst="rect">
            <a:avLst/>
          </a:prstGeom>
          <a:noFill/>
        </p:spPr>
        <p:txBody>
          <a:bodyPr wrap="square">
            <a:spAutoFit/>
          </a:bodyPr>
          <a:lstStyle/>
          <a:p>
            <a:pPr marL="0" marR="0">
              <a:spcBef>
                <a:spcPts val="0"/>
              </a:spcBef>
              <a:spcAft>
                <a:spcPts val="0"/>
              </a:spcAft>
            </a:pPr>
            <a:r>
              <a:rPr lang="en-US" sz="2400" b="1" kern="100" dirty="0">
                <a:solidFill>
                  <a:srgbClr val="000000"/>
                </a:solidFill>
                <a:effectLst/>
                <a:ea typeface="Calibri" panose="020F0502020204030204" pitchFamily="34" charset="0"/>
                <a:cs typeface="Times New Roman" panose="02020603050405020304" pitchFamily="18" charset="0"/>
              </a:rPr>
              <a:t>Wait</a:t>
            </a:r>
            <a:r>
              <a:rPr lang="en-US" sz="2400" kern="100" dirty="0">
                <a:solidFill>
                  <a:srgbClr val="000000"/>
                </a:solidFill>
                <a:effectLst/>
                <a:ea typeface="Calibri" panose="020F0502020204030204" pitchFamily="34" charset="0"/>
                <a:cs typeface="Times New Roman" panose="02020603050405020304" pitchFamily="18" charset="0"/>
              </a:rPr>
              <a:t>		Sales</a:t>
            </a:r>
          </a:p>
          <a:p>
            <a:pPr marL="0" marR="0">
              <a:spcBef>
                <a:spcPts val="0"/>
              </a:spcBef>
              <a:spcAft>
                <a:spcPts val="0"/>
              </a:spcAft>
            </a:pPr>
            <a:r>
              <a:rPr lang="en-US" sz="2400" b="1" kern="100" dirty="0">
                <a:solidFill>
                  <a:srgbClr val="000000"/>
                </a:solidFill>
                <a:ea typeface="Calibri" panose="020F0502020204030204" pitchFamily="34" charset="0"/>
                <a:cs typeface="Times New Roman" panose="02020603050405020304" pitchFamily="18" charset="0"/>
              </a:rPr>
              <a:t>Watch	</a:t>
            </a:r>
            <a:r>
              <a:rPr lang="en-US" sz="2400" kern="100" dirty="0">
                <a:solidFill>
                  <a:srgbClr val="000000"/>
                </a:solidFill>
                <a:ea typeface="Calibri" panose="020F0502020204030204" pitchFamily="34" charset="0"/>
                <a:cs typeface="Times New Roman" panose="02020603050405020304" pitchFamily="18" charset="0"/>
              </a:rPr>
              <a:t>For a blessing</a:t>
            </a:r>
          </a:p>
          <a:p>
            <a:pPr marL="0" marR="0">
              <a:spcBef>
                <a:spcPts val="0"/>
              </a:spcBef>
              <a:spcAft>
                <a:spcPts val="0"/>
              </a:spcAft>
            </a:pPr>
            <a:r>
              <a:rPr lang="en-US" sz="2400" b="1" kern="100" dirty="0">
                <a:solidFill>
                  <a:srgbClr val="000000"/>
                </a:solidFill>
                <a:ea typeface="Calibri" panose="020F0502020204030204" pitchFamily="34" charset="0"/>
                <a:cs typeface="Times New Roman" panose="02020603050405020304" pitchFamily="18" charset="0"/>
              </a:rPr>
              <a:t>Save</a:t>
            </a:r>
            <a:r>
              <a:rPr lang="en-US" sz="2400" kern="100" dirty="0">
                <a:solidFill>
                  <a:srgbClr val="000000"/>
                </a:solidFill>
                <a:ea typeface="Calibri" panose="020F0502020204030204" pitchFamily="34" charset="0"/>
                <a:cs typeface="Times New Roman" panose="02020603050405020304" pitchFamily="18" charset="0"/>
              </a:rPr>
              <a:t> 		Look forward to it</a:t>
            </a:r>
          </a:p>
          <a:p>
            <a:pPr marL="0" marR="0">
              <a:spcBef>
                <a:spcPts val="0"/>
              </a:spcBef>
              <a:spcAft>
                <a:spcPts val="0"/>
              </a:spcAft>
            </a:pPr>
            <a:r>
              <a:rPr lang="en-US" sz="2400" b="1" kern="100" dirty="0">
                <a:solidFill>
                  <a:srgbClr val="000000"/>
                </a:solidFill>
                <a:ea typeface="Calibri" panose="020F0502020204030204" pitchFamily="34" charset="0"/>
                <a:cs typeface="Times New Roman" panose="02020603050405020304" pitchFamily="18" charset="0"/>
              </a:rPr>
              <a:t>Trust</a:t>
            </a:r>
            <a:r>
              <a:rPr lang="en-US" sz="2400" kern="100" dirty="0">
                <a:solidFill>
                  <a:srgbClr val="000000"/>
                </a:solidFill>
                <a:effectLst/>
                <a:ea typeface="Calibri" panose="020F0502020204030204" pitchFamily="34" charset="0"/>
                <a:cs typeface="Times New Roman" panose="02020603050405020304" pitchFamily="18" charset="0"/>
              </a:rPr>
              <a:t>  		Ask God for 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16ACE7E3-151D-EF06-615B-7576E16FAD5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41173" b="42140"/>
          <a:stretch/>
        </p:blipFill>
        <p:spPr>
          <a:xfrm flipV="1">
            <a:off x="768871" y="4275889"/>
            <a:ext cx="5955416" cy="192088"/>
          </a:xfrm>
          <a:prstGeom prst="rect">
            <a:avLst/>
          </a:prstGeom>
        </p:spPr>
      </p:pic>
      <p:sp>
        <p:nvSpPr>
          <p:cNvPr id="23" name="TextBox 22">
            <a:extLst>
              <a:ext uri="{FF2B5EF4-FFF2-40B4-BE49-F238E27FC236}">
                <a16:creationId xmlns:a16="http://schemas.microsoft.com/office/drawing/2014/main" id="{A5E1D77C-A95E-9474-BAAF-F555F474C7CB}"/>
              </a:ext>
            </a:extLst>
          </p:cNvPr>
          <p:cNvSpPr txBox="1"/>
          <p:nvPr/>
        </p:nvSpPr>
        <p:spPr>
          <a:xfrm>
            <a:off x="7411538" y="5320172"/>
            <a:ext cx="4016375" cy="523220"/>
          </a:xfrm>
          <a:prstGeom prst="rect">
            <a:avLst/>
          </a:prstGeom>
          <a:noFill/>
        </p:spPr>
        <p:txBody>
          <a:bodyPr wrap="square">
            <a:spAutoFit/>
          </a:bodyPr>
          <a:lstStyle/>
          <a:p>
            <a:pPr marL="0" marR="0">
              <a:spcBef>
                <a:spcPts val="0"/>
              </a:spcBef>
              <a:spcAft>
                <a:spcPts val="0"/>
              </a:spcAft>
            </a:pPr>
            <a:r>
              <a:rPr lang="en-US" sz="2800" b="1" kern="100" dirty="0">
                <a:solidFill>
                  <a:srgbClr val="C00000"/>
                </a:solidFill>
                <a:effectLst/>
                <a:latin typeface="Gigi" panose="04040504061007020D02" pitchFamily="82" charset="0"/>
                <a:ea typeface="Calibri" panose="020F0502020204030204" pitchFamily="34" charset="0"/>
                <a:cs typeface="Times New Roman" panose="02020603050405020304" pitchFamily="18" charset="0"/>
              </a:rPr>
              <a:t>Did anyone get hurt?  lol</a:t>
            </a:r>
          </a:p>
        </p:txBody>
      </p:sp>
      <p:sp>
        <p:nvSpPr>
          <p:cNvPr id="24" name="TextBox 23">
            <a:extLst>
              <a:ext uri="{FF2B5EF4-FFF2-40B4-BE49-F238E27FC236}">
                <a16:creationId xmlns:a16="http://schemas.microsoft.com/office/drawing/2014/main" id="{75ADFCB4-D5A0-673D-76D6-9812072A3CC3}"/>
              </a:ext>
            </a:extLst>
          </p:cNvPr>
          <p:cNvSpPr txBox="1"/>
          <p:nvPr/>
        </p:nvSpPr>
        <p:spPr>
          <a:xfrm>
            <a:off x="7733342" y="3860390"/>
            <a:ext cx="3233195" cy="830997"/>
          </a:xfrm>
          <a:prstGeom prst="rect">
            <a:avLst/>
          </a:prstGeom>
          <a:noFill/>
        </p:spPr>
        <p:txBody>
          <a:bodyPr wrap="square">
            <a:spAutoFit/>
          </a:bodyPr>
          <a:lstStyle/>
          <a:p>
            <a:pPr marL="0" marR="0">
              <a:spcBef>
                <a:spcPts val="0"/>
              </a:spcBef>
              <a:spcAft>
                <a:spcPts val="0"/>
              </a:spcAft>
            </a:pPr>
            <a:r>
              <a:rPr lang="en-US" sz="2400" b="1" kern="100" dirty="0">
                <a:solidFill>
                  <a:srgbClr val="000000"/>
                </a:solidFill>
                <a:effectLst/>
                <a:latin typeface="Bradley Hand ITC" panose="03070402050302030203" pitchFamily="66" charset="0"/>
                <a:ea typeface="Calibri" panose="020F0502020204030204" pitchFamily="34" charset="0"/>
                <a:cs typeface="Times New Roman" panose="02020603050405020304" pitchFamily="18" charset="0"/>
              </a:rPr>
              <a:t>Impulse spending will get you in trouble!</a:t>
            </a:r>
            <a:endParaRPr lang="en-US" sz="2400" b="1" kern="100" dirty="0">
              <a:effectLst/>
              <a:latin typeface="Bradley Hand ITC" panose="030704020503020302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17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69C29-B2CE-64DF-E1B5-7D80C97739D6}"/>
              </a:ext>
            </a:extLst>
          </p:cNvPr>
          <p:cNvSpPr txBox="1">
            <a:spLocks/>
          </p:cNvSpPr>
          <p:nvPr/>
        </p:nvSpPr>
        <p:spPr>
          <a:xfrm>
            <a:off x="1182236" y="890939"/>
            <a:ext cx="5043199" cy="10531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4600" b="1" i="1" cap="none" baseline="30000" dirty="0">
                <a:solidFill>
                  <a:srgbClr val="000000"/>
                </a:solidFill>
                <a:latin typeface="+mn-lt"/>
              </a:rPr>
              <a:t>Steps to financial freedom</a:t>
            </a:r>
            <a:endParaRPr lang="en-US" sz="4600" cap="none" dirty="0">
              <a:latin typeface="+mn-lt"/>
            </a:endParaRPr>
          </a:p>
        </p:txBody>
      </p:sp>
      <p:sp>
        <p:nvSpPr>
          <p:cNvPr id="12" name="Title 1">
            <a:extLst>
              <a:ext uri="{FF2B5EF4-FFF2-40B4-BE49-F238E27FC236}">
                <a16:creationId xmlns:a16="http://schemas.microsoft.com/office/drawing/2014/main" id="{7E05B1E6-F691-BE83-02F2-431F1C5B99F2}"/>
              </a:ext>
            </a:extLst>
          </p:cNvPr>
          <p:cNvSpPr txBox="1">
            <a:spLocks/>
          </p:cNvSpPr>
          <p:nvPr/>
        </p:nvSpPr>
        <p:spPr>
          <a:xfrm>
            <a:off x="964504" y="1887768"/>
            <a:ext cx="5337384" cy="12411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3600" cap="none" dirty="0">
                <a:solidFill>
                  <a:srgbClr val="C00000"/>
                </a:solidFill>
              </a:rPr>
              <a:t>3. Pray before you pay.</a:t>
            </a:r>
          </a:p>
        </p:txBody>
      </p:sp>
      <p:sp>
        <p:nvSpPr>
          <p:cNvPr id="4" name="TextBox 3">
            <a:extLst>
              <a:ext uri="{FF2B5EF4-FFF2-40B4-BE49-F238E27FC236}">
                <a16:creationId xmlns:a16="http://schemas.microsoft.com/office/drawing/2014/main" id="{DD7CB268-C313-F68C-7CD0-6DF93ADC0393}"/>
              </a:ext>
            </a:extLst>
          </p:cNvPr>
          <p:cNvSpPr txBox="1"/>
          <p:nvPr/>
        </p:nvSpPr>
        <p:spPr>
          <a:xfrm>
            <a:off x="1242164" y="3038756"/>
            <a:ext cx="5260140" cy="2677656"/>
          </a:xfrm>
          <a:prstGeom prst="rect">
            <a:avLst/>
          </a:prstGeom>
          <a:noFill/>
        </p:spPr>
        <p:txBody>
          <a:bodyPr wrap="square">
            <a:spAutoFit/>
          </a:bodyPr>
          <a:lstStyle/>
          <a:p>
            <a:r>
              <a:rPr lang="en-US" sz="2800" b="0" i="1" dirty="0">
                <a:solidFill>
                  <a:srgbClr val="000000"/>
                </a:solidFill>
                <a:effectLst/>
              </a:rPr>
              <a:t>You desire but do not have, so you kill. You covet but you cannot get what you want, so you quarrel and fight. You do not have because you do not ask God</a:t>
            </a:r>
            <a:r>
              <a:rPr lang="en-US" b="0" i="0" dirty="0">
                <a:solidFill>
                  <a:srgbClr val="000000"/>
                </a:solidFill>
                <a:effectLst/>
              </a:rPr>
              <a:t>.  James 4:2</a:t>
            </a:r>
            <a:endParaRPr lang="en-US" dirty="0"/>
          </a:p>
        </p:txBody>
      </p:sp>
      <p:sp>
        <p:nvSpPr>
          <p:cNvPr id="8" name="TextBox 7">
            <a:extLst>
              <a:ext uri="{FF2B5EF4-FFF2-40B4-BE49-F238E27FC236}">
                <a16:creationId xmlns:a16="http://schemas.microsoft.com/office/drawing/2014/main" id="{F4C15F1E-4945-EB3A-474B-F6A842EA97E1}"/>
              </a:ext>
            </a:extLst>
          </p:cNvPr>
          <p:cNvSpPr txBox="1"/>
          <p:nvPr/>
        </p:nvSpPr>
        <p:spPr>
          <a:xfrm>
            <a:off x="7285973" y="3929720"/>
            <a:ext cx="3883068" cy="1200329"/>
          </a:xfrm>
          <a:prstGeom prst="rect">
            <a:avLst/>
          </a:prstGeom>
          <a:noFill/>
        </p:spPr>
        <p:txBody>
          <a:bodyPr wrap="square">
            <a:spAutoFit/>
          </a:bodyPr>
          <a:lstStyle/>
          <a:p>
            <a:r>
              <a:rPr lang="en-US" sz="2400" b="1" dirty="0">
                <a:solidFill>
                  <a:srgbClr val="000000"/>
                </a:solidFill>
                <a:latin typeface="Bradley Hand ITC" panose="03070402050302030203" pitchFamily="66" charset="0"/>
              </a:rPr>
              <a:t>C</a:t>
            </a:r>
            <a:r>
              <a:rPr lang="en-US" sz="2400" b="1" i="0" dirty="0">
                <a:solidFill>
                  <a:srgbClr val="000000"/>
                </a:solidFill>
                <a:effectLst/>
                <a:latin typeface="Bradley Hand ITC" panose="03070402050302030203" pitchFamily="66" charset="0"/>
              </a:rPr>
              <a:t>uts down on impulse buying and capitalizes your dependence on God</a:t>
            </a:r>
            <a:r>
              <a:rPr lang="en-US" b="0" i="0" dirty="0">
                <a:solidFill>
                  <a:srgbClr val="000000"/>
                </a:solidFill>
                <a:effectLst/>
                <a:latin typeface="system-ui"/>
              </a:rPr>
              <a:t>.</a:t>
            </a:r>
            <a:endParaRPr lang="en-US" dirty="0"/>
          </a:p>
        </p:txBody>
      </p:sp>
      <p:pic>
        <p:nvPicPr>
          <p:cNvPr id="14" name="Content Placeholder 13">
            <a:extLst>
              <a:ext uri="{FF2B5EF4-FFF2-40B4-BE49-F238E27FC236}">
                <a16:creationId xmlns:a16="http://schemas.microsoft.com/office/drawing/2014/main" id="{9597DD50-B557-9BC2-5339-565E75BDDC0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64636" y="1030569"/>
            <a:ext cx="4162860" cy="2783606"/>
          </a:xfrm>
        </p:spPr>
      </p:pic>
    </p:spTree>
    <p:extLst>
      <p:ext uri="{BB962C8B-B14F-4D97-AF65-F5344CB8AC3E}">
        <p14:creationId xmlns:p14="http://schemas.microsoft.com/office/powerpoint/2010/main" val="63873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69C29-B2CE-64DF-E1B5-7D80C97739D6}"/>
              </a:ext>
            </a:extLst>
          </p:cNvPr>
          <p:cNvSpPr txBox="1">
            <a:spLocks/>
          </p:cNvSpPr>
          <p:nvPr/>
        </p:nvSpPr>
        <p:spPr>
          <a:xfrm>
            <a:off x="1182236" y="890939"/>
            <a:ext cx="5043199" cy="10531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4600" b="1" i="1" cap="none" baseline="30000" dirty="0">
                <a:solidFill>
                  <a:srgbClr val="000000"/>
                </a:solidFill>
                <a:latin typeface="+mn-lt"/>
              </a:rPr>
              <a:t>Steps to financial freedom</a:t>
            </a:r>
            <a:endParaRPr lang="en-US" sz="4600" cap="none" dirty="0">
              <a:latin typeface="+mn-lt"/>
            </a:endParaRPr>
          </a:p>
        </p:txBody>
      </p:sp>
      <p:sp>
        <p:nvSpPr>
          <p:cNvPr id="12" name="Title 1">
            <a:extLst>
              <a:ext uri="{FF2B5EF4-FFF2-40B4-BE49-F238E27FC236}">
                <a16:creationId xmlns:a16="http://schemas.microsoft.com/office/drawing/2014/main" id="{7E05B1E6-F691-BE83-02F2-431F1C5B99F2}"/>
              </a:ext>
            </a:extLst>
          </p:cNvPr>
          <p:cNvSpPr txBox="1">
            <a:spLocks/>
          </p:cNvSpPr>
          <p:nvPr/>
        </p:nvSpPr>
        <p:spPr>
          <a:xfrm>
            <a:off x="1035143" y="1499461"/>
            <a:ext cx="5337384" cy="12411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3600" cap="none" dirty="0">
                <a:solidFill>
                  <a:srgbClr val="C00000"/>
                </a:solidFill>
              </a:rPr>
              <a:t>4. Enjoy what you have.</a:t>
            </a:r>
          </a:p>
        </p:txBody>
      </p:sp>
      <p:sp>
        <p:nvSpPr>
          <p:cNvPr id="4" name="TextBox 3">
            <a:extLst>
              <a:ext uri="{FF2B5EF4-FFF2-40B4-BE49-F238E27FC236}">
                <a16:creationId xmlns:a16="http://schemas.microsoft.com/office/drawing/2014/main" id="{DD7CB268-C313-F68C-7CD0-6DF93ADC0393}"/>
              </a:ext>
            </a:extLst>
          </p:cNvPr>
          <p:cNvSpPr txBox="1"/>
          <p:nvPr/>
        </p:nvSpPr>
        <p:spPr>
          <a:xfrm>
            <a:off x="1182236" y="3038756"/>
            <a:ext cx="5320068" cy="2954655"/>
          </a:xfrm>
          <a:prstGeom prst="rect">
            <a:avLst/>
          </a:prstGeom>
          <a:noFill/>
        </p:spPr>
        <p:txBody>
          <a:bodyPr wrap="square">
            <a:spAutoFit/>
          </a:bodyPr>
          <a:lstStyle/>
          <a:p>
            <a:r>
              <a:rPr lang="en-US" sz="2800" b="0" i="0" dirty="0">
                <a:solidFill>
                  <a:srgbClr val="000000"/>
                </a:solidFill>
                <a:effectLst/>
              </a:rPr>
              <a:t>Moreover, when God gives someone wealth and possessions, and the ability to enjoy them, to accept their lot and be happy in their toil – this is a gift of God.    </a:t>
            </a:r>
            <a:r>
              <a:rPr lang="en-US" b="0" i="0" dirty="0">
                <a:solidFill>
                  <a:srgbClr val="000000"/>
                </a:solidFill>
                <a:effectLst/>
              </a:rPr>
              <a:t>Ecclesiastes 5:10</a:t>
            </a:r>
            <a:endParaRPr lang="en-US" dirty="0"/>
          </a:p>
        </p:txBody>
      </p:sp>
      <p:sp>
        <p:nvSpPr>
          <p:cNvPr id="8" name="TextBox 7">
            <a:extLst>
              <a:ext uri="{FF2B5EF4-FFF2-40B4-BE49-F238E27FC236}">
                <a16:creationId xmlns:a16="http://schemas.microsoft.com/office/drawing/2014/main" id="{F4C15F1E-4945-EB3A-474B-F6A842EA97E1}"/>
              </a:ext>
            </a:extLst>
          </p:cNvPr>
          <p:cNvSpPr txBox="1"/>
          <p:nvPr/>
        </p:nvSpPr>
        <p:spPr>
          <a:xfrm>
            <a:off x="7273447" y="4117610"/>
            <a:ext cx="3883068" cy="1569660"/>
          </a:xfrm>
          <a:prstGeom prst="rect">
            <a:avLst/>
          </a:prstGeom>
          <a:noFill/>
        </p:spPr>
        <p:txBody>
          <a:bodyPr wrap="square">
            <a:spAutoFit/>
          </a:bodyPr>
          <a:lstStyle/>
          <a:p>
            <a:r>
              <a:rPr lang="en-US" sz="2400" b="1" dirty="0">
                <a:solidFill>
                  <a:srgbClr val="000000"/>
                </a:solidFill>
                <a:latin typeface="Bradley Hand ITC" panose="03070402050302030203" pitchFamily="66" charset="0"/>
              </a:rPr>
              <a:t>You don’t find happiness at the end of the road; you find it (or you make it, or permit it) along the way. </a:t>
            </a:r>
            <a:endParaRPr lang="en-US" dirty="0"/>
          </a:p>
        </p:txBody>
      </p:sp>
      <p:pic>
        <p:nvPicPr>
          <p:cNvPr id="7" name="Content Placeholder 6">
            <a:extLst>
              <a:ext uri="{FF2B5EF4-FFF2-40B4-BE49-F238E27FC236}">
                <a16:creationId xmlns:a16="http://schemas.microsoft.com/office/drawing/2014/main" id="{73C8C13F-E97D-908D-5BA5-3EA2093D6153}"/>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993389" y="1020557"/>
            <a:ext cx="4308133" cy="2875037"/>
          </a:xfrm>
        </p:spPr>
      </p:pic>
    </p:spTree>
    <p:extLst>
      <p:ext uri="{BB962C8B-B14F-4D97-AF65-F5344CB8AC3E}">
        <p14:creationId xmlns:p14="http://schemas.microsoft.com/office/powerpoint/2010/main" val="257687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69C29-B2CE-64DF-E1B5-7D80C97739D6}"/>
              </a:ext>
            </a:extLst>
          </p:cNvPr>
          <p:cNvSpPr txBox="1">
            <a:spLocks/>
          </p:cNvSpPr>
          <p:nvPr/>
        </p:nvSpPr>
        <p:spPr>
          <a:xfrm>
            <a:off x="1394216" y="909414"/>
            <a:ext cx="5043199" cy="10531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4600" b="1" i="1" cap="none" baseline="30000" dirty="0">
                <a:solidFill>
                  <a:srgbClr val="000000"/>
                </a:solidFill>
                <a:latin typeface="+mn-lt"/>
              </a:rPr>
              <a:t>Steps to financial freedom</a:t>
            </a:r>
            <a:endParaRPr lang="en-US" sz="4600" cap="none" dirty="0">
              <a:latin typeface="+mn-lt"/>
            </a:endParaRPr>
          </a:p>
        </p:txBody>
      </p:sp>
      <p:sp>
        <p:nvSpPr>
          <p:cNvPr id="12" name="Title 1">
            <a:extLst>
              <a:ext uri="{FF2B5EF4-FFF2-40B4-BE49-F238E27FC236}">
                <a16:creationId xmlns:a16="http://schemas.microsoft.com/office/drawing/2014/main" id="{7E05B1E6-F691-BE83-02F2-431F1C5B99F2}"/>
              </a:ext>
            </a:extLst>
          </p:cNvPr>
          <p:cNvSpPr txBox="1">
            <a:spLocks/>
          </p:cNvSpPr>
          <p:nvPr/>
        </p:nvSpPr>
        <p:spPr>
          <a:xfrm>
            <a:off x="1035143" y="1797618"/>
            <a:ext cx="5337384" cy="124113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3600" cap="none" dirty="0">
                <a:solidFill>
                  <a:srgbClr val="C00000"/>
                </a:solidFill>
              </a:rPr>
              <a:t>5. Give 10% back to the work of the Lord.</a:t>
            </a:r>
          </a:p>
        </p:txBody>
      </p:sp>
      <p:sp>
        <p:nvSpPr>
          <p:cNvPr id="4" name="TextBox 3">
            <a:extLst>
              <a:ext uri="{FF2B5EF4-FFF2-40B4-BE49-F238E27FC236}">
                <a16:creationId xmlns:a16="http://schemas.microsoft.com/office/drawing/2014/main" id="{DD7CB268-C313-F68C-7CD0-6DF93ADC0393}"/>
              </a:ext>
            </a:extLst>
          </p:cNvPr>
          <p:cNvSpPr txBox="1"/>
          <p:nvPr/>
        </p:nvSpPr>
        <p:spPr>
          <a:xfrm>
            <a:off x="1182236" y="3038756"/>
            <a:ext cx="5320068" cy="2677656"/>
          </a:xfrm>
          <a:prstGeom prst="rect">
            <a:avLst/>
          </a:prstGeom>
          <a:noFill/>
        </p:spPr>
        <p:txBody>
          <a:bodyPr wrap="square">
            <a:spAutoFit/>
          </a:bodyPr>
          <a:lstStyle/>
          <a:p>
            <a:r>
              <a:rPr lang="en-US" sz="2800" b="0" i="1" dirty="0">
                <a:solidFill>
                  <a:srgbClr val="000000"/>
                </a:solidFill>
                <a:effectLst/>
              </a:rPr>
              <a:t>Honor the </a:t>
            </a:r>
            <a:r>
              <a:rPr lang="en-US" sz="2800" b="0" i="1" cap="small" dirty="0">
                <a:solidFill>
                  <a:srgbClr val="000000"/>
                </a:solidFill>
                <a:effectLst/>
              </a:rPr>
              <a:t>Lord</a:t>
            </a:r>
            <a:r>
              <a:rPr lang="en-US" sz="2800" b="0" i="1" dirty="0">
                <a:solidFill>
                  <a:srgbClr val="000000"/>
                </a:solidFill>
                <a:effectLst/>
              </a:rPr>
              <a:t> with your wealth, with the firstfruits of all your crops; </a:t>
            </a:r>
            <a:r>
              <a:rPr lang="en-US" sz="2800" b="1" i="1" baseline="30000" dirty="0">
                <a:solidFill>
                  <a:srgbClr val="000000"/>
                </a:solidFill>
                <a:effectLst/>
              </a:rPr>
              <a:t>10 </a:t>
            </a:r>
            <a:r>
              <a:rPr lang="en-US" sz="2800" b="0" i="1" dirty="0">
                <a:solidFill>
                  <a:srgbClr val="000000"/>
                </a:solidFill>
                <a:effectLst/>
              </a:rPr>
              <a:t>then your barns will be filled to overflowing, and your vats will brim over with new wine..    </a:t>
            </a:r>
            <a:r>
              <a:rPr lang="en-US" b="0" i="0" dirty="0">
                <a:solidFill>
                  <a:srgbClr val="000000"/>
                </a:solidFill>
                <a:effectLst/>
              </a:rPr>
              <a:t>Proverbs 3:9, 10</a:t>
            </a:r>
            <a:endParaRPr lang="en-US" dirty="0"/>
          </a:p>
        </p:txBody>
      </p:sp>
      <p:sp>
        <p:nvSpPr>
          <p:cNvPr id="8" name="TextBox 7">
            <a:extLst>
              <a:ext uri="{FF2B5EF4-FFF2-40B4-BE49-F238E27FC236}">
                <a16:creationId xmlns:a16="http://schemas.microsoft.com/office/drawing/2014/main" id="{F4C15F1E-4945-EB3A-474B-F6A842EA97E1}"/>
              </a:ext>
            </a:extLst>
          </p:cNvPr>
          <p:cNvSpPr txBox="1"/>
          <p:nvPr/>
        </p:nvSpPr>
        <p:spPr>
          <a:xfrm>
            <a:off x="6993389" y="3444337"/>
            <a:ext cx="4387155" cy="2308324"/>
          </a:xfrm>
          <a:prstGeom prst="rect">
            <a:avLst/>
          </a:prstGeom>
          <a:noFill/>
        </p:spPr>
        <p:txBody>
          <a:bodyPr wrap="square">
            <a:spAutoFit/>
          </a:bodyPr>
          <a:lstStyle/>
          <a:p>
            <a:pPr marL="342900" indent="-342900">
              <a:buFont typeface="Wingdings" panose="05000000000000000000" pitchFamily="2" charset="2"/>
              <a:buChar char="ü"/>
            </a:pPr>
            <a:r>
              <a:rPr lang="en-US" sz="2400" b="1" dirty="0">
                <a:solidFill>
                  <a:srgbClr val="000000"/>
                </a:solidFill>
                <a:latin typeface="Bradley Hand ITC" panose="03070402050302030203" pitchFamily="66" charset="0"/>
              </a:rPr>
              <a:t>Fewer things reveal our faith in God and His word like the practice of tithing.</a:t>
            </a:r>
          </a:p>
          <a:p>
            <a:endParaRPr lang="en-US" sz="1200" b="1" dirty="0">
              <a:solidFill>
                <a:srgbClr val="000000"/>
              </a:solidFill>
              <a:latin typeface="Bradley Hand ITC" panose="03070402050302030203" pitchFamily="66" charset="0"/>
            </a:endParaRPr>
          </a:p>
          <a:p>
            <a:pPr marL="342900" indent="-342900">
              <a:buFont typeface="Wingdings" panose="05000000000000000000" pitchFamily="2" charset="2"/>
              <a:buChar char="ü"/>
            </a:pPr>
            <a:r>
              <a:rPr lang="en-US" sz="2400" b="1" dirty="0">
                <a:solidFill>
                  <a:srgbClr val="000000"/>
                </a:solidFill>
                <a:latin typeface="Bradley Hand ITC" panose="03070402050302030203" pitchFamily="66" charset="0"/>
              </a:rPr>
              <a:t>Biblical money management.</a:t>
            </a:r>
          </a:p>
          <a:p>
            <a:endParaRPr lang="en-US" sz="1200" b="1" dirty="0">
              <a:solidFill>
                <a:srgbClr val="000000"/>
              </a:solidFill>
              <a:latin typeface="Bradley Hand ITC" panose="03070402050302030203" pitchFamily="66" charset="0"/>
            </a:endParaRPr>
          </a:p>
          <a:p>
            <a:pPr marL="342900" indent="-342900">
              <a:buFont typeface="Wingdings" panose="05000000000000000000" pitchFamily="2" charset="2"/>
              <a:buChar char="ü"/>
            </a:pPr>
            <a:r>
              <a:rPr lang="en-US" sz="2400" b="1" dirty="0">
                <a:solidFill>
                  <a:srgbClr val="000000"/>
                </a:solidFill>
                <a:latin typeface="Bradley Hand ITC" panose="03070402050302030203" pitchFamily="66" charset="0"/>
              </a:rPr>
              <a:t>Practiced because we love God </a:t>
            </a:r>
            <a:endParaRPr lang="en-US" dirty="0"/>
          </a:p>
        </p:txBody>
      </p:sp>
      <p:pic>
        <p:nvPicPr>
          <p:cNvPr id="9" name="Content Placeholder 8">
            <a:extLst>
              <a:ext uri="{FF2B5EF4-FFF2-40B4-BE49-F238E27FC236}">
                <a16:creationId xmlns:a16="http://schemas.microsoft.com/office/drawing/2014/main" id="{A135AFB5-0E56-3CEB-BA16-61944C58D479}"/>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5050" t="3431" r="1388" b="3811"/>
          <a:stretch/>
        </p:blipFill>
        <p:spPr>
          <a:xfrm>
            <a:off x="6993389" y="1016648"/>
            <a:ext cx="4254984" cy="2308323"/>
          </a:xfrm>
        </p:spPr>
      </p:pic>
    </p:spTree>
    <p:extLst>
      <p:ext uri="{BB962C8B-B14F-4D97-AF65-F5344CB8AC3E}">
        <p14:creationId xmlns:p14="http://schemas.microsoft.com/office/powerpoint/2010/main" val="153145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027573-B7D8-FDE0-081A-DBDF880E595E}"/>
              </a:ext>
            </a:extLst>
          </p:cNvPr>
          <p:cNvSpPr>
            <a:spLocks noGrp="1"/>
          </p:cNvSpPr>
          <p:nvPr>
            <p:ph type="title"/>
          </p:nvPr>
        </p:nvSpPr>
        <p:spPr>
          <a:xfrm>
            <a:off x="4805833" y="730886"/>
            <a:ext cx="2580333" cy="587584"/>
          </a:xfrm>
        </p:spPr>
        <p:txBody>
          <a:bodyPr>
            <a:normAutofit fontScale="90000"/>
          </a:bodyPr>
          <a:lstStyle/>
          <a:p>
            <a:r>
              <a:rPr lang="en-US" dirty="0"/>
              <a:t>Giving the Tithe</a:t>
            </a:r>
          </a:p>
        </p:txBody>
      </p:sp>
      <p:sp>
        <p:nvSpPr>
          <p:cNvPr id="11" name="TextBox 10">
            <a:extLst>
              <a:ext uri="{FF2B5EF4-FFF2-40B4-BE49-F238E27FC236}">
                <a16:creationId xmlns:a16="http://schemas.microsoft.com/office/drawing/2014/main" id="{A47473AB-930A-3D9C-56B8-48CF6B50E6FC}"/>
              </a:ext>
            </a:extLst>
          </p:cNvPr>
          <p:cNvSpPr txBox="1"/>
          <p:nvPr/>
        </p:nvSpPr>
        <p:spPr>
          <a:xfrm>
            <a:off x="819411" y="1318470"/>
            <a:ext cx="10553177" cy="4616648"/>
          </a:xfrm>
          <a:prstGeom prst="rect">
            <a:avLst/>
          </a:prstGeom>
          <a:noFill/>
        </p:spPr>
        <p:txBody>
          <a:bodyPr wrap="square">
            <a:spAutoFit/>
          </a:bodyPr>
          <a:lstStyle/>
          <a:p>
            <a:pPr marL="342900" marR="0" lvl="0" indent="-342900">
              <a:spcBef>
                <a:spcPts val="0"/>
              </a:spcBef>
              <a:spcAft>
                <a:spcPts val="0"/>
              </a:spcAft>
              <a:buFont typeface="Calibri" panose="020F0502020204030204" pitchFamily="34" charset="0"/>
              <a:buChar char=" "/>
              <a:tabLst>
                <a:tab pos="457200" algn="l"/>
              </a:tabLst>
            </a:pPr>
            <a:r>
              <a:rPr lang="en-US" sz="1800" b="1" kern="1200" dirty="0">
                <a:solidFill>
                  <a:srgbClr val="C00000"/>
                </a:solidFill>
                <a:effectLst/>
                <a:ea typeface="Times New Roman" panose="02020603050405020304" pitchFamily="18" charset="0"/>
                <a:cs typeface="Times New Roman" panose="02020603050405020304" pitchFamily="18" charset="0"/>
              </a:rPr>
              <a:t>Giving in Joy</a:t>
            </a:r>
            <a:endParaRPr lang="en-US" sz="1400" b="1"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600" dirty="0">
                <a:solidFill>
                  <a:srgbClr val="000000"/>
                </a:solidFill>
                <a:effectLst/>
                <a:ea typeface="Times New Roman" panose="02020603050405020304" pitchFamily="18" charset="0"/>
                <a:cs typeface="Times New Roman" panose="02020603050405020304" pitchFamily="18" charset="0"/>
              </a:rPr>
              <a:t> </a:t>
            </a:r>
            <a:endParaRPr lang="en-US" sz="14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2400" i="1" kern="1200" dirty="0">
                <a:solidFill>
                  <a:srgbClr val="000000"/>
                </a:solidFill>
                <a:effectLst/>
                <a:ea typeface="Times New Roman" panose="02020603050405020304" pitchFamily="18" charset="0"/>
                <a:cs typeface="Times New Roman" panose="02020603050405020304" pitchFamily="18" charset="0"/>
              </a:rPr>
              <a:t>Give what you have decided in your heart to give, not reluctantly or under compulsion, for God loves a cheerful giver. </a:t>
            </a:r>
            <a:r>
              <a:rPr lang="en-US" sz="1800" kern="1200" dirty="0">
                <a:solidFill>
                  <a:srgbClr val="000000"/>
                </a:solidFill>
                <a:effectLst/>
                <a:ea typeface="Times New Roman" panose="02020603050405020304" pitchFamily="18" charset="0"/>
                <a:cs typeface="Times New Roman" panose="02020603050405020304" pitchFamily="18" charset="0"/>
              </a:rPr>
              <a:t>2 Corinthians 9:7</a:t>
            </a:r>
            <a:endParaRPr lang="en-US" sz="14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1800" dirty="0">
                <a:solidFill>
                  <a:srgbClr val="C00000"/>
                </a:solidFill>
                <a:effectLst/>
                <a:ea typeface="Times New Roman" panose="02020603050405020304" pitchFamily="18" charset="0"/>
                <a:cs typeface="Times New Roman" panose="02020603050405020304" pitchFamily="18" charset="0"/>
              </a:rPr>
              <a:t> </a:t>
            </a:r>
            <a:endParaRPr lang="en-US" sz="14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1800" b="1" kern="1200" dirty="0">
                <a:solidFill>
                  <a:srgbClr val="C00000"/>
                </a:solidFill>
                <a:effectLst/>
                <a:ea typeface="Times New Roman" panose="02020603050405020304" pitchFamily="18" charset="0"/>
                <a:cs typeface="Times New Roman" panose="02020603050405020304" pitchFamily="18" charset="0"/>
              </a:rPr>
              <a:t>Giving in Faith</a:t>
            </a:r>
            <a:endParaRPr lang="en-US" sz="1400" b="1" dirty="0">
              <a:solidFill>
                <a:srgbClr val="C00000"/>
              </a:solidFill>
              <a:effectLst/>
              <a:ea typeface="Times New Roman" panose="02020603050405020304" pitchFamily="18" charset="0"/>
              <a:cs typeface="Times New Roman" panose="02020603050405020304" pitchFamily="18" charset="0"/>
            </a:endParaRPr>
          </a:p>
          <a:p>
            <a:pPr marL="457200" marR="0">
              <a:spcBef>
                <a:spcPts val="0"/>
              </a:spcBef>
              <a:spcAft>
                <a:spcPts val="0"/>
              </a:spcAft>
            </a:pPr>
            <a:r>
              <a:rPr lang="en-US" sz="600" dirty="0">
                <a:solidFill>
                  <a:srgbClr val="C00000"/>
                </a:solidFill>
                <a:effectLst/>
                <a:ea typeface="Times New Roman" panose="02020603050405020304" pitchFamily="18" charset="0"/>
              </a:rPr>
              <a:t> </a:t>
            </a:r>
            <a:r>
              <a:rPr lang="en-US" sz="600" dirty="0">
                <a:solidFill>
                  <a:srgbClr val="C00000"/>
                </a:solidFill>
                <a:effectLst/>
                <a:ea typeface="Times New Roman" panose="02020603050405020304" pitchFamily="18" charset="0"/>
                <a:cs typeface="Times New Roman" panose="02020603050405020304" pitchFamily="18" charset="0"/>
              </a:rPr>
              <a:t> </a:t>
            </a:r>
            <a:endParaRPr lang="en-US" sz="14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2400" kern="1200" dirty="0">
                <a:solidFill>
                  <a:srgbClr val="000000"/>
                </a:solidFill>
                <a:effectLst/>
                <a:ea typeface="Times New Roman" panose="02020603050405020304" pitchFamily="18" charset="0"/>
                <a:cs typeface="Times New Roman" panose="02020603050405020304" pitchFamily="18" charset="0"/>
              </a:rPr>
              <a:t>“For my thoughts are not your thoughts, neither are your ways my ways,” declares the </a:t>
            </a:r>
            <a:r>
              <a:rPr lang="en-US" sz="2400" kern="1200" cap="small" dirty="0">
                <a:solidFill>
                  <a:srgbClr val="000000"/>
                </a:solidFill>
                <a:effectLst/>
                <a:ea typeface="Times New Roman" panose="02020603050405020304" pitchFamily="18" charset="0"/>
                <a:cs typeface="Times New Roman" panose="02020603050405020304" pitchFamily="18" charset="0"/>
              </a:rPr>
              <a:t>Lord</a:t>
            </a:r>
            <a:r>
              <a:rPr lang="en-US" sz="2400" kern="1200" dirty="0">
                <a:solidFill>
                  <a:srgbClr val="000000"/>
                </a:solidFill>
                <a:effectLst/>
                <a:ea typeface="Times New Roman" panose="02020603050405020304" pitchFamily="18" charset="0"/>
                <a:cs typeface="Times New Roman" panose="02020603050405020304" pitchFamily="18" charset="0"/>
              </a:rPr>
              <a:t>. </a:t>
            </a:r>
            <a:r>
              <a:rPr lang="en-US" sz="1800" kern="1200" dirty="0">
                <a:solidFill>
                  <a:srgbClr val="000000"/>
                </a:solidFill>
                <a:effectLst/>
                <a:ea typeface="Times New Roman" panose="02020603050405020304" pitchFamily="18" charset="0"/>
                <a:cs typeface="Times New Roman" panose="02020603050405020304" pitchFamily="18" charset="0"/>
              </a:rPr>
              <a:t>Isaiah 55:8</a:t>
            </a:r>
            <a:endParaRPr lang="en-US" sz="12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1200" dirty="0">
                <a:solidFill>
                  <a:srgbClr val="000000"/>
                </a:solidFill>
                <a:effectLst/>
                <a:ea typeface="Times New Roman" panose="02020603050405020304" pitchFamily="18" charset="0"/>
                <a:cs typeface="Times New Roman" panose="02020603050405020304" pitchFamily="18" charset="0"/>
              </a:rPr>
              <a:t> </a:t>
            </a:r>
            <a:endParaRPr lang="en-US" sz="12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1800" b="1" kern="1200" dirty="0">
                <a:solidFill>
                  <a:srgbClr val="C00000"/>
                </a:solidFill>
                <a:effectLst/>
                <a:ea typeface="Times New Roman" panose="02020603050405020304" pitchFamily="18" charset="0"/>
                <a:cs typeface="Times New Roman" panose="02020603050405020304" pitchFamily="18" charset="0"/>
              </a:rPr>
              <a:t>Giving to Demonstrate</a:t>
            </a:r>
            <a:endParaRPr lang="en-US" sz="1400" b="1"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2400" i="1" kern="1200" dirty="0">
                <a:solidFill>
                  <a:srgbClr val="000000"/>
                </a:solidFill>
                <a:effectLst/>
                <a:ea typeface="Times New Roman" panose="02020603050405020304" pitchFamily="18" charset="0"/>
                <a:cs typeface="Times New Roman" panose="02020603050405020304" pitchFamily="18" charset="0"/>
              </a:rPr>
              <a:t>For where your treasure is, there your heart will be also</a:t>
            </a:r>
            <a:r>
              <a:rPr lang="en-US" sz="1800" i="1" kern="1200" dirty="0">
                <a:solidFill>
                  <a:srgbClr val="000000"/>
                </a:solidFill>
                <a:effectLst/>
                <a:ea typeface="Times New Roman" panose="02020603050405020304" pitchFamily="18" charset="0"/>
                <a:cs typeface="Times New Roman" panose="02020603050405020304" pitchFamily="18" charset="0"/>
              </a:rPr>
              <a:t>.  </a:t>
            </a:r>
            <a:r>
              <a:rPr lang="en-US" sz="1800" kern="1200" dirty="0">
                <a:solidFill>
                  <a:srgbClr val="000000"/>
                </a:solidFill>
                <a:effectLst/>
                <a:ea typeface="Times New Roman" panose="02020603050405020304" pitchFamily="18" charset="0"/>
                <a:cs typeface="Times New Roman" panose="02020603050405020304" pitchFamily="18" charset="0"/>
              </a:rPr>
              <a:t>Mathew 6:21</a:t>
            </a:r>
            <a:endParaRPr lang="en-US" sz="12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1200" dirty="0">
                <a:solidFill>
                  <a:srgbClr val="C00000"/>
                </a:solidFill>
                <a:effectLst/>
                <a:ea typeface="Times New Roman" panose="02020603050405020304" pitchFamily="18" charset="0"/>
                <a:cs typeface="Times New Roman" panose="02020603050405020304" pitchFamily="18" charset="0"/>
              </a:rPr>
              <a:t> </a:t>
            </a:r>
            <a:endParaRPr lang="en-US" sz="1200"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1800" b="1" kern="1200" dirty="0">
                <a:solidFill>
                  <a:srgbClr val="C00000"/>
                </a:solidFill>
                <a:effectLst/>
                <a:ea typeface="Times New Roman" panose="02020603050405020304" pitchFamily="18" charset="0"/>
                <a:cs typeface="Times New Roman" panose="02020603050405020304" pitchFamily="18" charset="0"/>
              </a:rPr>
              <a:t>Giving to Expect</a:t>
            </a:r>
            <a:endParaRPr lang="en-US" sz="1400" b="1" dirty="0">
              <a:effectLs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
              <a:tabLst>
                <a:tab pos="457200" algn="l"/>
              </a:tabLst>
            </a:pPr>
            <a:r>
              <a:rPr lang="en-US" sz="2400" i="1" kern="1200" dirty="0">
                <a:solidFill>
                  <a:srgbClr val="000000"/>
                </a:solidFill>
                <a:effectLst/>
                <a:ea typeface="Times New Roman" panose="02020603050405020304" pitchFamily="18" charset="0"/>
                <a:cs typeface="Times New Roman" panose="02020603050405020304" pitchFamily="18" charset="0"/>
              </a:rPr>
              <a:t>Whoever sows sparingly will also reap sparingly, and whoever sows generously will also reap generously</a:t>
            </a:r>
            <a:r>
              <a:rPr lang="en-US" sz="2400" kern="1200" dirty="0">
                <a:solidFill>
                  <a:srgbClr val="000000"/>
                </a:solidFill>
                <a:effectLst/>
                <a:ea typeface="Times New Roman" panose="02020603050405020304" pitchFamily="18" charset="0"/>
                <a:cs typeface="Times New Roman" panose="02020603050405020304" pitchFamily="18" charset="0"/>
              </a:rPr>
              <a:t>.  </a:t>
            </a:r>
            <a:r>
              <a:rPr lang="en-US" sz="1800" kern="1200" dirty="0">
                <a:solidFill>
                  <a:srgbClr val="000000"/>
                </a:solidFill>
                <a:effectLst/>
                <a:ea typeface="Times New Roman" panose="02020603050405020304" pitchFamily="18" charset="0"/>
                <a:cs typeface="Times New Roman" panose="02020603050405020304" pitchFamily="18" charset="0"/>
              </a:rPr>
              <a:t>2 Corinthians 9:6</a:t>
            </a:r>
            <a:endParaRPr lang="en-US" sz="1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70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CA4CCC1-A154-1ED9-CE68-FA7E7A324868}"/>
              </a:ext>
            </a:extLst>
          </p:cNvPr>
          <p:cNvSpPr>
            <a:spLocks noGrp="1"/>
          </p:cNvSpPr>
          <p:nvPr>
            <p:ph idx="1"/>
          </p:nvPr>
        </p:nvSpPr>
        <p:spPr>
          <a:xfrm>
            <a:off x="1097280" y="2232175"/>
            <a:ext cx="9912096" cy="3760891"/>
          </a:xfrm>
        </p:spPr>
        <p:txBody>
          <a:bodyPr/>
          <a:lstStyle/>
          <a:p>
            <a:r>
              <a:rPr lang="en-US" sz="3200" dirty="0"/>
              <a:t>1.	Find out where your money is going.</a:t>
            </a:r>
          </a:p>
          <a:p>
            <a:r>
              <a:rPr lang="en-US" sz="3200" dirty="0"/>
              <a:t>2.	Get rid of all your credit cards.</a:t>
            </a:r>
          </a:p>
          <a:p>
            <a:r>
              <a:rPr lang="en-US" sz="3200" dirty="0"/>
              <a:t>3.	Pray before you pay.</a:t>
            </a:r>
          </a:p>
          <a:p>
            <a:r>
              <a:rPr lang="en-US" sz="3200" dirty="0"/>
              <a:t>4. 	Enjoy what you have.</a:t>
            </a:r>
          </a:p>
          <a:p>
            <a:r>
              <a:rPr lang="en-US" sz="3200" dirty="0"/>
              <a:t>5.	Give 10% back to God.</a:t>
            </a:r>
          </a:p>
        </p:txBody>
      </p:sp>
      <p:sp>
        <p:nvSpPr>
          <p:cNvPr id="4" name="Title 3">
            <a:extLst>
              <a:ext uri="{FF2B5EF4-FFF2-40B4-BE49-F238E27FC236}">
                <a16:creationId xmlns:a16="http://schemas.microsoft.com/office/drawing/2014/main" id="{E150B8A3-47DF-8A28-A7EF-D13F0D4F9E74}"/>
              </a:ext>
            </a:extLst>
          </p:cNvPr>
          <p:cNvSpPr>
            <a:spLocks noGrp="1"/>
          </p:cNvSpPr>
          <p:nvPr>
            <p:ph type="title"/>
          </p:nvPr>
        </p:nvSpPr>
        <p:spPr/>
        <p:txBody>
          <a:bodyPr>
            <a:normAutofit/>
          </a:bodyPr>
          <a:lstStyle/>
          <a:p>
            <a:r>
              <a:rPr lang="en-US" sz="4400" dirty="0"/>
              <a:t>5 Steps to Financial Freedom</a:t>
            </a:r>
          </a:p>
        </p:txBody>
      </p:sp>
    </p:spTree>
    <p:extLst>
      <p:ext uri="{BB962C8B-B14F-4D97-AF65-F5344CB8AC3E}">
        <p14:creationId xmlns:p14="http://schemas.microsoft.com/office/powerpoint/2010/main" val="3543139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7D00F-4E7F-09AD-0076-D711079D1A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1540" y="906780"/>
            <a:ext cx="10393680" cy="5067300"/>
          </a:xfrm>
          <a:prstGeom prst="rect">
            <a:avLst/>
          </a:prstGeom>
        </p:spPr>
      </p:pic>
    </p:spTree>
    <p:extLst>
      <p:ext uri="{BB962C8B-B14F-4D97-AF65-F5344CB8AC3E}">
        <p14:creationId xmlns:p14="http://schemas.microsoft.com/office/powerpoint/2010/main" val="97191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BB994-281D-2C5B-3FBD-253C0A694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64" y="594986"/>
            <a:ext cx="10935222" cy="3851754"/>
          </a:xfrm>
          <a:prstGeom prst="rect">
            <a:avLst/>
          </a:prstGeom>
          <a:noFill/>
          <a:ln>
            <a:noFill/>
          </a:ln>
        </p:spPr>
      </p:pic>
      <p:sp>
        <p:nvSpPr>
          <p:cNvPr id="10" name="Title 5">
            <a:extLst>
              <a:ext uri="{FF2B5EF4-FFF2-40B4-BE49-F238E27FC236}">
                <a16:creationId xmlns:a16="http://schemas.microsoft.com/office/drawing/2014/main" id="{43A1A622-DA54-0536-9BA5-302165C9094F}"/>
              </a:ext>
            </a:extLst>
          </p:cNvPr>
          <p:cNvSpPr txBox="1">
            <a:spLocks/>
          </p:cNvSpPr>
          <p:nvPr/>
        </p:nvSpPr>
        <p:spPr>
          <a:xfrm>
            <a:off x="2015385" y="5444568"/>
            <a:ext cx="7738999" cy="95013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sz="4000" cap="small" dirty="0">
                <a:latin typeface="Baskerville Old Face" panose="02020602080505020303" pitchFamily="18" charset="0"/>
              </a:rPr>
              <a:t>With Pastor Benjamin E.V. Lett</a:t>
            </a:r>
          </a:p>
        </p:txBody>
      </p:sp>
      <p:sp>
        <p:nvSpPr>
          <p:cNvPr id="12" name="TextBox 11">
            <a:extLst>
              <a:ext uri="{FF2B5EF4-FFF2-40B4-BE49-F238E27FC236}">
                <a16:creationId xmlns:a16="http://schemas.microsoft.com/office/drawing/2014/main" id="{4CA0C2B6-2F26-2E5C-5639-176E584A3A67}"/>
              </a:ext>
            </a:extLst>
          </p:cNvPr>
          <p:cNvSpPr txBox="1"/>
          <p:nvPr/>
        </p:nvSpPr>
        <p:spPr>
          <a:xfrm>
            <a:off x="3237977" y="4728668"/>
            <a:ext cx="5293813" cy="923330"/>
          </a:xfrm>
          <a:prstGeom prst="rect">
            <a:avLst/>
          </a:prstGeom>
          <a:noFill/>
        </p:spPr>
        <p:txBody>
          <a:bodyPr wrap="square">
            <a:spAutoFit/>
          </a:bodyPr>
          <a:lstStyle/>
          <a:p>
            <a:pPr algn="ctr"/>
            <a:r>
              <a:rPr lang="en-US" sz="5400" cap="small" dirty="0">
                <a:latin typeface="Baskerville Old Face" panose="02020602080505020303" pitchFamily="18" charset="0"/>
              </a:rPr>
              <a:t>Bible Study</a:t>
            </a:r>
          </a:p>
        </p:txBody>
      </p:sp>
    </p:spTree>
    <p:extLst>
      <p:ext uri="{BB962C8B-B14F-4D97-AF65-F5344CB8AC3E}">
        <p14:creationId xmlns:p14="http://schemas.microsoft.com/office/powerpoint/2010/main" val="345109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1160399" y="1968604"/>
            <a:ext cx="4935601" cy="2338327"/>
          </a:xfrm>
        </p:spPr>
        <p:txBody>
          <a:bodyPr/>
          <a:lstStyle/>
          <a:p>
            <a:r>
              <a:rPr lang="en-US" sz="4000" dirty="0"/>
              <a:t>Prepare for our time of study by finding and reading:</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1448846" y="952941"/>
            <a:ext cx="4647154"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ea typeface="Calibri" panose="020F0502020204030204" pitchFamily="34" charset="0"/>
                <a:cs typeface="Segoe UI" panose="020B0502040204020203" pitchFamily="34" charset="0"/>
              </a:rPr>
              <a:t>November 8, 2023</a:t>
            </a:r>
            <a:endParaRPr lang="en-US" dirty="0">
              <a:solidFill>
                <a:srgbClr val="C00000"/>
              </a:solidFill>
            </a:endParaRPr>
          </a:p>
        </p:txBody>
      </p:sp>
      <p:sp>
        <p:nvSpPr>
          <p:cNvPr id="4" name="TextBox 3">
            <a:extLst>
              <a:ext uri="{FF2B5EF4-FFF2-40B4-BE49-F238E27FC236}">
                <a16:creationId xmlns:a16="http://schemas.microsoft.com/office/drawing/2014/main" id="{72E85160-6B3C-C8B0-22E8-B917AC95E3D3}"/>
              </a:ext>
            </a:extLst>
          </p:cNvPr>
          <p:cNvSpPr txBox="1"/>
          <p:nvPr/>
        </p:nvSpPr>
        <p:spPr>
          <a:xfrm>
            <a:off x="2280260" y="4475134"/>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Matthew 6:19-34</a:t>
            </a:r>
          </a:p>
        </p:txBody>
      </p:sp>
    </p:spTree>
    <p:extLst>
      <p:ext uri="{BB962C8B-B14F-4D97-AF65-F5344CB8AC3E}">
        <p14:creationId xmlns:p14="http://schemas.microsoft.com/office/powerpoint/2010/main" val="282038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390884" y="1657320"/>
            <a:ext cx="9857982" cy="42325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New Zoom Location </a:t>
            </a:r>
          </a:p>
          <a:p>
            <a:endParaRPr lang="en-US" sz="500" b="1" dirty="0"/>
          </a:p>
          <a:p>
            <a:pPr algn="ctr"/>
            <a:endParaRPr lang="en-US" sz="1000" b="1" i="1" dirty="0">
              <a:latin typeface="Arabic Typesetting" panose="03020402040406030203" pitchFamily="66" charset="-78"/>
              <a:cs typeface="Arabic Typesetting" panose="03020402040406030203" pitchFamily="66" charset="-78"/>
            </a:endParaRP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943135" y="751755"/>
            <a:ext cx="10124926" cy="142796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7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sp>
        <p:nvSpPr>
          <p:cNvPr id="3" name="TextBox 2">
            <a:extLst>
              <a:ext uri="{FF2B5EF4-FFF2-40B4-BE49-F238E27FC236}">
                <a16:creationId xmlns:a16="http://schemas.microsoft.com/office/drawing/2014/main" id="{EDB7D0F9-30EF-599C-B19E-4039C20AC793}"/>
              </a:ext>
            </a:extLst>
          </p:cNvPr>
          <p:cNvSpPr txBox="1"/>
          <p:nvPr/>
        </p:nvSpPr>
        <p:spPr>
          <a:xfrm>
            <a:off x="1298401" y="3012896"/>
            <a:ext cx="9279829" cy="2862322"/>
          </a:xfrm>
          <a:prstGeom prst="rect">
            <a:avLst/>
          </a:prstGeom>
          <a:noFill/>
        </p:spPr>
        <p:txBody>
          <a:bodyPr wrap="square">
            <a:spAutoFit/>
          </a:bodyPr>
          <a:lstStyle/>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https://us02web.zoom.us/j/88909951335</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One tap mobile</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+13126266799,,88909951335# US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 </a:t>
            </a:r>
          </a:p>
        </p:txBody>
      </p:sp>
      <p:pic>
        <p:nvPicPr>
          <p:cNvPr id="5" name="Picture 4">
            <a:extLst>
              <a:ext uri="{FF2B5EF4-FFF2-40B4-BE49-F238E27FC236}">
                <a16:creationId xmlns:a16="http://schemas.microsoft.com/office/drawing/2014/main" id="{BCFD34CE-7D7F-ABDB-6A04-7E07B3BF4E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404" r="16131"/>
          <a:stretch/>
        </p:blipFill>
        <p:spPr>
          <a:xfrm>
            <a:off x="1390884" y="1881040"/>
            <a:ext cx="827528" cy="893475"/>
          </a:xfrm>
          <a:prstGeom prst="rect">
            <a:avLst/>
          </a:prstGeom>
        </p:spPr>
      </p:pic>
      <p:pic>
        <p:nvPicPr>
          <p:cNvPr id="9" name="Picture 8">
            <a:extLst>
              <a:ext uri="{FF2B5EF4-FFF2-40B4-BE49-F238E27FC236}">
                <a16:creationId xmlns:a16="http://schemas.microsoft.com/office/drawing/2014/main" id="{BA451FD2-9C55-6D53-D885-D354D139154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988" t="1721" r="11264" b="4380"/>
          <a:stretch/>
        </p:blipFill>
        <p:spPr>
          <a:xfrm>
            <a:off x="8445770" y="4828784"/>
            <a:ext cx="3040299" cy="1370349"/>
          </a:xfrm>
          <a:prstGeom prst="rect">
            <a:avLst/>
          </a:prstGeom>
        </p:spPr>
      </p:pic>
    </p:spTree>
    <p:extLst>
      <p:ext uri="{BB962C8B-B14F-4D97-AF65-F5344CB8AC3E}">
        <p14:creationId xmlns:p14="http://schemas.microsoft.com/office/powerpoint/2010/main" val="259678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893064" y="1968604"/>
            <a:ext cx="5658506" cy="2741182"/>
          </a:xfrm>
        </p:spPr>
        <p:txBody>
          <a:bodyPr/>
          <a:lstStyle/>
          <a:p>
            <a:r>
              <a:rPr lang="en-US" sz="4000" dirty="0"/>
              <a:t>living as an Overcomer by</a:t>
            </a:r>
            <a:br>
              <a:rPr lang="en-US" sz="4000" dirty="0"/>
            </a:br>
            <a:br>
              <a:rPr lang="en-US" sz="4000" dirty="0"/>
            </a:br>
            <a:r>
              <a:rPr lang="en-US" sz="4000" dirty="0"/>
              <a:t> </a:t>
            </a:r>
            <a:r>
              <a:rPr lang="en-US" sz="4000" b="1" dirty="0">
                <a:solidFill>
                  <a:schemeClr val="tx1"/>
                </a:solidFill>
              </a:rPr>
              <a:t>Finding Financial Freedom – Part 2</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893063" y="952941"/>
            <a:ext cx="499045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cs typeface="Segoe UI" panose="020B0502040204020203" pitchFamily="34" charset="0"/>
              </a:rPr>
              <a:t>Lesson 14</a:t>
            </a:r>
            <a:endParaRPr lang="en-US" dirty="0">
              <a:solidFill>
                <a:srgbClr val="C00000"/>
              </a:solidFill>
            </a:endParaRPr>
          </a:p>
        </p:txBody>
      </p:sp>
      <p:sp>
        <p:nvSpPr>
          <p:cNvPr id="4" name="TextBox 3">
            <a:extLst>
              <a:ext uri="{FF2B5EF4-FFF2-40B4-BE49-F238E27FC236}">
                <a16:creationId xmlns:a16="http://schemas.microsoft.com/office/drawing/2014/main" id="{B2A0D871-E246-E6FB-47AE-E8CF201D97C4}"/>
              </a:ext>
            </a:extLst>
          </p:cNvPr>
          <p:cNvSpPr txBox="1"/>
          <p:nvPr/>
        </p:nvSpPr>
        <p:spPr>
          <a:xfrm>
            <a:off x="2735830" y="4813337"/>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Matthew 6:19-34</a:t>
            </a:r>
          </a:p>
        </p:txBody>
      </p:sp>
    </p:spTree>
    <p:extLst>
      <p:ext uri="{BB962C8B-B14F-4D97-AF65-F5344CB8AC3E}">
        <p14:creationId xmlns:p14="http://schemas.microsoft.com/office/powerpoint/2010/main" val="2791202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0A09F-863A-E809-FE56-817EB089AD72}"/>
              </a:ext>
            </a:extLst>
          </p:cNvPr>
          <p:cNvSpPr>
            <a:spLocks noGrp="1"/>
          </p:cNvSpPr>
          <p:nvPr>
            <p:ph type="title"/>
          </p:nvPr>
        </p:nvSpPr>
        <p:spPr>
          <a:xfrm>
            <a:off x="3964488" y="789140"/>
            <a:ext cx="3199304" cy="1064712"/>
          </a:xfrm>
        </p:spPr>
        <p:txBody>
          <a:bodyPr>
            <a:normAutofit fontScale="90000"/>
          </a:bodyPr>
          <a:lstStyle/>
          <a:p>
            <a:pPr algn="ctr"/>
            <a:r>
              <a:rPr lang="en-US" sz="4800" b="1" dirty="0">
                <a:solidFill>
                  <a:srgbClr val="C00000"/>
                </a:solidFill>
              </a:rPr>
              <a:t>Financial Debt</a:t>
            </a:r>
          </a:p>
        </p:txBody>
      </p:sp>
      <p:pic>
        <p:nvPicPr>
          <p:cNvPr id="6" name="Graphic 5">
            <a:extLst>
              <a:ext uri="{FF2B5EF4-FFF2-40B4-BE49-F238E27FC236}">
                <a16:creationId xmlns:a16="http://schemas.microsoft.com/office/drawing/2014/main" id="{23188E97-BE74-7012-63F2-EF7B72B59E5E}"/>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820456" y="1070975"/>
            <a:ext cx="10622070" cy="5129409"/>
          </a:xfrm>
          <a:prstGeom prst="rect">
            <a:avLst/>
          </a:prstGeom>
        </p:spPr>
      </p:pic>
    </p:spTree>
    <p:extLst>
      <p:ext uri="{BB962C8B-B14F-4D97-AF65-F5344CB8AC3E}">
        <p14:creationId xmlns:p14="http://schemas.microsoft.com/office/powerpoint/2010/main" val="250026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503B907-8F79-B1A5-568D-B89E411167E2}"/>
              </a:ext>
            </a:extLst>
          </p:cNvPr>
          <p:cNvSpPr txBox="1">
            <a:spLocks/>
          </p:cNvSpPr>
          <p:nvPr/>
        </p:nvSpPr>
        <p:spPr>
          <a:xfrm>
            <a:off x="831513" y="749475"/>
            <a:ext cx="5901227" cy="16993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3600" b="1" dirty="0">
                <a:solidFill>
                  <a:srgbClr val="C00000"/>
                </a:solidFill>
              </a:rPr>
              <a:t>In order to defeat the enemy you must know the enemy </a:t>
            </a:r>
            <a:r>
              <a:rPr lang="en-US" sz="4000" b="1" i="1" dirty="0">
                <a:solidFill>
                  <a:srgbClr val="C00000"/>
                </a:solidFill>
                <a:latin typeface="Jokerman" panose="04090605060D06020702" pitchFamily="82" charset="0"/>
                <a:ea typeface="Yu Gothic UI Semilight" panose="020B0400000000000000" pitchFamily="34" charset="-128"/>
              </a:rPr>
              <a:t>Debt</a:t>
            </a:r>
          </a:p>
        </p:txBody>
      </p:sp>
      <p:sp>
        <p:nvSpPr>
          <p:cNvPr id="11" name="Content Placeholder 3">
            <a:extLst>
              <a:ext uri="{FF2B5EF4-FFF2-40B4-BE49-F238E27FC236}">
                <a16:creationId xmlns:a16="http://schemas.microsoft.com/office/drawing/2014/main" id="{DF1014E5-65FA-8DC3-D05D-DC1BAAA8513B}"/>
              </a:ext>
            </a:extLst>
          </p:cNvPr>
          <p:cNvSpPr txBox="1">
            <a:spLocks/>
          </p:cNvSpPr>
          <p:nvPr/>
        </p:nvSpPr>
        <p:spPr>
          <a:xfrm>
            <a:off x="964799" y="3448901"/>
            <a:ext cx="5379206" cy="2055314"/>
          </a:xfrm>
          <a:prstGeom prst="rect">
            <a:avLst/>
          </a:prstGeom>
        </p:spPr>
        <p:txBody>
          <a:bodyPr vert="horz" lIns="0" tIns="45720" rIns="0" bIns="45720" rtlCol="0">
            <a:noAutofit/>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6000" dirty="0"/>
          </a:p>
        </p:txBody>
      </p:sp>
      <p:sp>
        <p:nvSpPr>
          <p:cNvPr id="4" name="TextBox 3">
            <a:extLst>
              <a:ext uri="{FF2B5EF4-FFF2-40B4-BE49-F238E27FC236}">
                <a16:creationId xmlns:a16="http://schemas.microsoft.com/office/drawing/2014/main" id="{EC28E7FE-BD2F-9B8E-521F-071D4086DD62}"/>
              </a:ext>
            </a:extLst>
          </p:cNvPr>
          <p:cNvSpPr txBox="1"/>
          <p:nvPr/>
        </p:nvSpPr>
        <p:spPr>
          <a:xfrm>
            <a:off x="831513" y="2423786"/>
            <a:ext cx="5901227" cy="3693319"/>
          </a:xfrm>
          <a:prstGeom prst="rect">
            <a:avLst/>
          </a:prstGeom>
          <a:noFill/>
        </p:spPr>
        <p:txBody>
          <a:bodyPr wrap="square">
            <a:spAutoFit/>
          </a:bodyPr>
          <a:lstStyle/>
          <a:p>
            <a:r>
              <a:rPr lang="en-US" sz="2600" b="0" i="1" dirty="0">
                <a:solidFill>
                  <a:srgbClr val="000000"/>
                </a:solidFill>
                <a:effectLst/>
              </a:rPr>
              <a:t>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a:t>
            </a:r>
            <a:r>
              <a:rPr lang="en-US" sz="2600" b="0" i="0" dirty="0">
                <a:solidFill>
                  <a:srgbClr val="000000"/>
                </a:solidFill>
                <a:effectLst/>
              </a:rPr>
              <a:t>.  </a:t>
            </a:r>
            <a:r>
              <a:rPr lang="en-US" b="0" i="0" dirty="0">
                <a:solidFill>
                  <a:srgbClr val="000000"/>
                </a:solidFill>
                <a:effectLst/>
              </a:rPr>
              <a:t>Ephesians 6:11-12</a:t>
            </a:r>
            <a:endParaRPr lang="en-US" dirty="0"/>
          </a:p>
        </p:txBody>
      </p:sp>
      <p:pic>
        <p:nvPicPr>
          <p:cNvPr id="7" name="Content Placeholder 6">
            <a:extLst>
              <a:ext uri="{FF2B5EF4-FFF2-40B4-BE49-F238E27FC236}">
                <a16:creationId xmlns:a16="http://schemas.microsoft.com/office/drawing/2014/main" id="{8FCB234C-CE14-2D1E-8E52-FF7DA4C7318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66026" y="831850"/>
            <a:ext cx="4622532" cy="5194300"/>
          </a:xfrm>
        </p:spPr>
      </p:pic>
    </p:spTree>
    <p:extLst>
      <p:ext uri="{BB962C8B-B14F-4D97-AF65-F5344CB8AC3E}">
        <p14:creationId xmlns:p14="http://schemas.microsoft.com/office/powerpoint/2010/main" val="307908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64C0ABE-9842-E798-3E1A-4BE3AF2CF77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1008579" y="983294"/>
            <a:ext cx="5385958" cy="4878887"/>
          </a:xfrm>
        </p:spPr>
      </p:pic>
      <p:sp>
        <p:nvSpPr>
          <p:cNvPr id="13" name="Title 1">
            <a:extLst>
              <a:ext uri="{FF2B5EF4-FFF2-40B4-BE49-F238E27FC236}">
                <a16:creationId xmlns:a16="http://schemas.microsoft.com/office/drawing/2014/main" id="{6E220396-D9A0-EC9B-1AD3-95B2D24B86F2}"/>
              </a:ext>
            </a:extLst>
          </p:cNvPr>
          <p:cNvSpPr txBox="1">
            <a:spLocks/>
          </p:cNvSpPr>
          <p:nvPr/>
        </p:nvSpPr>
        <p:spPr>
          <a:xfrm>
            <a:off x="6845474" y="914401"/>
            <a:ext cx="4277638" cy="487888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4400" cap="none" dirty="0">
                <a:solidFill>
                  <a:srgbClr val="C00000"/>
                </a:solidFill>
              </a:rPr>
              <a:t>You do not </a:t>
            </a:r>
            <a:r>
              <a:rPr lang="en-US" cap="none" dirty="0">
                <a:solidFill>
                  <a:srgbClr val="C00000"/>
                </a:solidFill>
              </a:rPr>
              <a:t>have</a:t>
            </a:r>
            <a:r>
              <a:rPr lang="en-US" sz="4400" cap="none" dirty="0">
                <a:solidFill>
                  <a:srgbClr val="C00000"/>
                </a:solidFill>
              </a:rPr>
              <a:t> to be poor, or even in debt, to be in financial bondage.</a:t>
            </a:r>
          </a:p>
        </p:txBody>
      </p:sp>
    </p:spTree>
    <p:extLst>
      <p:ext uri="{BB962C8B-B14F-4D97-AF65-F5344CB8AC3E}">
        <p14:creationId xmlns:p14="http://schemas.microsoft.com/office/powerpoint/2010/main" val="26587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CA2671-2AB2-24EB-200A-3A01922D841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319179" y="1013355"/>
            <a:ext cx="3970946" cy="1855105"/>
          </a:xfrm>
        </p:spPr>
      </p:pic>
      <p:sp>
        <p:nvSpPr>
          <p:cNvPr id="7" name="Content Placeholder 4">
            <a:extLst>
              <a:ext uri="{FF2B5EF4-FFF2-40B4-BE49-F238E27FC236}">
                <a16:creationId xmlns:a16="http://schemas.microsoft.com/office/drawing/2014/main" id="{1A59FCF1-DFB8-BF32-CCD4-6839BE506C7B}"/>
              </a:ext>
            </a:extLst>
          </p:cNvPr>
          <p:cNvSpPr txBox="1">
            <a:spLocks/>
          </p:cNvSpPr>
          <p:nvPr/>
        </p:nvSpPr>
        <p:spPr>
          <a:xfrm>
            <a:off x="901875" y="1649715"/>
            <a:ext cx="5743183" cy="4462986"/>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600" dirty="0"/>
              <a:t>1.     Being discontent with  	financial status.</a:t>
            </a:r>
          </a:p>
          <a:p>
            <a:r>
              <a:rPr lang="en-US" sz="2600" dirty="0"/>
              <a:t>2.  	Having overdue bills of 	accumulating debt on 	credit cards.</a:t>
            </a:r>
          </a:p>
          <a:p>
            <a:r>
              <a:rPr lang="en-US" sz="2600" dirty="0"/>
              <a:t>3.  	Worrying about 	investments 	and possessions.</a:t>
            </a:r>
          </a:p>
          <a:p>
            <a:r>
              <a:rPr lang="en-US" sz="2600" dirty="0"/>
              <a:t>4.   	Having less than 3 month’s 	income in savings.</a:t>
            </a:r>
          </a:p>
        </p:txBody>
      </p:sp>
      <p:sp>
        <p:nvSpPr>
          <p:cNvPr id="8" name="Title 1">
            <a:extLst>
              <a:ext uri="{FF2B5EF4-FFF2-40B4-BE49-F238E27FC236}">
                <a16:creationId xmlns:a16="http://schemas.microsoft.com/office/drawing/2014/main" id="{DC1FFF3F-1909-1E8E-9D65-47BB1C8611EC}"/>
              </a:ext>
            </a:extLst>
          </p:cNvPr>
          <p:cNvSpPr txBox="1">
            <a:spLocks/>
          </p:cNvSpPr>
          <p:nvPr/>
        </p:nvSpPr>
        <p:spPr>
          <a:xfrm>
            <a:off x="1034013" y="865887"/>
            <a:ext cx="5291632" cy="10531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4900" b="1" i="1" cap="none" baseline="30000" dirty="0">
                <a:solidFill>
                  <a:srgbClr val="000000"/>
                </a:solidFill>
                <a:effectLst/>
                <a:latin typeface="+mn-lt"/>
              </a:rPr>
              <a:t>Sign of financial Bondage</a:t>
            </a:r>
            <a:endParaRPr lang="en-US" sz="4900" cap="none" dirty="0">
              <a:latin typeface="+mn-lt"/>
            </a:endParaRPr>
          </a:p>
        </p:txBody>
      </p:sp>
      <p:sp>
        <p:nvSpPr>
          <p:cNvPr id="9" name="TextBox 8">
            <a:extLst>
              <a:ext uri="{FF2B5EF4-FFF2-40B4-BE49-F238E27FC236}">
                <a16:creationId xmlns:a16="http://schemas.microsoft.com/office/drawing/2014/main" id="{F957EE5D-3670-7082-44D8-CC6991126049}"/>
              </a:ext>
            </a:extLst>
          </p:cNvPr>
          <p:cNvSpPr txBox="1"/>
          <p:nvPr/>
        </p:nvSpPr>
        <p:spPr>
          <a:xfrm>
            <a:off x="7319179" y="2994281"/>
            <a:ext cx="3970946" cy="2443105"/>
          </a:xfrm>
          <a:prstGeom prst="rect">
            <a:avLst/>
          </a:prstGeom>
          <a:noFill/>
        </p:spPr>
        <p:txBody>
          <a:bodyPr wrap="square">
            <a:spAutoFit/>
          </a:bodyPr>
          <a:lstStyle/>
          <a:p>
            <a:pPr marL="0" marR="0">
              <a:lnSpc>
                <a:spcPct val="107000"/>
              </a:lnSpc>
              <a:spcBef>
                <a:spcPts val="0"/>
              </a:spcBef>
              <a:spcAft>
                <a:spcPts val="800"/>
              </a:spcAft>
            </a:pPr>
            <a:r>
              <a:rPr lang="en-US" sz="2400" kern="100" dirty="0">
                <a:solidFill>
                  <a:srgbClr val="000000"/>
                </a:solidFill>
                <a:effectLst/>
                <a:latin typeface="Century Gothic" panose="020B0502020202020204" pitchFamily="34" charset="0"/>
                <a:ea typeface="Calibri" panose="020F0502020204030204" pitchFamily="34" charset="0"/>
                <a:cs typeface="Segoe UI" panose="020B0502040204020203" pitchFamily="34" charset="0"/>
              </a:rPr>
              <a:t>If two or more of these are true in your life, you are probably in financial bondage and need to take five steps to financial freedom.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1EF712E-E0AA-F984-1873-3653EFD28B81}"/>
              </a:ext>
            </a:extLst>
          </p:cNvPr>
          <p:cNvPicPr>
            <a:picLocks noChangeAspect="1"/>
          </p:cNvPicPr>
          <p:nvPr/>
        </p:nvPicPr>
        <p:blipFill>
          <a:blip r:embed="rId4"/>
          <a:stretch>
            <a:fillRect/>
          </a:stretch>
        </p:blipFill>
        <p:spPr>
          <a:xfrm rot="21161261">
            <a:off x="7297674" y="5034101"/>
            <a:ext cx="4013954" cy="1170533"/>
          </a:xfrm>
          <a:prstGeom prst="rect">
            <a:avLst/>
          </a:prstGeom>
        </p:spPr>
      </p:pic>
    </p:spTree>
    <p:extLst>
      <p:ext uri="{BB962C8B-B14F-4D97-AF65-F5344CB8AC3E}">
        <p14:creationId xmlns:p14="http://schemas.microsoft.com/office/powerpoint/2010/main" val="3749472335"/>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00AB2-1957-427C-B872-176ABC83E732}">
  <ds:schemaRefs>
    <ds:schemaRef ds:uri="http://purl.org/dc/elements/1.1/"/>
    <ds:schemaRef ds:uri="http://purl.org/dc/dcmitype/"/>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PowerPoint party</Template>
  <TotalTime>17111</TotalTime>
  <Words>753</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Arabic Typesetting</vt:lpstr>
      <vt:lpstr>Arial</vt:lpstr>
      <vt:lpstr>Baskerville Old Face</vt:lpstr>
      <vt:lpstr>Bradley Hand ITC</vt:lpstr>
      <vt:lpstr>Calibri</vt:lpstr>
      <vt:lpstr>Century Gothic</vt:lpstr>
      <vt:lpstr>Gigi</vt:lpstr>
      <vt:lpstr>Jokerman</vt:lpstr>
      <vt:lpstr>system-ui</vt:lpstr>
      <vt:lpstr>Wingdings</vt:lpstr>
      <vt:lpstr>RetrospectVTI</vt:lpstr>
      <vt:lpstr>PowerPoint Presentation</vt:lpstr>
      <vt:lpstr>PowerPoint Presentation</vt:lpstr>
      <vt:lpstr>Prepare for our time of study by finding and reading:</vt:lpstr>
      <vt:lpstr>PowerPoint Presentation</vt:lpstr>
      <vt:lpstr>living as an Overcomer by   Finding Financial Freedom – Part 2</vt:lpstr>
      <vt:lpstr>Financial Debt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Giving the Tithe</vt:lpstr>
      <vt:lpstr>5 Steps to Financial Freedom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Lett</dc:creator>
  <cp:lastModifiedBy>Benjamin Lett</cp:lastModifiedBy>
  <cp:revision>83</cp:revision>
  <cp:lastPrinted>2023-11-08T18:17:13Z</cp:lastPrinted>
  <dcterms:created xsi:type="dcterms:W3CDTF">2023-02-01T04:17:32Z</dcterms:created>
  <dcterms:modified xsi:type="dcterms:W3CDTF">2023-11-08T18:46:16Z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