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81" r:id="rId5"/>
    <p:sldId id="350" r:id="rId6"/>
    <p:sldId id="363" r:id="rId7"/>
    <p:sldId id="364" r:id="rId8"/>
    <p:sldId id="257" r:id="rId9"/>
    <p:sldId id="267" r:id="rId10"/>
    <p:sldId id="268" r:id="rId11"/>
    <p:sldId id="270" r:id="rId12"/>
    <p:sldId id="269" r:id="rId13"/>
    <p:sldId id="271" r:id="rId14"/>
    <p:sldId id="259" r:id="rId15"/>
    <p:sldId id="278" r:id="rId16"/>
    <p:sldId id="277" r:id="rId17"/>
    <p:sldId id="265" r:id="rId18"/>
    <p:sldId id="260" r:id="rId19"/>
    <p:sldId id="274" r:id="rId20"/>
    <p:sldId id="275" r:id="rId21"/>
    <p:sldId id="276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3163"/>
    <a:srgbClr val="2E0C1F"/>
    <a:srgbClr val="E1E1E1"/>
    <a:srgbClr val="AA2C71"/>
    <a:srgbClr val="A62C6F"/>
    <a:srgbClr val="F9E7F1"/>
    <a:srgbClr val="852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538F6-AC32-4C48-A241-2C319D94E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ACE3-EC2D-4898-B64D-08C196DE6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4D88D5-0AB9-479B-891B-76FAA2CC9968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CC0CC-D9A9-4658-833D-7168A941E9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B70F4-8768-4C94-98DC-BDBE0D588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F20114-DE68-48DB-98CA-3A246173C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395F94-0189-4A23-9895-35FA752439A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2E1C88-3939-4832-BAAB-091D6FA96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86AA0-B889-4FC0-8908-A1A591CF11C0}" type="datetime8">
              <a:rPr lang="en-US" noProof="0" smtClean="0"/>
              <a:pPr/>
              <a:t>1/10/2024 4:06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9E538E-6783-48BF-9DAA-8D73DA1DF735}" type="datetime8">
              <a:rPr lang="en-US" noProof="0" smtClean="0"/>
              <a:pPr/>
              <a:t>1/10/2024 4:06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D03-0ACB-4458-BBFE-1F9AEE665C1A}" type="datetime8">
              <a:rPr lang="en-US" noProof="0" smtClean="0"/>
              <a:t>1/10/2024 4:06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1/10/2024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 dirty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310809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1/10/2024 4:06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773724"/>
            <a:ext cx="5388785" cy="4958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04F6-55F4-45F8-BBB4-727BFFEADAA0}" type="datetime8">
              <a:rPr lang="en-US" noProof="0" smtClean="0"/>
              <a:t>1/10/2024 4:06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8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0C59B-4134-42ED-BEFA-FCBF7FC8D035}" type="datetime8">
              <a:rPr lang="en-US" noProof="0" smtClean="0"/>
              <a:pPr/>
              <a:t>1/10/2024 4:06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E2A5-5D3B-4ECC-9A5D-868F6C887DEE}" type="datetime8">
              <a:rPr lang="en-US" noProof="0" smtClean="0"/>
              <a:t>1/10/2024 4:06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1/10/2024 4:06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1/10/2024 4:06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812-3FD3-44A5-B738-8F3425664C1B}" type="datetime8">
              <a:rPr lang="en-US" noProof="0" smtClean="0"/>
              <a:t>1/10/2024 4:06 PM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E2E361C1-C0E3-47DF-8509-372F2F8B74E4}" type="datetime8">
              <a:rPr lang="en-US" noProof="0" smtClean="0"/>
              <a:pPr/>
              <a:t>1/10/2024 4:06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4BA81B-A36E-46D5-918F-749D311F4B4A}" type="datetime8">
              <a:rPr lang="en-US" noProof="0" smtClean="0"/>
              <a:t>1/10/2024 4:06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67" r:id="rId9"/>
    <p:sldLayoutId id="2147483668" r:id="rId10"/>
    <p:sldLayoutId id="2147483669" r:id="rId11"/>
    <p:sldLayoutId id="2147483674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uilding-pillar-png/download/4381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svg"/><Relationship Id="rId7" Type="http://schemas.openxmlformats.org/officeDocument/2006/relationships/hyperlink" Target="https://pxhere.com/en/photo/50977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hyperlink" Target="https://pxhere.com/en/photo/971679" TargetMode="External"/><Relationship Id="rId4" Type="http://schemas.openxmlformats.org/officeDocument/2006/relationships/image" Target="../media/image9.jpg"/><Relationship Id="rId9" Type="http://schemas.openxmlformats.org/officeDocument/2006/relationships/hyperlink" Target="https://www.publicdomainpictures.net/view-image.php?image=45191&amp;picture=love-hear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building-pillar-png/download/43810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building-pillar-png/download/43810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building-pillar-png/download/43810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building-pillar-png/download/43810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ufan96/2741759137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44ED69-39CB-FA52-5750-C41139479F3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" y="1689463"/>
            <a:ext cx="11295017" cy="39298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C32278C8-156F-67D3-627F-6729ED86B796}"/>
              </a:ext>
            </a:extLst>
          </p:cNvPr>
          <p:cNvSpPr txBox="1">
            <a:spLocks/>
          </p:cNvSpPr>
          <p:nvPr/>
        </p:nvSpPr>
        <p:spPr>
          <a:xfrm>
            <a:off x="2294059" y="5619347"/>
            <a:ext cx="7738999" cy="95013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small" dirty="0">
                <a:solidFill>
                  <a:schemeClr val="bg1"/>
                </a:solidFill>
                <a:latin typeface="Baskerville Old Face" panose="02020602080505020303" pitchFamily="18" charset="0"/>
              </a:rPr>
              <a:t>With Pastor Benjamin E.V. Lett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D5B8D4-BBF9-F90A-FE4E-B1220F899B69}"/>
              </a:ext>
            </a:extLst>
          </p:cNvPr>
          <p:cNvSpPr txBox="1"/>
          <p:nvPr/>
        </p:nvSpPr>
        <p:spPr>
          <a:xfrm>
            <a:off x="3361269" y="444051"/>
            <a:ext cx="5293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cap="small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Bible Study</a:t>
            </a:r>
          </a:p>
        </p:txBody>
      </p:sp>
    </p:spTree>
    <p:extLst>
      <p:ext uri="{BB962C8B-B14F-4D97-AF65-F5344CB8AC3E}">
        <p14:creationId xmlns:p14="http://schemas.microsoft.com/office/powerpoint/2010/main" val="234856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5614277E-CACC-4F9D-8C27-FB73FCBFB4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925" y="633056"/>
            <a:ext cx="1152000" cy="11520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B0B4BA0-6D57-2731-5786-C63FA5D357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193" y="2067071"/>
            <a:ext cx="9808301" cy="770981"/>
          </a:xfrm>
        </p:spPr>
        <p:txBody>
          <a:bodyPr>
            <a:normAutofit lnSpcReduction="10000"/>
          </a:bodyPr>
          <a:lstStyle/>
          <a:p>
            <a:r>
              <a:rPr lang="en-US" altLang="en-US" sz="4800" dirty="0"/>
              <a:t>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38747-5505-F2BA-BA88-EA9C852EB8A2}"/>
              </a:ext>
            </a:extLst>
          </p:cNvPr>
          <p:cNvSpPr txBox="1"/>
          <p:nvPr/>
        </p:nvSpPr>
        <p:spPr>
          <a:xfrm>
            <a:off x="984069" y="2958125"/>
            <a:ext cx="10728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He wrote Colossians to confront the attempts of some believers to combine elements of paganism and secular philosophy with Christian doctrine.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He presents Jesus Christ as the absolute authority and the complete sufficiency for becoming all God wants us to be.</a:t>
            </a:r>
          </a:p>
        </p:txBody>
      </p:sp>
    </p:spTree>
    <p:extLst>
      <p:ext uri="{BB962C8B-B14F-4D97-AF65-F5344CB8AC3E}">
        <p14:creationId xmlns:p14="http://schemas.microsoft.com/office/powerpoint/2010/main" val="21007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ontent">
            <a:extLst>
              <a:ext uri="{FF2B5EF4-FFF2-40B4-BE49-F238E27FC236}">
                <a16:creationId xmlns:a16="http://schemas.microsoft.com/office/drawing/2014/main" id="{B6FA4435-3751-4780-9A9B-F91171E7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>
            <a:normAutofit/>
          </a:bodyPr>
          <a:lstStyle/>
          <a:p>
            <a:pPr algn="ctr"/>
            <a:br>
              <a:rPr lang="en-US" sz="4400" dirty="0"/>
            </a:br>
            <a:br>
              <a:rPr lang="en-US" sz="4400" dirty="0"/>
            </a:br>
            <a:endParaRPr lang="en-US" sz="4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A9A46-248E-79DB-D6E6-80DAC93E6F83}"/>
              </a:ext>
            </a:extLst>
          </p:cNvPr>
          <p:cNvSpPr txBox="1"/>
          <p:nvPr/>
        </p:nvSpPr>
        <p:spPr>
          <a:xfrm>
            <a:off x="714102" y="2445322"/>
            <a:ext cx="518260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The Three pilers for Spiritual Growth (Colossians 1:1-8)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0F32A-68FD-B0BD-F3F2-9BB85F5B9461}"/>
              </a:ext>
            </a:extLst>
          </p:cNvPr>
          <p:cNvSpPr txBox="1"/>
          <p:nvPr/>
        </p:nvSpPr>
        <p:spPr>
          <a:xfrm>
            <a:off x="1498377" y="988983"/>
            <a:ext cx="36140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104DA9-B618-76C3-A0BA-51D86D420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00" t="10385" r="31429" b="4187"/>
          <a:stretch/>
        </p:blipFill>
        <p:spPr>
          <a:xfrm>
            <a:off x="5983895" y="773724"/>
            <a:ext cx="2272937" cy="5309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F24386-BE59-DA4C-8017-B68502887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00" t="10385" r="31429" b="4187"/>
          <a:stretch/>
        </p:blipFill>
        <p:spPr>
          <a:xfrm>
            <a:off x="8110773" y="773724"/>
            <a:ext cx="2272937" cy="5309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5CCCD3-E939-97C1-4CEB-C67A88851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00" t="10385" r="31429" b="4187"/>
          <a:stretch/>
        </p:blipFill>
        <p:spPr>
          <a:xfrm>
            <a:off x="10073126" y="773724"/>
            <a:ext cx="2272937" cy="53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1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4F3D65-17F7-E1DC-6E59-36A30B4854CB}"/>
              </a:ext>
            </a:extLst>
          </p:cNvPr>
          <p:cNvSpPr txBox="1"/>
          <p:nvPr/>
        </p:nvSpPr>
        <p:spPr>
          <a:xfrm>
            <a:off x="674914" y="2343001"/>
            <a:ext cx="1131243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Paul, an apostle of Jesus Christ by the will of God, and Timotheus our brother,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b="1" baseline="30000" dirty="0">
                <a:effectLst/>
                <a:ea typeface="Times New Roman" panose="02020603050405020304" pitchFamily="18" charset="0"/>
              </a:rPr>
              <a:t>2 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To the saints and faithful brethren in Christ which are at </a:t>
            </a:r>
            <a:r>
              <a:rPr lang="en-US" sz="3200" dirty="0" err="1">
                <a:effectLst/>
                <a:ea typeface="Times New Roman" panose="02020603050405020304" pitchFamily="18" charset="0"/>
              </a:rPr>
              <a:t>Colosse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: Grace be unto you, and peace, from God our Father and the Lord Jesus Christ. </a:t>
            </a:r>
            <a:r>
              <a:rPr lang="en-US" sz="3200" b="1" baseline="30000" dirty="0">
                <a:effectLst/>
                <a:ea typeface="Times New Roman" panose="02020603050405020304" pitchFamily="18" charset="0"/>
              </a:rPr>
              <a:t>3 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We give thanks to God and the Father of our Lord Jesus Christ, praying always for you, </a:t>
            </a:r>
            <a:r>
              <a:rPr lang="en-US" sz="3200" b="1" baseline="30000" dirty="0">
                <a:effectLst/>
                <a:ea typeface="Times New Roman" panose="02020603050405020304" pitchFamily="18" charset="0"/>
              </a:rPr>
              <a:t>4 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Since we heard of your faith in Christ Jesus, and of the love which ye have to all the saints,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57477-1A37-60B2-3407-95891BFEFFD5}"/>
              </a:ext>
            </a:extLst>
          </p:cNvPr>
          <p:cNvSpPr txBox="1"/>
          <p:nvPr/>
        </p:nvSpPr>
        <p:spPr>
          <a:xfrm>
            <a:off x="4010297" y="813304"/>
            <a:ext cx="41714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Colossians 1:1-4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4F3D65-17F7-E1DC-6E59-36A30B4854CB}"/>
              </a:ext>
            </a:extLst>
          </p:cNvPr>
          <p:cNvSpPr txBox="1"/>
          <p:nvPr/>
        </p:nvSpPr>
        <p:spPr>
          <a:xfrm>
            <a:off x="692331" y="2125287"/>
            <a:ext cx="1131243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3200" b="1" baseline="30000" dirty="0">
                <a:effectLst/>
                <a:ea typeface="Times New Roman" panose="02020603050405020304" pitchFamily="18" charset="0"/>
              </a:rPr>
              <a:t>5 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For the hope which is laid up for you in heaven, whereof ye heard before in the word of the truth of the gospel; </a:t>
            </a:r>
            <a:r>
              <a:rPr lang="en-US" sz="3200" b="1" baseline="30000" dirty="0">
                <a:effectLst/>
                <a:ea typeface="Times New Roman" panose="02020603050405020304" pitchFamily="18" charset="0"/>
              </a:rPr>
              <a:t>6 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Which is come unto you, as it is in all the world; and bringeth forth fruit, as it doth also in you, since the day ye heard of it, and knew the grace of God in truth: </a:t>
            </a:r>
            <a:r>
              <a:rPr lang="en-US" sz="3200" b="1" baseline="30000" dirty="0">
                <a:effectLst/>
                <a:ea typeface="Times New Roman" panose="02020603050405020304" pitchFamily="18" charset="0"/>
              </a:rPr>
              <a:t>7 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As ye also learned of Epaphras our dear fellow servant, who is for you a faithful minister of Christ; </a:t>
            </a:r>
            <a:r>
              <a:rPr lang="en-US" sz="3200" b="1" baseline="30000" dirty="0">
                <a:effectLst/>
                <a:ea typeface="Times New Roman" panose="02020603050405020304" pitchFamily="18" charset="0"/>
              </a:rPr>
              <a:t>8 </a:t>
            </a:r>
            <a:r>
              <a:rPr lang="en-US" sz="3200" dirty="0">
                <a:effectLst/>
                <a:ea typeface="Times New Roman" panose="02020603050405020304" pitchFamily="18" charset="0"/>
              </a:rPr>
              <a:t>Who also declared unto us your love in the Spirit.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57477-1A37-60B2-3407-95891BFEFFD5}"/>
              </a:ext>
            </a:extLst>
          </p:cNvPr>
          <p:cNvSpPr txBox="1"/>
          <p:nvPr/>
        </p:nvSpPr>
        <p:spPr>
          <a:xfrm>
            <a:off x="4010297" y="813304"/>
            <a:ext cx="42454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Colossians 1:5-8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0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Head with Gears">
            <a:extLst>
              <a:ext uri="{FF2B5EF4-FFF2-40B4-BE49-F238E27FC236}">
                <a16:creationId xmlns:a16="http://schemas.microsoft.com/office/drawing/2014/main" id="{753F3215-AE85-4BAC-BB66-27697DDC57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666" y="766624"/>
            <a:ext cx="972000" cy="9720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A614F641-0AA4-46DF-B52D-011067E2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Group(s)</a:t>
            </a:r>
          </a:p>
        </p:txBody>
      </p:sp>
      <p:sp>
        <p:nvSpPr>
          <p:cNvPr id="3" name="Text Placeholder 2" descr="Brainstorm Grouping 1">
            <a:extLst>
              <a:ext uri="{FF2B5EF4-FFF2-40B4-BE49-F238E27FC236}">
                <a16:creationId xmlns:a16="http://schemas.microsoft.com/office/drawing/2014/main" id="{75767446-11AA-4C25-B44F-42C94FDE4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Saving Faith</a:t>
            </a:r>
          </a:p>
        </p:txBody>
      </p:sp>
      <p:sp>
        <p:nvSpPr>
          <p:cNvPr id="8" name="Text Placeholder 7" descr="Brainstorm Grouping 2">
            <a:extLst>
              <a:ext uri="{FF2B5EF4-FFF2-40B4-BE49-F238E27FC236}">
                <a16:creationId xmlns:a16="http://schemas.microsoft.com/office/drawing/2014/main" id="{24E329E0-8BAF-4C0F-8C29-DF88C1BCBBB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Steadfast Hope</a:t>
            </a:r>
          </a:p>
        </p:txBody>
      </p:sp>
      <p:sp>
        <p:nvSpPr>
          <p:cNvPr id="7" name="Text Placeholder 6" descr="Brainstorm Grouping 3">
            <a:extLst>
              <a:ext uri="{FF2B5EF4-FFF2-40B4-BE49-F238E27FC236}">
                <a16:creationId xmlns:a16="http://schemas.microsoft.com/office/drawing/2014/main" id="{FA377D8F-60B0-418E-A7EC-DBDFDF5E28AF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/>
              <a:t>Supernatural Love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CFFF4C8-57FC-FE2F-ECBC-465F2265C3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1025" y="2714625"/>
            <a:ext cx="3378200" cy="3194050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DEAF967-371A-5619-8918-E15D593EFA06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00550" y="2714624"/>
            <a:ext cx="3378200" cy="3218657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54C2745-4EF9-5FB8-2474-10341CAE56BD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916091" y="2559143"/>
            <a:ext cx="3694718" cy="3374137"/>
          </a:xfrm>
        </p:spPr>
      </p:pic>
    </p:spTree>
    <p:extLst>
      <p:ext uri="{BB962C8B-B14F-4D97-AF65-F5344CB8AC3E}">
        <p14:creationId xmlns:p14="http://schemas.microsoft.com/office/powerpoint/2010/main" val="401759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cap="small" dirty="0"/>
              <a:t>Saving Faith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50C3D-8846-ED58-D3A3-E8C6DE3DF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227631" cy="4498978"/>
          </a:xfrm>
        </p:spPr>
        <p:txBody>
          <a:bodyPr>
            <a:normAutofit/>
          </a:bodyPr>
          <a:lstStyle/>
          <a:p>
            <a:pPr marL="0" marR="1071245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This letter is written </a:t>
            </a:r>
            <a:r>
              <a:rPr lang="en-US" sz="28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to the saints . . . at Colossae</a:t>
            </a: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(1:2a). </a:t>
            </a:r>
          </a:p>
          <a:p>
            <a:pPr marL="324000" marR="107124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saints </a:t>
            </a: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(HAGIOS, hag´-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ee</a:t>
            </a: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</a:t>
            </a:r>
            <a:r>
              <a:rPr lang="en-US" sz="2800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os</a:t>
            </a: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means “set apart,” or consecrated,” to God.   </a:t>
            </a:r>
          </a:p>
          <a:p>
            <a:pPr marL="0" marR="1071245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All Christians are </a:t>
            </a:r>
            <a:r>
              <a:rPr lang="en-US" sz="28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saints</a:t>
            </a: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who should daily experience Paul’s prayer for the Colossians—that God will give them His continuing </a:t>
            </a:r>
            <a:r>
              <a:rPr lang="en-US" sz="28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grace</a:t>
            </a: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en-US" sz="28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peace </a:t>
            </a: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(1:2b).</a:t>
            </a:r>
          </a:p>
          <a:p>
            <a:pPr marL="324000" marR="107124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Grace</a:t>
            </a:r>
            <a:r>
              <a:rPr lang="en-US" sz="26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refers to God’s unmerited favor and supernatural empowerment (Acts 4:33). </a:t>
            </a:r>
          </a:p>
          <a:p>
            <a:pPr marL="324000" marR="107124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Experiencing God’s </a:t>
            </a:r>
            <a:r>
              <a:rPr lang="en-US" sz="26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grace</a:t>
            </a:r>
            <a:r>
              <a:rPr lang="en-US" sz="26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results in </a:t>
            </a:r>
            <a:r>
              <a:rPr lang="en-US" sz="26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peace from God</a:t>
            </a:r>
            <a:r>
              <a:rPr lang="en-US" sz="26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F1276-19AC-EE86-FFC6-D29018E1A4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2000" t="10385" r="31429" b="4187"/>
          <a:stretch/>
        </p:blipFill>
        <p:spPr>
          <a:xfrm>
            <a:off x="3484536" y="751856"/>
            <a:ext cx="434322" cy="10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3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cap="small" dirty="0"/>
              <a:t>Saving Faith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F1276-19AC-EE86-FFC6-D29018E1A4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2000" t="10385" r="31429" b="4187"/>
          <a:stretch/>
        </p:blipFill>
        <p:spPr>
          <a:xfrm>
            <a:off x="3484536" y="751856"/>
            <a:ext cx="434322" cy="101454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73ACE64-75AE-383E-3D77-0FE02EA35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2530112"/>
          </a:xfrm>
        </p:spPr>
        <p:txBody>
          <a:bodyPr>
            <a:normAutofit/>
          </a:bodyPr>
          <a:lstStyle/>
          <a:p>
            <a:pPr marL="0" marR="1071245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We are responsible for maintaining our </a:t>
            </a:r>
            <a:r>
              <a:rPr lang="en-US" sz="28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peace from God</a:t>
            </a: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 </a:t>
            </a:r>
          </a:p>
          <a:p>
            <a:pPr marL="324000" marR="1071245" lvl="1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If we don’t have </a:t>
            </a:r>
            <a:r>
              <a:rPr lang="en-US" sz="28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peace from God</a:t>
            </a: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—inner tranquility—even during life’s storms, we’re not all God wants us to be—and it’s not God’s fault.  </a:t>
            </a:r>
          </a:p>
          <a:p>
            <a:pPr marL="324000" marR="1071245" lvl="1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key to sustaining </a:t>
            </a:r>
            <a:r>
              <a:rPr lang="en-US" sz="28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peace from God</a:t>
            </a: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is found in Isaiah 26:3.  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9823FD-4885-BE36-ED3C-02F9338FE253}"/>
              </a:ext>
            </a:extLst>
          </p:cNvPr>
          <p:cNvSpPr txBox="1"/>
          <p:nvPr/>
        </p:nvSpPr>
        <p:spPr>
          <a:xfrm>
            <a:off x="1288869" y="5380950"/>
            <a:ext cx="10223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baseline="30000" dirty="0">
                <a:solidFill>
                  <a:srgbClr val="000000"/>
                </a:solidFill>
                <a:effectLst/>
              </a:rPr>
              <a:t>3 </a:t>
            </a:r>
            <a:r>
              <a:rPr lang="en-US" sz="2400" b="0" i="1" dirty="0">
                <a:solidFill>
                  <a:srgbClr val="000000"/>
                </a:solidFill>
                <a:effectLst/>
              </a:rPr>
              <a:t>Thou wilt keep him in perfect peace, whose mind is stayed on thee: because he </a:t>
            </a:r>
            <a:r>
              <a:rPr lang="en-US" sz="2400" b="0" i="1" dirty="0" err="1">
                <a:solidFill>
                  <a:srgbClr val="000000"/>
                </a:solidFill>
                <a:effectLst/>
              </a:rPr>
              <a:t>trusteth</a:t>
            </a:r>
            <a:r>
              <a:rPr lang="en-US" sz="2400" b="0" i="1" dirty="0">
                <a:solidFill>
                  <a:srgbClr val="000000"/>
                </a:solidFill>
                <a:effectLst/>
              </a:rPr>
              <a:t> in thee.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5850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cap="small" dirty="0"/>
              <a:t>Saving Faith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F1276-19AC-EE86-FFC6-D29018E1A4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2000" t="10385" r="31429" b="4187"/>
          <a:stretch/>
        </p:blipFill>
        <p:spPr>
          <a:xfrm>
            <a:off x="3484536" y="751856"/>
            <a:ext cx="434322" cy="10145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2FCE1-8F81-F759-25B1-F204129A1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03184"/>
          </a:xfrm>
        </p:spPr>
        <p:txBody>
          <a:bodyPr/>
          <a:lstStyle/>
          <a:p>
            <a:pPr marL="440690" marR="1070610" indent="-6350" algn="just">
              <a:lnSpc>
                <a:spcPct val="103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Paul compliments them for their </a:t>
            </a:r>
            <a:r>
              <a:rPr lang="en-US" sz="28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faith in Christ Jesus</a:t>
            </a: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(1:4a).  </a:t>
            </a:r>
          </a:p>
          <a:p>
            <a:pPr marL="440690" marR="1070610" indent="-6350" algn="just">
              <a:lnSpc>
                <a:spcPct val="103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This refers to the saving </a:t>
            </a:r>
            <a:r>
              <a:rPr lang="en-US" sz="28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faith </a:t>
            </a:r>
            <a:r>
              <a:rPr lang="en-US" sz="28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they demonstrated when they accepted Jesus as Lord and Savior. </a:t>
            </a:r>
          </a:p>
          <a:p>
            <a:pPr marL="764690" marR="1070610" lvl="1" indent="-6350" algn="just">
              <a:lnSpc>
                <a:spcPct val="103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26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word translated </a:t>
            </a:r>
            <a:r>
              <a:rPr lang="en-US" sz="26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faith</a:t>
            </a:r>
            <a:r>
              <a:rPr lang="en-US" sz="26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(PISTIS, </a:t>
            </a:r>
            <a:r>
              <a:rPr lang="en-US" sz="2600" kern="1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pis´</a:t>
            </a:r>
            <a:r>
              <a:rPr lang="en-US" sz="26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-tis) in the Bible is not a blind leap into the dark.  </a:t>
            </a:r>
          </a:p>
          <a:p>
            <a:pPr marL="758340" marR="1070610" lvl="1" indent="0" algn="just">
              <a:lnSpc>
                <a:spcPct val="103000"/>
              </a:lnSpc>
              <a:spcBef>
                <a:spcPts val="0"/>
              </a:spcBef>
              <a:spcAft>
                <a:spcPts val="15"/>
              </a:spcAft>
              <a:buNone/>
            </a:pPr>
            <a:endParaRPr lang="en-US" sz="2600" kern="1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64690" marR="1070610" lvl="1" indent="-6350" algn="just">
              <a:lnSpc>
                <a:spcPct val="103000"/>
              </a:lnSpc>
              <a:spcBef>
                <a:spcPts val="0"/>
              </a:spcBef>
              <a:spcAft>
                <a:spcPts val="15"/>
              </a:spcAft>
            </a:pPr>
            <a:r>
              <a:rPr lang="en-US" sz="32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Biblical </a:t>
            </a:r>
            <a:r>
              <a:rPr lang="en-US" sz="32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faith</a:t>
            </a:r>
            <a:r>
              <a:rPr lang="en-US" sz="32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is being persuaded something is true to the point it changes your life.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336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cap="small" dirty="0"/>
              <a:t>Saving Faith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F1276-19AC-EE86-FFC6-D29018E1A4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2000" t="10385" r="31429" b="4187"/>
          <a:stretch/>
        </p:blipFill>
        <p:spPr>
          <a:xfrm>
            <a:off x="3484536" y="751856"/>
            <a:ext cx="434322" cy="101454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B1C6B-FA8F-05D6-0E95-4BFAC45D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346475"/>
          </a:xfrm>
        </p:spPr>
        <p:txBody>
          <a:bodyPr/>
          <a:lstStyle/>
          <a:p>
            <a:pPr marL="0" indent="0">
              <a:buNone/>
            </a:pPr>
            <a:r>
              <a:rPr lang="en-US" sz="3600" kern="100" dirty="0">
                <a:solidFill>
                  <a:srgbClr val="00000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</a:rPr>
              <a:t>Saving </a:t>
            </a:r>
            <a:r>
              <a:rPr lang="en-US" sz="3600" i="1" kern="100" dirty="0">
                <a:solidFill>
                  <a:srgbClr val="00000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</a:rPr>
              <a:t>faith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</a:rPr>
              <a:t> always reveals itself by what Paul mentions in verse 4… </a:t>
            </a:r>
            <a:endParaRPr lang="en-US" sz="36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8639DE-01EF-9638-055C-681C4AC7C067}"/>
              </a:ext>
            </a:extLst>
          </p:cNvPr>
          <p:cNvSpPr txBox="1"/>
          <p:nvPr/>
        </p:nvSpPr>
        <p:spPr>
          <a:xfrm>
            <a:off x="2891246" y="4196583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4</a:t>
            </a:r>
            <a:r>
              <a:rPr lang="en-US" sz="3200" b="1" i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US" sz="3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Since we heard of your faith in Christ Jesus, and of the love which ye have to all the saints,</a:t>
            </a:r>
            <a:r>
              <a:rPr lang="en-US" sz="3200" i="1" dirty="0">
                <a:effectLst/>
              </a:rPr>
              <a:t>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24020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E51183-D0D9-A74B-94F0-9EC0104A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3083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a funny Quote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9ED1B1-6FE0-FA43-95C4-366DBD1F13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pc="200" dirty="0">
                <a:solidFill>
                  <a:schemeClr val="tx1"/>
                </a:solidFill>
              </a:rPr>
              <a:t>“QUOTES…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0C063-E853-EE2C-0B28-0C8D3770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6" y="482252"/>
            <a:ext cx="11234803" cy="590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7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B7818B-959A-F3B3-8B19-144BE68B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748C7A-F53F-9C52-21E5-80A2A9B60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7238" y="620037"/>
            <a:ext cx="11318042" cy="6007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A08BF-1280-3AA4-D966-9BD7992838FB}"/>
              </a:ext>
            </a:extLst>
          </p:cNvPr>
          <p:cNvSpPr txBox="1"/>
          <p:nvPr/>
        </p:nvSpPr>
        <p:spPr>
          <a:xfrm>
            <a:off x="1315234" y="942871"/>
            <a:ext cx="67624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Weekly Prayer </a:t>
            </a:r>
            <a:r>
              <a:rPr lang="en-US" sz="4000" b="1" dirty="0">
                <a:solidFill>
                  <a:srgbClr val="FFFFFF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M</a:t>
            </a:r>
            <a:r>
              <a:rPr lang="en-US" sz="40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eeting</a:t>
            </a:r>
            <a:endParaRPr lang="en-US" sz="4000" b="1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Mondays at 5:30 pm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via teleconference </a:t>
            </a:r>
            <a:endParaRPr lang="en-US" sz="4000" b="1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4F386-C1DE-9CF5-54AB-B9BADEFB6F3C}"/>
              </a:ext>
            </a:extLst>
          </p:cNvPr>
          <p:cNvSpPr txBox="1"/>
          <p:nvPr/>
        </p:nvSpPr>
        <p:spPr>
          <a:xfrm>
            <a:off x="1315234" y="4837911"/>
            <a:ext cx="6115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Dial:  1-267-807-9495</a:t>
            </a:r>
            <a:endParaRPr lang="en-US" sz="3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Access code: 505-087-623</a:t>
            </a:r>
            <a:endParaRPr lang="en-US" sz="3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6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2765B3-95B0-9BFF-B2D0-DBF9A0AE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kern="100" cap="small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Hill Chapel Baptist Church Athens </a:t>
            </a:r>
            <a:br>
              <a:rPr lang="en-US" sz="3200" b="1" kern="1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kern="100" cap="small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Wednesday Bible Study from the Hill and Lett's Talk</a:t>
            </a:r>
            <a:endParaRPr lang="en-US" sz="3200" b="1" cap="smal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6F749-19FD-400E-F9AA-5A5AA20922C2}"/>
              </a:ext>
            </a:extLst>
          </p:cNvPr>
          <p:cNvSpPr txBox="1"/>
          <p:nvPr/>
        </p:nvSpPr>
        <p:spPr>
          <a:xfrm>
            <a:off x="581193" y="1933697"/>
            <a:ext cx="1102961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6:00PM Eastern Time, every week on Wednesday 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 Zoom Meeting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https://us02web.zoom.us/j/84908875086?pwd=OUtSOVROZmdwS3g2czZJR3BmcGVsUT09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Meeting ID: 849 0887 5086       Passcode: 715262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tap mobile: 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+13017158592,,84908875086#,,,,*715262# US or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+13052241968,,84908875086#,,,,*715262# US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7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820134"/>
            <a:ext cx="10993549" cy="1475013"/>
          </a:xfrm>
        </p:spPr>
        <p:txBody>
          <a:bodyPr>
            <a:noAutofit/>
          </a:bodyPr>
          <a:lstStyle/>
          <a:p>
            <a:r>
              <a:rPr lang="en-US" sz="9600" dirty="0"/>
              <a:t>Colossians</a:t>
            </a:r>
          </a:p>
        </p:txBody>
      </p:sp>
      <p:sp>
        <p:nvSpPr>
          <p:cNvPr id="3" name="Subtitle 2" descr="subtitle">
            <a:extLst>
              <a:ext uri="{FF2B5EF4-FFF2-40B4-BE49-F238E27FC236}">
                <a16:creationId xmlns:a16="http://schemas.microsoft.com/office/drawing/2014/main" id="{6D55F7CC-C3DE-41F7-8BE1-39A9489FC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038050-71EF-C28F-8C70-20C197DB5B6C}"/>
              </a:ext>
            </a:extLst>
          </p:cNvPr>
          <p:cNvSpPr txBox="1"/>
          <p:nvPr/>
        </p:nvSpPr>
        <p:spPr>
          <a:xfrm>
            <a:off x="1088571" y="3246511"/>
            <a:ext cx="1015419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Journey Into Becoming All God Wants You To Be</a:t>
            </a:r>
          </a:p>
        </p:txBody>
      </p:sp>
    </p:spTree>
    <p:extLst>
      <p:ext uri="{BB962C8B-B14F-4D97-AF65-F5344CB8AC3E}">
        <p14:creationId xmlns:p14="http://schemas.microsoft.com/office/powerpoint/2010/main" val="239407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5614277E-CACC-4F9D-8C27-FB73FCBFB4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925" y="633056"/>
            <a:ext cx="1152000" cy="11520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Introduction</a:t>
            </a:r>
          </a:p>
        </p:txBody>
      </p:sp>
      <p:sp>
        <p:nvSpPr>
          <p:cNvPr id="3" name="Content Placeholder 2" descr="content">
            <a:extLst>
              <a:ext uri="{FF2B5EF4-FFF2-40B4-BE49-F238E27FC236}">
                <a16:creationId xmlns:a16="http://schemas.microsoft.com/office/drawing/2014/main" id="{D5B13C35-702B-4BCE-824F-AAADB3090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274" y="2464526"/>
            <a:ext cx="10415451" cy="4101737"/>
          </a:xfrm>
        </p:spPr>
        <p:txBody>
          <a:bodyPr>
            <a:normAutofit/>
          </a:bodyPr>
          <a:lstStyle/>
          <a:p>
            <a:r>
              <a:rPr lang="en-US" sz="3200" dirty="0"/>
              <a:t>The main goal of every Christian should be to become all God wants them to be</a:t>
            </a:r>
          </a:p>
          <a:p>
            <a:pPr lvl="1"/>
            <a:r>
              <a:rPr lang="en-US" sz="2800" dirty="0"/>
              <a:t>The book of Colossians is about becoming all God wants you to be.</a:t>
            </a:r>
          </a:p>
          <a:p>
            <a:pPr lvl="2"/>
            <a:r>
              <a:rPr lang="en-US" sz="2400" dirty="0"/>
              <a:t> Some of us have further to go in this spiritual journey than others</a:t>
            </a:r>
          </a:p>
          <a:p>
            <a:pPr lvl="3"/>
            <a:r>
              <a:rPr lang="en-US" sz="2400" dirty="0"/>
              <a:t>but all of us must have the required pilers of characteristics Paul writes about in Colossians 1:1-8.</a:t>
            </a:r>
          </a:p>
        </p:txBody>
      </p:sp>
    </p:spTree>
    <p:extLst>
      <p:ext uri="{BB962C8B-B14F-4D97-AF65-F5344CB8AC3E}">
        <p14:creationId xmlns:p14="http://schemas.microsoft.com/office/powerpoint/2010/main" val="30278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5614277E-CACC-4F9D-8C27-FB73FCBFB4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925" y="633056"/>
            <a:ext cx="1152000" cy="11520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AB8AF20-6434-6AFB-90CE-1B285B5054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5872" y="2111557"/>
            <a:ext cx="9660255" cy="4576626"/>
          </a:xfrm>
        </p:spPr>
        <p:txBody>
          <a:bodyPr>
            <a:normAutofit/>
          </a:bodyPr>
          <a:lstStyle/>
          <a:p>
            <a:r>
              <a:rPr lang="en-US" altLang="en-US" sz="4800" dirty="0"/>
              <a:t>Who?</a:t>
            </a:r>
          </a:p>
          <a:p>
            <a:pPr lvl="1">
              <a:buFontTx/>
              <a:buChar char="•"/>
            </a:pPr>
            <a:r>
              <a:rPr lang="en-US" altLang="en-US" sz="3600" dirty="0"/>
              <a:t>Paul, the author (1:1,23; 4:18)</a:t>
            </a:r>
          </a:p>
          <a:p>
            <a:pPr lvl="1">
              <a:buFontTx/>
              <a:buChar char="•"/>
            </a:pPr>
            <a:r>
              <a:rPr lang="en-US" altLang="en-US" sz="3600" dirty="0"/>
              <a:t>Colossians, the recipients (1:1,21,27)</a:t>
            </a:r>
          </a:p>
          <a:p>
            <a:pPr lvl="1">
              <a:buFontTx/>
              <a:buChar char="•"/>
            </a:pPr>
            <a:r>
              <a:rPr lang="en-US" altLang="en-US" sz="3600" dirty="0"/>
              <a:t>Epaphras, the minister (1:7-8)</a:t>
            </a:r>
          </a:p>
          <a:p>
            <a:pPr lvl="1">
              <a:buFontTx/>
              <a:buChar char="•"/>
            </a:pPr>
            <a:r>
              <a:rPr lang="en-US" altLang="en-US" sz="3600" dirty="0"/>
              <a:t>Tychicus, the letter carrier (4:7-8)</a:t>
            </a:r>
          </a:p>
        </p:txBody>
      </p:sp>
    </p:spTree>
    <p:extLst>
      <p:ext uri="{BB962C8B-B14F-4D97-AF65-F5344CB8AC3E}">
        <p14:creationId xmlns:p14="http://schemas.microsoft.com/office/powerpoint/2010/main" val="149189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5614277E-CACC-4F9D-8C27-FB73FCBFB4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925" y="633056"/>
            <a:ext cx="1152000" cy="11520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953C1D-A9FA-D5CB-7BBF-EC0F7348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16" y="2450039"/>
            <a:ext cx="10452567" cy="3678303"/>
          </a:xfrm>
        </p:spPr>
        <p:txBody>
          <a:bodyPr>
            <a:noAutofit/>
          </a:bodyPr>
          <a:lstStyle/>
          <a:p>
            <a:r>
              <a:rPr lang="en-US" sz="3600" dirty="0"/>
              <a:t>Paul wrote this letter during his first imprisonment in Rome (A.D. 60-62; Acts 28:16), </a:t>
            </a:r>
          </a:p>
          <a:p>
            <a:r>
              <a:rPr lang="en-US" sz="3600" dirty="0"/>
              <a:t>At this time, he also wrote his other prison epistles: Philippians, Ephesians, and Philemon. </a:t>
            </a:r>
          </a:p>
        </p:txBody>
      </p:sp>
    </p:spTree>
    <p:extLst>
      <p:ext uri="{BB962C8B-B14F-4D97-AF65-F5344CB8AC3E}">
        <p14:creationId xmlns:p14="http://schemas.microsoft.com/office/powerpoint/2010/main" val="83179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5614277E-CACC-4F9D-8C27-FB73FCBFB4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925" y="633056"/>
            <a:ext cx="1152000" cy="11520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B0B4BA0-6D57-2731-5786-C63FA5D357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1849" y="2181225"/>
            <a:ext cx="9808301" cy="3678238"/>
          </a:xfrm>
        </p:spPr>
        <p:txBody>
          <a:bodyPr/>
          <a:lstStyle/>
          <a:p>
            <a:r>
              <a:rPr lang="en-US" altLang="en-US" sz="4800" dirty="0"/>
              <a:t>Why?</a:t>
            </a:r>
          </a:p>
          <a:p>
            <a:pPr lvl="1">
              <a:buFontTx/>
              <a:buChar char="•"/>
            </a:pPr>
            <a:r>
              <a:rPr lang="en-US" altLang="en-US" sz="3600" dirty="0"/>
              <a:t>To warn against human philosophy (2:8)</a:t>
            </a:r>
          </a:p>
          <a:p>
            <a:pPr lvl="1">
              <a:buFontTx/>
              <a:buChar char="•"/>
            </a:pPr>
            <a:r>
              <a:rPr lang="en-US" altLang="en-US" sz="3600" dirty="0"/>
              <a:t>To tell the Colossians about Paul (4:7-8)</a:t>
            </a:r>
          </a:p>
        </p:txBody>
      </p:sp>
    </p:spTree>
    <p:extLst>
      <p:ext uri="{BB962C8B-B14F-4D97-AF65-F5344CB8AC3E}">
        <p14:creationId xmlns:p14="http://schemas.microsoft.com/office/powerpoint/2010/main" val="52136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529A05C-9967-417B-A795-0EE2DA56A977}" vid="{B371D623-29EC-4410-98F2-D4F69349AE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531C3B7-F137-4B62-A714-55F90281BD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8FDF75-6DB0-420B-9CE9-4E2094004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732F72-BAE4-4D8F-B5A8-4D4D584BF69E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Looks like, sounds like</Template>
  <TotalTime>108</TotalTime>
  <Words>821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 Black</vt:lpstr>
      <vt:lpstr>Baskerville Old Face</vt:lpstr>
      <vt:lpstr>Book Antiqua</vt:lpstr>
      <vt:lpstr>Calibri</vt:lpstr>
      <vt:lpstr>Candara</vt:lpstr>
      <vt:lpstr>Candara Light</vt:lpstr>
      <vt:lpstr>Segoe UI</vt:lpstr>
      <vt:lpstr>Times New Roman</vt:lpstr>
      <vt:lpstr>Wingdings</vt:lpstr>
      <vt:lpstr>Wingdings 2</vt:lpstr>
      <vt:lpstr>Dividend</vt:lpstr>
      <vt:lpstr>PowerPoint Presentation</vt:lpstr>
      <vt:lpstr>Add a funny Quote</vt:lpstr>
      <vt:lpstr>PowerPoint Presentation</vt:lpstr>
      <vt:lpstr>Hill Chapel Baptist Church Athens  Wednesday Bible Study from the Hill and Lett's Talk</vt:lpstr>
      <vt:lpstr>Colossians</vt:lpstr>
      <vt:lpstr>series Introduction</vt:lpstr>
      <vt:lpstr>Colossians</vt:lpstr>
      <vt:lpstr>Colossians</vt:lpstr>
      <vt:lpstr>Colossians</vt:lpstr>
      <vt:lpstr>Colossians</vt:lpstr>
      <vt:lpstr>  </vt:lpstr>
      <vt:lpstr>PowerPoint Presentation</vt:lpstr>
      <vt:lpstr>PowerPoint Presentation</vt:lpstr>
      <vt:lpstr>Brainstorm Group(s)</vt:lpstr>
      <vt:lpstr>Saving Faith</vt:lpstr>
      <vt:lpstr>Saving Faith</vt:lpstr>
      <vt:lpstr>Saving Faith</vt:lpstr>
      <vt:lpstr>Saving 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Lett</dc:creator>
  <cp:lastModifiedBy>Benjamin Lett</cp:lastModifiedBy>
  <cp:revision>2</cp:revision>
  <cp:lastPrinted>2024-01-10T22:36:26Z</cp:lastPrinted>
  <dcterms:created xsi:type="dcterms:W3CDTF">2024-01-10T21:06:06Z</dcterms:created>
  <dcterms:modified xsi:type="dcterms:W3CDTF">2024-01-10T22:55:04Z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