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5"/>
  </p:notesMasterIdLst>
  <p:handoutMasterIdLst>
    <p:handoutMasterId r:id="rId26"/>
  </p:handoutMasterIdLst>
  <p:sldIdLst>
    <p:sldId id="918" r:id="rId5"/>
    <p:sldId id="281" r:id="rId6"/>
    <p:sldId id="951" r:id="rId7"/>
    <p:sldId id="919" r:id="rId8"/>
    <p:sldId id="947" r:id="rId9"/>
    <p:sldId id="385" r:id="rId10"/>
    <p:sldId id="952" r:id="rId11"/>
    <p:sldId id="955" r:id="rId12"/>
    <p:sldId id="278" r:id="rId13"/>
    <p:sldId id="260" r:id="rId14"/>
    <p:sldId id="956" r:id="rId15"/>
    <p:sldId id="958" r:id="rId16"/>
    <p:sldId id="931" r:id="rId17"/>
    <p:sldId id="959" r:id="rId18"/>
    <p:sldId id="960" r:id="rId19"/>
    <p:sldId id="961" r:id="rId20"/>
    <p:sldId id="933" r:id="rId21"/>
    <p:sldId id="963" r:id="rId22"/>
    <p:sldId id="935" r:id="rId23"/>
    <p:sldId id="940" r:id="rId2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2359"/>
    <a:srgbClr val="903163"/>
    <a:srgbClr val="2E0C1F"/>
    <a:srgbClr val="E1E1E1"/>
    <a:srgbClr val="AA2C71"/>
    <a:srgbClr val="A62C6F"/>
    <a:srgbClr val="F9E7F1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B538F6-AC32-4C48-A241-2C319D94E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ACE3-EC2D-4898-B64D-08C196DE61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4D88D5-0AB9-479B-891B-76FAA2CC9968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CC0CC-D9A9-4658-833D-7168A941E94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B70F4-8768-4C94-98DC-BDBE0D5884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3F20114-DE68-48DB-98CA-3A246173CE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6316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395F94-0189-4A23-9895-35FA752439A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2E1C88-3939-4832-BAAB-091D6FA96E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00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9226" y="1020431"/>
            <a:ext cx="10993549" cy="1475013"/>
          </a:xfrm>
          <a:effectLst/>
        </p:spPr>
        <p:txBody>
          <a:bodyPr anchor="ctr" anchorCtr="0">
            <a:normAutofit/>
          </a:bodyPr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86AA0-B889-4FC0-8908-A1A591CF11C0}" type="datetime8">
              <a:rPr lang="en-US" noProof="0" smtClean="0"/>
              <a:pPr/>
              <a:t>1/31/2024 5:16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8848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t" anchorCtr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99E538E-6783-48BF-9DAA-8D73DA1DF735}" type="datetime8">
              <a:rPr lang="en-US" noProof="0" smtClean="0"/>
              <a:pPr/>
              <a:t>1/31/2024 5:16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697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CD03-0ACB-4458-BBFE-1F9AEE665C1A}" type="datetime8">
              <a:rPr lang="en-US" noProof="0" smtClean="0"/>
              <a:t>1/31/2024 5:16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921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C994CB-2BC6-164B-80D4-304B4CB6D8C3}"/>
              </a:ext>
            </a:extLst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D11B3-3F18-4FD1-BAEF-D15CC2EE16C2}" type="datetime8">
              <a:rPr lang="en-US" noProof="0" smtClean="0"/>
              <a:t>1/31/2024 5:16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5BE0FDB-DB48-E242-8A1F-5B06F79B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65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5655714" cy="524439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5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5292" y="773724"/>
            <a:ext cx="5315516" cy="4958862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773724"/>
            <a:ext cx="5388785" cy="49588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304F6-55F4-45F8-BBB4-727BFFEADAA0}" type="datetime8">
              <a:rPr lang="en-US" noProof="0" smtClean="0"/>
              <a:t>1/31/2024 5:16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82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20C59B-4134-42ED-BEFA-FCBF7FC8D035}" type="datetime8">
              <a:rPr lang="en-US" noProof="0" smtClean="0"/>
              <a:pPr/>
              <a:t>1/31/2024 5:16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244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AE2A5-5D3B-4ECC-9A5D-868F6C887DEE}" type="datetime8">
              <a:rPr lang="en-US" noProof="0" smtClean="0"/>
              <a:t>1/31/2024 5:16 PM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3696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9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1/31/2024 5:16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6D289ABA-BA71-41AF-AA30-58CB8F426F6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145430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06DFC81-3912-4844-B25C-E1D7CBCD80A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00414" y="2714624"/>
            <a:ext cx="3378403" cy="3194051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1556C46-FD2A-4916-B30C-DB066CAEA47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241852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328988-0888-4C1A-8F73-17D455B6F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180115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1892BA-72AB-4029-BF58-4D6F90C4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62123" y="2714625"/>
            <a:ext cx="0" cy="319405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E232301-6803-418F-8637-ABBAC64416D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96836" y="2023139"/>
            <a:ext cx="3198328" cy="536005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19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393102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707" y="2250892"/>
            <a:ext cx="5393102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4551DAFA-20BD-4111-8F90-24432E23573D}" type="datetime8">
              <a:rPr lang="en-US" noProof="0" smtClean="0"/>
              <a:pPr/>
              <a:t>1/31/2024 5:16 PM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1669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A1812-3FD3-44A5-B738-8F3425664C1B}" type="datetime8">
              <a:rPr lang="en-US" noProof="0" smtClean="0"/>
              <a:t>1/31/2024 5:16 PM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CEC16FA-81A4-6F41-9FCE-6262A4533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544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E2E361C1-C0E3-47DF-8509-372F2F8B74E4}" type="datetime8">
              <a:rPr lang="en-US" noProof="0" smtClean="0"/>
              <a:pPr/>
              <a:t>1/31/2024 5:16 PM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BB0525-CFF9-4A39-B5EA-579253994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586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E4BA81B-A36E-46D5-918F-749D311F4B4A}" type="datetime8">
              <a:rPr lang="en-US" noProof="0" smtClean="0"/>
              <a:t>1/31/2024 5:16 PM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5C3056E-1632-4A65-A24F-3F10A1450A6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073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73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53426&amp;picture=biblia-abierta-en-el-salmo-118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room-service-servant-service-309971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equal-sign-png/download/5766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80701&amp;picture=any-questions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ead-success-ladder-of-success-271334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ead-success-ladder-of-success-2713346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F396A8-D9C2-D593-59D9-A9A05A0CA43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chemeClr val="bg1"/>
                </a:solidFill>
                <a:latin typeface="Baskerville Old Face" panose="02020602080505020303" pitchFamily="18" charset="0"/>
              </a:rPr>
              <a:t>Bible Study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C04043F0-A090-7CA4-678B-C528E902EC6A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457852" y="2227263"/>
            <a:ext cx="5638148" cy="4373834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cap="small" dirty="0">
                <a:latin typeface="Baskerville Old Face" panose="02020602080505020303" pitchFamily="18" charset="0"/>
              </a:rPr>
              <a:t>Hill Chapel </a:t>
            </a:r>
          </a:p>
          <a:p>
            <a:pPr algn="ctr"/>
            <a:r>
              <a:rPr lang="en-US" sz="6000" b="1" cap="small" dirty="0">
                <a:latin typeface="Baskerville Old Face" panose="02020602080505020303" pitchFamily="18" charset="0"/>
              </a:rPr>
              <a:t>Baptist Church Athens</a:t>
            </a:r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67169333-B2C4-419B-B1B1-4FE7261CB5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88075" y="2483419"/>
            <a:ext cx="5422900" cy="35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5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it look like?</a:t>
            </a:r>
          </a:p>
        </p:txBody>
      </p:sp>
      <p:sp>
        <p:nvSpPr>
          <p:cNvPr id="3" name="Content Placeholder 2" descr="content">
            <a:extLst>
              <a:ext uri="{FF2B5EF4-FFF2-40B4-BE49-F238E27FC236}">
                <a16:creationId xmlns:a16="http://schemas.microsoft.com/office/drawing/2014/main" id="{46EBE25F-EA7E-41D8-8362-014D6953C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468" y="2199285"/>
            <a:ext cx="8693063" cy="3678303"/>
          </a:xfrm>
        </p:spPr>
        <p:txBody>
          <a:bodyPr>
            <a:normAutofit/>
          </a:bodyPr>
          <a:lstStyle/>
          <a:p>
            <a:r>
              <a:rPr lang="en-US" sz="4800" dirty="0"/>
              <a:t>What does success look like?</a:t>
            </a:r>
          </a:p>
          <a:p>
            <a:r>
              <a:rPr lang="en-US" sz="4800" dirty="0"/>
              <a:t>What is a minister?</a:t>
            </a:r>
          </a:p>
          <a:p>
            <a:r>
              <a:rPr lang="en-US" sz="4800" dirty="0"/>
              <a:t>What does a minister look like?</a:t>
            </a:r>
          </a:p>
        </p:txBody>
      </p:sp>
    </p:spTree>
    <p:extLst>
      <p:ext uri="{BB962C8B-B14F-4D97-AF65-F5344CB8AC3E}">
        <p14:creationId xmlns:p14="http://schemas.microsoft.com/office/powerpoint/2010/main" val="2931083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hecklist">
            <a:extLst>
              <a:ext uri="{FF2B5EF4-FFF2-40B4-BE49-F238E27FC236}">
                <a16:creationId xmlns:a16="http://schemas.microsoft.com/office/drawing/2014/main" id="{DEF978AA-586E-4790-8E74-51E8F5CE42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1192" y="751856"/>
            <a:ext cx="914400" cy="914400"/>
          </a:xfrm>
          <a:prstGeom prst="rect">
            <a:avLst/>
          </a:prstGeo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524E7AA8-036D-4F28-96BA-A52B66A33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180" y="751856"/>
            <a:ext cx="10316450" cy="988332"/>
          </a:xfrm>
        </p:spPr>
        <p:txBody>
          <a:bodyPr>
            <a:normAutofit/>
          </a:bodyPr>
          <a:lstStyle/>
          <a:p>
            <a:r>
              <a:rPr lang="en-US" sz="3600" dirty="0"/>
              <a:t>Have you thought about these questions?</a:t>
            </a:r>
          </a:p>
        </p:txBody>
      </p:sp>
      <p:sp>
        <p:nvSpPr>
          <p:cNvPr id="3" name="Content Placeholder 2" descr="content">
            <a:extLst>
              <a:ext uri="{FF2B5EF4-FFF2-40B4-BE49-F238E27FC236}">
                <a16:creationId xmlns:a16="http://schemas.microsoft.com/office/drawing/2014/main" id="{46EBE25F-EA7E-41D8-8362-014D6953C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30" y="2199286"/>
            <a:ext cx="11179480" cy="2679602"/>
          </a:xfrm>
        </p:spPr>
        <p:txBody>
          <a:bodyPr>
            <a:normAutofit lnSpcReduction="10000"/>
          </a:bodyPr>
          <a:lstStyle/>
          <a:p>
            <a:r>
              <a:rPr lang="en-US" sz="4800" dirty="0"/>
              <a:t>Wha are the saints?</a:t>
            </a:r>
          </a:p>
          <a:p>
            <a:r>
              <a:rPr lang="en-US" sz="4800" dirty="0"/>
              <a:t>Are you a saint?</a:t>
            </a:r>
          </a:p>
          <a:p>
            <a:r>
              <a:rPr lang="en-US" sz="4800" dirty="0"/>
              <a:t>Should all saints be in ministry?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AC820-ECD4-B55B-251E-3DAFD4369855}"/>
              </a:ext>
            </a:extLst>
          </p:cNvPr>
          <p:cNvSpPr txBox="1"/>
          <p:nvPr/>
        </p:nvSpPr>
        <p:spPr>
          <a:xfrm>
            <a:off x="926926" y="5409198"/>
            <a:ext cx="9951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baseline="30000" dirty="0">
                <a:solidFill>
                  <a:srgbClr val="903163"/>
                </a:solidFill>
                <a:effectLst/>
              </a:rPr>
              <a:t>11 </a:t>
            </a:r>
            <a:r>
              <a:rPr lang="en-US" b="1" i="1" dirty="0">
                <a:solidFill>
                  <a:srgbClr val="903163"/>
                </a:solidFill>
                <a:effectLst/>
              </a:rPr>
              <a:t>And He Himself gave some to be apostles, some prophets, some evangelists, and some pastors and teachers, </a:t>
            </a:r>
            <a:r>
              <a:rPr lang="en-US" b="1" i="1" baseline="30000" dirty="0">
                <a:solidFill>
                  <a:srgbClr val="903163"/>
                </a:solidFill>
                <a:effectLst/>
              </a:rPr>
              <a:t>12 </a:t>
            </a:r>
            <a:r>
              <a:rPr lang="en-US" b="1" i="1" dirty="0">
                <a:solidFill>
                  <a:srgbClr val="903163"/>
                </a:solidFill>
                <a:effectLst/>
              </a:rPr>
              <a:t>for the equipping of the saints for the work of ministry, for the edifying of the body of Christ, </a:t>
            </a:r>
            <a:r>
              <a:rPr lang="en-US" b="1" i="0" dirty="0">
                <a:solidFill>
                  <a:srgbClr val="903163"/>
                </a:solidFill>
                <a:effectLst/>
              </a:rPr>
              <a:t>(Ephesians 4:11-12)</a:t>
            </a:r>
            <a:endParaRPr lang="en-US" b="1" dirty="0">
              <a:solidFill>
                <a:srgbClr val="9031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73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A46717-4641-0DCF-C8F0-987E845805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702" y="653141"/>
            <a:ext cx="11254571" cy="2196195"/>
          </a:xfrm>
        </p:spPr>
        <p:txBody>
          <a:bodyPr>
            <a:noAutofit/>
          </a:bodyPr>
          <a:lstStyle/>
          <a:p>
            <a:r>
              <a:rPr lang="en-US" i="1" cap="none" dirty="0"/>
              <a:t>There are at least four prerequisites for having a successful ministry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EBF7E9-4015-4B8C-7BB4-76F31277DFB6}"/>
              </a:ext>
            </a:extLst>
          </p:cNvPr>
          <p:cNvSpPr txBox="1"/>
          <p:nvPr/>
        </p:nvSpPr>
        <p:spPr>
          <a:xfrm>
            <a:off x="3175348" y="3037562"/>
            <a:ext cx="5570168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An Attitude of Ministry</a:t>
            </a:r>
            <a:endParaRPr lang="en-US" sz="36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An Area of Ministry</a:t>
            </a:r>
            <a:endParaRPr lang="en-US" sz="36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An Assignment for ministry</a:t>
            </a:r>
            <a:endParaRPr lang="en-US" sz="36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An Aim for Your Ministry</a:t>
            </a:r>
            <a:endParaRPr lang="en-US" sz="3600" kern="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D1C3A-0B3A-CE52-4A1B-79A4A279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1. An Attitude of Ministry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89BA7-F61E-AD22-C960-BD28F41C877C}"/>
              </a:ext>
            </a:extLst>
          </p:cNvPr>
          <p:cNvSpPr txBox="1"/>
          <p:nvPr/>
        </p:nvSpPr>
        <p:spPr>
          <a:xfrm>
            <a:off x="1252603" y="4307203"/>
            <a:ext cx="96513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Paul writes that he can “rejoice in what I am suffering”.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i="1" kern="100" dirty="0">
              <a:solidFill>
                <a:srgbClr val="000000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</a:t>
            </a:r>
            <a:r>
              <a:rPr lang="en-US" sz="2800" b="1" kern="100" dirty="0">
                <a:solidFill>
                  <a:srgbClr val="903163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hy do you suppose he can rejoice?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What does your suffering say about you and who you are?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1" i="1" kern="100" dirty="0">
              <a:solidFill>
                <a:srgbClr val="903163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58B39-63D8-085B-1C59-50776209A96F}"/>
              </a:ext>
            </a:extLst>
          </p:cNvPr>
          <p:cNvSpPr txBox="1"/>
          <p:nvPr/>
        </p:nvSpPr>
        <p:spPr>
          <a:xfrm>
            <a:off x="581193" y="2273932"/>
            <a:ext cx="111243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kern="100" baseline="300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24 </a:t>
            </a:r>
            <a:r>
              <a:rPr lang="en-US" sz="2800" i="1" kern="1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</a:t>
            </a:r>
            <a:r>
              <a:rPr lang="en-US" sz="2800" i="1" u="sng" kern="1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rejoice in what I am suffering</a:t>
            </a:r>
            <a:r>
              <a:rPr lang="en-US" sz="2800" i="1" kern="1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you, and I fill up in my flesh what is still lacking in regard to Christ’s afflictions, for the sake of his body, which is the church. </a:t>
            </a:r>
            <a:r>
              <a:rPr lang="en-US" sz="2800" b="1" i="1" kern="100" baseline="300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25 </a:t>
            </a:r>
            <a:r>
              <a:rPr lang="en-US" sz="2800" i="1" kern="1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become its servant by the commission God gave me to present to you the word of God in its fullness—  (Colossians 1:24-25a).</a:t>
            </a:r>
            <a:endParaRPr lang="en-US" sz="2800" i="1" dirty="0">
              <a:solidFill>
                <a:srgbClr val="852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86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D1C3A-0B3A-CE52-4A1B-79A4A279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1. An Attitude of Ministry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89BA7-F61E-AD22-C960-BD28F41C877C}"/>
              </a:ext>
            </a:extLst>
          </p:cNvPr>
          <p:cNvSpPr txBox="1"/>
          <p:nvPr/>
        </p:nvSpPr>
        <p:spPr>
          <a:xfrm>
            <a:off x="1483290" y="4257449"/>
            <a:ext cx="922541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This means that he is participating in Christ’s sufferings as they continue in His body, the church.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kern="100" dirty="0">
                <a:solidFill>
                  <a:srgbClr val="852359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Is the church suffering now?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kern="100" dirty="0">
                <a:solidFill>
                  <a:srgbClr val="852359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If the church is suffering tell us how?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1" i="1" kern="100" dirty="0">
              <a:solidFill>
                <a:srgbClr val="903163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58B39-63D8-085B-1C59-50776209A96F}"/>
              </a:ext>
            </a:extLst>
          </p:cNvPr>
          <p:cNvSpPr txBox="1"/>
          <p:nvPr/>
        </p:nvSpPr>
        <p:spPr>
          <a:xfrm>
            <a:off x="581193" y="2273932"/>
            <a:ext cx="111243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kern="100" baseline="300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24 </a:t>
            </a:r>
            <a:r>
              <a:rPr lang="en-US" sz="2800" i="1" kern="1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I rejoice in what I am suffering for you, and </a:t>
            </a:r>
            <a:r>
              <a:rPr lang="en-US" sz="2800" i="1" u="sng" kern="1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fill up in my flesh what is still lacking in regard to Christ’s afflictions, for the sake of his body, which is the church.</a:t>
            </a:r>
            <a:r>
              <a:rPr lang="en-US" sz="2800" i="1" kern="1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800" b="1" i="1" kern="100" baseline="300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25 </a:t>
            </a:r>
            <a:r>
              <a:rPr lang="en-US" sz="2800" i="1" kern="1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become its minister/ servant by the commission God gave me to present to you the word of God in its fullness—  (Colossians 1:24-25a).</a:t>
            </a:r>
            <a:endParaRPr lang="en-US" sz="2800" i="1" dirty="0">
              <a:solidFill>
                <a:srgbClr val="852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565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D1C3A-0B3A-CE52-4A1B-79A4A279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1. An Attitude of Ministry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58B39-63D8-085B-1C59-50776209A96F}"/>
              </a:ext>
            </a:extLst>
          </p:cNvPr>
          <p:cNvSpPr txBox="1"/>
          <p:nvPr/>
        </p:nvSpPr>
        <p:spPr>
          <a:xfrm>
            <a:off x="581193" y="2405455"/>
            <a:ext cx="55690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kern="100" baseline="300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24 </a:t>
            </a:r>
            <a:r>
              <a:rPr lang="en-US" sz="2800" i="1" kern="1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I rejoice in what I am suffering for you, and I fill up in my flesh what is still lacking in regard to Christ’s afflictions, for the sake of his body, which is the church. </a:t>
            </a:r>
            <a:r>
              <a:rPr lang="en-US" sz="2800" b="1" i="1" kern="100" baseline="300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25 </a:t>
            </a:r>
            <a:r>
              <a:rPr lang="en-US" sz="2800" i="1" u="sng" kern="1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become its minister/ servant </a:t>
            </a:r>
            <a:r>
              <a:rPr lang="en-US" sz="2800" i="1" kern="1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commission God gave me to present to you the word of God in its fullness—  (Colossians 1:24-25a).</a:t>
            </a:r>
            <a:endParaRPr lang="en-US" sz="2800" i="1" dirty="0">
              <a:solidFill>
                <a:srgbClr val="85235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BDB362-138A-F388-BC1E-9041424B5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72400" y="2292763"/>
            <a:ext cx="3102215" cy="27677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32BA72-D5E9-2FDA-ECDE-1C39FD0319B3}"/>
              </a:ext>
            </a:extLst>
          </p:cNvPr>
          <p:cNvSpPr txBox="1"/>
          <p:nvPr/>
        </p:nvSpPr>
        <p:spPr>
          <a:xfrm>
            <a:off x="7772400" y="5297109"/>
            <a:ext cx="338202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What makes the best servant?</a:t>
            </a:r>
            <a:endParaRPr lang="en-US" sz="2800" b="1" i="1" kern="100" dirty="0">
              <a:solidFill>
                <a:srgbClr val="852359"/>
              </a:solidFill>
              <a:latin typeface="Candara" panose="020E0502030303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b="1" i="1" kern="100" dirty="0">
              <a:solidFill>
                <a:srgbClr val="903163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95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D1C3A-0B3A-CE52-4A1B-79A4A279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2. An Area of Ministry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89BA7-F61E-AD22-C960-BD28F41C877C}"/>
              </a:ext>
            </a:extLst>
          </p:cNvPr>
          <p:cNvSpPr txBox="1"/>
          <p:nvPr/>
        </p:nvSpPr>
        <p:spPr>
          <a:xfrm>
            <a:off x="1317731" y="3629962"/>
            <a:ext cx="96513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kern="100" dirty="0">
                <a:solidFill>
                  <a:srgbClr val="000000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Paul writes that he “became its servant”. 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b="1" i="1" kern="1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“I am its administrator – steward.”</a:t>
            </a:r>
            <a:endParaRPr lang="en-US" sz="2800" b="1" i="1" kern="100" dirty="0">
              <a:solidFill>
                <a:srgbClr val="000000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1" i="1" kern="100" dirty="0">
              <a:solidFill>
                <a:srgbClr val="000000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kern="1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</a:t>
            </a:r>
            <a:r>
              <a:rPr lang="en-US" sz="2800" b="1" kern="100" dirty="0">
                <a:solidFill>
                  <a:srgbClr val="903163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hy do you suppose he chose the phrase servant?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b="1" i="1" kern="100" dirty="0">
              <a:solidFill>
                <a:srgbClr val="903163"/>
              </a:solidFill>
              <a:effectLst/>
              <a:latin typeface="Candara" panose="020E0502030303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558B39-63D8-085B-1C59-50776209A96F}"/>
              </a:ext>
            </a:extLst>
          </p:cNvPr>
          <p:cNvSpPr txBox="1"/>
          <p:nvPr/>
        </p:nvSpPr>
        <p:spPr>
          <a:xfrm>
            <a:off x="581193" y="2273932"/>
            <a:ext cx="111243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kern="100" baseline="300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25 </a:t>
            </a:r>
            <a:r>
              <a:rPr lang="en-US" sz="2800" i="1" kern="1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“become its servant” by the commission God gave me </a:t>
            </a:r>
            <a:r>
              <a:rPr lang="en-US" sz="2800" i="1" u="sng" kern="1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present to you the word of God in its fullness</a:t>
            </a:r>
            <a:r>
              <a:rPr lang="en-US" sz="2800" i="1" kern="1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—  (Colossians 1:25b-c).</a:t>
            </a:r>
            <a:endParaRPr lang="en-US" sz="2800" i="1" dirty="0">
              <a:solidFill>
                <a:srgbClr val="852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D1C3A-0B3A-CE52-4A1B-79A4A279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3. An assignment for Ministry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89BA7-F61E-AD22-C960-BD28F41C877C}"/>
              </a:ext>
            </a:extLst>
          </p:cNvPr>
          <p:cNvSpPr txBox="1"/>
          <p:nvPr/>
        </p:nvSpPr>
        <p:spPr>
          <a:xfrm>
            <a:off x="845507" y="4580509"/>
            <a:ext cx="102212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i="1" kern="1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His assignment was to announce the truths behind the mysteries</a:t>
            </a:r>
            <a:r>
              <a:rPr lang="en-US" sz="2800" kern="1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kern="1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Salvation is offered to all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kern="1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All are equal under God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kern="1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God through Christ makes us all one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kern="100" dirty="0">
              <a:solidFill>
                <a:srgbClr val="000000"/>
              </a:solidFill>
              <a:latin typeface="Candara" panose="020E0502030303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DE6C9F-2020-D1A5-657E-AB688C2A139A}"/>
              </a:ext>
            </a:extLst>
          </p:cNvPr>
          <p:cNvSpPr txBox="1"/>
          <p:nvPr/>
        </p:nvSpPr>
        <p:spPr>
          <a:xfrm>
            <a:off x="684756" y="2107876"/>
            <a:ext cx="108224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kern="100" baseline="300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26 </a:t>
            </a:r>
            <a:r>
              <a:rPr lang="en-US" sz="2800" i="1" u="sng" kern="1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mystery that has been kept hidden for ages and generations, </a:t>
            </a:r>
            <a:r>
              <a:rPr lang="en-US" sz="2800" i="1" kern="1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is now disclosed to the Lord’s people. </a:t>
            </a:r>
            <a:r>
              <a:rPr lang="en-US" sz="2800" b="1" i="1" kern="100" baseline="300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27 </a:t>
            </a:r>
            <a:r>
              <a:rPr lang="en-US" sz="2800" i="1" kern="1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them God has chosen to make known among the Gentiles the glorious riches of this mystery, which is Christ in you, the hope of glory </a:t>
            </a:r>
            <a:r>
              <a:rPr lang="en-US" sz="2800" kern="1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(Colossians 1:26-27).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7855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D1C3A-0B3A-CE52-4A1B-79A4A279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3. An assignment for Ministry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89BA7-F61E-AD22-C960-BD28F41C877C}"/>
              </a:ext>
            </a:extLst>
          </p:cNvPr>
          <p:cNvSpPr txBox="1"/>
          <p:nvPr/>
        </p:nvSpPr>
        <p:spPr>
          <a:xfrm>
            <a:off x="851770" y="4261095"/>
            <a:ext cx="102212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i="1" kern="1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Christ in you!!!</a:t>
            </a:r>
            <a:endParaRPr lang="en-US" sz="2800" kern="100" dirty="0">
              <a:solidFill>
                <a:srgbClr val="000000"/>
              </a:solidFill>
              <a:latin typeface="Candara" panose="020E0502030303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DE6C9F-2020-D1A5-657E-AB688C2A139A}"/>
              </a:ext>
            </a:extLst>
          </p:cNvPr>
          <p:cNvSpPr txBox="1"/>
          <p:nvPr/>
        </p:nvSpPr>
        <p:spPr>
          <a:xfrm>
            <a:off x="684756" y="2107876"/>
            <a:ext cx="108224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kern="100" baseline="300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26 </a:t>
            </a:r>
            <a:r>
              <a:rPr lang="en-US" sz="2800" i="1" kern="1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mystery that has been kept hidden for ages and generations, but is now disclosed to the Lord’s people. </a:t>
            </a:r>
            <a:r>
              <a:rPr lang="en-US" sz="2800" b="1" i="1" kern="100" baseline="300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27 </a:t>
            </a:r>
            <a:r>
              <a:rPr lang="en-US" sz="2800" i="1" u="sng" kern="1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them God has chosen to make known among the Gentiles the glorious riches of this mystery, which is </a:t>
            </a:r>
            <a:r>
              <a:rPr lang="en-US" sz="2800" b="1" i="1" u="sng" kern="1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Christ in you</a:t>
            </a:r>
            <a:r>
              <a:rPr lang="en-US" sz="2800" i="1" u="sng" kern="1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the hope of glory </a:t>
            </a:r>
            <a:r>
              <a:rPr lang="en-US" sz="2800" kern="1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(Colossians 1:26-27).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A99CFB-32E4-7DA3-447F-04A1871325A9}"/>
              </a:ext>
            </a:extLst>
          </p:cNvPr>
          <p:cNvSpPr txBox="1"/>
          <p:nvPr/>
        </p:nvSpPr>
        <p:spPr>
          <a:xfrm>
            <a:off x="2154214" y="5447953"/>
            <a:ext cx="78835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baseline="30000" dirty="0">
                <a:solidFill>
                  <a:srgbClr val="852359"/>
                </a:solidFill>
                <a:effectLst/>
              </a:rPr>
              <a:t>16 </a:t>
            </a:r>
            <a:r>
              <a:rPr lang="en-US" sz="2800" b="0" i="1" dirty="0">
                <a:solidFill>
                  <a:srgbClr val="852359"/>
                </a:solidFill>
                <a:effectLst/>
              </a:rPr>
              <a:t>The Spirit Himself bears witness with our spirit that we are children of God, </a:t>
            </a:r>
            <a:r>
              <a:rPr lang="en-US" sz="2800" b="0" dirty="0">
                <a:solidFill>
                  <a:srgbClr val="852359"/>
                </a:solidFill>
                <a:effectLst/>
              </a:rPr>
              <a:t>(Romans 8:16).</a:t>
            </a:r>
            <a:endParaRPr lang="en-US" sz="2800" dirty="0">
              <a:solidFill>
                <a:srgbClr val="852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403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D1C3A-0B3A-CE52-4A1B-79A4A2795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4. An Aim for Your Ministry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889BA7-F61E-AD22-C960-BD28F41C877C}"/>
              </a:ext>
            </a:extLst>
          </p:cNvPr>
          <p:cNvSpPr txBox="1"/>
          <p:nvPr/>
        </p:nvSpPr>
        <p:spPr>
          <a:xfrm>
            <a:off x="2122752" y="4547935"/>
            <a:ext cx="83987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i="1" kern="100" dirty="0">
                <a:solidFill>
                  <a:srgbClr val="000000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There should be a twofold aim, or goal, in every ministry</a:t>
            </a:r>
            <a:endParaRPr lang="en-US" sz="1000" i="1" kern="100" dirty="0">
              <a:solidFill>
                <a:srgbClr val="000000"/>
              </a:solidFill>
              <a:latin typeface="Candara" panose="020E050203030302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9B0CA-5001-F663-078F-6034B3AF12AA}"/>
              </a:ext>
            </a:extLst>
          </p:cNvPr>
          <p:cNvSpPr txBox="1"/>
          <p:nvPr/>
        </p:nvSpPr>
        <p:spPr>
          <a:xfrm>
            <a:off x="732773" y="2168840"/>
            <a:ext cx="1087803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kern="100" baseline="300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28 </a:t>
            </a:r>
            <a:r>
              <a:rPr lang="en-US" sz="3200" i="1" u="sng" kern="1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the one we proclaim, admonishing and teaching </a:t>
            </a:r>
            <a:r>
              <a:rPr lang="en-US" sz="3200" i="1" kern="1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everyone with all wisdom, so that we may present everyone fully mature in Christ. </a:t>
            </a:r>
            <a:r>
              <a:rPr lang="en-US" sz="3200" b="1" i="1" kern="100" baseline="300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29 </a:t>
            </a:r>
            <a:r>
              <a:rPr lang="en-US" sz="3200" i="1" kern="1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this end I strenuously contend with all the energy Christ so powerfully works in me.</a:t>
            </a:r>
            <a:endParaRPr lang="en-US" sz="3200" i="1" kern="100" dirty="0">
              <a:solidFill>
                <a:srgbClr val="8523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EE42D-7211-277E-474F-F6A44757321D}"/>
              </a:ext>
            </a:extLst>
          </p:cNvPr>
          <p:cNvSpPr txBox="1"/>
          <p:nvPr/>
        </p:nvSpPr>
        <p:spPr>
          <a:xfrm>
            <a:off x="1230272" y="5276258"/>
            <a:ext cx="36826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i="1" kern="100" dirty="0">
                <a:solidFill>
                  <a:srgbClr val="852359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Warn everyone</a:t>
            </a:r>
          </a:p>
          <a:p>
            <a:pPr marL="514350" marR="0" indent="-51435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200" b="1" i="1" kern="100" dirty="0">
                <a:solidFill>
                  <a:srgbClr val="852359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Teach everyone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755CFC-A4A2-185F-F51C-785ABB9EBA91}"/>
              </a:ext>
            </a:extLst>
          </p:cNvPr>
          <p:cNvSpPr txBox="1"/>
          <p:nvPr/>
        </p:nvSpPr>
        <p:spPr>
          <a:xfrm>
            <a:off x="7764682" y="5504663"/>
            <a:ext cx="3277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kern="100" dirty="0">
                <a:solidFill>
                  <a:srgbClr val="852359"/>
                </a:solidFill>
                <a:latin typeface="Candara" panose="020E0502030303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Mature Christians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C6D58-C372-588F-E671-4635DF1607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774" t="47032" r="16899" b="20204"/>
          <a:stretch/>
        </p:blipFill>
        <p:spPr>
          <a:xfrm>
            <a:off x="5535145" y="5422263"/>
            <a:ext cx="1121710" cy="7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93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344ED69-39CB-FA52-5750-C41139479F3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425" y="1471265"/>
            <a:ext cx="1047750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C32278C8-156F-67D3-627F-6729ED86B796}"/>
              </a:ext>
            </a:extLst>
          </p:cNvPr>
          <p:cNvSpPr txBox="1">
            <a:spLocks/>
          </p:cNvSpPr>
          <p:nvPr/>
        </p:nvSpPr>
        <p:spPr>
          <a:xfrm>
            <a:off x="2294059" y="5619347"/>
            <a:ext cx="7738999" cy="95013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cap="small" dirty="0">
                <a:solidFill>
                  <a:schemeClr val="bg1"/>
                </a:solidFill>
                <a:latin typeface="Baskerville Old Face" panose="02020602080505020303" pitchFamily="18" charset="0"/>
              </a:rPr>
              <a:t>With Pastor Benjamin E.V. Lett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D5B8D4-BBF9-F90A-FE4E-B1220F899B69}"/>
              </a:ext>
            </a:extLst>
          </p:cNvPr>
          <p:cNvSpPr txBox="1"/>
          <p:nvPr/>
        </p:nvSpPr>
        <p:spPr>
          <a:xfrm>
            <a:off x="3361269" y="444051"/>
            <a:ext cx="52938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cap="small" dirty="0">
                <a:solidFill>
                  <a:schemeClr val="accent2">
                    <a:lumMod val="75000"/>
                  </a:schemeClr>
                </a:solidFill>
                <a:latin typeface="Baskerville Old Face" panose="02020602080505020303" pitchFamily="18" charset="0"/>
              </a:rPr>
              <a:t>Bible Study</a:t>
            </a:r>
          </a:p>
        </p:txBody>
      </p:sp>
    </p:spTree>
    <p:extLst>
      <p:ext uri="{BB962C8B-B14F-4D97-AF65-F5344CB8AC3E}">
        <p14:creationId xmlns:p14="http://schemas.microsoft.com/office/powerpoint/2010/main" val="2348566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E51178-D8DA-5E7A-4C39-08D3AE6433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5364" y="669471"/>
            <a:ext cx="11307536" cy="573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71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ontent">
            <a:extLst>
              <a:ext uri="{FF2B5EF4-FFF2-40B4-BE49-F238E27FC236}">
                <a16:creationId xmlns:a16="http://schemas.microsoft.com/office/drawing/2014/main" id="{B6FA4435-3751-4780-9A9B-F91171E7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4400" dirty="0"/>
            </a:br>
            <a:br>
              <a:rPr lang="en-US" sz="4400" dirty="0"/>
            </a:br>
            <a:endParaRPr lang="en-US" sz="44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A9A46-248E-79DB-D6E6-80DAC93E6F83}"/>
              </a:ext>
            </a:extLst>
          </p:cNvPr>
          <p:cNvSpPr txBox="1"/>
          <p:nvPr/>
        </p:nvSpPr>
        <p:spPr>
          <a:xfrm>
            <a:off x="714102" y="2445322"/>
            <a:ext cx="518260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Having Your Own Successful Ministry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(Colossians 1:24-29)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20F32A-68FD-B0BD-F3F2-9BB85F5B9461}"/>
              </a:ext>
            </a:extLst>
          </p:cNvPr>
          <p:cNvSpPr txBox="1"/>
          <p:nvPr/>
        </p:nvSpPr>
        <p:spPr>
          <a:xfrm>
            <a:off x="1471100" y="1020298"/>
            <a:ext cx="36686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LESSON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C6646-0831-68A3-25EA-9FBC95E52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320" r="13585"/>
          <a:stretch/>
        </p:blipFill>
        <p:spPr>
          <a:xfrm>
            <a:off x="6212910" y="637564"/>
            <a:ext cx="5761974" cy="521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344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2765B3-95B0-9BFF-B2D0-DBF9A0AE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kern="100" cap="small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Hill Chapel Baptist Church Athens </a:t>
            </a:r>
            <a:br>
              <a:rPr lang="en-US" sz="3200" b="1" kern="1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kern="100" cap="small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Wednesday Bible Study from the Hill and Lett's Talk</a:t>
            </a:r>
            <a:endParaRPr lang="en-US" sz="3200" b="1" cap="smal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16F749-19FD-400E-F9AA-5A5AA20922C2}"/>
              </a:ext>
            </a:extLst>
          </p:cNvPr>
          <p:cNvSpPr txBox="1"/>
          <p:nvPr/>
        </p:nvSpPr>
        <p:spPr>
          <a:xfrm>
            <a:off x="581193" y="1933697"/>
            <a:ext cx="11029616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rgbClr val="903163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6:00PM Eastern Time, every week on Wednesday </a:t>
            </a:r>
            <a:endParaRPr lang="en-US" sz="2400" b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rgbClr val="903163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b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rgbClr val="903163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Join Zoom Meeting</a:t>
            </a:r>
            <a:endParaRPr lang="en-US" sz="2400" b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rgbClr val="903163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https://us02web.zoom.us/j/84908875086?pwd=OUtSOVROZmdwS3g2czZJR3BmcGVsUT09</a:t>
            </a:r>
            <a:endParaRPr lang="en-US" sz="2400" b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rgbClr val="903163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b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rgbClr val="903163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Meeting ID: 849 0887 5086       Passcode: 715262</a:t>
            </a:r>
            <a:endParaRPr lang="en-US" sz="2400" b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rgbClr val="903163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b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rgbClr val="903163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tap mobile: </a:t>
            </a:r>
            <a:endParaRPr lang="en-US" sz="2400" b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kern="100" dirty="0">
                <a:solidFill>
                  <a:srgbClr val="903163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+13017158592,,84908875086#,,,,*715262# +13052241968,,84908875086#,,,,*715262#</a:t>
            </a:r>
            <a:endParaRPr lang="en-US" sz="2400" b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33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965E44-3C54-9437-F0F1-AC6CC87CDCC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98487" y="1233706"/>
            <a:ext cx="10995025" cy="14747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cap="none" dirty="0"/>
              <a:t>Discipleship</a:t>
            </a:r>
            <a:r>
              <a:rPr lang="en-US" sz="9600" dirty="0"/>
              <a:t> 103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36501-959E-B804-7D49-6A6FD5B331B9}"/>
              </a:ext>
            </a:extLst>
          </p:cNvPr>
          <p:cNvSpPr txBox="1"/>
          <p:nvPr/>
        </p:nvSpPr>
        <p:spPr>
          <a:xfrm>
            <a:off x="2140906" y="3945180"/>
            <a:ext cx="79101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chemeClr val="bg1"/>
                </a:solidFill>
              </a:rPr>
              <a:t>What you need to know</a:t>
            </a:r>
          </a:p>
        </p:txBody>
      </p:sp>
    </p:spTree>
    <p:extLst>
      <p:ext uri="{BB962C8B-B14F-4D97-AF65-F5344CB8AC3E}">
        <p14:creationId xmlns:p14="http://schemas.microsoft.com/office/powerpoint/2010/main" val="3289177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B4153C-7F64-9F9C-3FF3-83293B16BB0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81025" y="2181225"/>
            <a:ext cx="1102995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85235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January –March 2024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852359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i="1" dirty="0">
                <a:solidFill>
                  <a:srgbClr val="852359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Becoming All God Wants You to Be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4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BB49A6-1A6D-FCFD-A9B1-5B04F00CC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Bible Study Series</a:t>
            </a:r>
          </a:p>
        </p:txBody>
      </p:sp>
    </p:spTree>
    <p:extLst>
      <p:ext uri="{BB962C8B-B14F-4D97-AF65-F5344CB8AC3E}">
        <p14:creationId xmlns:p14="http://schemas.microsoft.com/office/powerpoint/2010/main" val="93992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ontent">
            <a:extLst>
              <a:ext uri="{FF2B5EF4-FFF2-40B4-BE49-F238E27FC236}">
                <a16:creationId xmlns:a16="http://schemas.microsoft.com/office/drawing/2014/main" id="{B6FA4435-3751-4780-9A9B-F91171E7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sz="4400" dirty="0"/>
            </a:br>
            <a:br>
              <a:rPr lang="en-US" sz="4400" dirty="0"/>
            </a:br>
            <a:endParaRPr lang="en-US" sz="44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A9A46-248E-79DB-D6E6-80DAC93E6F83}"/>
              </a:ext>
            </a:extLst>
          </p:cNvPr>
          <p:cNvSpPr txBox="1"/>
          <p:nvPr/>
        </p:nvSpPr>
        <p:spPr>
          <a:xfrm>
            <a:off x="714102" y="2445322"/>
            <a:ext cx="518260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Having Your Own Successful Ministry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(Colossians 1:24-29)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20F32A-68FD-B0BD-F3F2-9BB85F5B9461}"/>
              </a:ext>
            </a:extLst>
          </p:cNvPr>
          <p:cNvSpPr txBox="1"/>
          <p:nvPr/>
        </p:nvSpPr>
        <p:spPr>
          <a:xfrm>
            <a:off x="1471100" y="1020298"/>
            <a:ext cx="366860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LESSON 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0C6646-0831-68A3-25EA-9FBC95E526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320" r="13585"/>
          <a:stretch/>
        </p:blipFill>
        <p:spPr>
          <a:xfrm>
            <a:off x="6212910" y="637564"/>
            <a:ext cx="5761974" cy="521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30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A357477-1A37-60B2-3407-95891BFEFFD5}"/>
              </a:ext>
            </a:extLst>
          </p:cNvPr>
          <p:cNvSpPr txBox="1"/>
          <p:nvPr/>
        </p:nvSpPr>
        <p:spPr>
          <a:xfrm>
            <a:off x="3483279" y="694307"/>
            <a:ext cx="47964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Colossians 1:24-27</a:t>
            </a:r>
            <a:endParaRPr lang="en-US" sz="4800" dirty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C4EC7-CED1-3227-490E-07652DFF5702}"/>
              </a:ext>
            </a:extLst>
          </p:cNvPr>
          <p:cNvSpPr txBox="1"/>
          <p:nvPr/>
        </p:nvSpPr>
        <p:spPr>
          <a:xfrm>
            <a:off x="1239554" y="2001293"/>
            <a:ext cx="971289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kern="100" baseline="300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24 </a:t>
            </a:r>
            <a:r>
              <a:rPr lang="en-US" sz="2800" i="1" kern="1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I rejoice in what I am suffering for you, and I fill up in my flesh what is still lacking in regard to Christ’s afflictions, for the sake of his body, which is the church. </a:t>
            </a:r>
            <a:r>
              <a:rPr lang="en-US" sz="2800" b="1" i="1" kern="100" baseline="300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25 </a:t>
            </a:r>
            <a:r>
              <a:rPr lang="en-US" sz="2800" i="1" kern="100" dirty="0">
                <a:solidFill>
                  <a:srgbClr val="903163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have become its minister /  servant by the commission God gave me to present to you the word of God in its fullness— </a:t>
            </a:r>
            <a:endParaRPr lang="en-US" sz="2800" i="1" kern="100" dirty="0">
              <a:solidFill>
                <a:srgbClr val="90316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A357477-1A37-60B2-3407-95891BFEFFD5}"/>
              </a:ext>
            </a:extLst>
          </p:cNvPr>
          <p:cNvSpPr txBox="1"/>
          <p:nvPr/>
        </p:nvSpPr>
        <p:spPr>
          <a:xfrm>
            <a:off x="3711357" y="1176559"/>
            <a:ext cx="48653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/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Colossians 1:28-29</a:t>
            </a:r>
            <a:endParaRPr lang="en-US" sz="4800" dirty="0">
              <a:solidFill>
                <a:schemeClr val="accent2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FC4EC7-CED1-3227-490E-07652DFF5702}"/>
              </a:ext>
            </a:extLst>
          </p:cNvPr>
          <p:cNvSpPr txBox="1"/>
          <p:nvPr/>
        </p:nvSpPr>
        <p:spPr>
          <a:xfrm>
            <a:off x="1409699" y="2408389"/>
            <a:ext cx="95568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200" b="1" i="1" kern="100" baseline="300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28 </a:t>
            </a:r>
            <a:r>
              <a:rPr lang="en-US" sz="3200" i="1" kern="1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the one we proclaim, admonishing and teaching everyone with all wisdom, so that we may present everyone fully mature in Christ. </a:t>
            </a:r>
            <a:r>
              <a:rPr lang="en-US" sz="3200" b="1" i="1" kern="100" baseline="300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29 </a:t>
            </a:r>
            <a:r>
              <a:rPr lang="en-US" sz="3200" i="1" kern="100" dirty="0">
                <a:solidFill>
                  <a:srgbClr val="852359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this end I strenuously contend with all the energy Christ so powerfully works in me.</a:t>
            </a:r>
            <a:endParaRPr lang="en-US" sz="3200" i="1" kern="100" dirty="0">
              <a:solidFill>
                <a:srgbClr val="85235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48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F529A05C-9967-417B-A795-0EE2DA56A977}" vid="{B371D623-29EC-4410-98F2-D4F69349AE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B8FDF75-6DB0-420B-9CE9-4E2094004A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5732F72-BAE4-4D8F-B5A8-4D4D584BF69E}">
  <ds:schemaRefs>
    <ds:schemaRef ds:uri="71af3243-3dd4-4a8d-8c0d-dd76da1f02a5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16c05727-aa75-4e4a-9b5f-8a80a1165891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531C3B7-F137-4B62-A714-55F90281BD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25394</TotalTime>
  <Words>986</Words>
  <Application>Microsoft Office PowerPoint</Application>
  <PresentationFormat>Widescreen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Baskerville Old Face</vt:lpstr>
      <vt:lpstr>Book Antiqua</vt:lpstr>
      <vt:lpstr>Calibri</vt:lpstr>
      <vt:lpstr>Candara</vt:lpstr>
      <vt:lpstr>Times New Roman</vt:lpstr>
      <vt:lpstr>Wingdings</vt:lpstr>
      <vt:lpstr>Wingdings 2</vt:lpstr>
      <vt:lpstr>Dividend</vt:lpstr>
      <vt:lpstr>Bible Study</vt:lpstr>
      <vt:lpstr>PowerPoint Presentation</vt:lpstr>
      <vt:lpstr>  </vt:lpstr>
      <vt:lpstr>Hill Chapel Baptist Church Athens  Wednesday Bible Study from the Hill and Lett's Talk</vt:lpstr>
      <vt:lpstr>Discipleship 103</vt:lpstr>
      <vt:lpstr>Bible Study Series</vt:lpstr>
      <vt:lpstr>  </vt:lpstr>
      <vt:lpstr>PowerPoint Presentation</vt:lpstr>
      <vt:lpstr>PowerPoint Presentation</vt:lpstr>
      <vt:lpstr>What does it look like?</vt:lpstr>
      <vt:lpstr>Have you thought about these questions?</vt:lpstr>
      <vt:lpstr>There are at least four prerequisites for having a successful ministry</vt:lpstr>
      <vt:lpstr>1. An Attitude of Ministry</vt:lpstr>
      <vt:lpstr>1. An Attitude of Ministry</vt:lpstr>
      <vt:lpstr>1. An Attitude of Ministry</vt:lpstr>
      <vt:lpstr>2. An Area of Ministry</vt:lpstr>
      <vt:lpstr>3. An assignment for Ministry</vt:lpstr>
      <vt:lpstr>3. An assignment for Ministry</vt:lpstr>
      <vt:lpstr>4. An Aim for Your Ministry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Lett</dc:creator>
  <cp:lastModifiedBy>Benjamin Lett</cp:lastModifiedBy>
  <cp:revision>36</cp:revision>
  <cp:lastPrinted>2024-01-17T21:33:34Z</cp:lastPrinted>
  <dcterms:created xsi:type="dcterms:W3CDTF">2024-01-10T21:06:06Z</dcterms:created>
  <dcterms:modified xsi:type="dcterms:W3CDTF">2024-02-07T22:07:38Z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