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6"/>
  </p:notesMasterIdLst>
  <p:sldIdLst>
    <p:sldId id="256" r:id="rId3"/>
    <p:sldId id="299" r:id="rId4"/>
    <p:sldId id="270" r:id="rId5"/>
    <p:sldId id="308" r:id="rId6"/>
    <p:sldId id="321" r:id="rId7"/>
    <p:sldId id="309" r:id="rId8"/>
    <p:sldId id="307" r:id="rId9"/>
    <p:sldId id="322" r:id="rId10"/>
    <p:sldId id="310" r:id="rId11"/>
    <p:sldId id="318" r:id="rId12"/>
    <p:sldId id="319" r:id="rId13"/>
    <p:sldId id="288" r:id="rId14"/>
    <p:sldId id="320" r:id="rId15"/>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6895" autoAdjust="0"/>
  </p:normalViewPr>
  <p:slideViewPr>
    <p:cSldViewPr snapToGrid="0">
      <p:cViewPr varScale="1">
        <p:scale>
          <a:sx n="92" d="100"/>
          <a:sy n="92" d="100"/>
        </p:scale>
        <p:origin x="672" y="96"/>
      </p:cViewPr>
      <p:guideLst/>
    </p:cSldViewPr>
  </p:slid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A25600ED-D983-45BA-8215-E5FF612618BA}" type="datetimeFigureOut">
              <a:rPr lang="en-US" smtClean="0"/>
              <a:t>3/19/2026</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E65CCC00-5E5E-4C23-8106-C124A822B3C4}" type="slidenum">
              <a:rPr lang="en-US" smtClean="0"/>
              <a:t>‹#›</a:t>
            </a:fld>
            <a:endParaRPr lang="en-US"/>
          </a:p>
        </p:txBody>
      </p:sp>
    </p:spTree>
    <p:extLst>
      <p:ext uri="{BB962C8B-B14F-4D97-AF65-F5344CB8AC3E}">
        <p14:creationId xmlns:p14="http://schemas.microsoft.com/office/powerpoint/2010/main" val="22330954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65CCC00-5E5E-4C23-8106-C124A822B3C4}" type="slidenum">
              <a:rPr lang="en-US" smtClean="0"/>
              <a:t>1</a:t>
            </a:fld>
            <a:endParaRPr lang="en-US"/>
          </a:p>
        </p:txBody>
      </p:sp>
    </p:spTree>
    <p:extLst>
      <p:ext uri="{BB962C8B-B14F-4D97-AF65-F5344CB8AC3E}">
        <p14:creationId xmlns:p14="http://schemas.microsoft.com/office/powerpoint/2010/main" val="18012412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581A99-B837-71F8-6055-31775D89EAD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767EB6-2D40-FCBF-5B64-10D0F08D657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4D89DB9-2AEF-50B3-ADE5-87167792D963}"/>
              </a:ext>
            </a:extLst>
          </p:cNvPr>
          <p:cNvSpPr>
            <a:spLocks noGrp="1"/>
          </p:cNvSpPr>
          <p:nvPr>
            <p:ph type="body" idx="1"/>
          </p:nvPr>
        </p:nvSpPr>
        <p:spPr/>
        <p:txBody>
          <a:bodyPr/>
          <a:lstStyle/>
          <a:p>
            <a:endParaRPr lang="en-US" b="1" dirty="0"/>
          </a:p>
        </p:txBody>
      </p:sp>
      <p:sp>
        <p:nvSpPr>
          <p:cNvPr id="4" name="Slide Number Placeholder 3">
            <a:extLst>
              <a:ext uri="{FF2B5EF4-FFF2-40B4-BE49-F238E27FC236}">
                <a16:creationId xmlns:a16="http://schemas.microsoft.com/office/drawing/2014/main" id="{676434CB-C5C4-0F6F-069D-E4DF9D47F33D}"/>
              </a:ext>
            </a:extLst>
          </p:cNvPr>
          <p:cNvSpPr>
            <a:spLocks noGrp="1"/>
          </p:cNvSpPr>
          <p:nvPr>
            <p:ph type="sldNum" sz="quarter" idx="5"/>
          </p:nvPr>
        </p:nvSpPr>
        <p:spPr/>
        <p:txBody>
          <a:bodyPr/>
          <a:lstStyle/>
          <a:p>
            <a:fld id="{E65CCC00-5E5E-4C23-8106-C124A822B3C4}" type="slidenum">
              <a:rPr lang="en-US" smtClean="0"/>
              <a:t>10</a:t>
            </a:fld>
            <a:endParaRPr lang="en-US"/>
          </a:p>
        </p:txBody>
      </p:sp>
    </p:spTree>
    <p:extLst>
      <p:ext uri="{BB962C8B-B14F-4D97-AF65-F5344CB8AC3E}">
        <p14:creationId xmlns:p14="http://schemas.microsoft.com/office/powerpoint/2010/main" val="7098665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EBB6AF-0E87-493B-E6EC-470D3970AF6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A6B711-DE30-07E2-8FBA-B46D46C2686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2BAFBE5-6317-5188-394D-1F2A8AA3B661}"/>
              </a:ext>
            </a:extLst>
          </p:cNvPr>
          <p:cNvSpPr>
            <a:spLocks noGrp="1"/>
          </p:cNvSpPr>
          <p:nvPr>
            <p:ph type="body" idx="1"/>
          </p:nvPr>
        </p:nvSpPr>
        <p:spPr/>
        <p:txBody>
          <a:bodyPr/>
          <a:lstStyle/>
          <a:p>
            <a:endParaRPr lang="en-US" b="1" dirty="0"/>
          </a:p>
        </p:txBody>
      </p:sp>
      <p:sp>
        <p:nvSpPr>
          <p:cNvPr id="4" name="Slide Number Placeholder 3">
            <a:extLst>
              <a:ext uri="{FF2B5EF4-FFF2-40B4-BE49-F238E27FC236}">
                <a16:creationId xmlns:a16="http://schemas.microsoft.com/office/drawing/2014/main" id="{BEE65191-0C90-2EA4-5F43-F8F962C9C97D}"/>
              </a:ext>
            </a:extLst>
          </p:cNvPr>
          <p:cNvSpPr>
            <a:spLocks noGrp="1"/>
          </p:cNvSpPr>
          <p:nvPr>
            <p:ph type="sldNum" sz="quarter" idx="5"/>
          </p:nvPr>
        </p:nvSpPr>
        <p:spPr/>
        <p:txBody>
          <a:bodyPr/>
          <a:lstStyle/>
          <a:p>
            <a:fld id="{E65CCC00-5E5E-4C23-8106-C124A822B3C4}" type="slidenum">
              <a:rPr lang="en-US" smtClean="0"/>
              <a:t>11</a:t>
            </a:fld>
            <a:endParaRPr lang="en-US"/>
          </a:p>
        </p:txBody>
      </p:sp>
    </p:spTree>
    <p:extLst>
      <p:ext uri="{BB962C8B-B14F-4D97-AF65-F5344CB8AC3E}">
        <p14:creationId xmlns:p14="http://schemas.microsoft.com/office/powerpoint/2010/main" val="33365071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7CB3B5-0BC5-3866-E354-1538B82487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2BE6E6-6AC9-3328-66C7-F323CBF5EC0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9E2455B-F983-1113-88C2-B802B3BB7CC5}"/>
              </a:ext>
            </a:extLst>
          </p:cNvPr>
          <p:cNvSpPr>
            <a:spLocks noGrp="1"/>
          </p:cNvSpPr>
          <p:nvPr>
            <p:ph type="body" idx="1"/>
          </p:nvPr>
        </p:nvSpPr>
        <p:spPr/>
        <p:txBody>
          <a:bodyPr/>
          <a:lstStyle/>
          <a:p>
            <a:endParaRPr lang="en-US" b="1" dirty="0"/>
          </a:p>
        </p:txBody>
      </p:sp>
      <p:sp>
        <p:nvSpPr>
          <p:cNvPr id="4" name="Slide Number Placeholder 3">
            <a:extLst>
              <a:ext uri="{FF2B5EF4-FFF2-40B4-BE49-F238E27FC236}">
                <a16:creationId xmlns:a16="http://schemas.microsoft.com/office/drawing/2014/main" id="{B1786383-CB1E-F332-0291-AC5D26706E98}"/>
              </a:ext>
            </a:extLst>
          </p:cNvPr>
          <p:cNvSpPr>
            <a:spLocks noGrp="1"/>
          </p:cNvSpPr>
          <p:nvPr>
            <p:ph type="sldNum" sz="quarter" idx="5"/>
          </p:nvPr>
        </p:nvSpPr>
        <p:spPr/>
        <p:txBody>
          <a:bodyPr/>
          <a:lstStyle/>
          <a:p>
            <a:fld id="{E65CCC00-5E5E-4C23-8106-C124A822B3C4}" type="slidenum">
              <a:rPr lang="en-US" smtClean="0"/>
              <a:t>12</a:t>
            </a:fld>
            <a:endParaRPr lang="en-US"/>
          </a:p>
        </p:txBody>
      </p:sp>
    </p:spTree>
    <p:extLst>
      <p:ext uri="{BB962C8B-B14F-4D97-AF65-F5344CB8AC3E}">
        <p14:creationId xmlns:p14="http://schemas.microsoft.com/office/powerpoint/2010/main" val="15417812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319C7C-AB9E-F890-AF59-C9BC8CBB9B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14F94C-5E1A-6225-FFB3-720B7321BF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591620A-26CD-23CF-2AD4-402D673D2BF3}"/>
              </a:ext>
            </a:extLst>
          </p:cNvPr>
          <p:cNvSpPr>
            <a:spLocks noGrp="1"/>
          </p:cNvSpPr>
          <p:nvPr>
            <p:ph type="body" idx="1"/>
          </p:nvPr>
        </p:nvSpPr>
        <p:spPr/>
        <p:txBody>
          <a:bodyPr/>
          <a:lstStyle/>
          <a:p>
            <a:endParaRPr lang="en-US" b="1" dirty="0"/>
          </a:p>
        </p:txBody>
      </p:sp>
      <p:sp>
        <p:nvSpPr>
          <p:cNvPr id="4" name="Slide Number Placeholder 3">
            <a:extLst>
              <a:ext uri="{FF2B5EF4-FFF2-40B4-BE49-F238E27FC236}">
                <a16:creationId xmlns:a16="http://schemas.microsoft.com/office/drawing/2014/main" id="{38723A18-2BB4-9EEE-6A24-A1CEB56BCCDF}"/>
              </a:ext>
            </a:extLst>
          </p:cNvPr>
          <p:cNvSpPr>
            <a:spLocks noGrp="1"/>
          </p:cNvSpPr>
          <p:nvPr>
            <p:ph type="sldNum" sz="quarter" idx="5"/>
          </p:nvPr>
        </p:nvSpPr>
        <p:spPr/>
        <p:txBody>
          <a:bodyPr/>
          <a:lstStyle/>
          <a:p>
            <a:fld id="{E65CCC00-5E5E-4C23-8106-C124A822B3C4}" type="slidenum">
              <a:rPr lang="en-US" smtClean="0"/>
              <a:t>13</a:t>
            </a:fld>
            <a:endParaRPr lang="en-US"/>
          </a:p>
        </p:txBody>
      </p:sp>
    </p:spTree>
    <p:extLst>
      <p:ext uri="{BB962C8B-B14F-4D97-AF65-F5344CB8AC3E}">
        <p14:creationId xmlns:p14="http://schemas.microsoft.com/office/powerpoint/2010/main" val="42909633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B47041-A381-3C9C-F007-7A8F7A1EB2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4ACA13-2D02-3DAC-CDE5-871BDB24295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2DA473-DA4B-348E-7A92-63C393C4169D}"/>
              </a:ext>
            </a:extLst>
          </p:cNvPr>
          <p:cNvSpPr>
            <a:spLocks noGrp="1"/>
          </p:cNvSpPr>
          <p:nvPr>
            <p:ph type="body" idx="1"/>
          </p:nvPr>
        </p:nvSpPr>
        <p:spPr/>
        <p:txBody>
          <a:bodyPr/>
          <a:lstStyle/>
          <a:p>
            <a:r>
              <a:rPr lang="en-US" b="1" dirty="0"/>
              <a:t>Remember this chart from last semester. We are between the times – “Already, Not Yet.” Meaning we are in the time of the Spirit. So what might that mean as it pertains to Understanding Spiritual Gifts.</a:t>
            </a:r>
          </a:p>
        </p:txBody>
      </p:sp>
      <p:sp>
        <p:nvSpPr>
          <p:cNvPr id="4" name="Slide Number Placeholder 3">
            <a:extLst>
              <a:ext uri="{FF2B5EF4-FFF2-40B4-BE49-F238E27FC236}">
                <a16:creationId xmlns:a16="http://schemas.microsoft.com/office/drawing/2014/main" id="{0602D539-B8C2-DA76-0665-82F32A79E870}"/>
              </a:ext>
            </a:extLst>
          </p:cNvPr>
          <p:cNvSpPr>
            <a:spLocks noGrp="1"/>
          </p:cNvSpPr>
          <p:nvPr>
            <p:ph type="sldNum" sz="quarter" idx="5"/>
          </p:nvPr>
        </p:nvSpPr>
        <p:spPr/>
        <p:txBody>
          <a:bodyPr/>
          <a:lstStyle/>
          <a:p>
            <a:fld id="{E65CCC00-5E5E-4C23-8106-C124A822B3C4}" type="slidenum">
              <a:rPr lang="en-US" smtClean="0"/>
              <a:t>2</a:t>
            </a:fld>
            <a:endParaRPr lang="en-US"/>
          </a:p>
        </p:txBody>
      </p:sp>
    </p:spTree>
    <p:extLst>
      <p:ext uri="{BB962C8B-B14F-4D97-AF65-F5344CB8AC3E}">
        <p14:creationId xmlns:p14="http://schemas.microsoft.com/office/powerpoint/2010/main" val="6167265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With this as background, the goal today is for us to develop our own context for a deeper study.</a:t>
            </a:r>
          </a:p>
        </p:txBody>
      </p:sp>
      <p:sp>
        <p:nvSpPr>
          <p:cNvPr id="4" name="Slide Number Placeholder 3"/>
          <p:cNvSpPr>
            <a:spLocks noGrp="1"/>
          </p:cNvSpPr>
          <p:nvPr>
            <p:ph type="sldNum" sz="quarter" idx="5"/>
          </p:nvPr>
        </p:nvSpPr>
        <p:spPr/>
        <p:txBody>
          <a:bodyPr/>
          <a:lstStyle/>
          <a:p>
            <a:fld id="{E65CCC00-5E5E-4C23-8106-C124A822B3C4}" type="slidenum">
              <a:rPr lang="en-US" smtClean="0"/>
              <a:t>3</a:t>
            </a:fld>
            <a:endParaRPr lang="en-US"/>
          </a:p>
        </p:txBody>
      </p:sp>
    </p:spTree>
    <p:extLst>
      <p:ext uri="{BB962C8B-B14F-4D97-AF65-F5344CB8AC3E}">
        <p14:creationId xmlns:p14="http://schemas.microsoft.com/office/powerpoint/2010/main" val="30547422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9BA43E-333A-8FC4-9902-F41C950431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3A1A95-6414-17F3-E420-74CB682C9D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04B794-9A1A-78CD-3FF0-58A6E69BB2CC}"/>
              </a:ext>
            </a:extLst>
          </p:cNvPr>
          <p:cNvSpPr>
            <a:spLocks noGrp="1"/>
          </p:cNvSpPr>
          <p:nvPr>
            <p:ph type="body" idx="1"/>
          </p:nvPr>
        </p:nvSpPr>
        <p:spPr/>
        <p:txBody>
          <a:bodyPr/>
          <a:lstStyle/>
          <a:p>
            <a:endParaRPr lang="en-US" b="1" dirty="0"/>
          </a:p>
        </p:txBody>
      </p:sp>
      <p:sp>
        <p:nvSpPr>
          <p:cNvPr id="4" name="Slide Number Placeholder 3">
            <a:extLst>
              <a:ext uri="{FF2B5EF4-FFF2-40B4-BE49-F238E27FC236}">
                <a16:creationId xmlns:a16="http://schemas.microsoft.com/office/drawing/2014/main" id="{109FB2D6-C920-5AFC-450B-1FA691295662}"/>
              </a:ext>
            </a:extLst>
          </p:cNvPr>
          <p:cNvSpPr>
            <a:spLocks noGrp="1"/>
          </p:cNvSpPr>
          <p:nvPr>
            <p:ph type="sldNum" sz="quarter" idx="5"/>
          </p:nvPr>
        </p:nvSpPr>
        <p:spPr/>
        <p:txBody>
          <a:bodyPr/>
          <a:lstStyle/>
          <a:p>
            <a:fld id="{E65CCC00-5E5E-4C23-8106-C124A822B3C4}" type="slidenum">
              <a:rPr lang="en-US" smtClean="0"/>
              <a:t>4</a:t>
            </a:fld>
            <a:endParaRPr lang="en-US"/>
          </a:p>
        </p:txBody>
      </p:sp>
    </p:spTree>
    <p:extLst>
      <p:ext uri="{BB962C8B-B14F-4D97-AF65-F5344CB8AC3E}">
        <p14:creationId xmlns:p14="http://schemas.microsoft.com/office/powerpoint/2010/main" val="32553072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E5A032-46F7-5381-7297-6F246130A9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836C51-9634-20A8-981E-32372DF797D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4AD8134-33D5-C232-C6D1-BF85405BBA7F}"/>
              </a:ext>
            </a:extLst>
          </p:cNvPr>
          <p:cNvSpPr>
            <a:spLocks noGrp="1"/>
          </p:cNvSpPr>
          <p:nvPr>
            <p:ph type="body" idx="1"/>
          </p:nvPr>
        </p:nvSpPr>
        <p:spPr/>
        <p:txBody>
          <a:bodyPr/>
          <a:lstStyle/>
          <a:p>
            <a:r>
              <a:rPr lang="en-US" b="1" dirty="0"/>
              <a:t>Romans 12: 4-8</a:t>
            </a:r>
          </a:p>
        </p:txBody>
      </p:sp>
      <p:sp>
        <p:nvSpPr>
          <p:cNvPr id="4" name="Slide Number Placeholder 3">
            <a:extLst>
              <a:ext uri="{FF2B5EF4-FFF2-40B4-BE49-F238E27FC236}">
                <a16:creationId xmlns:a16="http://schemas.microsoft.com/office/drawing/2014/main" id="{98EC9709-0A74-84C2-CCB5-284FE116426E}"/>
              </a:ext>
            </a:extLst>
          </p:cNvPr>
          <p:cNvSpPr>
            <a:spLocks noGrp="1"/>
          </p:cNvSpPr>
          <p:nvPr>
            <p:ph type="sldNum" sz="quarter" idx="5"/>
          </p:nvPr>
        </p:nvSpPr>
        <p:spPr/>
        <p:txBody>
          <a:bodyPr/>
          <a:lstStyle/>
          <a:p>
            <a:fld id="{E65CCC00-5E5E-4C23-8106-C124A822B3C4}" type="slidenum">
              <a:rPr lang="en-US" smtClean="0"/>
              <a:t>5</a:t>
            </a:fld>
            <a:endParaRPr lang="en-US"/>
          </a:p>
        </p:txBody>
      </p:sp>
    </p:spTree>
    <p:extLst>
      <p:ext uri="{BB962C8B-B14F-4D97-AF65-F5344CB8AC3E}">
        <p14:creationId xmlns:p14="http://schemas.microsoft.com/office/powerpoint/2010/main" val="33288097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B553E0-B20B-BB49-4E37-E29049178A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E49217-411F-7A70-1342-16B507858B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B3269C3-CD06-84D2-B526-E5956D1A7B70}"/>
              </a:ext>
            </a:extLst>
          </p:cNvPr>
          <p:cNvSpPr>
            <a:spLocks noGrp="1"/>
          </p:cNvSpPr>
          <p:nvPr>
            <p:ph type="body" idx="1"/>
          </p:nvPr>
        </p:nvSpPr>
        <p:spPr/>
        <p:txBody>
          <a:bodyPr/>
          <a:lstStyle/>
          <a:p>
            <a:endParaRPr lang="en-US" b="1" dirty="0"/>
          </a:p>
        </p:txBody>
      </p:sp>
      <p:sp>
        <p:nvSpPr>
          <p:cNvPr id="4" name="Slide Number Placeholder 3">
            <a:extLst>
              <a:ext uri="{FF2B5EF4-FFF2-40B4-BE49-F238E27FC236}">
                <a16:creationId xmlns:a16="http://schemas.microsoft.com/office/drawing/2014/main" id="{40668D34-6E21-B405-98FE-0EFD0FE90A0F}"/>
              </a:ext>
            </a:extLst>
          </p:cNvPr>
          <p:cNvSpPr>
            <a:spLocks noGrp="1"/>
          </p:cNvSpPr>
          <p:nvPr>
            <p:ph type="sldNum" sz="quarter" idx="5"/>
          </p:nvPr>
        </p:nvSpPr>
        <p:spPr/>
        <p:txBody>
          <a:bodyPr/>
          <a:lstStyle/>
          <a:p>
            <a:fld id="{E65CCC00-5E5E-4C23-8106-C124A822B3C4}" type="slidenum">
              <a:rPr lang="en-US" smtClean="0"/>
              <a:t>6</a:t>
            </a:fld>
            <a:endParaRPr lang="en-US"/>
          </a:p>
        </p:txBody>
      </p:sp>
    </p:spTree>
    <p:extLst>
      <p:ext uri="{BB962C8B-B14F-4D97-AF65-F5344CB8AC3E}">
        <p14:creationId xmlns:p14="http://schemas.microsoft.com/office/powerpoint/2010/main" val="17713844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07B42B-4202-8320-AAFC-D4F6E0B921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6A87C4-78F5-F825-1130-D80D7686CD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697457-DEB1-FEC8-BA17-A7D41A6DC005}"/>
              </a:ext>
            </a:extLst>
          </p:cNvPr>
          <p:cNvSpPr>
            <a:spLocks noGrp="1"/>
          </p:cNvSpPr>
          <p:nvPr>
            <p:ph type="body" idx="1"/>
          </p:nvPr>
        </p:nvSpPr>
        <p:spPr/>
        <p:txBody>
          <a:bodyPr/>
          <a:lstStyle/>
          <a:p>
            <a:endParaRPr lang="en-US" b="1" dirty="0"/>
          </a:p>
        </p:txBody>
      </p:sp>
      <p:sp>
        <p:nvSpPr>
          <p:cNvPr id="4" name="Slide Number Placeholder 3">
            <a:extLst>
              <a:ext uri="{FF2B5EF4-FFF2-40B4-BE49-F238E27FC236}">
                <a16:creationId xmlns:a16="http://schemas.microsoft.com/office/drawing/2014/main" id="{D9A1DEB3-B12B-A7B8-D2BC-D2E4778B79BC}"/>
              </a:ext>
            </a:extLst>
          </p:cNvPr>
          <p:cNvSpPr>
            <a:spLocks noGrp="1"/>
          </p:cNvSpPr>
          <p:nvPr>
            <p:ph type="sldNum" sz="quarter" idx="5"/>
          </p:nvPr>
        </p:nvSpPr>
        <p:spPr/>
        <p:txBody>
          <a:bodyPr/>
          <a:lstStyle/>
          <a:p>
            <a:fld id="{E65CCC00-5E5E-4C23-8106-C124A822B3C4}" type="slidenum">
              <a:rPr lang="en-US" smtClean="0"/>
              <a:t>7</a:t>
            </a:fld>
            <a:endParaRPr lang="en-US"/>
          </a:p>
        </p:txBody>
      </p:sp>
    </p:spTree>
    <p:extLst>
      <p:ext uri="{BB962C8B-B14F-4D97-AF65-F5344CB8AC3E}">
        <p14:creationId xmlns:p14="http://schemas.microsoft.com/office/powerpoint/2010/main" val="33020058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B98DD6-44F5-47A7-424D-1E7DF3D072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14A806-D4E6-4DC8-F7EC-9EA80C31437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402B7C-6D40-479A-1210-81465E04EA09}"/>
              </a:ext>
            </a:extLst>
          </p:cNvPr>
          <p:cNvSpPr>
            <a:spLocks noGrp="1"/>
          </p:cNvSpPr>
          <p:nvPr>
            <p:ph type="body" idx="1"/>
          </p:nvPr>
        </p:nvSpPr>
        <p:spPr/>
        <p:txBody>
          <a:bodyPr/>
          <a:lstStyle/>
          <a:p>
            <a:endParaRPr lang="en-US" b="1" dirty="0"/>
          </a:p>
        </p:txBody>
      </p:sp>
      <p:sp>
        <p:nvSpPr>
          <p:cNvPr id="4" name="Slide Number Placeholder 3">
            <a:extLst>
              <a:ext uri="{FF2B5EF4-FFF2-40B4-BE49-F238E27FC236}">
                <a16:creationId xmlns:a16="http://schemas.microsoft.com/office/drawing/2014/main" id="{E9BF63C2-D8AE-1318-6E60-43BD4D1DAF41}"/>
              </a:ext>
            </a:extLst>
          </p:cNvPr>
          <p:cNvSpPr>
            <a:spLocks noGrp="1"/>
          </p:cNvSpPr>
          <p:nvPr>
            <p:ph type="sldNum" sz="quarter" idx="5"/>
          </p:nvPr>
        </p:nvSpPr>
        <p:spPr/>
        <p:txBody>
          <a:bodyPr/>
          <a:lstStyle/>
          <a:p>
            <a:fld id="{E65CCC00-5E5E-4C23-8106-C124A822B3C4}" type="slidenum">
              <a:rPr lang="en-US" smtClean="0"/>
              <a:t>8</a:t>
            </a:fld>
            <a:endParaRPr lang="en-US"/>
          </a:p>
        </p:txBody>
      </p:sp>
    </p:spTree>
    <p:extLst>
      <p:ext uri="{BB962C8B-B14F-4D97-AF65-F5344CB8AC3E}">
        <p14:creationId xmlns:p14="http://schemas.microsoft.com/office/powerpoint/2010/main" val="21851690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AE507D-3E9F-FB98-EDE4-1C18304691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B0389F-EADA-6B45-357C-0BB34E4F17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A57499B-E96C-984B-45F4-25F719E9B275}"/>
              </a:ext>
            </a:extLst>
          </p:cNvPr>
          <p:cNvSpPr>
            <a:spLocks noGrp="1"/>
          </p:cNvSpPr>
          <p:nvPr>
            <p:ph type="body" idx="1"/>
          </p:nvPr>
        </p:nvSpPr>
        <p:spPr/>
        <p:txBody>
          <a:bodyPr/>
          <a:lstStyle/>
          <a:p>
            <a:r>
              <a:rPr lang="en-US" b="1" dirty="0"/>
              <a:t>Read bottom of page 30</a:t>
            </a:r>
          </a:p>
        </p:txBody>
      </p:sp>
      <p:sp>
        <p:nvSpPr>
          <p:cNvPr id="4" name="Slide Number Placeholder 3">
            <a:extLst>
              <a:ext uri="{FF2B5EF4-FFF2-40B4-BE49-F238E27FC236}">
                <a16:creationId xmlns:a16="http://schemas.microsoft.com/office/drawing/2014/main" id="{68989BEA-CF98-A9CA-7ED0-CBF5E42C54FA}"/>
              </a:ext>
            </a:extLst>
          </p:cNvPr>
          <p:cNvSpPr>
            <a:spLocks noGrp="1"/>
          </p:cNvSpPr>
          <p:nvPr>
            <p:ph type="sldNum" sz="quarter" idx="5"/>
          </p:nvPr>
        </p:nvSpPr>
        <p:spPr/>
        <p:txBody>
          <a:bodyPr/>
          <a:lstStyle/>
          <a:p>
            <a:fld id="{E65CCC00-5E5E-4C23-8106-C124A822B3C4}" type="slidenum">
              <a:rPr lang="en-US" smtClean="0"/>
              <a:t>9</a:t>
            </a:fld>
            <a:endParaRPr lang="en-US"/>
          </a:p>
        </p:txBody>
      </p:sp>
    </p:spTree>
    <p:extLst>
      <p:ext uri="{BB962C8B-B14F-4D97-AF65-F5344CB8AC3E}">
        <p14:creationId xmlns:p14="http://schemas.microsoft.com/office/powerpoint/2010/main" val="42496715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D0EE2-B3C9-37CE-FBC0-0ED9552EE79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74B4130-5B2F-EE5E-1726-643D7997C20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F8ECC10-C230-6F75-8895-0AD38574E43D}"/>
              </a:ext>
            </a:extLst>
          </p:cNvPr>
          <p:cNvSpPr>
            <a:spLocks noGrp="1"/>
          </p:cNvSpPr>
          <p:nvPr>
            <p:ph type="dt" sz="half" idx="10"/>
          </p:nvPr>
        </p:nvSpPr>
        <p:spPr/>
        <p:txBody>
          <a:bodyPr/>
          <a:lstStyle/>
          <a:p>
            <a:fld id="{64802A8C-B19B-4987-A83D-9C6E9D68C6DB}" type="datetimeFigureOut">
              <a:rPr lang="en-US" smtClean="0"/>
              <a:t>3/19/2026</a:t>
            </a:fld>
            <a:endParaRPr lang="en-US"/>
          </a:p>
        </p:txBody>
      </p:sp>
      <p:sp>
        <p:nvSpPr>
          <p:cNvPr id="5" name="Footer Placeholder 4">
            <a:extLst>
              <a:ext uri="{FF2B5EF4-FFF2-40B4-BE49-F238E27FC236}">
                <a16:creationId xmlns:a16="http://schemas.microsoft.com/office/drawing/2014/main" id="{26761E91-D1C0-EAC7-268D-FBA4C48FA3E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F59C1D-56E7-16A1-2452-9D0294ED60DB}"/>
              </a:ext>
            </a:extLst>
          </p:cNvPr>
          <p:cNvSpPr>
            <a:spLocks noGrp="1"/>
          </p:cNvSpPr>
          <p:nvPr>
            <p:ph type="sldNum" sz="quarter" idx="12"/>
          </p:nvPr>
        </p:nvSpPr>
        <p:spPr/>
        <p:txBody>
          <a:bodyPr/>
          <a:lstStyle/>
          <a:p>
            <a:fld id="{B81D23AD-178A-4D2D-8896-A209557D76E4}" type="slidenum">
              <a:rPr lang="en-US" smtClean="0"/>
              <a:t>‹#›</a:t>
            </a:fld>
            <a:endParaRPr lang="en-US"/>
          </a:p>
        </p:txBody>
      </p:sp>
    </p:spTree>
    <p:extLst>
      <p:ext uri="{BB962C8B-B14F-4D97-AF65-F5344CB8AC3E}">
        <p14:creationId xmlns:p14="http://schemas.microsoft.com/office/powerpoint/2010/main" val="95824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3D9788-87CF-EDC3-B551-3A39EA0A9E8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8162E36-7FE3-1BA2-9ABA-75804C070AF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ABF112-7DC1-E3ED-924B-8B61A94391B1}"/>
              </a:ext>
            </a:extLst>
          </p:cNvPr>
          <p:cNvSpPr>
            <a:spLocks noGrp="1"/>
          </p:cNvSpPr>
          <p:nvPr>
            <p:ph type="dt" sz="half" idx="10"/>
          </p:nvPr>
        </p:nvSpPr>
        <p:spPr/>
        <p:txBody>
          <a:bodyPr/>
          <a:lstStyle/>
          <a:p>
            <a:fld id="{64802A8C-B19B-4987-A83D-9C6E9D68C6DB}" type="datetimeFigureOut">
              <a:rPr lang="en-US" smtClean="0"/>
              <a:t>3/19/2026</a:t>
            </a:fld>
            <a:endParaRPr lang="en-US"/>
          </a:p>
        </p:txBody>
      </p:sp>
      <p:sp>
        <p:nvSpPr>
          <p:cNvPr id="5" name="Footer Placeholder 4">
            <a:extLst>
              <a:ext uri="{FF2B5EF4-FFF2-40B4-BE49-F238E27FC236}">
                <a16:creationId xmlns:a16="http://schemas.microsoft.com/office/drawing/2014/main" id="{4A5D1ECE-AE79-0762-993D-4BCCA0A39A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FD7523B-0824-420B-8922-554827872756}"/>
              </a:ext>
            </a:extLst>
          </p:cNvPr>
          <p:cNvSpPr>
            <a:spLocks noGrp="1"/>
          </p:cNvSpPr>
          <p:nvPr>
            <p:ph type="sldNum" sz="quarter" idx="12"/>
          </p:nvPr>
        </p:nvSpPr>
        <p:spPr/>
        <p:txBody>
          <a:bodyPr/>
          <a:lstStyle/>
          <a:p>
            <a:fld id="{B81D23AD-178A-4D2D-8896-A209557D76E4}" type="slidenum">
              <a:rPr lang="en-US" smtClean="0"/>
              <a:t>‹#›</a:t>
            </a:fld>
            <a:endParaRPr lang="en-US"/>
          </a:p>
        </p:txBody>
      </p:sp>
    </p:spTree>
    <p:extLst>
      <p:ext uri="{BB962C8B-B14F-4D97-AF65-F5344CB8AC3E}">
        <p14:creationId xmlns:p14="http://schemas.microsoft.com/office/powerpoint/2010/main" val="815748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1B1A63B-0335-C98E-70D5-5389794D888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7495839-76B8-5B8A-2295-BC4F69473E0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973A8D-8C3B-61D7-6FA2-73FFEBD13B53}"/>
              </a:ext>
            </a:extLst>
          </p:cNvPr>
          <p:cNvSpPr>
            <a:spLocks noGrp="1"/>
          </p:cNvSpPr>
          <p:nvPr>
            <p:ph type="dt" sz="half" idx="10"/>
          </p:nvPr>
        </p:nvSpPr>
        <p:spPr/>
        <p:txBody>
          <a:bodyPr/>
          <a:lstStyle/>
          <a:p>
            <a:fld id="{64802A8C-B19B-4987-A83D-9C6E9D68C6DB}" type="datetimeFigureOut">
              <a:rPr lang="en-US" smtClean="0"/>
              <a:t>3/19/2026</a:t>
            </a:fld>
            <a:endParaRPr lang="en-US"/>
          </a:p>
        </p:txBody>
      </p:sp>
      <p:sp>
        <p:nvSpPr>
          <p:cNvPr id="5" name="Footer Placeholder 4">
            <a:extLst>
              <a:ext uri="{FF2B5EF4-FFF2-40B4-BE49-F238E27FC236}">
                <a16:creationId xmlns:a16="http://schemas.microsoft.com/office/drawing/2014/main" id="{905AAB22-F9BE-32D9-5638-0AF09416C8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CD107F-0553-E26E-3971-3D0808166BE2}"/>
              </a:ext>
            </a:extLst>
          </p:cNvPr>
          <p:cNvSpPr>
            <a:spLocks noGrp="1"/>
          </p:cNvSpPr>
          <p:nvPr>
            <p:ph type="sldNum" sz="quarter" idx="12"/>
          </p:nvPr>
        </p:nvSpPr>
        <p:spPr/>
        <p:txBody>
          <a:bodyPr/>
          <a:lstStyle/>
          <a:p>
            <a:fld id="{B81D23AD-178A-4D2D-8896-A209557D76E4}" type="slidenum">
              <a:rPr lang="en-US" smtClean="0"/>
              <a:t>‹#›</a:t>
            </a:fld>
            <a:endParaRPr lang="en-US"/>
          </a:p>
        </p:txBody>
      </p:sp>
    </p:spTree>
    <p:extLst>
      <p:ext uri="{BB962C8B-B14F-4D97-AF65-F5344CB8AC3E}">
        <p14:creationId xmlns:p14="http://schemas.microsoft.com/office/powerpoint/2010/main" val="35612718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8D3B10-D3C5-B3F3-2EDC-2EED57F4DD1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B8BBC64-DC16-30F3-5E42-6046E4B7E0F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9AF876C-E974-7B42-61C6-0B86E929E89F}"/>
              </a:ext>
            </a:extLst>
          </p:cNvPr>
          <p:cNvSpPr>
            <a:spLocks noGrp="1"/>
          </p:cNvSpPr>
          <p:nvPr>
            <p:ph type="dt" sz="half" idx="10"/>
          </p:nvPr>
        </p:nvSpPr>
        <p:spPr/>
        <p:txBody>
          <a:bodyPr/>
          <a:lstStyle/>
          <a:p>
            <a:fld id="{5AC33A2A-D28A-4054-896E-6121C8044B91}" type="datetimeFigureOut">
              <a:rPr lang="en-US" smtClean="0"/>
              <a:t>3/19/2026</a:t>
            </a:fld>
            <a:endParaRPr lang="en-US"/>
          </a:p>
        </p:txBody>
      </p:sp>
      <p:sp>
        <p:nvSpPr>
          <p:cNvPr id="5" name="Footer Placeholder 4">
            <a:extLst>
              <a:ext uri="{FF2B5EF4-FFF2-40B4-BE49-F238E27FC236}">
                <a16:creationId xmlns:a16="http://schemas.microsoft.com/office/drawing/2014/main" id="{7A4BC778-E51D-5991-F3A2-CD510A41A9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01019A-0983-900C-384C-DD3A73FDD9BB}"/>
              </a:ext>
            </a:extLst>
          </p:cNvPr>
          <p:cNvSpPr>
            <a:spLocks noGrp="1"/>
          </p:cNvSpPr>
          <p:nvPr>
            <p:ph type="sldNum" sz="quarter" idx="12"/>
          </p:nvPr>
        </p:nvSpPr>
        <p:spPr/>
        <p:txBody>
          <a:bodyPr/>
          <a:lstStyle/>
          <a:p>
            <a:fld id="{E892CC40-F581-4064-9D29-7F1C1496B35D}" type="slidenum">
              <a:rPr lang="en-US" smtClean="0"/>
              <a:t>‹#›</a:t>
            </a:fld>
            <a:endParaRPr lang="en-US"/>
          </a:p>
        </p:txBody>
      </p:sp>
    </p:spTree>
    <p:extLst>
      <p:ext uri="{BB962C8B-B14F-4D97-AF65-F5344CB8AC3E}">
        <p14:creationId xmlns:p14="http://schemas.microsoft.com/office/powerpoint/2010/main" val="2994464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01FB47-6EA2-B7E4-737E-CCE5D814ACC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91CED0C-C1C2-927C-2372-63BD9AC00AA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825471-D8FE-B102-54E2-B29D1F4327C5}"/>
              </a:ext>
            </a:extLst>
          </p:cNvPr>
          <p:cNvSpPr>
            <a:spLocks noGrp="1"/>
          </p:cNvSpPr>
          <p:nvPr>
            <p:ph type="dt" sz="half" idx="10"/>
          </p:nvPr>
        </p:nvSpPr>
        <p:spPr/>
        <p:txBody>
          <a:bodyPr/>
          <a:lstStyle/>
          <a:p>
            <a:fld id="{5AC33A2A-D28A-4054-896E-6121C8044B91}" type="datetimeFigureOut">
              <a:rPr lang="en-US" smtClean="0"/>
              <a:t>3/19/2026</a:t>
            </a:fld>
            <a:endParaRPr lang="en-US"/>
          </a:p>
        </p:txBody>
      </p:sp>
      <p:sp>
        <p:nvSpPr>
          <p:cNvPr id="5" name="Footer Placeholder 4">
            <a:extLst>
              <a:ext uri="{FF2B5EF4-FFF2-40B4-BE49-F238E27FC236}">
                <a16:creationId xmlns:a16="http://schemas.microsoft.com/office/drawing/2014/main" id="{B7400B73-0C3E-A776-E15B-AF2E3F231E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ABD084-A9F6-A2FD-BE7B-D500BA80E440}"/>
              </a:ext>
            </a:extLst>
          </p:cNvPr>
          <p:cNvSpPr>
            <a:spLocks noGrp="1"/>
          </p:cNvSpPr>
          <p:nvPr>
            <p:ph type="sldNum" sz="quarter" idx="12"/>
          </p:nvPr>
        </p:nvSpPr>
        <p:spPr/>
        <p:txBody>
          <a:bodyPr/>
          <a:lstStyle/>
          <a:p>
            <a:fld id="{E892CC40-F581-4064-9D29-7F1C1496B35D}" type="slidenum">
              <a:rPr lang="en-US" smtClean="0"/>
              <a:t>‹#›</a:t>
            </a:fld>
            <a:endParaRPr lang="en-US"/>
          </a:p>
        </p:txBody>
      </p:sp>
    </p:spTree>
    <p:extLst>
      <p:ext uri="{BB962C8B-B14F-4D97-AF65-F5344CB8AC3E}">
        <p14:creationId xmlns:p14="http://schemas.microsoft.com/office/powerpoint/2010/main" val="26436776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23FF3-7379-943C-246A-3753CC3FA23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883951E-2BE0-B417-C3C3-980792584F6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E7A2DDA-9BF6-1393-091F-FA4DA9B8225D}"/>
              </a:ext>
            </a:extLst>
          </p:cNvPr>
          <p:cNvSpPr>
            <a:spLocks noGrp="1"/>
          </p:cNvSpPr>
          <p:nvPr>
            <p:ph type="dt" sz="half" idx="10"/>
          </p:nvPr>
        </p:nvSpPr>
        <p:spPr/>
        <p:txBody>
          <a:bodyPr/>
          <a:lstStyle/>
          <a:p>
            <a:fld id="{5AC33A2A-D28A-4054-896E-6121C8044B91}" type="datetimeFigureOut">
              <a:rPr lang="en-US" smtClean="0"/>
              <a:t>3/19/2026</a:t>
            </a:fld>
            <a:endParaRPr lang="en-US"/>
          </a:p>
        </p:txBody>
      </p:sp>
      <p:sp>
        <p:nvSpPr>
          <p:cNvPr id="5" name="Footer Placeholder 4">
            <a:extLst>
              <a:ext uri="{FF2B5EF4-FFF2-40B4-BE49-F238E27FC236}">
                <a16:creationId xmlns:a16="http://schemas.microsoft.com/office/drawing/2014/main" id="{03CA6EF6-92F0-3909-6027-5CD8DEF833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86852C-B226-259F-EDEE-CFB4A9ACD6EE}"/>
              </a:ext>
            </a:extLst>
          </p:cNvPr>
          <p:cNvSpPr>
            <a:spLocks noGrp="1"/>
          </p:cNvSpPr>
          <p:nvPr>
            <p:ph type="sldNum" sz="quarter" idx="12"/>
          </p:nvPr>
        </p:nvSpPr>
        <p:spPr/>
        <p:txBody>
          <a:bodyPr/>
          <a:lstStyle/>
          <a:p>
            <a:fld id="{E892CC40-F581-4064-9D29-7F1C1496B35D}" type="slidenum">
              <a:rPr lang="en-US" smtClean="0"/>
              <a:t>‹#›</a:t>
            </a:fld>
            <a:endParaRPr lang="en-US"/>
          </a:p>
        </p:txBody>
      </p:sp>
    </p:spTree>
    <p:extLst>
      <p:ext uri="{BB962C8B-B14F-4D97-AF65-F5344CB8AC3E}">
        <p14:creationId xmlns:p14="http://schemas.microsoft.com/office/powerpoint/2010/main" val="21602673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8FCDF7-8C2C-2B0C-2B0F-754098DCB20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383C30E-2752-D2B4-F3CE-53539D7AF85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251E9B0-55E0-F1D4-CE85-A4CF4E1B87A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39EBEE9-3399-B4EB-8ACE-A384C0EAC280}"/>
              </a:ext>
            </a:extLst>
          </p:cNvPr>
          <p:cNvSpPr>
            <a:spLocks noGrp="1"/>
          </p:cNvSpPr>
          <p:nvPr>
            <p:ph type="dt" sz="half" idx="10"/>
          </p:nvPr>
        </p:nvSpPr>
        <p:spPr/>
        <p:txBody>
          <a:bodyPr/>
          <a:lstStyle/>
          <a:p>
            <a:fld id="{5AC33A2A-D28A-4054-896E-6121C8044B91}" type="datetimeFigureOut">
              <a:rPr lang="en-US" smtClean="0"/>
              <a:t>3/19/2026</a:t>
            </a:fld>
            <a:endParaRPr lang="en-US"/>
          </a:p>
        </p:txBody>
      </p:sp>
      <p:sp>
        <p:nvSpPr>
          <p:cNvPr id="6" name="Footer Placeholder 5">
            <a:extLst>
              <a:ext uri="{FF2B5EF4-FFF2-40B4-BE49-F238E27FC236}">
                <a16:creationId xmlns:a16="http://schemas.microsoft.com/office/drawing/2014/main" id="{9E0C4CA4-44BB-588E-BC11-B11B31EA233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26272AC-8316-6EB2-1324-6A7E1FECE470}"/>
              </a:ext>
            </a:extLst>
          </p:cNvPr>
          <p:cNvSpPr>
            <a:spLocks noGrp="1"/>
          </p:cNvSpPr>
          <p:nvPr>
            <p:ph type="sldNum" sz="quarter" idx="12"/>
          </p:nvPr>
        </p:nvSpPr>
        <p:spPr/>
        <p:txBody>
          <a:bodyPr/>
          <a:lstStyle/>
          <a:p>
            <a:fld id="{E892CC40-F581-4064-9D29-7F1C1496B35D}" type="slidenum">
              <a:rPr lang="en-US" smtClean="0"/>
              <a:t>‹#›</a:t>
            </a:fld>
            <a:endParaRPr lang="en-US"/>
          </a:p>
        </p:txBody>
      </p:sp>
    </p:spTree>
    <p:extLst>
      <p:ext uri="{BB962C8B-B14F-4D97-AF65-F5344CB8AC3E}">
        <p14:creationId xmlns:p14="http://schemas.microsoft.com/office/powerpoint/2010/main" val="33821377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F1420-995D-8CF3-8F56-B1814BFEA9C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C080372-5370-1F7C-E90E-40AE089C96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26BB0DE-91BD-D99A-B5CD-66B14836C8A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4808B05-5339-9598-E7A3-92931C6771C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8D84A25-0FC3-B64D-DE96-4051177D60E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FD2012C-BD59-34E7-4264-FAD8BD8ED926}"/>
              </a:ext>
            </a:extLst>
          </p:cNvPr>
          <p:cNvSpPr>
            <a:spLocks noGrp="1"/>
          </p:cNvSpPr>
          <p:nvPr>
            <p:ph type="dt" sz="half" idx="10"/>
          </p:nvPr>
        </p:nvSpPr>
        <p:spPr/>
        <p:txBody>
          <a:bodyPr/>
          <a:lstStyle/>
          <a:p>
            <a:fld id="{5AC33A2A-D28A-4054-896E-6121C8044B91}" type="datetimeFigureOut">
              <a:rPr lang="en-US" smtClean="0"/>
              <a:t>3/19/2026</a:t>
            </a:fld>
            <a:endParaRPr lang="en-US"/>
          </a:p>
        </p:txBody>
      </p:sp>
      <p:sp>
        <p:nvSpPr>
          <p:cNvPr id="8" name="Footer Placeholder 7">
            <a:extLst>
              <a:ext uri="{FF2B5EF4-FFF2-40B4-BE49-F238E27FC236}">
                <a16:creationId xmlns:a16="http://schemas.microsoft.com/office/drawing/2014/main" id="{8674792D-0837-6F62-0F19-CE8838824F2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4AA80E5-94F9-7FC3-6000-5F3B40B18FF2}"/>
              </a:ext>
            </a:extLst>
          </p:cNvPr>
          <p:cNvSpPr>
            <a:spLocks noGrp="1"/>
          </p:cNvSpPr>
          <p:nvPr>
            <p:ph type="sldNum" sz="quarter" idx="12"/>
          </p:nvPr>
        </p:nvSpPr>
        <p:spPr/>
        <p:txBody>
          <a:bodyPr/>
          <a:lstStyle/>
          <a:p>
            <a:fld id="{E892CC40-F581-4064-9D29-7F1C1496B35D}" type="slidenum">
              <a:rPr lang="en-US" smtClean="0"/>
              <a:t>‹#›</a:t>
            </a:fld>
            <a:endParaRPr lang="en-US"/>
          </a:p>
        </p:txBody>
      </p:sp>
    </p:spTree>
    <p:extLst>
      <p:ext uri="{BB962C8B-B14F-4D97-AF65-F5344CB8AC3E}">
        <p14:creationId xmlns:p14="http://schemas.microsoft.com/office/powerpoint/2010/main" val="17854063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0EBC96-B3CD-715E-9CD4-B7A5C16EF91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20C1E4C-E0F2-336E-BB6F-F5636016CFD8}"/>
              </a:ext>
            </a:extLst>
          </p:cNvPr>
          <p:cNvSpPr>
            <a:spLocks noGrp="1"/>
          </p:cNvSpPr>
          <p:nvPr>
            <p:ph type="dt" sz="half" idx="10"/>
          </p:nvPr>
        </p:nvSpPr>
        <p:spPr/>
        <p:txBody>
          <a:bodyPr/>
          <a:lstStyle/>
          <a:p>
            <a:fld id="{5AC33A2A-D28A-4054-896E-6121C8044B91}" type="datetimeFigureOut">
              <a:rPr lang="en-US" smtClean="0"/>
              <a:t>3/19/2026</a:t>
            </a:fld>
            <a:endParaRPr lang="en-US"/>
          </a:p>
        </p:txBody>
      </p:sp>
      <p:sp>
        <p:nvSpPr>
          <p:cNvPr id="4" name="Footer Placeholder 3">
            <a:extLst>
              <a:ext uri="{FF2B5EF4-FFF2-40B4-BE49-F238E27FC236}">
                <a16:creationId xmlns:a16="http://schemas.microsoft.com/office/drawing/2014/main" id="{1D45535E-5126-8D57-F81C-7A696E2B39B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C30C770-AA2F-E7E0-A8C6-871D9E48841E}"/>
              </a:ext>
            </a:extLst>
          </p:cNvPr>
          <p:cNvSpPr>
            <a:spLocks noGrp="1"/>
          </p:cNvSpPr>
          <p:nvPr>
            <p:ph type="sldNum" sz="quarter" idx="12"/>
          </p:nvPr>
        </p:nvSpPr>
        <p:spPr/>
        <p:txBody>
          <a:bodyPr/>
          <a:lstStyle/>
          <a:p>
            <a:fld id="{E892CC40-F581-4064-9D29-7F1C1496B35D}" type="slidenum">
              <a:rPr lang="en-US" smtClean="0"/>
              <a:t>‹#›</a:t>
            </a:fld>
            <a:endParaRPr lang="en-US"/>
          </a:p>
        </p:txBody>
      </p:sp>
    </p:spTree>
    <p:extLst>
      <p:ext uri="{BB962C8B-B14F-4D97-AF65-F5344CB8AC3E}">
        <p14:creationId xmlns:p14="http://schemas.microsoft.com/office/powerpoint/2010/main" val="393063788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A304B37-402A-6BE1-DE7A-2CFEEDB7E6AB}"/>
              </a:ext>
            </a:extLst>
          </p:cNvPr>
          <p:cNvSpPr>
            <a:spLocks noGrp="1"/>
          </p:cNvSpPr>
          <p:nvPr>
            <p:ph type="dt" sz="half" idx="10"/>
          </p:nvPr>
        </p:nvSpPr>
        <p:spPr/>
        <p:txBody>
          <a:bodyPr/>
          <a:lstStyle/>
          <a:p>
            <a:fld id="{5AC33A2A-D28A-4054-896E-6121C8044B91}" type="datetimeFigureOut">
              <a:rPr lang="en-US" smtClean="0"/>
              <a:t>3/19/2026</a:t>
            </a:fld>
            <a:endParaRPr lang="en-US"/>
          </a:p>
        </p:txBody>
      </p:sp>
      <p:sp>
        <p:nvSpPr>
          <p:cNvPr id="3" name="Footer Placeholder 2">
            <a:extLst>
              <a:ext uri="{FF2B5EF4-FFF2-40B4-BE49-F238E27FC236}">
                <a16:creationId xmlns:a16="http://schemas.microsoft.com/office/drawing/2014/main" id="{CF253FE0-F873-6A9D-55AE-0911D15EEAF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BB8B9C1-3AC5-EDDA-5D07-5845BE61F71E}"/>
              </a:ext>
            </a:extLst>
          </p:cNvPr>
          <p:cNvSpPr>
            <a:spLocks noGrp="1"/>
          </p:cNvSpPr>
          <p:nvPr>
            <p:ph type="sldNum" sz="quarter" idx="12"/>
          </p:nvPr>
        </p:nvSpPr>
        <p:spPr/>
        <p:txBody>
          <a:bodyPr/>
          <a:lstStyle/>
          <a:p>
            <a:fld id="{E892CC40-F581-4064-9D29-7F1C1496B35D}" type="slidenum">
              <a:rPr lang="en-US" smtClean="0"/>
              <a:t>‹#›</a:t>
            </a:fld>
            <a:endParaRPr lang="en-US"/>
          </a:p>
        </p:txBody>
      </p:sp>
    </p:spTree>
    <p:extLst>
      <p:ext uri="{BB962C8B-B14F-4D97-AF65-F5344CB8AC3E}">
        <p14:creationId xmlns:p14="http://schemas.microsoft.com/office/powerpoint/2010/main" val="230911282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C17ACC-AFB4-82A3-BF6C-5F2D3392CA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32C3618-A82B-E5FA-617E-932931E034C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ECDDC5D-57A5-C3DC-2C50-B36A8DC0B2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879FF7-E1E3-21F8-EB33-6D15D7BECBA3}"/>
              </a:ext>
            </a:extLst>
          </p:cNvPr>
          <p:cNvSpPr>
            <a:spLocks noGrp="1"/>
          </p:cNvSpPr>
          <p:nvPr>
            <p:ph type="dt" sz="half" idx="10"/>
          </p:nvPr>
        </p:nvSpPr>
        <p:spPr/>
        <p:txBody>
          <a:bodyPr/>
          <a:lstStyle/>
          <a:p>
            <a:fld id="{5AC33A2A-D28A-4054-896E-6121C8044B91}" type="datetimeFigureOut">
              <a:rPr lang="en-US" smtClean="0"/>
              <a:t>3/19/2026</a:t>
            </a:fld>
            <a:endParaRPr lang="en-US"/>
          </a:p>
        </p:txBody>
      </p:sp>
      <p:sp>
        <p:nvSpPr>
          <p:cNvPr id="6" name="Footer Placeholder 5">
            <a:extLst>
              <a:ext uri="{FF2B5EF4-FFF2-40B4-BE49-F238E27FC236}">
                <a16:creationId xmlns:a16="http://schemas.microsoft.com/office/drawing/2014/main" id="{764AC950-29F1-E088-6859-291735967DA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A1E0CE0-9C9A-6243-41E1-4614D133A26B}"/>
              </a:ext>
            </a:extLst>
          </p:cNvPr>
          <p:cNvSpPr>
            <a:spLocks noGrp="1"/>
          </p:cNvSpPr>
          <p:nvPr>
            <p:ph type="sldNum" sz="quarter" idx="12"/>
          </p:nvPr>
        </p:nvSpPr>
        <p:spPr/>
        <p:txBody>
          <a:bodyPr/>
          <a:lstStyle/>
          <a:p>
            <a:fld id="{E892CC40-F581-4064-9D29-7F1C1496B35D}" type="slidenum">
              <a:rPr lang="en-US" smtClean="0"/>
              <a:t>‹#›</a:t>
            </a:fld>
            <a:endParaRPr lang="en-US"/>
          </a:p>
        </p:txBody>
      </p:sp>
    </p:spTree>
    <p:extLst>
      <p:ext uri="{BB962C8B-B14F-4D97-AF65-F5344CB8AC3E}">
        <p14:creationId xmlns:p14="http://schemas.microsoft.com/office/powerpoint/2010/main" val="25814009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31F3F3-76AE-97CA-EA87-FBEC32FA33F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CF6D2E7-9B4B-EAAA-A7DD-44BD4F44205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C8C5FB-B6C6-B607-8376-3B1456794E8D}"/>
              </a:ext>
            </a:extLst>
          </p:cNvPr>
          <p:cNvSpPr>
            <a:spLocks noGrp="1"/>
          </p:cNvSpPr>
          <p:nvPr>
            <p:ph type="dt" sz="half" idx="10"/>
          </p:nvPr>
        </p:nvSpPr>
        <p:spPr/>
        <p:txBody>
          <a:bodyPr/>
          <a:lstStyle/>
          <a:p>
            <a:fld id="{64802A8C-B19B-4987-A83D-9C6E9D68C6DB}" type="datetimeFigureOut">
              <a:rPr lang="en-US" smtClean="0"/>
              <a:t>3/19/2026</a:t>
            </a:fld>
            <a:endParaRPr lang="en-US"/>
          </a:p>
        </p:txBody>
      </p:sp>
      <p:sp>
        <p:nvSpPr>
          <p:cNvPr id="5" name="Footer Placeholder 4">
            <a:extLst>
              <a:ext uri="{FF2B5EF4-FFF2-40B4-BE49-F238E27FC236}">
                <a16:creationId xmlns:a16="http://schemas.microsoft.com/office/drawing/2014/main" id="{55323017-3679-09EF-43D1-C15D6C44F2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D90733-5A9A-F11D-1A3D-07593A490E8C}"/>
              </a:ext>
            </a:extLst>
          </p:cNvPr>
          <p:cNvSpPr>
            <a:spLocks noGrp="1"/>
          </p:cNvSpPr>
          <p:nvPr>
            <p:ph type="sldNum" sz="quarter" idx="12"/>
          </p:nvPr>
        </p:nvSpPr>
        <p:spPr/>
        <p:txBody>
          <a:bodyPr/>
          <a:lstStyle/>
          <a:p>
            <a:fld id="{B81D23AD-178A-4D2D-8896-A209557D76E4}" type="slidenum">
              <a:rPr lang="en-US" smtClean="0"/>
              <a:t>‹#›</a:t>
            </a:fld>
            <a:endParaRPr lang="en-US"/>
          </a:p>
        </p:txBody>
      </p:sp>
    </p:spTree>
    <p:extLst>
      <p:ext uri="{BB962C8B-B14F-4D97-AF65-F5344CB8AC3E}">
        <p14:creationId xmlns:p14="http://schemas.microsoft.com/office/powerpoint/2010/main" val="23375193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F5B97C-4092-DC39-8EBA-AAC10D8DA23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637A02-7699-BA21-549E-5AB4E26AAF6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830FBC2-173A-FB8F-1F8C-351A9E18BB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DBE855B-56D8-7F6B-3671-8B4A334C16BF}"/>
              </a:ext>
            </a:extLst>
          </p:cNvPr>
          <p:cNvSpPr>
            <a:spLocks noGrp="1"/>
          </p:cNvSpPr>
          <p:nvPr>
            <p:ph type="dt" sz="half" idx="10"/>
          </p:nvPr>
        </p:nvSpPr>
        <p:spPr/>
        <p:txBody>
          <a:bodyPr/>
          <a:lstStyle/>
          <a:p>
            <a:fld id="{5AC33A2A-D28A-4054-896E-6121C8044B91}" type="datetimeFigureOut">
              <a:rPr lang="en-US" smtClean="0"/>
              <a:t>3/19/2026</a:t>
            </a:fld>
            <a:endParaRPr lang="en-US"/>
          </a:p>
        </p:txBody>
      </p:sp>
      <p:sp>
        <p:nvSpPr>
          <p:cNvPr id="6" name="Footer Placeholder 5">
            <a:extLst>
              <a:ext uri="{FF2B5EF4-FFF2-40B4-BE49-F238E27FC236}">
                <a16:creationId xmlns:a16="http://schemas.microsoft.com/office/drawing/2014/main" id="{60C9B1A0-8A97-20E1-6175-D63FC6EEC8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0186D6C-D402-5C99-99B3-59CFA33E27E0}"/>
              </a:ext>
            </a:extLst>
          </p:cNvPr>
          <p:cNvSpPr>
            <a:spLocks noGrp="1"/>
          </p:cNvSpPr>
          <p:nvPr>
            <p:ph type="sldNum" sz="quarter" idx="12"/>
          </p:nvPr>
        </p:nvSpPr>
        <p:spPr/>
        <p:txBody>
          <a:bodyPr/>
          <a:lstStyle/>
          <a:p>
            <a:fld id="{E892CC40-F581-4064-9D29-7F1C1496B35D}" type="slidenum">
              <a:rPr lang="en-US" smtClean="0"/>
              <a:t>‹#›</a:t>
            </a:fld>
            <a:endParaRPr lang="en-US"/>
          </a:p>
        </p:txBody>
      </p:sp>
    </p:spTree>
    <p:extLst>
      <p:ext uri="{BB962C8B-B14F-4D97-AF65-F5344CB8AC3E}">
        <p14:creationId xmlns:p14="http://schemas.microsoft.com/office/powerpoint/2010/main" val="30926913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37F10-2842-71DC-B747-32D3DC95ABA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D86E6D2-EE62-7860-FDEA-BA95CDABD38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C02D27-E75B-F0B0-7409-60118204E3C1}"/>
              </a:ext>
            </a:extLst>
          </p:cNvPr>
          <p:cNvSpPr>
            <a:spLocks noGrp="1"/>
          </p:cNvSpPr>
          <p:nvPr>
            <p:ph type="dt" sz="half" idx="10"/>
          </p:nvPr>
        </p:nvSpPr>
        <p:spPr/>
        <p:txBody>
          <a:bodyPr/>
          <a:lstStyle/>
          <a:p>
            <a:fld id="{5AC33A2A-D28A-4054-896E-6121C8044B91}" type="datetimeFigureOut">
              <a:rPr lang="en-US" smtClean="0"/>
              <a:t>3/19/2026</a:t>
            </a:fld>
            <a:endParaRPr lang="en-US"/>
          </a:p>
        </p:txBody>
      </p:sp>
      <p:sp>
        <p:nvSpPr>
          <p:cNvPr id="5" name="Footer Placeholder 4">
            <a:extLst>
              <a:ext uri="{FF2B5EF4-FFF2-40B4-BE49-F238E27FC236}">
                <a16:creationId xmlns:a16="http://schemas.microsoft.com/office/drawing/2014/main" id="{3CA07CAB-E54B-4E77-8241-82287DF1EC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DF7F92F-3E93-794D-2853-4B16ADFCC0B2}"/>
              </a:ext>
            </a:extLst>
          </p:cNvPr>
          <p:cNvSpPr>
            <a:spLocks noGrp="1"/>
          </p:cNvSpPr>
          <p:nvPr>
            <p:ph type="sldNum" sz="quarter" idx="12"/>
          </p:nvPr>
        </p:nvSpPr>
        <p:spPr/>
        <p:txBody>
          <a:bodyPr/>
          <a:lstStyle/>
          <a:p>
            <a:fld id="{E892CC40-F581-4064-9D29-7F1C1496B35D}" type="slidenum">
              <a:rPr lang="en-US" smtClean="0"/>
              <a:t>‹#›</a:t>
            </a:fld>
            <a:endParaRPr lang="en-US"/>
          </a:p>
        </p:txBody>
      </p:sp>
    </p:spTree>
    <p:extLst>
      <p:ext uri="{BB962C8B-B14F-4D97-AF65-F5344CB8AC3E}">
        <p14:creationId xmlns:p14="http://schemas.microsoft.com/office/powerpoint/2010/main" val="73896249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04F886D-8654-6339-12E6-46F3324AE8F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5A5321C-FBB3-EA56-DBDD-83571B12508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274D61E-4450-E0B1-3EB0-194DF22871BF}"/>
              </a:ext>
            </a:extLst>
          </p:cNvPr>
          <p:cNvSpPr>
            <a:spLocks noGrp="1"/>
          </p:cNvSpPr>
          <p:nvPr>
            <p:ph type="dt" sz="half" idx="10"/>
          </p:nvPr>
        </p:nvSpPr>
        <p:spPr/>
        <p:txBody>
          <a:bodyPr/>
          <a:lstStyle/>
          <a:p>
            <a:fld id="{5AC33A2A-D28A-4054-896E-6121C8044B91}" type="datetimeFigureOut">
              <a:rPr lang="en-US" smtClean="0"/>
              <a:t>3/19/2026</a:t>
            </a:fld>
            <a:endParaRPr lang="en-US"/>
          </a:p>
        </p:txBody>
      </p:sp>
      <p:sp>
        <p:nvSpPr>
          <p:cNvPr id="5" name="Footer Placeholder 4">
            <a:extLst>
              <a:ext uri="{FF2B5EF4-FFF2-40B4-BE49-F238E27FC236}">
                <a16:creationId xmlns:a16="http://schemas.microsoft.com/office/drawing/2014/main" id="{B38D18A6-34B4-1D85-AEF4-2040119EF8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EE6A31C-F188-5A3F-C83E-26A2596D0CE5}"/>
              </a:ext>
            </a:extLst>
          </p:cNvPr>
          <p:cNvSpPr>
            <a:spLocks noGrp="1"/>
          </p:cNvSpPr>
          <p:nvPr>
            <p:ph type="sldNum" sz="quarter" idx="12"/>
          </p:nvPr>
        </p:nvSpPr>
        <p:spPr/>
        <p:txBody>
          <a:bodyPr/>
          <a:lstStyle/>
          <a:p>
            <a:fld id="{E892CC40-F581-4064-9D29-7F1C1496B35D}" type="slidenum">
              <a:rPr lang="en-US" smtClean="0"/>
              <a:t>‹#›</a:t>
            </a:fld>
            <a:endParaRPr lang="en-US"/>
          </a:p>
        </p:txBody>
      </p:sp>
    </p:spTree>
    <p:extLst>
      <p:ext uri="{BB962C8B-B14F-4D97-AF65-F5344CB8AC3E}">
        <p14:creationId xmlns:p14="http://schemas.microsoft.com/office/powerpoint/2010/main" val="3585433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ED59A7-E4F5-BB2D-C05D-9CE8E7889CD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F452E9B-49F8-DF27-2E60-E3CDE6D9A71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C7C826F-CCDA-4E18-D83C-1AB888FF0B6F}"/>
              </a:ext>
            </a:extLst>
          </p:cNvPr>
          <p:cNvSpPr>
            <a:spLocks noGrp="1"/>
          </p:cNvSpPr>
          <p:nvPr>
            <p:ph type="dt" sz="half" idx="10"/>
          </p:nvPr>
        </p:nvSpPr>
        <p:spPr/>
        <p:txBody>
          <a:bodyPr/>
          <a:lstStyle/>
          <a:p>
            <a:fld id="{64802A8C-B19B-4987-A83D-9C6E9D68C6DB}" type="datetimeFigureOut">
              <a:rPr lang="en-US" smtClean="0"/>
              <a:t>3/19/2026</a:t>
            </a:fld>
            <a:endParaRPr lang="en-US"/>
          </a:p>
        </p:txBody>
      </p:sp>
      <p:sp>
        <p:nvSpPr>
          <p:cNvPr id="5" name="Footer Placeholder 4">
            <a:extLst>
              <a:ext uri="{FF2B5EF4-FFF2-40B4-BE49-F238E27FC236}">
                <a16:creationId xmlns:a16="http://schemas.microsoft.com/office/drawing/2014/main" id="{DC0C64F4-E825-BF47-8477-B325484266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497156-FB23-8E0A-A42A-01F30F20A00E}"/>
              </a:ext>
            </a:extLst>
          </p:cNvPr>
          <p:cNvSpPr>
            <a:spLocks noGrp="1"/>
          </p:cNvSpPr>
          <p:nvPr>
            <p:ph type="sldNum" sz="quarter" idx="12"/>
          </p:nvPr>
        </p:nvSpPr>
        <p:spPr/>
        <p:txBody>
          <a:bodyPr/>
          <a:lstStyle/>
          <a:p>
            <a:fld id="{B81D23AD-178A-4D2D-8896-A209557D76E4}" type="slidenum">
              <a:rPr lang="en-US" smtClean="0"/>
              <a:t>‹#›</a:t>
            </a:fld>
            <a:endParaRPr lang="en-US"/>
          </a:p>
        </p:txBody>
      </p:sp>
    </p:spTree>
    <p:extLst>
      <p:ext uri="{BB962C8B-B14F-4D97-AF65-F5344CB8AC3E}">
        <p14:creationId xmlns:p14="http://schemas.microsoft.com/office/powerpoint/2010/main" val="41948332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41E320-CC49-C18D-3589-6CD33CC6A3D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181E308-E38C-8E0E-F71A-5CCED2B35A8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B2D1868-E6A9-747D-4A77-C0C0FE4FDCF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7C97652-98C3-E052-83F7-74C79D29B649}"/>
              </a:ext>
            </a:extLst>
          </p:cNvPr>
          <p:cNvSpPr>
            <a:spLocks noGrp="1"/>
          </p:cNvSpPr>
          <p:nvPr>
            <p:ph type="dt" sz="half" idx="10"/>
          </p:nvPr>
        </p:nvSpPr>
        <p:spPr/>
        <p:txBody>
          <a:bodyPr/>
          <a:lstStyle/>
          <a:p>
            <a:fld id="{64802A8C-B19B-4987-A83D-9C6E9D68C6DB}" type="datetimeFigureOut">
              <a:rPr lang="en-US" smtClean="0"/>
              <a:t>3/19/2026</a:t>
            </a:fld>
            <a:endParaRPr lang="en-US"/>
          </a:p>
        </p:txBody>
      </p:sp>
      <p:sp>
        <p:nvSpPr>
          <p:cNvPr id="6" name="Footer Placeholder 5">
            <a:extLst>
              <a:ext uri="{FF2B5EF4-FFF2-40B4-BE49-F238E27FC236}">
                <a16:creationId xmlns:a16="http://schemas.microsoft.com/office/drawing/2014/main" id="{A1F1C30D-7739-B804-4ABB-31C95B0771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5FC40FE-12E4-8F89-0C6E-7F675D498E74}"/>
              </a:ext>
            </a:extLst>
          </p:cNvPr>
          <p:cNvSpPr>
            <a:spLocks noGrp="1"/>
          </p:cNvSpPr>
          <p:nvPr>
            <p:ph type="sldNum" sz="quarter" idx="12"/>
          </p:nvPr>
        </p:nvSpPr>
        <p:spPr/>
        <p:txBody>
          <a:bodyPr/>
          <a:lstStyle/>
          <a:p>
            <a:fld id="{B81D23AD-178A-4D2D-8896-A209557D76E4}" type="slidenum">
              <a:rPr lang="en-US" smtClean="0"/>
              <a:t>‹#›</a:t>
            </a:fld>
            <a:endParaRPr lang="en-US"/>
          </a:p>
        </p:txBody>
      </p:sp>
    </p:spTree>
    <p:extLst>
      <p:ext uri="{BB962C8B-B14F-4D97-AF65-F5344CB8AC3E}">
        <p14:creationId xmlns:p14="http://schemas.microsoft.com/office/powerpoint/2010/main" val="835924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80C4D-FB51-D27E-C0C6-1136F6E541E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49CB7A7-610B-B958-C21C-BF7078A1DBC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47C82F9-B66C-4F80-DF3A-3D59773E022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4666795-9352-FBAF-CFE1-83A118FC479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B4234FE-D8FC-F895-6AD5-C4E7842D781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9CDE53-3747-5E7D-0FBB-6F893FC12AAD}"/>
              </a:ext>
            </a:extLst>
          </p:cNvPr>
          <p:cNvSpPr>
            <a:spLocks noGrp="1"/>
          </p:cNvSpPr>
          <p:nvPr>
            <p:ph type="dt" sz="half" idx="10"/>
          </p:nvPr>
        </p:nvSpPr>
        <p:spPr/>
        <p:txBody>
          <a:bodyPr/>
          <a:lstStyle/>
          <a:p>
            <a:fld id="{64802A8C-B19B-4987-A83D-9C6E9D68C6DB}" type="datetimeFigureOut">
              <a:rPr lang="en-US" smtClean="0"/>
              <a:t>3/19/2026</a:t>
            </a:fld>
            <a:endParaRPr lang="en-US"/>
          </a:p>
        </p:txBody>
      </p:sp>
      <p:sp>
        <p:nvSpPr>
          <p:cNvPr id="8" name="Footer Placeholder 7">
            <a:extLst>
              <a:ext uri="{FF2B5EF4-FFF2-40B4-BE49-F238E27FC236}">
                <a16:creationId xmlns:a16="http://schemas.microsoft.com/office/drawing/2014/main" id="{7D9C9879-0432-BC24-DB31-0C3F4FFEFC7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80505F2-932E-AA12-9A29-B62DD7108B47}"/>
              </a:ext>
            </a:extLst>
          </p:cNvPr>
          <p:cNvSpPr>
            <a:spLocks noGrp="1"/>
          </p:cNvSpPr>
          <p:nvPr>
            <p:ph type="sldNum" sz="quarter" idx="12"/>
          </p:nvPr>
        </p:nvSpPr>
        <p:spPr/>
        <p:txBody>
          <a:bodyPr/>
          <a:lstStyle/>
          <a:p>
            <a:fld id="{B81D23AD-178A-4D2D-8896-A209557D76E4}" type="slidenum">
              <a:rPr lang="en-US" smtClean="0"/>
              <a:t>‹#›</a:t>
            </a:fld>
            <a:endParaRPr lang="en-US"/>
          </a:p>
        </p:txBody>
      </p:sp>
    </p:spTree>
    <p:extLst>
      <p:ext uri="{BB962C8B-B14F-4D97-AF65-F5344CB8AC3E}">
        <p14:creationId xmlns:p14="http://schemas.microsoft.com/office/powerpoint/2010/main" val="1463278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11C961-D752-7648-7319-C949E792D54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0EF4ED2-B2BD-2DAB-6988-B3EFBA2D26F0}"/>
              </a:ext>
            </a:extLst>
          </p:cNvPr>
          <p:cNvSpPr>
            <a:spLocks noGrp="1"/>
          </p:cNvSpPr>
          <p:nvPr>
            <p:ph type="dt" sz="half" idx="10"/>
          </p:nvPr>
        </p:nvSpPr>
        <p:spPr/>
        <p:txBody>
          <a:bodyPr/>
          <a:lstStyle/>
          <a:p>
            <a:fld id="{64802A8C-B19B-4987-A83D-9C6E9D68C6DB}" type="datetimeFigureOut">
              <a:rPr lang="en-US" smtClean="0"/>
              <a:t>3/19/2026</a:t>
            </a:fld>
            <a:endParaRPr lang="en-US"/>
          </a:p>
        </p:txBody>
      </p:sp>
      <p:sp>
        <p:nvSpPr>
          <p:cNvPr id="4" name="Footer Placeholder 3">
            <a:extLst>
              <a:ext uri="{FF2B5EF4-FFF2-40B4-BE49-F238E27FC236}">
                <a16:creationId xmlns:a16="http://schemas.microsoft.com/office/drawing/2014/main" id="{BE367658-1CBD-25ED-25D4-6C6B2DAD9CC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ADA6010-1DFB-777A-9676-C08B327CD16B}"/>
              </a:ext>
            </a:extLst>
          </p:cNvPr>
          <p:cNvSpPr>
            <a:spLocks noGrp="1"/>
          </p:cNvSpPr>
          <p:nvPr>
            <p:ph type="sldNum" sz="quarter" idx="12"/>
          </p:nvPr>
        </p:nvSpPr>
        <p:spPr/>
        <p:txBody>
          <a:bodyPr/>
          <a:lstStyle/>
          <a:p>
            <a:fld id="{B81D23AD-178A-4D2D-8896-A209557D76E4}" type="slidenum">
              <a:rPr lang="en-US" smtClean="0"/>
              <a:t>‹#›</a:t>
            </a:fld>
            <a:endParaRPr lang="en-US"/>
          </a:p>
        </p:txBody>
      </p:sp>
    </p:spTree>
    <p:extLst>
      <p:ext uri="{BB962C8B-B14F-4D97-AF65-F5344CB8AC3E}">
        <p14:creationId xmlns:p14="http://schemas.microsoft.com/office/powerpoint/2010/main" val="3051578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B39377A-E2E2-DD26-40B8-D73D2DFC5895}"/>
              </a:ext>
            </a:extLst>
          </p:cNvPr>
          <p:cNvSpPr>
            <a:spLocks noGrp="1"/>
          </p:cNvSpPr>
          <p:nvPr>
            <p:ph type="dt" sz="half" idx="10"/>
          </p:nvPr>
        </p:nvSpPr>
        <p:spPr/>
        <p:txBody>
          <a:bodyPr/>
          <a:lstStyle/>
          <a:p>
            <a:fld id="{64802A8C-B19B-4987-A83D-9C6E9D68C6DB}" type="datetimeFigureOut">
              <a:rPr lang="en-US" smtClean="0"/>
              <a:t>3/19/2026</a:t>
            </a:fld>
            <a:endParaRPr lang="en-US"/>
          </a:p>
        </p:txBody>
      </p:sp>
      <p:sp>
        <p:nvSpPr>
          <p:cNvPr id="3" name="Footer Placeholder 2">
            <a:extLst>
              <a:ext uri="{FF2B5EF4-FFF2-40B4-BE49-F238E27FC236}">
                <a16:creationId xmlns:a16="http://schemas.microsoft.com/office/drawing/2014/main" id="{9DC97AE0-3056-02D3-B9B1-557C7297044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DCD03F8-952A-7C61-BAA0-4C4493816655}"/>
              </a:ext>
            </a:extLst>
          </p:cNvPr>
          <p:cNvSpPr>
            <a:spLocks noGrp="1"/>
          </p:cNvSpPr>
          <p:nvPr>
            <p:ph type="sldNum" sz="quarter" idx="12"/>
          </p:nvPr>
        </p:nvSpPr>
        <p:spPr/>
        <p:txBody>
          <a:bodyPr/>
          <a:lstStyle/>
          <a:p>
            <a:fld id="{B81D23AD-178A-4D2D-8896-A209557D76E4}" type="slidenum">
              <a:rPr lang="en-US" smtClean="0"/>
              <a:t>‹#›</a:t>
            </a:fld>
            <a:endParaRPr lang="en-US"/>
          </a:p>
        </p:txBody>
      </p:sp>
    </p:spTree>
    <p:extLst>
      <p:ext uri="{BB962C8B-B14F-4D97-AF65-F5344CB8AC3E}">
        <p14:creationId xmlns:p14="http://schemas.microsoft.com/office/powerpoint/2010/main" val="1456951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7D4CA9-B7E5-E587-58D5-BF8A469D7F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64F1DDE-BD65-BBA0-0718-103A64D04C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3BC555B-34EA-9F42-265A-40263DC967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1798C3B-AFF9-CCAF-00CE-4DCE9977278A}"/>
              </a:ext>
            </a:extLst>
          </p:cNvPr>
          <p:cNvSpPr>
            <a:spLocks noGrp="1"/>
          </p:cNvSpPr>
          <p:nvPr>
            <p:ph type="dt" sz="half" idx="10"/>
          </p:nvPr>
        </p:nvSpPr>
        <p:spPr/>
        <p:txBody>
          <a:bodyPr/>
          <a:lstStyle/>
          <a:p>
            <a:fld id="{64802A8C-B19B-4987-A83D-9C6E9D68C6DB}" type="datetimeFigureOut">
              <a:rPr lang="en-US" smtClean="0"/>
              <a:t>3/19/2026</a:t>
            </a:fld>
            <a:endParaRPr lang="en-US"/>
          </a:p>
        </p:txBody>
      </p:sp>
      <p:sp>
        <p:nvSpPr>
          <p:cNvPr id="6" name="Footer Placeholder 5">
            <a:extLst>
              <a:ext uri="{FF2B5EF4-FFF2-40B4-BE49-F238E27FC236}">
                <a16:creationId xmlns:a16="http://schemas.microsoft.com/office/drawing/2014/main" id="{942B11EF-BECA-8C8D-BE1C-8237E56EE4D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DE8A3C0-8A51-6BA4-1A55-8390EE6E14CB}"/>
              </a:ext>
            </a:extLst>
          </p:cNvPr>
          <p:cNvSpPr>
            <a:spLocks noGrp="1"/>
          </p:cNvSpPr>
          <p:nvPr>
            <p:ph type="sldNum" sz="quarter" idx="12"/>
          </p:nvPr>
        </p:nvSpPr>
        <p:spPr/>
        <p:txBody>
          <a:bodyPr/>
          <a:lstStyle/>
          <a:p>
            <a:fld id="{B81D23AD-178A-4D2D-8896-A209557D76E4}" type="slidenum">
              <a:rPr lang="en-US" smtClean="0"/>
              <a:t>‹#›</a:t>
            </a:fld>
            <a:endParaRPr lang="en-US"/>
          </a:p>
        </p:txBody>
      </p:sp>
    </p:spTree>
    <p:extLst>
      <p:ext uri="{BB962C8B-B14F-4D97-AF65-F5344CB8AC3E}">
        <p14:creationId xmlns:p14="http://schemas.microsoft.com/office/powerpoint/2010/main" val="35314434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EE931-676A-C623-8E1A-0E4A64C0A4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359BC2D-9CAD-CC41-01DB-58529B02EE7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EC2BBBC-8C24-E4EE-3B5A-507AA9D895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9995C56-8C3B-C771-7194-7CE2BADB4182}"/>
              </a:ext>
            </a:extLst>
          </p:cNvPr>
          <p:cNvSpPr>
            <a:spLocks noGrp="1"/>
          </p:cNvSpPr>
          <p:nvPr>
            <p:ph type="dt" sz="half" idx="10"/>
          </p:nvPr>
        </p:nvSpPr>
        <p:spPr/>
        <p:txBody>
          <a:bodyPr/>
          <a:lstStyle/>
          <a:p>
            <a:fld id="{64802A8C-B19B-4987-A83D-9C6E9D68C6DB}" type="datetimeFigureOut">
              <a:rPr lang="en-US" smtClean="0"/>
              <a:t>3/19/2026</a:t>
            </a:fld>
            <a:endParaRPr lang="en-US"/>
          </a:p>
        </p:txBody>
      </p:sp>
      <p:sp>
        <p:nvSpPr>
          <p:cNvPr id="6" name="Footer Placeholder 5">
            <a:extLst>
              <a:ext uri="{FF2B5EF4-FFF2-40B4-BE49-F238E27FC236}">
                <a16:creationId xmlns:a16="http://schemas.microsoft.com/office/drawing/2014/main" id="{7D1AB244-D849-8B12-1A54-642A07A9968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998E2E-DAAF-2904-CE8F-2EAB4C2259F9}"/>
              </a:ext>
            </a:extLst>
          </p:cNvPr>
          <p:cNvSpPr>
            <a:spLocks noGrp="1"/>
          </p:cNvSpPr>
          <p:nvPr>
            <p:ph type="sldNum" sz="quarter" idx="12"/>
          </p:nvPr>
        </p:nvSpPr>
        <p:spPr/>
        <p:txBody>
          <a:bodyPr/>
          <a:lstStyle/>
          <a:p>
            <a:fld id="{B81D23AD-178A-4D2D-8896-A209557D76E4}" type="slidenum">
              <a:rPr lang="en-US" smtClean="0"/>
              <a:t>‹#›</a:t>
            </a:fld>
            <a:endParaRPr lang="en-US"/>
          </a:p>
        </p:txBody>
      </p:sp>
    </p:spTree>
    <p:extLst>
      <p:ext uri="{BB962C8B-B14F-4D97-AF65-F5344CB8AC3E}">
        <p14:creationId xmlns:p14="http://schemas.microsoft.com/office/powerpoint/2010/main" val="37607023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70AB59C-099E-3534-6E58-11E06DA3400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D23AB78-CC0B-871E-822F-0F0CF1726D3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B55C2BE-9559-E02B-FF97-12388ACF73F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4802A8C-B19B-4987-A83D-9C6E9D68C6DB}" type="datetimeFigureOut">
              <a:rPr lang="en-US" smtClean="0"/>
              <a:t>3/19/2026</a:t>
            </a:fld>
            <a:endParaRPr lang="en-US"/>
          </a:p>
        </p:txBody>
      </p:sp>
      <p:sp>
        <p:nvSpPr>
          <p:cNvPr id="5" name="Footer Placeholder 4">
            <a:extLst>
              <a:ext uri="{FF2B5EF4-FFF2-40B4-BE49-F238E27FC236}">
                <a16:creationId xmlns:a16="http://schemas.microsoft.com/office/drawing/2014/main" id="{3830640F-C7B1-8CC1-1C5C-82F9CDB3569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36AD7129-E822-002A-546D-FEC7DB68404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81D23AD-178A-4D2D-8896-A209557D76E4}" type="slidenum">
              <a:rPr lang="en-US" smtClean="0"/>
              <a:t>‹#›</a:t>
            </a:fld>
            <a:endParaRPr lang="en-US"/>
          </a:p>
        </p:txBody>
      </p:sp>
    </p:spTree>
    <p:extLst>
      <p:ext uri="{BB962C8B-B14F-4D97-AF65-F5344CB8AC3E}">
        <p14:creationId xmlns:p14="http://schemas.microsoft.com/office/powerpoint/2010/main" val="19498283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DAA7ECC-6D8C-B54E-CC1E-16027FBF77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00D370E-A253-FC9F-0351-BBC1DB66105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EFFB6D-A84F-0EF2-FF83-D7EE065A71C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AC33A2A-D28A-4054-896E-6121C8044B91}" type="datetimeFigureOut">
              <a:rPr lang="en-US" smtClean="0"/>
              <a:t>3/19/2026</a:t>
            </a:fld>
            <a:endParaRPr lang="en-US"/>
          </a:p>
        </p:txBody>
      </p:sp>
      <p:sp>
        <p:nvSpPr>
          <p:cNvPr id="5" name="Footer Placeholder 4">
            <a:extLst>
              <a:ext uri="{FF2B5EF4-FFF2-40B4-BE49-F238E27FC236}">
                <a16:creationId xmlns:a16="http://schemas.microsoft.com/office/drawing/2014/main" id="{468ED11C-E687-3ECB-E142-BE0CB8641C0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229179CE-C83E-73E2-91F2-88A6EDC6D28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892CC40-F581-4064-9D29-7F1C1496B35D}" type="slidenum">
              <a:rPr lang="en-US" smtClean="0"/>
              <a:t>‹#›</a:t>
            </a:fld>
            <a:endParaRPr lang="en-US"/>
          </a:p>
        </p:txBody>
      </p:sp>
    </p:spTree>
    <p:extLst>
      <p:ext uri="{BB962C8B-B14F-4D97-AF65-F5344CB8AC3E}">
        <p14:creationId xmlns:p14="http://schemas.microsoft.com/office/powerpoint/2010/main" val="19296380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biblegateway.com/passage/?search=1%20Corinthians%2012&amp;version=NIV#fen-NIV-28645a" TargetMode="External"/><Relationship Id="rId2" Type="http://schemas.openxmlformats.org/officeDocument/2006/relationships/notesSlide" Target="../notesSlides/notesSlide10.xml"/><Relationship Id="rId1" Type="http://schemas.openxmlformats.org/officeDocument/2006/relationships/slideLayout" Target="../slideLayouts/slideLayout13.xml"/><Relationship Id="rId6" Type="http://schemas.openxmlformats.org/officeDocument/2006/relationships/hyperlink" Target="https://www.biblegateway.com/passage/?search=Romans%2012&amp;version=NIV#fen-NIV-28254b" TargetMode="External"/><Relationship Id="rId5" Type="http://schemas.openxmlformats.org/officeDocument/2006/relationships/hyperlink" Target="https://www.biblegateway.com/passage/?search=Romans%2012&amp;version=NIV#fen-NIV-28252a" TargetMode="External"/><Relationship Id="rId4" Type="http://schemas.openxmlformats.org/officeDocument/2006/relationships/hyperlink" Target="https://www.biblegateway.com/passage/?search=1%20Corinthians%2012&amp;version=NIV#fen-NIV-28645b"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hyperlink" Target="https://www.biblegateway.com/passage/?search=1%20Corinthians%2014&amp;version=NIV#fen-NIV-28684b" TargetMode="External"/><Relationship Id="rId2" Type="http://schemas.openxmlformats.org/officeDocument/2006/relationships/notesSlide" Target="../notesSlides/notesSlide7.xml"/><Relationship Id="rId1" Type="http://schemas.openxmlformats.org/officeDocument/2006/relationships/slideLayout" Target="../slideLayouts/slideLayout13.xml"/><Relationship Id="rId4" Type="http://schemas.openxmlformats.org/officeDocument/2006/relationships/hyperlink" Target="https://www.biblegateway.com/passage/?search=1%20Corinthians%2014&amp;version=NIV#fen-NIV-28684c"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2B577FF9-3543-4875-815D-3D87BD8A20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1">
            <a:extLst>
              <a:ext uri="{FF2B5EF4-FFF2-40B4-BE49-F238E27FC236}">
                <a16:creationId xmlns:a16="http://schemas.microsoft.com/office/drawing/2014/main" id="{B477BEC9-CF9B-8096-230A-3F48F0EE34E9}"/>
              </a:ext>
            </a:extLst>
          </p:cNvPr>
          <p:cNvSpPr>
            <a:spLocks noGrp="1"/>
          </p:cNvSpPr>
          <p:nvPr>
            <p:ph type="ctrTitle"/>
          </p:nvPr>
        </p:nvSpPr>
        <p:spPr>
          <a:xfrm>
            <a:off x="874815" y="798703"/>
            <a:ext cx="5221185" cy="3072015"/>
          </a:xfrm>
        </p:spPr>
        <p:txBody>
          <a:bodyPr anchor="b">
            <a:normAutofit/>
          </a:bodyPr>
          <a:lstStyle/>
          <a:p>
            <a:r>
              <a:rPr lang="en-US" dirty="0"/>
              <a:t>Week 2</a:t>
            </a:r>
          </a:p>
        </p:txBody>
      </p:sp>
      <p:sp>
        <p:nvSpPr>
          <p:cNvPr id="3" name="Subtitle 2">
            <a:extLst>
              <a:ext uri="{FF2B5EF4-FFF2-40B4-BE49-F238E27FC236}">
                <a16:creationId xmlns:a16="http://schemas.microsoft.com/office/drawing/2014/main" id="{85CD4750-146E-64E4-6DFA-0BD49A9EE7CA}"/>
              </a:ext>
            </a:extLst>
          </p:cNvPr>
          <p:cNvSpPr>
            <a:spLocks noGrp="1"/>
          </p:cNvSpPr>
          <p:nvPr>
            <p:ph type="subTitle" idx="1"/>
          </p:nvPr>
        </p:nvSpPr>
        <p:spPr>
          <a:xfrm>
            <a:off x="870148" y="3962792"/>
            <a:ext cx="5221185" cy="2102108"/>
          </a:xfrm>
        </p:spPr>
        <p:txBody>
          <a:bodyPr anchor="t">
            <a:normAutofit/>
          </a:bodyPr>
          <a:lstStyle/>
          <a:p>
            <a:r>
              <a:rPr lang="en-US" dirty="0"/>
              <a:t>Spiritual Gifts: What Are They, and Why Does God Give Them?</a:t>
            </a:r>
          </a:p>
          <a:p>
            <a:endParaRPr lang="en-US" dirty="0"/>
          </a:p>
        </p:txBody>
      </p:sp>
      <p:sp>
        <p:nvSpPr>
          <p:cNvPr id="25" name="Freeform: Shape 24">
            <a:extLst>
              <a:ext uri="{FF2B5EF4-FFF2-40B4-BE49-F238E27FC236}">
                <a16:creationId xmlns:a16="http://schemas.microsoft.com/office/drawing/2014/main" id="{F5569EEC-E12F-4856-B407-02B2813A4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04059" y="0"/>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CF860788-3A6A-45A3-B3F1-06F1596656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67336" y="1"/>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Picture 3" descr="A blue abstract watercolor pattern on a white background">
            <a:extLst>
              <a:ext uri="{FF2B5EF4-FFF2-40B4-BE49-F238E27FC236}">
                <a16:creationId xmlns:a16="http://schemas.microsoft.com/office/drawing/2014/main" id="{AE7E5D1F-76FC-C644-9FCC-D0C574788AB3}"/>
              </a:ext>
            </a:extLst>
          </p:cNvPr>
          <p:cNvPicPr>
            <a:picLocks noChangeAspect="1"/>
          </p:cNvPicPr>
          <p:nvPr/>
        </p:nvPicPr>
        <p:blipFill>
          <a:blip r:embed="rId3"/>
          <a:srcRect t="7865" b="7865"/>
          <a:stretch>
            <a:fillRect/>
          </a:stretch>
        </p:blipFill>
        <p:spPr>
          <a:xfrm>
            <a:off x="6651243" y="1848285"/>
            <a:ext cx="4939504" cy="2778482"/>
          </a:xfrm>
          <a:custGeom>
            <a:avLst/>
            <a:gdLst/>
            <a:ahLst/>
            <a:cxnLst/>
            <a:rect l="l" t="t" r="r" b="b"/>
            <a:pathLst>
              <a:path w="4579832" h="5347063">
                <a:moveTo>
                  <a:pt x="106985" y="0"/>
                </a:moveTo>
                <a:lnTo>
                  <a:pt x="4472847" y="0"/>
                </a:lnTo>
                <a:cubicBezTo>
                  <a:pt x="4531933" y="0"/>
                  <a:pt x="4579832" y="47899"/>
                  <a:pt x="4579832" y="106985"/>
                </a:cubicBezTo>
                <a:lnTo>
                  <a:pt x="4579832" y="5240078"/>
                </a:lnTo>
                <a:cubicBezTo>
                  <a:pt x="4579832" y="5299164"/>
                  <a:pt x="4531933" y="5347063"/>
                  <a:pt x="4472847" y="5347063"/>
                </a:cubicBezTo>
                <a:lnTo>
                  <a:pt x="106985" y="5347063"/>
                </a:lnTo>
                <a:cubicBezTo>
                  <a:pt x="47899" y="5347063"/>
                  <a:pt x="0" y="5299164"/>
                  <a:pt x="0" y="5240078"/>
                </a:cubicBezTo>
                <a:lnTo>
                  <a:pt x="0" y="106985"/>
                </a:lnTo>
                <a:cubicBezTo>
                  <a:pt x="0" y="47899"/>
                  <a:pt x="47899" y="0"/>
                  <a:pt x="106985" y="0"/>
                </a:cubicBezTo>
                <a:close/>
              </a:path>
            </a:pathLst>
          </a:custGeom>
        </p:spPr>
      </p:pic>
      <p:sp>
        <p:nvSpPr>
          <p:cNvPr id="24" name="Freeform: Shape 23">
            <a:extLst>
              <a:ext uri="{FF2B5EF4-FFF2-40B4-BE49-F238E27FC236}">
                <a16:creationId xmlns:a16="http://schemas.microsoft.com/office/drawing/2014/main" id="{DF1E3393-B852-4883-B778-ED35251129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32259" y="2916245"/>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2"/>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6" name="Freeform: Shape 25">
            <a:extLst>
              <a:ext uri="{FF2B5EF4-FFF2-40B4-BE49-F238E27FC236}">
                <a16:creationId xmlns:a16="http://schemas.microsoft.com/office/drawing/2014/main" id="{39853D09-4205-4CC7-83EB-288E886AC9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48440" y="5717906"/>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8" name="Freeform: Shape 27">
            <a:extLst>
              <a:ext uri="{FF2B5EF4-FFF2-40B4-BE49-F238E27FC236}">
                <a16:creationId xmlns:a16="http://schemas.microsoft.com/office/drawing/2014/main" id="{0D040B79-3E73-4A31-840D-D6B9C9FDFC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47511" y="6258756"/>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0" name="Freeform: Shape 29">
            <a:extLst>
              <a:ext uri="{FF2B5EF4-FFF2-40B4-BE49-F238E27FC236}">
                <a16:creationId xmlns:a16="http://schemas.microsoft.com/office/drawing/2014/main" id="{156C6AE5-3F8B-42AC-9EA4-1B686A11E9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43820" y="5835650"/>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36539264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1F57002-3682-52D0-E92F-EF52F5645F7A}"/>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7B87DA4-9F01-918A-B7C7-CD48D1E936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9B958606-3412-23D4-C374-EB2352B48C5A}"/>
              </a:ext>
            </a:extLst>
          </p:cNvPr>
          <p:cNvSpPr>
            <a:spLocks noGrp="1"/>
          </p:cNvSpPr>
          <p:nvPr>
            <p:ph type="title"/>
          </p:nvPr>
        </p:nvSpPr>
        <p:spPr>
          <a:xfrm>
            <a:off x="669036" y="957406"/>
            <a:ext cx="10853928" cy="600119"/>
          </a:xfrm>
        </p:spPr>
        <p:txBody>
          <a:bodyPr>
            <a:normAutofit/>
          </a:bodyPr>
          <a:lstStyle/>
          <a:p>
            <a:r>
              <a:rPr lang="en-US" sz="2800" dirty="0"/>
              <a:t>1 Corinthians 12: 7-10</a:t>
            </a:r>
            <a:endParaRPr lang="en-US" sz="3600" dirty="0"/>
          </a:p>
        </p:txBody>
      </p:sp>
      <p:sp>
        <p:nvSpPr>
          <p:cNvPr id="10" name="sketch line">
            <a:extLst>
              <a:ext uri="{FF2B5EF4-FFF2-40B4-BE49-F238E27FC236}">
                <a16:creationId xmlns:a16="http://schemas.microsoft.com/office/drawing/2014/main" id="{36B949DF-94E5-0C10-4371-98E15D96CD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6530C2D1-DB66-B89C-26A9-D7897DDE6F11}"/>
              </a:ext>
            </a:extLst>
          </p:cNvPr>
          <p:cNvSpPr>
            <a:spLocks noGrp="1"/>
          </p:cNvSpPr>
          <p:nvPr>
            <p:ph idx="1"/>
          </p:nvPr>
        </p:nvSpPr>
        <p:spPr>
          <a:xfrm>
            <a:off x="550717" y="1695661"/>
            <a:ext cx="11461173" cy="4105656"/>
          </a:xfrm>
        </p:spPr>
        <p:txBody>
          <a:bodyPr>
            <a:noAutofit/>
          </a:bodyPr>
          <a:lstStyle/>
          <a:p>
            <a:pPr marL="0" indent="0">
              <a:buNone/>
            </a:pPr>
            <a:r>
              <a:rPr lang="en-US" sz="2000" b="1" baseline="30000" dirty="0"/>
              <a:t>7 </a:t>
            </a:r>
            <a:r>
              <a:rPr lang="en-US" sz="2000" dirty="0"/>
              <a:t>Now to each one </a:t>
            </a:r>
            <a:r>
              <a:rPr lang="en-US" sz="2000" b="1" i="1" u="sng" dirty="0"/>
              <a:t>the manifestation of the Spirit </a:t>
            </a:r>
            <a:r>
              <a:rPr lang="en-US" sz="2000" dirty="0"/>
              <a:t>is given for the common good. </a:t>
            </a:r>
            <a:r>
              <a:rPr lang="en-US" sz="2000" b="1" baseline="30000" dirty="0"/>
              <a:t>8 </a:t>
            </a:r>
            <a:r>
              <a:rPr lang="en-US" sz="2000" dirty="0"/>
              <a:t>To one there is given through the Spirit a message of wisdom, to another a message of knowledge by means of the same Spirit, </a:t>
            </a:r>
            <a:r>
              <a:rPr lang="en-US" sz="2000" b="1" baseline="30000" dirty="0"/>
              <a:t>9 </a:t>
            </a:r>
            <a:r>
              <a:rPr lang="en-US" sz="2000" dirty="0"/>
              <a:t>to another faith by the same Spirit, to another gifts of healing by that one Spirit, </a:t>
            </a:r>
            <a:r>
              <a:rPr lang="en-US" sz="2000" b="1" baseline="30000" dirty="0"/>
              <a:t>10 </a:t>
            </a:r>
            <a:r>
              <a:rPr lang="en-US" sz="2000" dirty="0"/>
              <a:t>to another miraculous powers, to another prophecy, to another distinguishing between spirits, to another speaking in different kinds of tongues,</a:t>
            </a:r>
            <a:r>
              <a:rPr lang="en-US" sz="2000" baseline="30000" dirty="0"/>
              <a:t>[</a:t>
            </a:r>
            <a:r>
              <a:rPr lang="en-US" sz="2000" baseline="30000" dirty="0">
                <a:hlinkClick r:id="rId3" tooltip="See footnote a"/>
              </a:rPr>
              <a:t>a</a:t>
            </a:r>
            <a:r>
              <a:rPr lang="en-US" sz="2000" baseline="30000" dirty="0"/>
              <a:t>]</a:t>
            </a:r>
            <a:r>
              <a:rPr lang="en-US" sz="2000" dirty="0"/>
              <a:t> and to still another the interpretation of tongues.</a:t>
            </a:r>
            <a:r>
              <a:rPr lang="en-US" sz="2000" baseline="30000" dirty="0"/>
              <a:t>[</a:t>
            </a:r>
            <a:r>
              <a:rPr lang="en-US" sz="2000" baseline="30000" dirty="0">
                <a:hlinkClick r:id="rId4" tooltip="See footnote b"/>
              </a:rPr>
              <a:t>b</a:t>
            </a:r>
            <a:r>
              <a:rPr lang="en-US" sz="2000" baseline="30000" dirty="0"/>
              <a:t>]</a:t>
            </a:r>
            <a:r>
              <a:rPr lang="en-US" sz="2000" dirty="0"/>
              <a:t> </a:t>
            </a:r>
            <a:r>
              <a:rPr lang="en-US" sz="2000" b="1" baseline="30000" dirty="0"/>
              <a:t>11 </a:t>
            </a:r>
            <a:r>
              <a:rPr lang="en-US" sz="2000" dirty="0"/>
              <a:t>All these are the work of one and the same Spirit, and he distributes them to each one, just as he determines.</a:t>
            </a:r>
            <a:endParaRPr lang="en-US" sz="2200" b="1" i="1" dirty="0"/>
          </a:p>
          <a:p>
            <a:pPr marL="0" indent="0">
              <a:buNone/>
            </a:pPr>
            <a:r>
              <a:rPr lang="en-US" dirty="0">
                <a:latin typeface="+mj-lt"/>
              </a:rPr>
              <a:t>Ephesians 4: 11-13</a:t>
            </a:r>
            <a:endParaRPr lang="en-US" sz="3200" dirty="0">
              <a:latin typeface="+mj-lt"/>
            </a:endParaRPr>
          </a:p>
          <a:p>
            <a:pPr marL="0" indent="0">
              <a:buNone/>
            </a:pPr>
            <a:r>
              <a:rPr lang="en-US" sz="2000" b="1" baseline="30000" dirty="0"/>
              <a:t>11 </a:t>
            </a:r>
            <a:r>
              <a:rPr lang="en-US" sz="2000" dirty="0"/>
              <a:t>So Christ himself gave the apostles, the prophets, the evangelists, the pastors and teachers, </a:t>
            </a:r>
            <a:r>
              <a:rPr lang="en-US" sz="2000" b="1" baseline="30000" dirty="0"/>
              <a:t>12 </a:t>
            </a:r>
            <a:r>
              <a:rPr lang="en-US" sz="2000" dirty="0"/>
              <a:t>to </a:t>
            </a:r>
            <a:r>
              <a:rPr lang="en-US" sz="2000" b="1" i="1" u="sng" dirty="0"/>
              <a:t>equip his people for works of service</a:t>
            </a:r>
            <a:r>
              <a:rPr lang="en-US" sz="2000" dirty="0"/>
              <a:t>, so that the body of Christ may be built up </a:t>
            </a:r>
            <a:r>
              <a:rPr lang="en-US" sz="2000" b="1" baseline="30000" dirty="0"/>
              <a:t>13 </a:t>
            </a:r>
            <a:r>
              <a:rPr lang="en-US" sz="2000" dirty="0"/>
              <a:t>until we all reach unity in the faith and in the knowledge of the Son of God and become mature, attaining to the whole measure of the fullness of Christ.</a:t>
            </a:r>
            <a:endParaRPr lang="en-US" b="1" i="1" dirty="0"/>
          </a:p>
          <a:p>
            <a:pPr marL="0" indent="0">
              <a:buNone/>
            </a:pPr>
            <a:r>
              <a:rPr lang="en-US" dirty="0"/>
              <a:t>Romans 12: 6-8</a:t>
            </a:r>
            <a:br>
              <a:rPr lang="en-US" dirty="0"/>
            </a:br>
            <a:r>
              <a:rPr lang="en-US" dirty="0"/>
              <a:t> </a:t>
            </a:r>
            <a:r>
              <a:rPr lang="en-US" sz="2000" b="1" baseline="30000" dirty="0"/>
              <a:t>6 </a:t>
            </a:r>
            <a:r>
              <a:rPr lang="en-US" sz="2000" dirty="0"/>
              <a:t>We have different gifts, according to the grace given to each of us. If your gift is prophesying, then prophesy in accordance with your</a:t>
            </a:r>
            <a:r>
              <a:rPr lang="en-US" sz="2000" baseline="30000" dirty="0"/>
              <a:t>[</a:t>
            </a:r>
            <a:r>
              <a:rPr lang="en-US" sz="2000" baseline="30000" dirty="0">
                <a:hlinkClick r:id="rId5" tooltip="See footnote a"/>
              </a:rPr>
              <a:t>a</a:t>
            </a:r>
            <a:r>
              <a:rPr lang="en-US" sz="2000" baseline="30000" dirty="0"/>
              <a:t>]</a:t>
            </a:r>
            <a:r>
              <a:rPr lang="en-US" sz="2000" dirty="0"/>
              <a:t> faith; </a:t>
            </a:r>
            <a:r>
              <a:rPr lang="en-US" sz="2000" b="1" baseline="30000" dirty="0"/>
              <a:t>7 </a:t>
            </a:r>
            <a:r>
              <a:rPr lang="en-US" sz="2000" dirty="0"/>
              <a:t>if it is serving, then serve; if it is teaching, then teach; </a:t>
            </a:r>
            <a:r>
              <a:rPr lang="en-US" sz="2000" b="1" baseline="30000" dirty="0"/>
              <a:t>8 </a:t>
            </a:r>
            <a:r>
              <a:rPr lang="en-US" sz="2000" dirty="0"/>
              <a:t>if it is to encourage, then give encouragement; if it is giving, then give generously; if it is to lead,</a:t>
            </a:r>
            <a:r>
              <a:rPr lang="en-US" sz="2000" baseline="30000" dirty="0"/>
              <a:t>[</a:t>
            </a:r>
            <a:r>
              <a:rPr lang="en-US" sz="2000" baseline="30000" dirty="0">
                <a:hlinkClick r:id="rId6" tooltip="See footnote b"/>
              </a:rPr>
              <a:t>b</a:t>
            </a:r>
            <a:r>
              <a:rPr lang="en-US" sz="2000" baseline="30000" dirty="0"/>
              <a:t>]</a:t>
            </a:r>
            <a:r>
              <a:rPr lang="en-US" sz="2000" dirty="0"/>
              <a:t> do it diligently; if it is to show mercy, do it cheerfully.</a:t>
            </a:r>
            <a:endParaRPr lang="en-US" dirty="0"/>
          </a:p>
          <a:p>
            <a:endParaRPr lang="en-US" dirty="0"/>
          </a:p>
        </p:txBody>
      </p:sp>
    </p:spTree>
    <p:extLst>
      <p:ext uri="{BB962C8B-B14F-4D97-AF65-F5344CB8AC3E}">
        <p14:creationId xmlns:p14="http://schemas.microsoft.com/office/powerpoint/2010/main" val="29637561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0668E1F-E359-C1A0-B816-D0CB1C4D29A2}"/>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4010E2F-E528-C32D-1D71-18A35C062E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A0CA0B4C-3B4E-FE16-88DE-958E36879DCC}"/>
              </a:ext>
            </a:extLst>
          </p:cNvPr>
          <p:cNvSpPr>
            <a:spLocks noGrp="1"/>
          </p:cNvSpPr>
          <p:nvPr>
            <p:ph type="title"/>
          </p:nvPr>
        </p:nvSpPr>
        <p:spPr>
          <a:xfrm>
            <a:off x="669036" y="365125"/>
            <a:ext cx="10853928" cy="1325563"/>
          </a:xfrm>
        </p:spPr>
        <p:txBody>
          <a:bodyPr>
            <a:normAutofit/>
          </a:bodyPr>
          <a:lstStyle/>
          <a:p>
            <a:r>
              <a:rPr lang="en-US" sz="4000" dirty="0"/>
              <a:t>Are Spiritual Gifts Aligned to Personality Traits or Learned Skills?</a:t>
            </a:r>
            <a:endParaRPr lang="en-US" sz="5400" dirty="0"/>
          </a:p>
        </p:txBody>
      </p:sp>
      <p:sp>
        <p:nvSpPr>
          <p:cNvPr id="10" name="sketch line">
            <a:extLst>
              <a:ext uri="{FF2B5EF4-FFF2-40B4-BE49-F238E27FC236}">
                <a16:creationId xmlns:a16="http://schemas.microsoft.com/office/drawing/2014/main" id="{9A590E1A-272C-AC9E-7BD5-3E62DA36E5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3FF5F425-BD49-B9BD-CF16-4FEB715CCAA5}"/>
              </a:ext>
            </a:extLst>
          </p:cNvPr>
          <p:cNvSpPr>
            <a:spLocks noGrp="1"/>
          </p:cNvSpPr>
          <p:nvPr>
            <p:ph idx="1"/>
          </p:nvPr>
        </p:nvSpPr>
        <p:spPr>
          <a:xfrm>
            <a:off x="669036" y="1695661"/>
            <a:ext cx="10976864" cy="4105656"/>
          </a:xfrm>
        </p:spPr>
        <p:txBody>
          <a:bodyPr>
            <a:noAutofit/>
          </a:bodyPr>
          <a:lstStyle/>
          <a:p>
            <a:endParaRPr lang="en-US" dirty="0"/>
          </a:p>
          <a:p>
            <a:pPr lvl="1"/>
            <a:r>
              <a:rPr lang="en-US" dirty="0"/>
              <a:t>Alignment to traits or skills not found in the scripture</a:t>
            </a:r>
          </a:p>
          <a:p>
            <a:pPr lvl="1"/>
            <a:endParaRPr lang="en-US" dirty="0"/>
          </a:p>
          <a:p>
            <a:pPr lvl="1"/>
            <a:r>
              <a:rPr lang="en-US" dirty="0"/>
              <a:t>Rather, for example, all may prophesy</a:t>
            </a:r>
          </a:p>
          <a:p>
            <a:pPr lvl="1"/>
            <a:endParaRPr lang="en-US" dirty="0"/>
          </a:p>
          <a:p>
            <a:pPr lvl="1"/>
            <a:r>
              <a:rPr lang="en-US" dirty="0"/>
              <a:t>Character and personality v. what the Spirit may want to manifest in us or through us for the good of others</a:t>
            </a:r>
          </a:p>
          <a:p>
            <a:pPr lvl="1"/>
            <a:endParaRPr lang="en-US" dirty="0"/>
          </a:p>
          <a:p>
            <a:pPr lvl="1"/>
            <a:r>
              <a:rPr lang="en-US" dirty="0"/>
              <a:t>Will the traits/skills align sometime? What have you observed?</a:t>
            </a:r>
          </a:p>
          <a:p>
            <a:pPr lvl="1"/>
            <a:endParaRPr lang="en-US" dirty="0"/>
          </a:p>
          <a:p>
            <a:pPr lvl="1"/>
            <a:r>
              <a:rPr lang="en-US" dirty="0"/>
              <a:t>If the alignment is too close, what can happen when traits/skills wane?</a:t>
            </a:r>
          </a:p>
        </p:txBody>
      </p:sp>
    </p:spTree>
    <p:extLst>
      <p:ext uri="{BB962C8B-B14F-4D97-AF65-F5344CB8AC3E}">
        <p14:creationId xmlns:p14="http://schemas.microsoft.com/office/powerpoint/2010/main" val="1378630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90D8EAD-AFE7-4A62-B4F3-6B58CC134D3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5D65542-889F-96CB-23CE-901E95AC2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711DB0CA-DB97-5FB2-7ED1-17E77D24816F}"/>
              </a:ext>
            </a:extLst>
          </p:cNvPr>
          <p:cNvSpPr>
            <a:spLocks noGrp="1"/>
          </p:cNvSpPr>
          <p:nvPr>
            <p:ph type="title"/>
          </p:nvPr>
        </p:nvSpPr>
        <p:spPr>
          <a:xfrm>
            <a:off x="838200" y="365125"/>
            <a:ext cx="10515600" cy="1325563"/>
          </a:xfrm>
        </p:spPr>
        <p:txBody>
          <a:bodyPr>
            <a:normAutofit/>
          </a:bodyPr>
          <a:lstStyle/>
          <a:p>
            <a:r>
              <a:rPr lang="en-US" sz="5400" dirty="0"/>
              <a:t>Key Points</a:t>
            </a:r>
          </a:p>
        </p:txBody>
      </p:sp>
      <p:sp>
        <p:nvSpPr>
          <p:cNvPr id="10" name="sketch line">
            <a:extLst>
              <a:ext uri="{FF2B5EF4-FFF2-40B4-BE49-F238E27FC236}">
                <a16:creationId xmlns:a16="http://schemas.microsoft.com/office/drawing/2014/main" id="{B9164F69-F156-6312-610D-554156E77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39B2E501-C406-A90D-A5D3-2DE6F4E051AE}"/>
              </a:ext>
            </a:extLst>
          </p:cNvPr>
          <p:cNvSpPr>
            <a:spLocks noGrp="1"/>
          </p:cNvSpPr>
          <p:nvPr>
            <p:ph idx="1"/>
          </p:nvPr>
        </p:nvSpPr>
        <p:spPr>
          <a:xfrm>
            <a:off x="514165" y="1929384"/>
            <a:ext cx="7957590" cy="4251960"/>
          </a:xfrm>
        </p:spPr>
        <p:txBody>
          <a:bodyPr>
            <a:noAutofit/>
          </a:bodyPr>
          <a:lstStyle/>
          <a:p>
            <a:r>
              <a:rPr lang="en-US" dirty="0"/>
              <a:t>Regardless the view – the scriptures seen clear that Spiritual Gifts are about serving others and building up the church (i.e., ministry)</a:t>
            </a:r>
          </a:p>
          <a:p>
            <a:endParaRPr lang="en-US" dirty="0"/>
          </a:p>
          <a:p>
            <a:r>
              <a:rPr lang="en-US" dirty="0"/>
              <a:t>There are categories, regardless how you think about it each category leads to serving others</a:t>
            </a:r>
          </a:p>
          <a:p>
            <a:endParaRPr lang="en-US" dirty="0"/>
          </a:p>
          <a:p>
            <a:r>
              <a:rPr lang="en-US" dirty="0"/>
              <a:t>Traits/skills may overlap with Spiritual Gifts, but never assume that they must</a:t>
            </a:r>
          </a:p>
          <a:p>
            <a:endParaRPr lang="en-US" dirty="0"/>
          </a:p>
          <a:p>
            <a:endParaRPr lang="en-US" dirty="0"/>
          </a:p>
          <a:p>
            <a:endParaRPr lang="en-US" dirty="0"/>
          </a:p>
          <a:p>
            <a:endParaRPr lang="en-US" dirty="0"/>
          </a:p>
        </p:txBody>
      </p:sp>
      <p:sp>
        <p:nvSpPr>
          <p:cNvPr id="4" name="TextBox 3">
            <a:extLst>
              <a:ext uri="{FF2B5EF4-FFF2-40B4-BE49-F238E27FC236}">
                <a16:creationId xmlns:a16="http://schemas.microsoft.com/office/drawing/2014/main" id="{031200DB-401D-8E1C-E99C-6D33789979CE}"/>
              </a:ext>
            </a:extLst>
          </p:cNvPr>
          <p:cNvSpPr txBox="1"/>
          <p:nvPr/>
        </p:nvSpPr>
        <p:spPr>
          <a:xfrm>
            <a:off x="8328900" y="1783894"/>
            <a:ext cx="3348935" cy="4708981"/>
          </a:xfrm>
          <a:prstGeom prst="rect">
            <a:avLst/>
          </a:prstGeom>
          <a:noFill/>
          <a:ln w="25400">
            <a:solidFill>
              <a:srgbClr val="C00000"/>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u="sng" dirty="0">
                <a:solidFill>
                  <a:prstClr val="black"/>
                </a:solidFill>
                <a:latin typeface="Aptos" panose="02110004020202020204"/>
              </a:rPr>
              <a:t>Self Assessment</a:t>
            </a:r>
            <a:r>
              <a:rPr kumimoji="0" lang="en-US" sz="2000" b="1" i="0" u="none" strike="noStrike" kern="1200" cap="none" spc="0" normalizeH="0" baseline="0" noProof="0" dirty="0">
                <a:ln>
                  <a:noFill/>
                </a:ln>
                <a:solidFill>
                  <a:prstClr val="black"/>
                </a:solidFill>
                <a:effectLst/>
                <a:uLnTx/>
                <a:uFillTx/>
                <a:latin typeface="Aptos" panose="02110004020202020204"/>
                <a:ea typeface="+mn-ea"/>
                <a:cs typeface="+mn-cs"/>
              </a:rPr>
              <a:t>:</a:t>
            </a:r>
          </a:p>
          <a:p>
            <a:pPr lvl="0">
              <a:defRPr/>
            </a:pPr>
            <a:r>
              <a:rPr lang="en-US" sz="2000" dirty="0">
                <a:solidFill>
                  <a:prstClr val="black"/>
                </a:solidFill>
                <a:latin typeface="Aptos" panose="02110004020202020204"/>
              </a:rPr>
              <a:t>I had not spent a lot of time considering the Holy Spirit until recently. Therefore, I did not give deep thought to Spiritual Gifts. </a:t>
            </a:r>
          </a:p>
          <a:p>
            <a:pPr lvl="0">
              <a:defRPr/>
            </a:pPr>
            <a:endParaRPr lang="en-US" sz="2000" dirty="0">
              <a:solidFill>
                <a:prstClr val="black"/>
              </a:solidFill>
              <a:latin typeface="Aptos" panose="02110004020202020204"/>
            </a:endParaRPr>
          </a:p>
          <a:p>
            <a:pPr lvl="0">
              <a:defRPr/>
            </a:pPr>
            <a:r>
              <a:rPr lang="en-US" sz="2000" dirty="0">
                <a:solidFill>
                  <a:prstClr val="black"/>
                </a:solidFill>
                <a:latin typeface="Aptos" panose="02110004020202020204"/>
              </a:rPr>
              <a:t>I do believe people have them and they are important for the church functioning as one body (i.e., everyone has some gift to contribute). </a:t>
            </a:r>
          </a:p>
          <a:p>
            <a:pPr lvl="0">
              <a:defRPr/>
            </a:pPr>
            <a:endParaRPr lang="en-US" sz="2000" dirty="0">
              <a:solidFill>
                <a:prstClr val="black"/>
              </a:solidFill>
              <a:latin typeface="Aptos" panose="02110004020202020204"/>
            </a:endParaRPr>
          </a:p>
          <a:p>
            <a:pPr lvl="0">
              <a:defRPr/>
            </a:pPr>
            <a:r>
              <a:rPr lang="en-US" sz="2000" dirty="0">
                <a:solidFill>
                  <a:prstClr val="black"/>
                </a:solidFill>
                <a:latin typeface="Aptos" panose="02110004020202020204"/>
              </a:rPr>
              <a:t>But I get uncomfortable the more charismatic the gift.</a:t>
            </a:r>
            <a:endParaRPr lang="en-US" sz="2200" dirty="0">
              <a:solidFill>
                <a:prstClr val="black"/>
              </a:solidFill>
              <a:latin typeface="Aptos" panose="02110004020202020204"/>
            </a:endParaRPr>
          </a:p>
        </p:txBody>
      </p:sp>
      <p:sp>
        <p:nvSpPr>
          <p:cNvPr id="7" name="Cloud 6">
            <a:extLst>
              <a:ext uri="{FF2B5EF4-FFF2-40B4-BE49-F238E27FC236}">
                <a16:creationId xmlns:a16="http://schemas.microsoft.com/office/drawing/2014/main" id="{D452F81A-C0A5-FEB8-DCD9-15D894A05BB8}"/>
              </a:ext>
            </a:extLst>
          </p:cNvPr>
          <p:cNvSpPr/>
          <p:nvPr/>
        </p:nvSpPr>
        <p:spPr>
          <a:xfrm>
            <a:off x="8471755" y="4006631"/>
            <a:ext cx="2940073" cy="1596875"/>
          </a:xfrm>
          <a:prstGeom prst="clou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n w="22225">
                  <a:solidFill>
                    <a:schemeClr val="accent2"/>
                  </a:solidFill>
                  <a:prstDash val="solid"/>
                </a:ln>
                <a:solidFill>
                  <a:srgbClr val="FF0000"/>
                </a:solidFill>
              </a:rPr>
              <a:t>ABOUT SERVING OTHERS AND THE CHURCH</a:t>
            </a:r>
            <a:endParaRPr lang="en-US" dirty="0">
              <a:solidFill>
                <a:srgbClr val="FF0000"/>
              </a:solidFill>
            </a:endParaRPr>
          </a:p>
        </p:txBody>
      </p:sp>
    </p:spTree>
    <p:extLst>
      <p:ext uri="{BB962C8B-B14F-4D97-AF65-F5344CB8AC3E}">
        <p14:creationId xmlns:p14="http://schemas.microsoft.com/office/powerpoint/2010/main" val="32040737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67D3948-F6BD-9468-9B85-0D116E242CF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EB97531-67EE-7C07-EE17-754025651E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E8934BAB-1854-FB10-5546-3652BE7720D3}"/>
              </a:ext>
            </a:extLst>
          </p:cNvPr>
          <p:cNvSpPr>
            <a:spLocks noGrp="1"/>
          </p:cNvSpPr>
          <p:nvPr>
            <p:ph type="title"/>
          </p:nvPr>
        </p:nvSpPr>
        <p:spPr>
          <a:xfrm>
            <a:off x="838200" y="365125"/>
            <a:ext cx="10515600" cy="1325563"/>
          </a:xfrm>
        </p:spPr>
        <p:txBody>
          <a:bodyPr>
            <a:normAutofit/>
          </a:bodyPr>
          <a:lstStyle/>
          <a:p>
            <a:r>
              <a:rPr lang="en-US" sz="5400" dirty="0"/>
              <a:t>Road Ahead</a:t>
            </a:r>
          </a:p>
        </p:txBody>
      </p:sp>
      <p:sp>
        <p:nvSpPr>
          <p:cNvPr id="10" name="sketch line">
            <a:extLst>
              <a:ext uri="{FF2B5EF4-FFF2-40B4-BE49-F238E27FC236}">
                <a16:creationId xmlns:a16="http://schemas.microsoft.com/office/drawing/2014/main" id="{F68BD2E6-B55B-29DC-FAB3-220695128A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7CC95D59-FC2B-CC2D-D4BB-29BF7424D2A0}"/>
              </a:ext>
            </a:extLst>
          </p:cNvPr>
          <p:cNvSpPr>
            <a:spLocks noGrp="1"/>
          </p:cNvSpPr>
          <p:nvPr>
            <p:ph idx="1"/>
          </p:nvPr>
        </p:nvSpPr>
        <p:spPr>
          <a:xfrm>
            <a:off x="514165" y="1929384"/>
            <a:ext cx="8172635" cy="4251960"/>
          </a:xfrm>
        </p:spPr>
        <p:txBody>
          <a:bodyPr>
            <a:noAutofit/>
          </a:bodyPr>
          <a:lstStyle/>
          <a:p>
            <a:endParaRPr lang="en-US" dirty="0"/>
          </a:p>
          <a:p>
            <a:endParaRPr lang="en-US" dirty="0"/>
          </a:p>
          <a:p>
            <a:endParaRPr lang="en-US" dirty="0"/>
          </a:p>
        </p:txBody>
      </p:sp>
      <p:graphicFrame>
        <p:nvGraphicFramePr>
          <p:cNvPr id="9" name="Table 8">
            <a:extLst>
              <a:ext uri="{FF2B5EF4-FFF2-40B4-BE49-F238E27FC236}">
                <a16:creationId xmlns:a16="http://schemas.microsoft.com/office/drawing/2014/main" id="{59866755-8A2B-26EF-809A-3B17AF4729C8}"/>
              </a:ext>
            </a:extLst>
          </p:cNvPr>
          <p:cNvGraphicFramePr>
            <a:graphicFrameLocks noGrp="1"/>
          </p:cNvGraphicFramePr>
          <p:nvPr>
            <p:extLst>
              <p:ext uri="{D42A27DB-BD31-4B8C-83A1-F6EECF244321}">
                <p14:modId xmlns:p14="http://schemas.microsoft.com/office/powerpoint/2010/main" val="760964937"/>
              </p:ext>
            </p:extLst>
          </p:nvPr>
        </p:nvGraphicFramePr>
        <p:xfrm>
          <a:off x="838199" y="2150363"/>
          <a:ext cx="8783784" cy="3994400"/>
        </p:xfrm>
        <a:graphic>
          <a:graphicData uri="http://schemas.openxmlformats.org/drawingml/2006/table">
            <a:tbl>
              <a:tblPr>
                <a:tableStyleId>{0E3FDE45-AF77-4B5C-9715-49D594BDF05E}</a:tableStyleId>
              </a:tblPr>
              <a:tblGrid>
                <a:gridCol w="889497">
                  <a:extLst>
                    <a:ext uri="{9D8B030D-6E8A-4147-A177-3AD203B41FA5}">
                      <a16:colId xmlns:a16="http://schemas.microsoft.com/office/drawing/2014/main" val="1132856733"/>
                    </a:ext>
                  </a:extLst>
                </a:gridCol>
                <a:gridCol w="7004790">
                  <a:extLst>
                    <a:ext uri="{9D8B030D-6E8A-4147-A177-3AD203B41FA5}">
                      <a16:colId xmlns:a16="http://schemas.microsoft.com/office/drawing/2014/main" val="80861005"/>
                    </a:ext>
                  </a:extLst>
                </a:gridCol>
                <a:gridCol w="889497">
                  <a:extLst>
                    <a:ext uri="{9D8B030D-6E8A-4147-A177-3AD203B41FA5}">
                      <a16:colId xmlns:a16="http://schemas.microsoft.com/office/drawing/2014/main" val="3964270684"/>
                    </a:ext>
                  </a:extLst>
                </a:gridCol>
              </a:tblGrid>
              <a:tr h="399440">
                <a:tc>
                  <a:txBody>
                    <a:bodyPr/>
                    <a:lstStyle/>
                    <a:p>
                      <a:pPr algn="ctr" fontAlgn="b">
                        <a:buNone/>
                      </a:pPr>
                      <a:r>
                        <a:rPr lang="en-US" sz="1600" b="1" u="none" strike="noStrike" dirty="0">
                          <a:solidFill>
                            <a:srgbClr val="000000"/>
                          </a:solidFill>
                          <a:effectLst/>
                        </a:rPr>
                        <a:t>Week</a:t>
                      </a:r>
                      <a:endParaRPr lang="en-US" sz="1600" b="1" i="0" u="none" strike="noStrike" dirty="0">
                        <a:solidFill>
                          <a:srgbClr val="000000"/>
                        </a:solidFill>
                        <a:effectLst/>
                        <a:latin typeface="Aptos Narrow" panose="020B0004020202020204" pitchFamily="34" charset="0"/>
                      </a:endParaRPr>
                    </a:p>
                  </a:txBody>
                  <a:tcPr marL="9525" marR="9525" marT="9525" marB="0" anchor="b">
                    <a:solidFill>
                      <a:schemeClr val="accent2">
                        <a:lumMod val="20000"/>
                        <a:lumOff val="80000"/>
                      </a:schemeClr>
                    </a:solidFill>
                  </a:tcPr>
                </a:tc>
                <a:tc>
                  <a:txBody>
                    <a:bodyPr/>
                    <a:lstStyle/>
                    <a:p>
                      <a:pPr algn="ctr" fontAlgn="b">
                        <a:buNone/>
                      </a:pPr>
                      <a:r>
                        <a:rPr lang="en-US" sz="1600" b="1" u="none" strike="noStrike" dirty="0">
                          <a:solidFill>
                            <a:srgbClr val="000000"/>
                          </a:solidFill>
                          <a:effectLst/>
                        </a:rPr>
                        <a:t>Subject</a:t>
                      </a:r>
                      <a:endParaRPr lang="en-US" sz="1600" b="1" i="0" u="none" strike="noStrike" dirty="0">
                        <a:solidFill>
                          <a:srgbClr val="000000"/>
                        </a:solidFill>
                        <a:effectLst/>
                        <a:latin typeface="Aptos Narrow" panose="020B0004020202020204" pitchFamily="34" charset="0"/>
                      </a:endParaRPr>
                    </a:p>
                  </a:txBody>
                  <a:tcPr marL="9525" marR="9525" marT="9525" marB="0" anchor="b">
                    <a:solidFill>
                      <a:schemeClr val="accent2">
                        <a:lumMod val="20000"/>
                        <a:lumOff val="80000"/>
                      </a:schemeClr>
                    </a:solidFill>
                  </a:tcPr>
                </a:tc>
                <a:tc>
                  <a:txBody>
                    <a:bodyPr/>
                    <a:lstStyle/>
                    <a:p>
                      <a:pPr algn="l" fontAlgn="b">
                        <a:buNone/>
                      </a:pPr>
                      <a:r>
                        <a:rPr lang="en-US" sz="1600" b="1" u="none" strike="noStrike" dirty="0">
                          <a:solidFill>
                            <a:srgbClr val="000000"/>
                          </a:solidFill>
                          <a:effectLst/>
                        </a:rPr>
                        <a:t>Teacher</a:t>
                      </a:r>
                      <a:endParaRPr lang="en-US" sz="1600" b="1" i="0" u="none" strike="noStrike" dirty="0">
                        <a:solidFill>
                          <a:srgbClr val="000000"/>
                        </a:solidFill>
                        <a:effectLst/>
                        <a:latin typeface="Aptos Narrow" panose="020B0004020202020204" pitchFamily="34" charset="0"/>
                      </a:endParaRPr>
                    </a:p>
                  </a:txBody>
                  <a:tcPr marL="9525" marR="9525" marT="9525" marB="0" anchor="b">
                    <a:solidFill>
                      <a:schemeClr val="accent2">
                        <a:lumMod val="20000"/>
                        <a:lumOff val="80000"/>
                      </a:schemeClr>
                    </a:solidFill>
                  </a:tcPr>
                </a:tc>
                <a:extLst>
                  <a:ext uri="{0D108BD9-81ED-4DB2-BD59-A6C34878D82A}">
                    <a16:rowId xmlns:a16="http://schemas.microsoft.com/office/drawing/2014/main" val="2684973989"/>
                  </a:ext>
                </a:extLst>
              </a:tr>
              <a:tr h="399440">
                <a:tc>
                  <a:txBody>
                    <a:bodyPr/>
                    <a:lstStyle/>
                    <a:p>
                      <a:pPr algn="ctr" fontAlgn="b">
                        <a:buNone/>
                      </a:pPr>
                      <a:r>
                        <a:rPr lang="en-US" sz="1600" b="0" u="none" strike="noStrike" dirty="0">
                          <a:solidFill>
                            <a:srgbClr val="000000"/>
                          </a:solidFill>
                          <a:effectLst/>
                        </a:rPr>
                        <a:t>1</a:t>
                      </a:r>
                      <a:endParaRPr lang="en-US" sz="16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600" b="0" u="none" strike="noStrike" dirty="0">
                          <a:solidFill>
                            <a:srgbClr val="000000"/>
                          </a:solidFill>
                          <a:effectLst/>
                        </a:rPr>
                        <a:t>Supernatural Power for Life and Ministry</a:t>
                      </a:r>
                      <a:endParaRPr lang="en-US" sz="16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600" b="0" u="none" strike="noStrike" dirty="0">
                          <a:solidFill>
                            <a:srgbClr val="000000"/>
                          </a:solidFill>
                          <a:effectLst/>
                        </a:rPr>
                        <a:t>Denis</a:t>
                      </a:r>
                      <a:endParaRPr lang="en-US" sz="160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116992769"/>
                  </a:ext>
                </a:extLst>
              </a:tr>
              <a:tr h="399440">
                <a:tc>
                  <a:txBody>
                    <a:bodyPr/>
                    <a:lstStyle/>
                    <a:p>
                      <a:pPr algn="ctr" fontAlgn="b">
                        <a:buNone/>
                      </a:pPr>
                      <a:r>
                        <a:rPr lang="en-US" sz="1600" b="0" u="none" strike="noStrike">
                          <a:solidFill>
                            <a:srgbClr val="000000"/>
                          </a:solidFill>
                          <a:effectLst/>
                        </a:rPr>
                        <a:t>2</a:t>
                      </a:r>
                      <a:endParaRPr lang="en-US" sz="16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600" b="0" u="none" strike="noStrike">
                          <a:solidFill>
                            <a:srgbClr val="000000"/>
                          </a:solidFill>
                          <a:effectLst/>
                        </a:rPr>
                        <a:t>Spiritual Gifts: What Are They, and Why Does God Give Them?</a:t>
                      </a:r>
                      <a:endParaRPr lang="en-US" sz="16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600" b="0" u="none" strike="noStrike" dirty="0">
                          <a:solidFill>
                            <a:srgbClr val="000000"/>
                          </a:solidFill>
                          <a:effectLst/>
                        </a:rPr>
                        <a:t>Darrell</a:t>
                      </a:r>
                      <a:endParaRPr lang="en-US" sz="160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308761237"/>
                  </a:ext>
                </a:extLst>
              </a:tr>
              <a:tr h="399440">
                <a:tc>
                  <a:txBody>
                    <a:bodyPr/>
                    <a:lstStyle/>
                    <a:p>
                      <a:pPr algn="ctr" fontAlgn="b">
                        <a:buNone/>
                      </a:pPr>
                      <a:r>
                        <a:rPr lang="en-US" sz="1600" b="0" u="none" strike="noStrike">
                          <a:solidFill>
                            <a:srgbClr val="000000"/>
                          </a:solidFill>
                          <a:effectLst/>
                        </a:rPr>
                        <a:t>3</a:t>
                      </a:r>
                      <a:endParaRPr lang="en-US" sz="16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600" b="0" u="none" strike="noStrike">
                          <a:solidFill>
                            <a:srgbClr val="000000"/>
                          </a:solidFill>
                          <a:effectLst/>
                        </a:rPr>
                        <a:t>How Many Spiritual Gifts Are There, and How Many Might a Christian Receive?</a:t>
                      </a:r>
                      <a:endParaRPr lang="en-US" sz="16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600" b="0" u="none" strike="noStrike" dirty="0">
                          <a:solidFill>
                            <a:srgbClr val="000000"/>
                          </a:solidFill>
                          <a:effectLst/>
                        </a:rPr>
                        <a:t>Denis</a:t>
                      </a:r>
                      <a:endParaRPr lang="en-US" sz="160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862933269"/>
                  </a:ext>
                </a:extLst>
              </a:tr>
              <a:tr h="399440">
                <a:tc>
                  <a:txBody>
                    <a:bodyPr/>
                    <a:lstStyle/>
                    <a:p>
                      <a:pPr algn="ctr" fontAlgn="b">
                        <a:buNone/>
                      </a:pPr>
                      <a:r>
                        <a:rPr lang="en-US" sz="1600" b="0" u="none" strike="noStrike">
                          <a:solidFill>
                            <a:srgbClr val="000000"/>
                          </a:solidFill>
                          <a:effectLst/>
                        </a:rPr>
                        <a:t>4</a:t>
                      </a:r>
                      <a:endParaRPr lang="en-US" sz="16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600" b="0" u="none" strike="noStrike">
                          <a:solidFill>
                            <a:srgbClr val="000000"/>
                          </a:solidFill>
                          <a:effectLst/>
                        </a:rPr>
                        <a:t>Our Responsibility to Desire and Pray for Spiritual Gifts</a:t>
                      </a:r>
                      <a:endParaRPr lang="en-US" sz="16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600" b="0" u="none" strike="noStrike" dirty="0">
                          <a:solidFill>
                            <a:srgbClr val="000000"/>
                          </a:solidFill>
                          <a:effectLst/>
                        </a:rPr>
                        <a:t>Darrell</a:t>
                      </a:r>
                      <a:endParaRPr lang="en-US" sz="160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38526341"/>
                  </a:ext>
                </a:extLst>
              </a:tr>
              <a:tr h="399440">
                <a:tc>
                  <a:txBody>
                    <a:bodyPr/>
                    <a:lstStyle/>
                    <a:p>
                      <a:pPr algn="ctr" fontAlgn="b">
                        <a:buNone/>
                      </a:pPr>
                      <a:r>
                        <a:rPr lang="en-US" sz="1600" b="0" u="none" strike="noStrike">
                          <a:solidFill>
                            <a:srgbClr val="000000"/>
                          </a:solidFill>
                          <a:effectLst/>
                        </a:rPr>
                        <a:t>5</a:t>
                      </a:r>
                      <a:endParaRPr lang="en-US" sz="16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600" b="0" u="none" strike="noStrike">
                          <a:solidFill>
                            <a:srgbClr val="000000"/>
                          </a:solidFill>
                          <a:effectLst/>
                        </a:rPr>
                        <a:t>The Debate over the Cessation or Continuation of Miraculous Gifts of the Spirit</a:t>
                      </a:r>
                      <a:endParaRPr lang="en-US" sz="16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600" b="0" u="none" strike="noStrike" dirty="0">
                          <a:solidFill>
                            <a:srgbClr val="000000"/>
                          </a:solidFill>
                          <a:effectLst/>
                        </a:rPr>
                        <a:t>Darrell</a:t>
                      </a:r>
                      <a:endParaRPr lang="en-US" sz="160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968506195"/>
                  </a:ext>
                </a:extLst>
              </a:tr>
              <a:tr h="399440">
                <a:tc>
                  <a:txBody>
                    <a:bodyPr/>
                    <a:lstStyle/>
                    <a:p>
                      <a:pPr algn="ctr" fontAlgn="b">
                        <a:buNone/>
                      </a:pPr>
                      <a:r>
                        <a:rPr lang="en-US" sz="1600" b="0" u="none" strike="noStrike">
                          <a:solidFill>
                            <a:srgbClr val="000000"/>
                          </a:solidFill>
                          <a:effectLst/>
                        </a:rPr>
                        <a:t>6</a:t>
                      </a:r>
                      <a:endParaRPr lang="en-US" sz="16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600" b="0" u="none" strike="noStrike" dirty="0">
                          <a:solidFill>
                            <a:srgbClr val="000000"/>
                          </a:solidFill>
                          <a:effectLst/>
                        </a:rPr>
                        <a:t>Revelatory Gifts of the Spirit</a:t>
                      </a:r>
                      <a:endParaRPr lang="en-US" sz="16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600" b="0" u="none" strike="noStrike" dirty="0">
                          <a:solidFill>
                            <a:srgbClr val="000000"/>
                          </a:solidFill>
                          <a:effectLst/>
                        </a:rPr>
                        <a:t>Denis</a:t>
                      </a:r>
                      <a:endParaRPr lang="en-US" sz="160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186174259"/>
                  </a:ext>
                </a:extLst>
              </a:tr>
              <a:tr h="399440">
                <a:tc>
                  <a:txBody>
                    <a:bodyPr/>
                    <a:lstStyle/>
                    <a:p>
                      <a:pPr algn="ctr" fontAlgn="b">
                        <a:buNone/>
                      </a:pPr>
                      <a:r>
                        <a:rPr lang="en-US" sz="1600" b="0" u="none" strike="noStrike">
                          <a:solidFill>
                            <a:srgbClr val="000000"/>
                          </a:solidFill>
                          <a:effectLst/>
                        </a:rPr>
                        <a:t>7</a:t>
                      </a:r>
                      <a:endParaRPr lang="en-US" sz="16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600" b="0" u="none" strike="noStrike">
                          <a:solidFill>
                            <a:srgbClr val="000000"/>
                          </a:solidFill>
                          <a:effectLst/>
                        </a:rPr>
                        <a:t>Speaking in Tongues</a:t>
                      </a:r>
                      <a:endParaRPr lang="en-US" sz="16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600" b="0" u="none" strike="noStrike" dirty="0">
                          <a:solidFill>
                            <a:srgbClr val="000000"/>
                          </a:solidFill>
                          <a:effectLst/>
                        </a:rPr>
                        <a:t>Darrell</a:t>
                      </a:r>
                      <a:endParaRPr lang="en-US" sz="160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760594388"/>
                  </a:ext>
                </a:extLst>
              </a:tr>
              <a:tr h="399440">
                <a:tc>
                  <a:txBody>
                    <a:bodyPr/>
                    <a:lstStyle/>
                    <a:p>
                      <a:pPr algn="ctr" fontAlgn="b">
                        <a:buNone/>
                      </a:pPr>
                      <a:r>
                        <a:rPr lang="en-US" sz="1600" b="0" u="none" strike="noStrike">
                          <a:solidFill>
                            <a:srgbClr val="000000"/>
                          </a:solidFill>
                          <a:effectLst/>
                        </a:rPr>
                        <a:t>8</a:t>
                      </a:r>
                      <a:endParaRPr lang="en-US" sz="16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600" b="0" u="none" strike="noStrike">
                          <a:solidFill>
                            <a:srgbClr val="000000"/>
                          </a:solidFill>
                          <a:effectLst/>
                        </a:rPr>
                        <a:t>Faith, Healing, and Miracles</a:t>
                      </a:r>
                      <a:endParaRPr lang="en-US" sz="16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600" b="0" u="none" strike="noStrike" dirty="0">
                          <a:solidFill>
                            <a:srgbClr val="000000"/>
                          </a:solidFill>
                          <a:effectLst/>
                        </a:rPr>
                        <a:t>Darrell</a:t>
                      </a:r>
                      <a:endParaRPr lang="en-US" sz="160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073569019"/>
                  </a:ext>
                </a:extLst>
              </a:tr>
              <a:tr h="399440">
                <a:tc>
                  <a:txBody>
                    <a:bodyPr/>
                    <a:lstStyle/>
                    <a:p>
                      <a:pPr algn="ctr" fontAlgn="b">
                        <a:buNone/>
                      </a:pPr>
                      <a:r>
                        <a:rPr lang="en-US" sz="1600" b="0" u="none" strike="noStrike" dirty="0">
                          <a:solidFill>
                            <a:srgbClr val="000000"/>
                          </a:solidFill>
                          <a:effectLst/>
                        </a:rPr>
                        <a:t>9</a:t>
                      </a:r>
                      <a:endParaRPr lang="en-US" sz="16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600" b="0" u="none" strike="noStrike">
                          <a:solidFill>
                            <a:srgbClr val="000000"/>
                          </a:solidFill>
                          <a:effectLst/>
                        </a:rPr>
                        <a:t>Other Gifts and Apostleship</a:t>
                      </a:r>
                      <a:endParaRPr lang="en-US" sz="160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600" b="0" u="none" strike="noStrike" dirty="0">
                          <a:solidFill>
                            <a:srgbClr val="000000"/>
                          </a:solidFill>
                          <a:effectLst/>
                        </a:rPr>
                        <a:t>Denis</a:t>
                      </a:r>
                      <a:endParaRPr lang="en-US" sz="160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230866803"/>
                  </a:ext>
                </a:extLst>
              </a:tr>
            </a:tbl>
          </a:graphicData>
        </a:graphic>
      </p:graphicFrame>
    </p:spTree>
    <p:extLst>
      <p:ext uri="{BB962C8B-B14F-4D97-AF65-F5344CB8AC3E}">
        <p14:creationId xmlns:p14="http://schemas.microsoft.com/office/powerpoint/2010/main" val="20018983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7E21D58-6286-846A-7FB7-7E3D98A60915}"/>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6F0A191-41DA-516B-D47D-3ACEB8DF60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776EE547-98FA-9897-1BB0-7B0FB547D8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8E4CFA-3414-1F66-4850-B59778D192A5}"/>
              </a:ext>
            </a:extLst>
          </p:cNvPr>
          <p:cNvSpPr>
            <a:spLocks noGrp="1"/>
          </p:cNvSpPr>
          <p:nvPr>
            <p:ph type="title"/>
          </p:nvPr>
        </p:nvSpPr>
        <p:spPr>
          <a:xfrm>
            <a:off x="686834" y="1153572"/>
            <a:ext cx="3200400" cy="4461163"/>
          </a:xfrm>
        </p:spPr>
        <p:txBody>
          <a:bodyPr vert="horz" lIns="91440" tIns="45720" rIns="91440" bIns="45720" rtlCol="0" anchor="ctr">
            <a:normAutofit/>
          </a:bodyPr>
          <a:lstStyle/>
          <a:p>
            <a:r>
              <a:rPr lang="en-US" sz="4400" kern="1200" dirty="0">
                <a:solidFill>
                  <a:srgbClr val="FFFFFF"/>
                </a:solidFill>
                <a:latin typeface="+mj-lt"/>
                <a:ea typeface="+mj-ea"/>
                <a:cs typeface="+mj-cs"/>
              </a:rPr>
              <a:t>Eschatology</a:t>
            </a:r>
            <a:br>
              <a:rPr lang="en-US" sz="4400" kern="1200" dirty="0">
                <a:solidFill>
                  <a:srgbClr val="FFFFFF"/>
                </a:solidFill>
                <a:latin typeface="+mj-lt"/>
                <a:ea typeface="+mj-ea"/>
                <a:cs typeface="+mj-cs"/>
              </a:rPr>
            </a:br>
            <a:r>
              <a:rPr lang="en-US" sz="3600" kern="1200" dirty="0">
                <a:solidFill>
                  <a:srgbClr val="FFFFFF"/>
                </a:solidFill>
                <a:latin typeface="+mj-lt"/>
                <a:ea typeface="+mj-ea"/>
                <a:cs typeface="+mj-cs"/>
              </a:rPr>
              <a:t>(Early Christian twist on the time of the End)</a:t>
            </a:r>
            <a:endParaRPr lang="en-US" sz="4400" kern="1200" dirty="0">
              <a:solidFill>
                <a:srgbClr val="FFFFFF"/>
              </a:solidFill>
              <a:latin typeface="+mj-lt"/>
              <a:ea typeface="+mj-ea"/>
              <a:cs typeface="+mj-cs"/>
            </a:endParaRPr>
          </a:p>
        </p:txBody>
      </p:sp>
      <p:sp>
        <p:nvSpPr>
          <p:cNvPr id="14" name="Arc 13">
            <a:extLst>
              <a:ext uri="{FF2B5EF4-FFF2-40B4-BE49-F238E27FC236}">
                <a16:creationId xmlns:a16="http://schemas.microsoft.com/office/drawing/2014/main" id="{8D04F5F8-BCAD-1C97-D688-181536148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516AA6BB-DC5C-11C6-50C6-B98344A8E811}"/>
              </a:ext>
            </a:extLst>
          </p:cNvPr>
          <p:cNvSpPr>
            <a:spLocks noGrp="1"/>
          </p:cNvSpPr>
          <p:nvPr>
            <p:ph type="body" sz="half" idx="2"/>
          </p:nvPr>
        </p:nvSpPr>
        <p:spPr>
          <a:xfrm>
            <a:off x="4447308" y="591344"/>
            <a:ext cx="6906491" cy="5585619"/>
          </a:xfrm>
        </p:spPr>
        <p:txBody>
          <a:bodyPr vert="horz" lIns="91440" tIns="45720" rIns="91440" bIns="45720" rtlCol="0" anchor="ctr">
            <a:normAutofit/>
          </a:bodyPr>
          <a:lstStyle/>
          <a:p>
            <a:pPr indent="-228600">
              <a:buFont typeface="Arial" panose="020B0604020202020204" pitchFamily="34" charset="0"/>
              <a:buChar char="•"/>
            </a:pPr>
            <a:endParaRPr lang="en-US" dirty="0"/>
          </a:p>
          <a:p>
            <a:pPr marL="457200" lvl="1" indent="-228600">
              <a:buFont typeface="Arial" panose="020B0604020202020204" pitchFamily="34" charset="0"/>
              <a:buChar char="•"/>
            </a:pPr>
            <a:endParaRPr lang="en-US" dirty="0"/>
          </a:p>
          <a:p>
            <a:endParaRPr lang="en-US" dirty="0"/>
          </a:p>
        </p:txBody>
      </p:sp>
      <p:cxnSp>
        <p:nvCxnSpPr>
          <p:cNvPr id="18" name="Straight Arrow Connector 17">
            <a:extLst>
              <a:ext uri="{FF2B5EF4-FFF2-40B4-BE49-F238E27FC236}">
                <a16:creationId xmlns:a16="http://schemas.microsoft.com/office/drawing/2014/main" id="{6179ED57-979D-196F-88CD-9AA32734B836}"/>
              </a:ext>
            </a:extLst>
          </p:cNvPr>
          <p:cNvCxnSpPr>
            <a:cxnSpLocks/>
          </p:cNvCxnSpPr>
          <p:nvPr/>
        </p:nvCxnSpPr>
        <p:spPr>
          <a:xfrm>
            <a:off x="9209884" y="2767217"/>
            <a:ext cx="2809182" cy="0"/>
          </a:xfrm>
          <a:prstGeom prst="straightConnector1">
            <a:avLst/>
          </a:prstGeom>
          <a:ln w="1905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21" name="Straight Arrow Connector 20">
            <a:extLst>
              <a:ext uri="{FF2B5EF4-FFF2-40B4-BE49-F238E27FC236}">
                <a16:creationId xmlns:a16="http://schemas.microsoft.com/office/drawing/2014/main" id="{0A3F4645-91FB-B47D-804E-DA9157FFB6EA}"/>
              </a:ext>
            </a:extLst>
          </p:cNvPr>
          <p:cNvCxnSpPr>
            <a:cxnSpLocks/>
          </p:cNvCxnSpPr>
          <p:nvPr/>
        </p:nvCxnSpPr>
        <p:spPr>
          <a:xfrm>
            <a:off x="7055458" y="1609711"/>
            <a:ext cx="0" cy="4612097"/>
          </a:xfrm>
          <a:prstGeom prst="straightConnector1">
            <a:avLst/>
          </a:prstGeom>
          <a:ln w="1905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24" name="TextBox 23">
            <a:extLst>
              <a:ext uri="{FF2B5EF4-FFF2-40B4-BE49-F238E27FC236}">
                <a16:creationId xmlns:a16="http://schemas.microsoft.com/office/drawing/2014/main" id="{8B962535-5EF4-B75A-2E19-35921039259A}"/>
              </a:ext>
            </a:extLst>
          </p:cNvPr>
          <p:cNvSpPr txBox="1"/>
          <p:nvPr/>
        </p:nvSpPr>
        <p:spPr>
          <a:xfrm>
            <a:off x="4170952" y="3648544"/>
            <a:ext cx="2821285" cy="830997"/>
          </a:xfrm>
          <a:prstGeom prst="rect">
            <a:avLst/>
          </a:prstGeom>
          <a:noFill/>
        </p:spPr>
        <p:txBody>
          <a:bodyPr wrap="none" rtlCol="0">
            <a:spAutoFit/>
          </a:bodyPr>
          <a:lstStyle/>
          <a:p>
            <a:r>
              <a:rPr lang="en-US" sz="2400" i="1" cap="small" dirty="0"/>
              <a:t>The Present Age</a:t>
            </a:r>
          </a:p>
          <a:p>
            <a:r>
              <a:rPr lang="en-US" sz="2400" i="1" dirty="0"/>
              <a:t>   </a:t>
            </a:r>
            <a:r>
              <a:rPr lang="en-US" sz="2000" i="1" dirty="0"/>
              <a:t>The time of “the flesh”</a:t>
            </a:r>
            <a:endParaRPr lang="en-US" sz="2400" i="1" dirty="0"/>
          </a:p>
        </p:txBody>
      </p:sp>
      <p:sp>
        <p:nvSpPr>
          <p:cNvPr id="25" name="TextBox 24">
            <a:extLst>
              <a:ext uri="{FF2B5EF4-FFF2-40B4-BE49-F238E27FC236}">
                <a16:creationId xmlns:a16="http://schemas.microsoft.com/office/drawing/2014/main" id="{9C2BBEBF-7FF9-D246-203D-8F00D825F883}"/>
              </a:ext>
            </a:extLst>
          </p:cNvPr>
          <p:cNvSpPr txBox="1"/>
          <p:nvPr/>
        </p:nvSpPr>
        <p:spPr>
          <a:xfrm>
            <a:off x="9267792" y="2382496"/>
            <a:ext cx="2693366" cy="769441"/>
          </a:xfrm>
          <a:prstGeom prst="rect">
            <a:avLst/>
          </a:prstGeom>
          <a:noFill/>
        </p:spPr>
        <p:txBody>
          <a:bodyPr wrap="none" rtlCol="0">
            <a:spAutoFit/>
          </a:bodyPr>
          <a:lstStyle/>
          <a:p>
            <a:r>
              <a:rPr lang="en-US" sz="2400" i="1" cap="small" dirty="0"/>
              <a:t>The Coming Age</a:t>
            </a:r>
          </a:p>
          <a:p>
            <a:r>
              <a:rPr lang="en-US" sz="2000" i="1" dirty="0"/>
              <a:t>    The Time of the Spirit</a:t>
            </a:r>
          </a:p>
        </p:txBody>
      </p:sp>
      <p:cxnSp>
        <p:nvCxnSpPr>
          <p:cNvPr id="4" name="Straight Arrow Connector 3">
            <a:extLst>
              <a:ext uri="{FF2B5EF4-FFF2-40B4-BE49-F238E27FC236}">
                <a16:creationId xmlns:a16="http://schemas.microsoft.com/office/drawing/2014/main" id="{1FD19BFE-2857-8F98-633A-4A58484EAB84}"/>
              </a:ext>
            </a:extLst>
          </p:cNvPr>
          <p:cNvCxnSpPr>
            <a:cxnSpLocks/>
          </p:cNvCxnSpPr>
          <p:nvPr/>
        </p:nvCxnSpPr>
        <p:spPr>
          <a:xfrm>
            <a:off x="9209884" y="1609711"/>
            <a:ext cx="0" cy="4612097"/>
          </a:xfrm>
          <a:prstGeom prst="straightConnector1">
            <a:avLst/>
          </a:prstGeom>
          <a:ln w="19050" cap="flat" cmpd="sng" algn="ctr">
            <a:solidFill>
              <a:schemeClr val="dk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grpSp>
        <p:nvGrpSpPr>
          <p:cNvPr id="33" name="Group 32">
            <a:extLst>
              <a:ext uri="{FF2B5EF4-FFF2-40B4-BE49-F238E27FC236}">
                <a16:creationId xmlns:a16="http://schemas.microsoft.com/office/drawing/2014/main" id="{B2C03732-2457-4474-E81A-49873737ACE5}"/>
              </a:ext>
            </a:extLst>
          </p:cNvPr>
          <p:cNvGrpSpPr/>
          <p:nvPr/>
        </p:nvGrpSpPr>
        <p:grpSpPr>
          <a:xfrm>
            <a:off x="6491635" y="262427"/>
            <a:ext cx="3740042" cy="1341870"/>
            <a:chOff x="6738771" y="238520"/>
            <a:chExt cx="3740042" cy="1341870"/>
          </a:xfrm>
        </p:grpSpPr>
        <p:sp>
          <p:nvSpPr>
            <p:cNvPr id="23" name="TextBox 22">
              <a:extLst>
                <a:ext uri="{FF2B5EF4-FFF2-40B4-BE49-F238E27FC236}">
                  <a16:creationId xmlns:a16="http://schemas.microsoft.com/office/drawing/2014/main" id="{733345FB-0AB1-7D57-BBAB-5FCE1A49BE25}"/>
                </a:ext>
              </a:extLst>
            </p:cNvPr>
            <p:cNvSpPr txBox="1"/>
            <p:nvPr/>
          </p:nvSpPr>
          <p:spPr>
            <a:xfrm>
              <a:off x="7572945" y="238520"/>
              <a:ext cx="1653017" cy="584775"/>
            </a:xfrm>
            <a:prstGeom prst="rect">
              <a:avLst/>
            </a:prstGeom>
            <a:noFill/>
          </p:spPr>
          <p:txBody>
            <a:bodyPr wrap="none" rtlCol="0">
              <a:spAutoFit/>
            </a:bodyPr>
            <a:lstStyle/>
            <a:p>
              <a:r>
                <a:rPr lang="en-US" sz="3200" b="1" dirty="0"/>
                <a:t>The End</a:t>
              </a:r>
            </a:p>
          </p:txBody>
        </p:sp>
        <p:sp>
          <p:nvSpPr>
            <p:cNvPr id="8" name="Left Brace 7">
              <a:extLst>
                <a:ext uri="{FF2B5EF4-FFF2-40B4-BE49-F238E27FC236}">
                  <a16:creationId xmlns:a16="http://schemas.microsoft.com/office/drawing/2014/main" id="{5DFB84CD-3DD5-8E01-22F2-73AAE36D2FDD}"/>
                </a:ext>
              </a:extLst>
            </p:cNvPr>
            <p:cNvSpPr/>
            <p:nvPr/>
          </p:nvSpPr>
          <p:spPr>
            <a:xfrm rot="5400000">
              <a:off x="8238148" y="-139248"/>
              <a:ext cx="295320" cy="2166429"/>
            </a:xfrm>
            <a:prstGeom prst="leftBrace">
              <a:avLst>
                <a:gd name="adj1" fmla="val 0"/>
                <a:gd name="adj2" fmla="val 50000"/>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 name="TextBox 8">
              <a:extLst>
                <a:ext uri="{FF2B5EF4-FFF2-40B4-BE49-F238E27FC236}">
                  <a16:creationId xmlns:a16="http://schemas.microsoft.com/office/drawing/2014/main" id="{6F8EFFF1-0F0B-EC20-19AF-6D72E1C5330F}"/>
                </a:ext>
              </a:extLst>
            </p:cNvPr>
            <p:cNvSpPr txBox="1"/>
            <p:nvPr/>
          </p:nvSpPr>
          <p:spPr>
            <a:xfrm>
              <a:off x="6738771" y="1118725"/>
              <a:ext cx="1185133" cy="461665"/>
            </a:xfrm>
            <a:prstGeom prst="rect">
              <a:avLst/>
            </a:prstGeom>
            <a:noFill/>
          </p:spPr>
          <p:txBody>
            <a:bodyPr wrap="none" rtlCol="0">
              <a:spAutoFit/>
            </a:bodyPr>
            <a:lstStyle/>
            <a:p>
              <a:r>
                <a:rPr lang="en-US" sz="2400" dirty="0"/>
                <a:t>BEGUN</a:t>
              </a:r>
            </a:p>
          </p:txBody>
        </p:sp>
        <p:sp>
          <p:nvSpPr>
            <p:cNvPr id="11" name="TextBox 10">
              <a:extLst>
                <a:ext uri="{FF2B5EF4-FFF2-40B4-BE49-F238E27FC236}">
                  <a16:creationId xmlns:a16="http://schemas.microsoft.com/office/drawing/2014/main" id="{9E0DBF97-E0B6-0C7A-33EF-8699CDC31127}"/>
                </a:ext>
              </a:extLst>
            </p:cNvPr>
            <p:cNvSpPr txBox="1"/>
            <p:nvPr/>
          </p:nvSpPr>
          <p:spPr>
            <a:xfrm>
              <a:off x="8312386" y="1115392"/>
              <a:ext cx="2166427" cy="461665"/>
            </a:xfrm>
            <a:prstGeom prst="rect">
              <a:avLst/>
            </a:prstGeom>
            <a:noFill/>
          </p:spPr>
          <p:txBody>
            <a:bodyPr wrap="none" rtlCol="0">
              <a:spAutoFit/>
            </a:bodyPr>
            <a:lstStyle/>
            <a:p>
              <a:r>
                <a:rPr lang="en-US" sz="2400" dirty="0"/>
                <a:t>CONSUMATED</a:t>
              </a:r>
            </a:p>
          </p:txBody>
        </p:sp>
      </p:grpSp>
      <p:cxnSp>
        <p:nvCxnSpPr>
          <p:cNvPr id="19" name="Straight Connector 18">
            <a:extLst>
              <a:ext uri="{FF2B5EF4-FFF2-40B4-BE49-F238E27FC236}">
                <a16:creationId xmlns:a16="http://schemas.microsoft.com/office/drawing/2014/main" id="{E392A84F-A676-CC94-9BF3-725895F18A97}"/>
              </a:ext>
            </a:extLst>
          </p:cNvPr>
          <p:cNvCxnSpPr>
            <a:cxnSpLocks/>
          </p:cNvCxnSpPr>
          <p:nvPr/>
        </p:nvCxnSpPr>
        <p:spPr>
          <a:xfrm flipV="1">
            <a:off x="4199955" y="4064043"/>
            <a:ext cx="2855502" cy="1"/>
          </a:xfrm>
          <a:prstGeom prst="line">
            <a:avLst/>
          </a:prstGeom>
        </p:spPr>
        <p:style>
          <a:lnRef idx="2">
            <a:schemeClr val="dk1"/>
          </a:lnRef>
          <a:fillRef idx="0">
            <a:schemeClr val="dk1"/>
          </a:fillRef>
          <a:effectRef idx="1">
            <a:schemeClr val="dk1"/>
          </a:effectRef>
          <a:fontRef idx="minor">
            <a:schemeClr val="tx1"/>
          </a:fontRef>
        </p:style>
      </p:cxnSp>
      <p:cxnSp>
        <p:nvCxnSpPr>
          <p:cNvPr id="22" name="Straight Arrow Connector 21">
            <a:extLst>
              <a:ext uri="{FF2B5EF4-FFF2-40B4-BE49-F238E27FC236}">
                <a16:creationId xmlns:a16="http://schemas.microsoft.com/office/drawing/2014/main" id="{F631D2F8-1651-4510-A6F5-2EA34A1D5D3E}"/>
              </a:ext>
            </a:extLst>
          </p:cNvPr>
          <p:cNvCxnSpPr>
            <a:cxnSpLocks/>
          </p:cNvCxnSpPr>
          <p:nvPr/>
        </p:nvCxnSpPr>
        <p:spPr>
          <a:xfrm>
            <a:off x="7067460" y="4064042"/>
            <a:ext cx="2154426" cy="0"/>
          </a:xfrm>
          <a:prstGeom prst="straightConnector1">
            <a:avLst/>
          </a:prstGeom>
          <a:ln w="19050" cap="flat" cmpd="sng" algn="ctr">
            <a:solidFill>
              <a:schemeClr val="dk1"/>
            </a:solidFill>
            <a:prstDash val="dash"/>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27" name="Straight Arrow Connector 26">
            <a:extLst>
              <a:ext uri="{FF2B5EF4-FFF2-40B4-BE49-F238E27FC236}">
                <a16:creationId xmlns:a16="http://schemas.microsoft.com/office/drawing/2014/main" id="{2009D645-9464-8323-816C-2CBA8D1DB23E}"/>
              </a:ext>
            </a:extLst>
          </p:cNvPr>
          <p:cNvCxnSpPr>
            <a:cxnSpLocks/>
          </p:cNvCxnSpPr>
          <p:nvPr/>
        </p:nvCxnSpPr>
        <p:spPr>
          <a:xfrm>
            <a:off x="7055458" y="2767216"/>
            <a:ext cx="2154426" cy="0"/>
          </a:xfrm>
          <a:prstGeom prst="straightConnector1">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29" name="TextBox 28">
            <a:extLst>
              <a:ext uri="{FF2B5EF4-FFF2-40B4-BE49-F238E27FC236}">
                <a16:creationId xmlns:a16="http://schemas.microsoft.com/office/drawing/2014/main" id="{7B437839-4C77-5AD2-9E7C-48426EBDA599}"/>
              </a:ext>
            </a:extLst>
          </p:cNvPr>
          <p:cNvSpPr txBox="1"/>
          <p:nvPr/>
        </p:nvSpPr>
        <p:spPr>
          <a:xfrm>
            <a:off x="7081035" y="2983908"/>
            <a:ext cx="2092761" cy="923330"/>
          </a:xfrm>
          <a:prstGeom prst="rect">
            <a:avLst/>
          </a:prstGeom>
          <a:solidFill>
            <a:schemeClr val="bg2"/>
          </a:solidFill>
        </p:spPr>
        <p:txBody>
          <a:bodyPr wrap="square" rtlCol="0">
            <a:spAutoFit/>
          </a:bodyPr>
          <a:lstStyle/>
          <a:p>
            <a:pPr algn="ctr"/>
            <a:r>
              <a:rPr lang="en-US" cap="small" dirty="0"/>
              <a:t>Between the Times</a:t>
            </a:r>
          </a:p>
          <a:p>
            <a:pPr algn="ctr"/>
            <a:r>
              <a:rPr lang="en-US" cap="small" dirty="0">
                <a:highlight>
                  <a:srgbClr val="FFFF00"/>
                </a:highlight>
              </a:rPr>
              <a:t>“Already, Not Yet”</a:t>
            </a:r>
          </a:p>
          <a:p>
            <a:endParaRPr lang="en-US" cap="small" dirty="0"/>
          </a:p>
        </p:txBody>
      </p:sp>
      <p:sp>
        <p:nvSpPr>
          <p:cNvPr id="36" name="TextBox 35">
            <a:extLst>
              <a:ext uri="{FF2B5EF4-FFF2-40B4-BE49-F238E27FC236}">
                <a16:creationId xmlns:a16="http://schemas.microsoft.com/office/drawing/2014/main" id="{F22C5D00-55B2-32F7-FD61-F4874AF4BE9D}"/>
              </a:ext>
            </a:extLst>
          </p:cNvPr>
          <p:cNvSpPr txBox="1"/>
          <p:nvPr/>
        </p:nvSpPr>
        <p:spPr>
          <a:xfrm>
            <a:off x="6058850" y="1624482"/>
            <a:ext cx="1948867" cy="830997"/>
          </a:xfrm>
          <a:prstGeom prst="rect">
            <a:avLst/>
          </a:prstGeom>
          <a:noFill/>
        </p:spPr>
        <p:txBody>
          <a:bodyPr wrap="none" rtlCol="0">
            <a:spAutoFit/>
          </a:bodyPr>
          <a:lstStyle/>
          <a:p>
            <a:pPr algn="ctr"/>
            <a:r>
              <a:rPr lang="en-US" sz="2400" cap="small" dirty="0">
                <a:highlight>
                  <a:srgbClr val="FFFF00"/>
                </a:highlight>
              </a:rPr>
              <a:t>Jesus</a:t>
            </a:r>
          </a:p>
          <a:p>
            <a:pPr algn="ctr"/>
            <a:r>
              <a:rPr lang="en-US" sz="2400" cap="small" dirty="0">
                <a:highlight>
                  <a:srgbClr val="FFFF00"/>
                </a:highlight>
              </a:rPr>
              <a:t>Resurrection</a:t>
            </a:r>
          </a:p>
        </p:txBody>
      </p:sp>
      <p:sp>
        <p:nvSpPr>
          <p:cNvPr id="37" name="TextBox 36">
            <a:extLst>
              <a:ext uri="{FF2B5EF4-FFF2-40B4-BE49-F238E27FC236}">
                <a16:creationId xmlns:a16="http://schemas.microsoft.com/office/drawing/2014/main" id="{4104ED95-0ADD-93BE-E56F-BBCC71CB30E6}"/>
              </a:ext>
            </a:extLst>
          </p:cNvPr>
          <p:cNvSpPr txBox="1"/>
          <p:nvPr/>
        </p:nvSpPr>
        <p:spPr>
          <a:xfrm>
            <a:off x="8611103" y="1602059"/>
            <a:ext cx="1255472" cy="830997"/>
          </a:xfrm>
          <a:prstGeom prst="rect">
            <a:avLst/>
          </a:prstGeom>
          <a:noFill/>
        </p:spPr>
        <p:txBody>
          <a:bodyPr wrap="none" rtlCol="0">
            <a:spAutoFit/>
          </a:bodyPr>
          <a:lstStyle/>
          <a:p>
            <a:pPr algn="ctr"/>
            <a:r>
              <a:rPr lang="en-US" sz="2400" cap="small" dirty="0">
                <a:highlight>
                  <a:srgbClr val="FFFF00"/>
                </a:highlight>
              </a:rPr>
              <a:t>Jesus</a:t>
            </a:r>
          </a:p>
          <a:p>
            <a:pPr algn="ctr"/>
            <a:r>
              <a:rPr lang="en-US" sz="2400" cap="small" dirty="0">
                <a:highlight>
                  <a:srgbClr val="FFFF00"/>
                </a:highlight>
              </a:rPr>
              <a:t>Returns</a:t>
            </a:r>
          </a:p>
        </p:txBody>
      </p:sp>
    </p:spTree>
    <p:extLst>
      <p:ext uri="{BB962C8B-B14F-4D97-AF65-F5344CB8AC3E}">
        <p14:creationId xmlns:p14="http://schemas.microsoft.com/office/powerpoint/2010/main" val="3866885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6671268-98CE-A3FE-A1E9-EB14BE6697B3}"/>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1C33C39-E80D-FD97-BABE-E113869BD5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63A526C5-B47A-6BF0-EC5C-8A43278C9511}"/>
              </a:ext>
            </a:extLst>
          </p:cNvPr>
          <p:cNvSpPr>
            <a:spLocks noGrp="1"/>
          </p:cNvSpPr>
          <p:nvPr>
            <p:ph type="title"/>
          </p:nvPr>
        </p:nvSpPr>
        <p:spPr>
          <a:xfrm>
            <a:off x="838200" y="365125"/>
            <a:ext cx="10515600" cy="1325563"/>
          </a:xfrm>
        </p:spPr>
        <p:txBody>
          <a:bodyPr>
            <a:normAutofit/>
          </a:bodyPr>
          <a:lstStyle/>
          <a:p>
            <a:r>
              <a:rPr lang="en-US" sz="5400" dirty="0"/>
              <a:t>Introduction</a:t>
            </a:r>
          </a:p>
        </p:txBody>
      </p:sp>
      <p:sp>
        <p:nvSpPr>
          <p:cNvPr id="10" name="sketch line">
            <a:extLst>
              <a:ext uri="{FF2B5EF4-FFF2-40B4-BE49-F238E27FC236}">
                <a16:creationId xmlns:a16="http://schemas.microsoft.com/office/drawing/2014/main" id="{5799E03F-ACC0-14C6-0E48-C638D5428D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FF215D19-BF71-F1C1-C81B-02891EF75C05}"/>
              </a:ext>
            </a:extLst>
          </p:cNvPr>
          <p:cNvSpPr>
            <a:spLocks noGrp="1"/>
          </p:cNvSpPr>
          <p:nvPr>
            <p:ph idx="1"/>
          </p:nvPr>
        </p:nvSpPr>
        <p:spPr>
          <a:xfrm>
            <a:off x="669036" y="1825034"/>
            <a:ext cx="7807699" cy="4251960"/>
          </a:xfrm>
        </p:spPr>
        <p:txBody>
          <a:bodyPr>
            <a:noAutofit/>
          </a:bodyPr>
          <a:lstStyle/>
          <a:p>
            <a:r>
              <a:rPr lang="en-US" sz="3200" dirty="0"/>
              <a:t>Views of Spiritual Gifts</a:t>
            </a:r>
          </a:p>
          <a:p>
            <a:endParaRPr lang="en-US" sz="3200" dirty="0"/>
          </a:p>
          <a:p>
            <a:r>
              <a:rPr lang="en-US" sz="3200" dirty="0"/>
              <a:t>What is the Purpose of Spiritual Gifts?</a:t>
            </a:r>
          </a:p>
          <a:p>
            <a:endParaRPr lang="en-US" sz="3200" dirty="0"/>
          </a:p>
          <a:p>
            <a:r>
              <a:rPr lang="en-US" sz="3200" dirty="0"/>
              <a:t>Are There Different Categories?</a:t>
            </a:r>
          </a:p>
          <a:p>
            <a:endParaRPr lang="en-US" sz="3200" dirty="0"/>
          </a:p>
          <a:p>
            <a:r>
              <a:rPr lang="en-US" sz="3200" dirty="0"/>
              <a:t>Are Spiritual Gifts Aligned to Personality Traits or Learned Skills?</a:t>
            </a:r>
          </a:p>
          <a:p>
            <a:pPr lvl="1">
              <a:buFont typeface="Aptos" panose="020B0004020202020204" pitchFamily="34" charset="0"/>
              <a:buChar char="-"/>
            </a:pPr>
            <a:endParaRPr lang="en-US" dirty="0"/>
          </a:p>
          <a:p>
            <a:endParaRPr lang="en-US" dirty="0"/>
          </a:p>
          <a:p>
            <a:pPr marL="0" indent="0">
              <a:buNone/>
            </a:pPr>
            <a:endParaRPr lang="en-US" sz="3200" dirty="0"/>
          </a:p>
          <a:p>
            <a:endParaRPr lang="en-US" sz="2800" dirty="0"/>
          </a:p>
        </p:txBody>
      </p:sp>
      <p:sp>
        <p:nvSpPr>
          <p:cNvPr id="5" name="TextBox 4">
            <a:extLst>
              <a:ext uri="{FF2B5EF4-FFF2-40B4-BE49-F238E27FC236}">
                <a16:creationId xmlns:a16="http://schemas.microsoft.com/office/drawing/2014/main" id="{6CCFD5C5-3AB8-BB44-6206-CFE2B7C89471}"/>
              </a:ext>
            </a:extLst>
          </p:cNvPr>
          <p:cNvSpPr txBox="1"/>
          <p:nvPr/>
        </p:nvSpPr>
        <p:spPr>
          <a:xfrm>
            <a:off x="8476735" y="1763478"/>
            <a:ext cx="3348935" cy="4708981"/>
          </a:xfrm>
          <a:prstGeom prst="rect">
            <a:avLst/>
          </a:prstGeom>
          <a:noFill/>
          <a:ln w="25400">
            <a:solidFill>
              <a:srgbClr val="C00000"/>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u="sng" dirty="0">
                <a:solidFill>
                  <a:prstClr val="black"/>
                </a:solidFill>
                <a:latin typeface="Aptos" panose="02110004020202020204"/>
              </a:rPr>
              <a:t>Self Assessment</a:t>
            </a:r>
            <a:r>
              <a:rPr kumimoji="0" lang="en-US" sz="2000" b="1" i="0" u="none" strike="noStrike" kern="1200" cap="none" spc="0" normalizeH="0" baseline="0" noProof="0" dirty="0">
                <a:ln>
                  <a:noFill/>
                </a:ln>
                <a:solidFill>
                  <a:prstClr val="black"/>
                </a:solidFill>
                <a:effectLst/>
                <a:uLnTx/>
                <a:uFillTx/>
                <a:latin typeface="Aptos" panose="02110004020202020204"/>
                <a:ea typeface="+mn-ea"/>
                <a:cs typeface="+mn-cs"/>
              </a:rPr>
              <a:t>:</a:t>
            </a:r>
          </a:p>
          <a:p>
            <a:pPr lvl="0">
              <a:defRPr/>
            </a:pPr>
            <a:r>
              <a:rPr lang="en-US" sz="2000" dirty="0">
                <a:solidFill>
                  <a:prstClr val="black"/>
                </a:solidFill>
                <a:latin typeface="Aptos" panose="02110004020202020204"/>
              </a:rPr>
              <a:t>I had not spent a lot of time considering the Holy Spirit until recently. Therefore, I did not give deep thought to Spiritual Gifts. </a:t>
            </a:r>
          </a:p>
          <a:p>
            <a:pPr lvl="0">
              <a:defRPr/>
            </a:pPr>
            <a:endParaRPr lang="en-US" sz="2000" dirty="0">
              <a:solidFill>
                <a:prstClr val="black"/>
              </a:solidFill>
              <a:latin typeface="Aptos" panose="02110004020202020204"/>
            </a:endParaRPr>
          </a:p>
          <a:p>
            <a:pPr lvl="0">
              <a:defRPr/>
            </a:pPr>
            <a:r>
              <a:rPr lang="en-US" sz="2000" dirty="0">
                <a:solidFill>
                  <a:prstClr val="black"/>
                </a:solidFill>
                <a:latin typeface="Aptos" panose="02110004020202020204"/>
              </a:rPr>
              <a:t>I do believe people have them and they are important for the church functioning as one body (i.e., everyone has some gift to contribute). </a:t>
            </a:r>
          </a:p>
          <a:p>
            <a:pPr lvl="0">
              <a:defRPr/>
            </a:pPr>
            <a:endParaRPr lang="en-US" sz="2000" dirty="0">
              <a:solidFill>
                <a:prstClr val="black"/>
              </a:solidFill>
              <a:latin typeface="Aptos" panose="02110004020202020204"/>
            </a:endParaRPr>
          </a:p>
          <a:p>
            <a:pPr lvl="0">
              <a:defRPr/>
            </a:pPr>
            <a:r>
              <a:rPr lang="en-US" sz="2000" dirty="0">
                <a:solidFill>
                  <a:prstClr val="black"/>
                </a:solidFill>
                <a:latin typeface="Aptos" panose="02110004020202020204"/>
              </a:rPr>
              <a:t>But I get uncomfortable the more charismatic the gift.</a:t>
            </a:r>
            <a:endParaRPr lang="en-US" sz="2200" dirty="0">
              <a:solidFill>
                <a:prstClr val="black"/>
              </a:solidFill>
              <a:latin typeface="Aptos" panose="02110004020202020204"/>
            </a:endParaRPr>
          </a:p>
        </p:txBody>
      </p:sp>
    </p:spTree>
    <p:extLst>
      <p:ext uri="{BB962C8B-B14F-4D97-AF65-F5344CB8AC3E}">
        <p14:creationId xmlns:p14="http://schemas.microsoft.com/office/powerpoint/2010/main" val="1493913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CCE8500-4370-377C-A94F-86F37D7CFF8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C40667A-9CD6-996A-79A1-013266EBAE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3214112B-8F9D-B7DF-3054-FBEA9C888AD6}"/>
              </a:ext>
            </a:extLst>
          </p:cNvPr>
          <p:cNvSpPr>
            <a:spLocks noGrp="1"/>
          </p:cNvSpPr>
          <p:nvPr>
            <p:ph type="title"/>
          </p:nvPr>
        </p:nvSpPr>
        <p:spPr>
          <a:xfrm>
            <a:off x="669036" y="365125"/>
            <a:ext cx="10853928" cy="1325563"/>
          </a:xfrm>
        </p:spPr>
        <p:txBody>
          <a:bodyPr>
            <a:normAutofit/>
          </a:bodyPr>
          <a:lstStyle/>
          <a:p>
            <a:r>
              <a:rPr lang="en-US" sz="5400" dirty="0"/>
              <a:t>Views of Spiritual Gifts</a:t>
            </a:r>
          </a:p>
        </p:txBody>
      </p:sp>
      <p:sp>
        <p:nvSpPr>
          <p:cNvPr id="10" name="sketch line">
            <a:extLst>
              <a:ext uri="{FF2B5EF4-FFF2-40B4-BE49-F238E27FC236}">
                <a16:creationId xmlns:a16="http://schemas.microsoft.com/office/drawing/2014/main" id="{5C106717-5901-E788-4A08-0FE5DA99F9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4" name="TextBox 3">
            <a:extLst>
              <a:ext uri="{FF2B5EF4-FFF2-40B4-BE49-F238E27FC236}">
                <a16:creationId xmlns:a16="http://schemas.microsoft.com/office/drawing/2014/main" id="{B6DE0F53-0351-9D2D-B979-1D019812B0A6}"/>
              </a:ext>
            </a:extLst>
          </p:cNvPr>
          <p:cNvSpPr txBox="1"/>
          <p:nvPr/>
        </p:nvSpPr>
        <p:spPr>
          <a:xfrm>
            <a:off x="801231" y="1943100"/>
            <a:ext cx="10712473" cy="2677656"/>
          </a:xfrm>
          <a:prstGeom prst="rect">
            <a:avLst/>
          </a:prstGeom>
          <a:noFill/>
          <a:ln w="19050">
            <a:solidFill>
              <a:srgbClr val="00B0F0"/>
            </a:solidFill>
          </a:ln>
        </p:spPr>
        <p:txBody>
          <a:bodyPr wrap="square" rtlCol="0">
            <a:spAutoFit/>
          </a:bodyPr>
          <a:lstStyle/>
          <a:p>
            <a:r>
              <a:rPr lang="en-US" sz="2400" b="1" u="sng" dirty="0"/>
              <a:t>Traditional View</a:t>
            </a:r>
          </a:p>
          <a:p>
            <a:r>
              <a:rPr lang="en-US" sz="2400" dirty="0"/>
              <a:t>“Spiritual gifts are capacities or abilities imparted to Christians by the Holy Spirit to enable them to exceed the limitations of their finite humanity in order to serve other believers to the glory of God.”</a:t>
            </a:r>
          </a:p>
          <a:p>
            <a:endParaRPr lang="en-US" sz="2400" dirty="0"/>
          </a:p>
          <a:p>
            <a:r>
              <a:rPr lang="en-US" sz="2400" dirty="0"/>
              <a:t>Alternatively, “spiritual gifts are abilities, or </a:t>
            </a:r>
            <a:r>
              <a:rPr lang="en-US" sz="2400" dirty="0" err="1"/>
              <a:t>enablements</a:t>
            </a:r>
            <a:r>
              <a:rPr lang="en-US" sz="2400" dirty="0"/>
              <a:t>, given by the Holy Spirit to individual believers to serve others.”</a:t>
            </a:r>
            <a:endParaRPr lang="en-US" dirty="0"/>
          </a:p>
        </p:txBody>
      </p:sp>
    </p:spTree>
    <p:extLst>
      <p:ext uri="{BB962C8B-B14F-4D97-AF65-F5344CB8AC3E}">
        <p14:creationId xmlns:p14="http://schemas.microsoft.com/office/powerpoint/2010/main" val="33891857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FE38B46-67FD-1392-7BEE-95D123E9CAB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CFA55A1-0D44-7829-2B16-245B59AD3C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03B2FCC7-771C-C9EE-9E9F-1398AF26A2EA}"/>
              </a:ext>
            </a:extLst>
          </p:cNvPr>
          <p:cNvSpPr>
            <a:spLocks noGrp="1"/>
          </p:cNvSpPr>
          <p:nvPr>
            <p:ph type="title"/>
          </p:nvPr>
        </p:nvSpPr>
        <p:spPr>
          <a:xfrm>
            <a:off x="669036" y="365125"/>
            <a:ext cx="10853928" cy="1325563"/>
          </a:xfrm>
        </p:spPr>
        <p:txBody>
          <a:bodyPr>
            <a:normAutofit/>
          </a:bodyPr>
          <a:lstStyle/>
          <a:p>
            <a:r>
              <a:rPr lang="en-US" sz="5400" dirty="0"/>
              <a:t>Views of Spiritual Gifts</a:t>
            </a:r>
          </a:p>
        </p:txBody>
      </p:sp>
      <p:sp>
        <p:nvSpPr>
          <p:cNvPr id="10" name="sketch line">
            <a:extLst>
              <a:ext uri="{FF2B5EF4-FFF2-40B4-BE49-F238E27FC236}">
                <a16:creationId xmlns:a16="http://schemas.microsoft.com/office/drawing/2014/main" id="{E7676B3F-9EA9-BC2A-4489-1E536A0E87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7" name="TextBox 6">
            <a:extLst>
              <a:ext uri="{FF2B5EF4-FFF2-40B4-BE49-F238E27FC236}">
                <a16:creationId xmlns:a16="http://schemas.microsoft.com/office/drawing/2014/main" id="{2629921A-97DE-09F0-154D-31FE61F89091}"/>
              </a:ext>
            </a:extLst>
          </p:cNvPr>
          <p:cNvSpPr txBox="1"/>
          <p:nvPr/>
        </p:nvSpPr>
        <p:spPr>
          <a:xfrm>
            <a:off x="669036" y="2055813"/>
            <a:ext cx="10712473" cy="2308324"/>
          </a:xfrm>
          <a:prstGeom prst="rect">
            <a:avLst/>
          </a:prstGeom>
          <a:noFill/>
          <a:ln w="19050">
            <a:solidFill>
              <a:srgbClr val="00B0F0"/>
            </a:solidFill>
          </a:ln>
        </p:spPr>
        <p:txBody>
          <a:bodyPr wrap="square" rtlCol="0">
            <a:spAutoFit/>
          </a:bodyPr>
          <a:lstStyle/>
          <a:p>
            <a:r>
              <a:rPr lang="en-US" sz="2400" b="1" u="sng" dirty="0"/>
              <a:t>Another View</a:t>
            </a:r>
            <a:r>
              <a:rPr lang="en-US" sz="2400" b="1" dirty="0"/>
              <a:t> – </a:t>
            </a:r>
            <a:r>
              <a:rPr lang="en-US" sz="2400" i="1" dirty="0"/>
              <a:t>What Are Spiritual Gifts: Rethinking the Conventional View</a:t>
            </a:r>
            <a:r>
              <a:rPr lang="en-US" sz="2400" dirty="0"/>
              <a:t> by Kenneth Berding</a:t>
            </a:r>
          </a:p>
          <a:p>
            <a:r>
              <a:rPr lang="en-US" sz="2400" u="sng" dirty="0"/>
              <a:t>Thesis</a:t>
            </a:r>
            <a:r>
              <a:rPr lang="en-US" sz="2400" dirty="0"/>
              <a:t> – so called spiritual gifts are not special abilities; they’re Spirit-given ministries.</a:t>
            </a:r>
          </a:p>
          <a:p>
            <a:r>
              <a:rPr lang="en-US" sz="2400" dirty="0"/>
              <a:t>- Do not ask – “How can I discover the special abilities that the Spirit has given me; rather ask – “Lord, where do you want me to serve?”</a:t>
            </a:r>
            <a:endParaRPr lang="en-US" dirty="0"/>
          </a:p>
        </p:txBody>
      </p:sp>
      <p:sp>
        <p:nvSpPr>
          <p:cNvPr id="3" name="TextBox 2">
            <a:extLst>
              <a:ext uri="{FF2B5EF4-FFF2-40B4-BE49-F238E27FC236}">
                <a16:creationId xmlns:a16="http://schemas.microsoft.com/office/drawing/2014/main" id="{C06866D8-E761-604D-53D5-B1186CAC5600}"/>
              </a:ext>
            </a:extLst>
          </p:cNvPr>
          <p:cNvSpPr txBox="1"/>
          <p:nvPr/>
        </p:nvSpPr>
        <p:spPr>
          <a:xfrm>
            <a:off x="669035" y="4731738"/>
            <a:ext cx="10712473" cy="1938992"/>
          </a:xfrm>
          <a:prstGeom prst="rect">
            <a:avLst/>
          </a:prstGeom>
          <a:noFill/>
          <a:ln w="19050">
            <a:solidFill>
              <a:srgbClr val="00B0F0"/>
            </a:solidFill>
          </a:ln>
        </p:spPr>
        <p:txBody>
          <a:bodyPr wrap="square" rtlCol="0">
            <a:spAutoFit/>
          </a:bodyPr>
          <a:lstStyle/>
          <a:p>
            <a:r>
              <a:rPr lang="en-US" sz="2400" b="1" u="sng" dirty="0"/>
              <a:t>Storm’s View</a:t>
            </a:r>
            <a:endParaRPr lang="en-US" sz="2400" dirty="0"/>
          </a:p>
          <a:p>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rPr>
              <a:t>“A spiritual gift is </a:t>
            </a:r>
            <a:r>
              <a:rPr kumimoji="0" lang="en-US" sz="2400" b="1" i="1" u="none" strike="noStrike" kern="1200" cap="none" spc="0" normalizeH="0" baseline="0" noProof="0" dirty="0">
                <a:ln>
                  <a:noFill/>
                </a:ln>
                <a:solidFill>
                  <a:prstClr val="black"/>
                </a:solidFill>
                <a:effectLst/>
                <a:uLnTx/>
                <a:uFillTx/>
                <a:latin typeface="Aptos" panose="02110004020202020204"/>
                <a:ea typeface="+mn-ea"/>
                <a:cs typeface="+mn-cs"/>
              </a:rPr>
              <a:t>when the Holy Spirit manifests his presence</a:t>
            </a: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rPr>
              <a:t> and imparts his power into and through individual believers to enable them to exceed the limitations of their finite humanity so that they might </a:t>
            </a:r>
            <a:r>
              <a:rPr kumimoji="0" lang="en-US" sz="2400" b="1" i="1" u="none" strike="noStrike" kern="1200" cap="none" spc="0" normalizeH="0" baseline="0" noProof="0" dirty="0">
                <a:ln>
                  <a:noFill/>
                </a:ln>
                <a:solidFill>
                  <a:prstClr val="black"/>
                </a:solidFill>
                <a:effectLst/>
                <a:uLnTx/>
                <a:uFillTx/>
                <a:latin typeface="Aptos" panose="02110004020202020204"/>
                <a:ea typeface="+mn-ea"/>
                <a:cs typeface="+mn-cs"/>
              </a:rPr>
              <a:t>faithfully and effectively fulfill certain ministry</a:t>
            </a: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rPr>
              <a:t> tasks for the building up of the body of Christ.”</a:t>
            </a:r>
            <a:endParaRPr lang="en-US" dirty="0"/>
          </a:p>
        </p:txBody>
      </p:sp>
    </p:spTree>
    <p:extLst>
      <p:ext uri="{BB962C8B-B14F-4D97-AF65-F5344CB8AC3E}">
        <p14:creationId xmlns:p14="http://schemas.microsoft.com/office/powerpoint/2010/main" val="27059201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64F1E08-8279-1B1F-2723-8B7F97C35927}"/>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339262F-AB47-45A2-F6BA-D5D0A6817D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DD71F26C-2620-0A87-F218-81A4679963E7}"/>
              </a:ext>
            </a:extLst>
          </p:cNvPr>
          <p:cNvSpPr>
            <a:spLocks noGrp="1"/>
          </p:cNvSpPr>
          <p:nvPr>
            <p:ph type="title"/>
          </p:nvPr>
        </p:nvSpPr>
        <p:spPr>
          <a:xfrm>
            <a:off x="669036" y="365125"/>
            <a:ext cx="10853928" cy="1325563"/>
          </a:xfrm>
        </p:spPr>
        <p:txBody>
          <a:bodyPr>
            <a:normAutofit/>
          </a:bodyPr>
          <a:lstStyle/>
          <a:p>
            <a:r>
              <a:rPr lang="en-US" sz="5400" dirty="0"/>
              <a:t>What is the Purpose of Spiritual Gifts?</a:t>
            </a:r>
          </a:p>
        </p:txBody>
      </p:sp>
      <p:sp>
        <p:nvSpPr>
          <p:cNvPr id="10" name="sketch line">
            <a:extLst>
              <a:ext uri="{FF2B5EF4-FFF2-40B4-BE49-F238E27FC236}">
                <a16:creationId xmlns:a16="http://schemas.microsoft.com/office/drawing/2014/main" id="{0FC77689-2066-DE50-951F-F51DA162A1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30099E3A-F34B-194A-15E6-0A28CF01F596}"/>
              </a:ext>
            </a:extLst>
          </p:cNvPr>
          <p:cNvSpPr>
            <a:spLocks noGrp="1"/>
          </p:cNvSpPr>
          <p:nvPr>
            <p:ph idx="1"/>
          </p:nvPr>
        </p:nvSpPr>
        <p:spPr>
          <a:xfrm>
            <a:off x="606044" y="1806431"/>
            <a:ext cx="10976864" cy="4105656"/>
          </a:xfrm>
        </p:spPr>
        <p:txBody>
          <a:bodyPr>
            <a:noAutofit/>
          </a:bodyPr>
          <a:lstStyle/>
          <a:p>
            <a:pPr marL="457200" lvl="1" indent="-457200"/>
            <a:r>
              <a:rPr lang="en-US" sz="2800" dirty="0"/>
              <a:t>Were spiritual gifts just to authenticate or supply evidentiary proof of the genuineness of the apostles and ministry in the first century?</a:t>
            </a:r>
          </a:p>
          <a:p>
            <a:pPr marL="457200" lvl="1" indent="-457200"/>
            <a:endParaRPr lang="en-US" sz="3200" dirty="0"/>
          </a:p>
          <a:p>
            <a:pPr marL="457200" lvl="1" indent="-457200"/>
            <a:r>
              <a:rPr lang="en-US" sz="2800" dirty="0"/>
              <a:t>Edify or build up and spiritually strengthen other believers?</a:t>
            </a:r>
            <a:endParaRPr lang="en-US" sz="3200" dirty="0"/>
          </a:p>
          <a:p>
            <a:pPr marL="914400" lvl="2" indent="-457200">
              <a:buFont typeface="Aptos" panose="020B0004020202020204" pitchFamily="34" charset="0"/>
              <a:buChar char="-"/>
            </a:pPr>
            <a:r>
              <a:rPr lang="en-US" sz="2400" dirty="0"/>
              <a:t>1 Cor. 12: 7 – “Now to each one the manifestation of the Spirit is given for the </a:t>
            </a:r>
            <a:r>
              <a:rPr lang="en-US" sz="2400" b="1" i="1" dirty="0"/>
              <a:t>common good</a:t>
            </a:r>
            <a:r>
              <a:rPr lang="en-US" sz="2400" dirty="0"/>
              <a:t>.” (others)</a:t>
            </a:r>
          </a:p>
          <a:p>
            <a:pPr marL="914400" lvl="2" indent="-457200">
              <a:buFont typeface="Aptos" panose="020B0004020202020204" pitchFamily="34" charset="0"/>
              <a:buChar char="-"/>
            </a:pPr>
            <a:r>
              <a:rPr lang="en-US" sz="2400" dirty="0"/>
              <a:t>1 Cor. 14: 3-26 – building up others and the church</a:t>
            </a:r>
          </a:p>
          <a:p>
            <a:pPr marL="914400" lvl="2" indent="-457200">
              <a:buFont typeface="Aptos" panose="020B0004020202020204" pitchFamily="34" charset="0"/>
              <a:buChar char="-"/>
            </a:pPr>
            <a:r>
              <a:rPr lang="en-US" sz="2400" dirty="0"/>
              <a:t>1 Peter 4: 10 – “Each one should use whatever gift he has received </a:t>
            </a:r>
            <a:r>
              <a:rPr lang="en-US" sz="2400" b="1" i="1" dirty="0"/>
              <a:t>to serve others</a:t>
            </a:r>
            <a:r>
              <a:rPr lang="en-US" sz="2400" dirty="0"/>
              <a:t>, faithfully administering God's grace in its various forms.”</a:t>
            </a:r>
          </a:p>
          <a:p>
            <a:pPr marL="914400" lvl="2" indent="-457200">
              <a:buFont typeface="Aptos" panose="020B0004020202020204" pitchFamily="34" charset="0"/>
              <a:buChar char="-"/>
            </a:pPr>
            <a:r>
              <a:rPr lang="en-US" sz="2400" dirty="0"/>
              <a:t>Jude 20 – “</a:t>
            </a:r>
            <a:r>
              <a:rPr lang="en-US" sz="2400" b="1" i="1" dirty="0"/>
              <a:t>build yourselves up </a:t>
            </a:r>
            <a:r>
              <a:rPr lang="en-US" sz="2400" dirty="0"/>
              <a:t>in your most holy faith and pray in the Holy Spirit.” (self)</a:t>
            </a:r>
          </a:p>
          <a:p>
            <a:pPr marL="914400" lvl="2" indent="-457200">
              <a:buFont typeface="Aptos" panose="020B0004020202020204" pitchFamily="34" charset="0"/>
              <a:buChar char="-"/>
            </a:pPr>
            <a:endParaRPr lang="en-US" sz="2800" dirty="0"/>
          </a:p>
          <a:p>
            <a:endParaRPr lang="en-US" dirty="0"/>
          </a:p>
        </p:txBody>
      </p:sp>
    </p:spTree>
    <p:extLst>
      <p:ext uri="{BB962C8B-B14F-4D97-AF65-F5344CB8AC3E}">
        <p14:creationId xmlns:p14="http://schemas.microsoft.com/office/powerpoint/2010/main" val="1121402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A4FA5AE-975C-BBB8-4540-68466C7A056A}"/>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B739948-8D1B-54CB-2998-F08C6AE5B0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6F2A95F4-752D-73C9-7540-17731D519C14}"/>
              </a:ext>
            </a:extLst>
          </p:cNvPr>
          <p:cNvSpPr>
            <a:spLocks noGrp="1"/>
          </p:cNvSpPr>
          <p:nvPr>
            <p:ph type="title"/>
          </p:nvPr>
        </p:nvSpPr>
        <p:spPr>
          <a:xfrm>
            <a:off x="669036" y="365125"/>
            <a:ext cx="10853928" cy="1325563"/>
          </a:xfrm>
        </p:spPr>
        <p:txBody>
          <a:bodyPr>
            <a:normAutofit/>
          </a:bodyPr>
          <a:lstStyle/>
          <a:p>
            <a:r>
              <a:rPr lang="en-US" sz="5400" dirty="0"/>
              <a:t>1 Corinthians 14</a:t>
            </a:r>
          </a:p>
        </p:txBody>
      </p:sp>
      <p:sp>
        <p:nvSpPr>
          <p:cNvPr id="10" name="sketch line">
            <a:extLst>
              <a:ext uri="{FF2B5EF4-FFF2-40B4-BE49-F238E27FC236}">
                <a16:creationId xmlns:a16="http://schemas.microsoft.com/office/drawing/2014/main" id="{EA2AC741-A4CE-3EF0-0FB0-09C4D56E04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2D48C6C3-E8AB-B890-3C8B-2B685C0D0356}"/>
              </a:ext>
            </a:extLst>
          </p:cNvPr>
          <p:cNvSpPr>
            <a:spLocks noGrp="1"/>
          </p:cNvSpPr>
          <p:nvPr>
            <p:ph idx="1"/>
          </p:nvPr>
        </p:nvSpPr>
        <p:spPr>
          <a:xfrm>
            <a:off x="550717" y="1695661"/>
            <a:ext cx="11461173" cy="4105656"/>
          </a:xfrm>
        </p:spPr>
        <p:txBody>
          <a:bodyPr>
            <a:noAutofit/>
          </a:bodyPr>
          <a:lstStyle/>
          <a:p>
            <a:pPr marL="0" indent="0">
              <a:buNone/>
            </a:pPr>
            <a:r>
              <a:rPr lang="en-US" sz="2400" b="1" baseline="30000" dirty="0"/>
              <a:t>3 </a:t>
            </a:r>
            <a:r>
              <a:rPr lang="en-US" sz="2400" dirty="0"/>
              <a:t>But the one who prophesies speaks </a:t>
            </a:r>
            <a:r>
              <a:rPr lang="en-US" sz="2400" b="1" i="1" dirty="0"/>
              <a:t>to people for their strengthening, encouraging and comfort</a:t>
            </a:r>
            <a:r>
              <a:rPr lang="en-US" sz="2400" dirty="0"/>
              <a:t>. </a:t>
            </a:r>
            <a:r>
              <a:rPr lang="en-US" sz="2400" b="1" baseline="30000" dirty="0"/>
              <a:t>4 </a:t>
            </a:r>
            <a:r>
              <a:rPr lang="en-US" sz="2400" dirty="0"/>
              <a:t>Anyone who speaks in a tongue edifies themselves, but the one who prophesies </a:t>
            </a:r>
            <a:r>
              <a:rPr lang="en-US" sz="2400" b="1" i="1" dirty="0"/>
              <a:t>edifies the church</a:t>
            </a:r>
            <a:r>
              <a:rPr lang="en-US" sz="2400" dirty="0"/>
              <a:t>. </a:t>
            </a:r>
            <a:r>
              <a:rPr lang="en-US" sz="2400" b="1" baseline="30000" dirty="0"/>
              <a:t>5 </a:t>
            </a:r>
            <a:r>
              <a:rPr lang="en-US" sz="2400" dirty="0"/>
              <a:t>I would like every one of you to speak in tongues,</a:t>
            </a:r>
            <a:r>
              <a:rPr lang="en-US" sz="2400" baseline="30000" dirty="0"/>
              <a:t>[</a:t>
            </a:r>
            <a:r>
              <a:rPr lang="en-US" sz="2400" baseline="30000" dirty="0">
                <a:hlinkClick r:id="rId3" tooltip="See footnote b"/>
              </a:rPr>
              <a:t>b</a:t>
            </a:r>
            <a:r>
              <a:rPr lang="en-US" sz="2400" baseline="30000" dirty="0"/>
              <a:t>]</a:t>
            </a:r>
            <a:r>
              <a:rPr lang="en-US" sz="2400" dirty="0"/>
              <a:t> but I would rather have you prophesy. The one who prophesies is greater than the one who speaks in tongues,</a:t>
            </a:r>
            <a:r>
              <a:rPr lang="en-US" sz="2400" baseline="30000" dirty="0"/>
              <a:t>[</a:t>
            </a:r>
            <a:r>
              <a:rPr lang="en-US" sz="2400" baseline="30000" dirty="0">
                <a:hlinkClick r:id="rId4" tooltip="See footnote c"/>
              </a:rPr>
              <a:t>c</a:t>
            </a:r>
            <a:r>
              <a:rPr lang="en-US" sz="2400" baseline="30000" dirty="0"/>
              <a:t>]</a:t>
            </a:r>
            <a:r>
              <a:rPr lang="en-US" sz="2400" dirty="0"/>
              <a:t> unless someone interprets, </a:t>
            </a:r>
            <a:r>
              <a:rPr lang="en-US" sz="2400" b="1" i="1" dirty="0"/>
              <a:t>so that the church may be edified</a:t>
            </a:r>
            <a:r>
              <a:rPr lang="en-US" sz="2400" dirty="0"/>
              <a:t>.</a:t>
            </a:r>
          </a:p>
          <a:p>
            <a:pPr marL="0" indent="0">
              <a:buNone/>
            </a:pPr>
            <a:endParaRPr lang="en-US" sz="2400" dirty="0"/>
          </a:p>
          <a:p>
            <a:pPr marL="0" indent="0">
              <a:buNone/>
            </a:pPr>
            <a:r>
              <a:rPr lang="en-US" sz="2400" b="1" baseline="30000" dirty="0"/>
              <a:t>12 </a:t>
            </a:r>
            <a:r>
              <a:rPr lang="en-US" sz="2400" dirty="0"/>
              <a:t>So it is with you. Since you are eager for gifts of the Spirit, try to </a:t>
            </a:r>
            <a:r>
              <a:rPr lang="en-US" sz="2400" b="1" i="1" dirty="0"/>
              <a:t>excel in those that build up the church</a:t>
            </a:r>
            <a:r>
              <a:rPr lang="en-US" sz="2400" dirty="0"/>
              <a:t>.</a:t>
            </a:r>
          </a:p>
          <a:p>
            <a:pPr marL="0" indent="0">
              <a:buNone/>
            </a:pPr>
            <a:endParaRPr lang="en-US" sz="2400" dirty="0"/>
          </a:p>
          <a:p>
            <a:pPr marL="0" indent="0">
              <a:buNone/>
            </a:pPr>
            <a:r>
              <a:rPr lang="en-US" sz="2400" b="1" baseline="30000" dirty="0"/>
              <a:t>19 </a:t>
            </a:r>
            <a:r>
              <a:rPr lang="en-US" sz="2400" dirty="0"/>
              <a:t>But in the church I would rather speak five intelligible words </a:t>
            </a:r>
            <a:r>
              <a:rPr lang="en-US" sz="2400" b="1" i="1" dirty="0"/>
              <a:t>to instruct others </a:t>
            </a:r>
            <a:r>
              <a:rPr lang="en-US" sz="2400" dirty="0"/>
              <a:t>than ten thousand words in a tongue.</a:t>
            </a:r>
            <a:endParaRPr lang="en-US" sz="2000" dirty="0"/>
          </a:p>
          <a:p>
            <a:pPr marL="0" indent="0">
              <a:buNone/>
            </a:pPr>
            <a:endParaRPr lang="en-US" sz="2000" dirty="0"/>
          </a:p>
          <a:p>
            <a:endParaRPr lang="en-US" dirty="0"/>
          </a:p>
        </p:txBody>
      </p:sp>
    </p:spTree>
    <p:extLst>
      <p:ext uri="{BB962C8B-B14F-4D97-AF65-F5344CB8AC3E}">
        <p14:creationId xmlns:p14="http://schemas.microsoft.com/office/powerpoint/2010/main" val="40706855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B779558-F82A-D589-F3AD-30D868087F9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4AACC6F-6C3E-06C7-04EE-78BC0294CF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819208AF-F9DB-8058-CB72-D1A9DD673852}"/>
              </a:ext>
            </a:extLst>
          </p:cNvPr>
          <p:cNvSpPr>
            <a:spLocks noGrp="1"/>
          </p:cNvSpPr>
          <p:nvPr>
            <p:ph type="title"/>
          </p:nvPr>
        </p:nvSpPr>
        <p:spPr>
          <a:xfrm>
            <a:off x="669036" y="365125"/>
            <a:ext cx="10853928" cy="1325563"/>
          </a:xfrm>
        </p:spPr>
        <p:txBody>
          <a:bodyPr>
            <a:normAutofit/>
          </a:bodyPr>
          <a:lstStyle/>
          <a:p>
            <a:r>
              <a:rPr lang="en-US" sz="5400" dirty="0"/>
              <a:t>1 Corinthians 14</a:t>
            </a:r>
          </a:p>
        </p:txBody>
      </p:sp>
      <p:sp>
        <p:nvSpPr>
          <p:cNvPr id="10" name="sketch line">
            <a:extLst>
              <a:ext uri="{FF2B5EF4-FFF2-40B4-BE49-F238E27FC236}">
                <a16:creationId xmlns:a16="http://schemas.microsoft.com/office/drawing/2014/main" id="{DD184DA3-BF2E-2F38-1811-A1DA19388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C55C1302-E2FA-280B-0F65-1049D392FDBD}"/>
              </a:ext>
            </a:extLst>
          </p:cNvPr>
          <p:cNvSpPr>
            <a:spLocks noGrp="1"/>
          </p:cNvSpPr>
          <p:nvPr>
            <p:ph idx="1"/>
          </p:nvPr>
        </p:nvSpPr>
        <p:spPr>
          <a:xfrm>
            <a:off x="550717" y="1695661"/>
            <a:ext cx="11461173" cy="4105656"/>
          </a:xfrm>
        </p:spPr>
        <p:txBody>
          <a:bodyPr>
            <a:noAutofit/>
          </a:bodyPr>
          <a:lstStyle/>
          <a:p>
            <a:pPr marL="0" indent="0">
              <a:buNone/>
            </a:pPr>
            <a:r>
              <a:rPr lang="en-US" sz="2200" b="1" baseline="30000" dirty="0"/>
              <a:t>23 </a:t>
            </a:r>
            <a:r>
              <a:rPr lang="en-US" sz="2200" dirty="0"/>
              <a:t>So if the whole church comes together and everyone speaks in tongues, and inquirers or unbelievers come in, will they not say that you are out of your mind? </a:t>
            </a:r>
            <a:r>
              <a:rPr lang="en-US" sz="2200" baseline="30000" dirty="0"/>
              <a:t>24 </a:t>
            </a:r>
            <a:r>
              <a:rPr lang="en-US" sz="2200" dirty="0"/>
              <a:t>But if an unbeliever or an inquirer comes in while everyone is prophesying, they are convicted of sin and are brought under judgment by all, </a:t>
            </a:r>
            <a:r>
              <a:rPr lang="en-US" sz="2200" b="1" baseline="30000" dirty="0"/>
              <a:t>25 </a:t>
            </a:r>
            <a:r>
              <a:rPr lang="en-US" sz="2200" dirty="0"/>
              <a:t>as the secrets of their hearts are laid bare. So they will fall down and worship God, exclaiming, “God is really among you!”</a:t>
            </a:r>
          </a:p>
          <a:p>
            <a:pPr marL="0" indent="0">
              <a:buNone/>
            </a:pPr>
            <a:r>
              <a:rPr lang="en-US" sz="2200" b="1" dirty="0"/>
              <a:t>Good Order in Worship</a:t>
            </a:r>
          </a:p>
          <a:p>
            <a:pPr marL="0" indent="0">
              <a:buNone/>
            </a:pPr>
            <a:r>
              <a:rPr lang="en-US" sz="2200" baseline="30000" dirty="0"/>
              <a:t>26 </a:t>
            </a:r>
            <a:r>
              <a:rPr lang="en-US" sz="2200" dirty="0"/>
              <a:t>What then shall we say, brothers and sisters? When you come together, each of you has a hymn, or a word of instruction, a revelation, a tongue or an interpretation. Everything must be done </a:t>
            </a:r>
            <a:r>
              <a:rPr lang="en-US" sz="2200" b="1" i="1" dirty="0"/>
              <a:t>so that the church may be built up</a:t>
            </a:r>
            <a:r>
              <a:rPr lang="en-US" sz="2200" dirty="0"/>
              <a:t>. </a:t>
            </a:r>
            <a:r>
              <a:rPr lang="en-US" sz="2200" b="1" baseline="30000" dirty="0"/>
              <a:t>27 </a:t>
            </a:r>
            <a:r>
              <a:rPr lang="en-US" sz="2200" dirty="0"/>
              <a:t>If anyone speaks in a tongue, two—or at the most three—should speak, one at a time, and someone must interpret. </a:t>
            </a:r>
            <a:r>
              <a:rPr lang="en-US" sz="2200" b="1" baseline="30000" dirty="0"/>
              <a:t>28 </a:t>
            </a:r>
            <a:r>
              <a:rPr lang="en-US" sz="2200" dirty="0"/>
              <a:t>If there is no interpreter, the speaker should keep quiet in the church and speak to himself and to God.</a:t>
            </a:r>
          </a:p>
          <a:p>
            <a:pPr marL="0" indent="0">
              <a:buNone/>
            </a:pPr>
            <a:r>
              <a:rPr lang="en-US" sz="2200" b="1" baseline="30000" dirty="0"/>
              <a:t>29 </a:t>
            </a:r>
            <a:r>
              <a:rPr lang="en-US" sz="2200" dirty="0"/>
              <a:t>Two or three prophets should speak, and the others should weigh carefully what is said. </a:t>
            </a:r>
            <a:r>
              <a:rPr lang="en-US" sz="2200" b="1" baseline="30000" dirty="0"/>
              <a:t>30 </a:t>
            </a:r>
            <a:r>
              <a:rPr lang="en-US" sz="2200" dirty="0"/>
              <a:t>And if a revelation comes to someone who is sitting down, the first speaker should stop. </a:t>
            </a:r>
            <a:r>
              <a:rPr lang="en-US" sz="2200" b="1" baseline="30000" dirty="0"/>
              <a:t>31 </a:t>
            </a:r>
            <a:r>
              <a:rPr lang="en-US" sz="2200" dirty="0"/>
              <a:t>For you can all prophesy in turn so that everyone may be instructed and encouraged.</a:t>
            </a:r>
          </a:p>
          <a:p>
            <a:pPr marL="0" indent="0">
              <a:buNone/>
            </a:pPr>
            <a:endParaRPr lang="en-US" dirty="0"/>
          </a:p>
          <a:p>
            <a:endParaRPr lang="en-US" dirty="0"/>
          </a:p>
        </p:txBody>
      </p:sp>
    </p:spTree>
    <p:extLst>
      <p:ext uri="{BB962C8B-B14F-4D97-AF65-F5344CB8AC3E}">
        <p14:creationId xmlns:p14="http://schemas.microsoft.com/office/powerpoint/2010/main" val="19177420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B03E598-736D-EF57-5975-2367AA5A27C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BF9BD19-E673-114E-2D97-61F4D2A725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7007A503-5793-3131-2FC2-916B5C2ED7D8}"/>
              </a:ext>
            </a:extLst>
          </p:cNvPr>
          <p:cNvSpPr>
            <a:spLocks noGrp="1"/>
          </p:cNvSpPr>
          <p:nvPr>
            <p:ph type="title"/>
          </p:nvPr>
        </p:nvSpPr>
        <p:spPr>
          <a:xfrm>
            <a:off x="669036" y="365125"/>
            <a:ext cx="10853928" cy="1325563"/>
          </a:xfrm>
        </p:spPr>
        <p:txBody>
          <a:bodyPr>
            <a:normAutofit/>
          </a:bodyPr>
          <a:lstStyle/>
          <a:p>
            <a:r>
              <a:rPr lang="en-US" sz="5400" dirty="0"/>
              <a:t>Are There Different Categories?</a:t>
            </a:r>
          </a:p>
        </p:txBody>
      </p:sp>
      <p:sp>
        <p:nvSpPr>
          <p:cNvPr id="10" name="sketch line">
            <a:extLst>
              <a:ext uri="{FF2B5EF4-FFF2-40B4-BE49-F238E27FC236}">
                <a16:creationId xmlns:a16="http://schemas.microsoft.com/office/drawing/2014/main" id="{DA9CCF7F-874C-1F56-759F-B9D30B84A3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C7E043B3-8526-2E20-B0C8-D4C51ECEE0EE}"/>
              </a:ext>
            </a:extLst>
          </p:cNvPr>
          <p:cNvSpPr>
            <a:spLocks noGrp="1"/>
          </p:cNvSpPr>
          <p:nvPr>
            <p:ph idx="1"/>
          </p:nvPr>
        </p:nvSpPr>
        <p:spPr>
          <a:xfrm>
            <a:off x="669036" y="1695661"/>
            <a:ext cx="10976864" cy="4105656"/>
          </a:xfrm>
        </p:spPr>
        <p:txBody>
          <a:bodyPr>
            <a:noAutofit/>
          </a:bodyPr>
          <a:lstStyle/>
          <a:p>
            <a:r>
              <a:rPr lang="en-US" dirty="0"/>
              <a:t>Manifestation Gifts (1 Cor 12: 7-10)</a:t>
            </a:r>
          </a:p>
          <a:p>
            <a:endParaRPr lang="en-US" dirty="0"/>
          </a:p>
          <a:p>
            <a:r>
              <a:rPr lang="en-US" dirty="0"/>
              <a:t>Ministry Gifts (Eph. 4: 11-13)</a:t>
            </a:r>
          </a:p>
          <a:p>
            <a:endParaRPr lang="en-US" dirty="0"/>
          </a:p>
          <a:p>
            <a:r>
              <a:rPr lang="en-US" dirty="0"/>
              <a:t>Motivational Gifts (Rom. 12: 6-8)</a:t>
            </a:r>
          </a:p>
          <a:p>
            <a:endParaRPr lang="en-US" dirty="0"/>
          </a:p>
          <a:p>
            <a:pPr lvl="1">
              <a:buFont typeface="Aptos" panose="020B0004020202020204" pitchFamily="34" charset="0"/>
              <a:buChar char="-"/>
            </a:pPr>
            <a:r>
              <a:rPr lang="en-US" dirty="0"/>
              <a:t>Does it matter if there are categories?</a:t>
            </a:r>
          </a:p>
          <a:p>
            <a:pPr>
              <a:buFont typeface="Aptos" panose="020B0004020202020204" pitchFamily="34" charset="0"/>
              <a:buChar char="-"/>
            </a:pPr>
            <a:endParaRPr lang="en-US" dirty="0"/>
          </a:p>
          <a:p>
            <a:pPr lvl="1">
              <a:buFont typeface="Aptos" panose="020B0004020202020204" pitchFamily="34" charset="0"/>
              <a:buChar char="-"/>
            </a:pPr>
            <a:r>
              <a:rPr lang="en-US" dirty="0"/>
              <a:t>Did Paul think there were categories?</a:t>
            </a:r>
          </a:p>
          <a:p>
            <a:endParaRPr lang="en-US" dirty="0"/>
          </a:p>
        </p:txBody>
      </p:sp>
      <p:sp>
        <p:nvSpPr>
          <p:cNvPr id="4" name="Cloud 3">
            <a:extLst>
              <a:ext uri="{FF2B5EF4-FFF2-40B4-BE49-F238E27FC236}">
                <a16:creationId xmlns:a16="http://schemas.microsoft.com/office/drawing/2014/main" id="{E575EFD2-306E-7C84-643A-C33738FD92A8}"/>
              </a:ext>
            </a:extLst>
          </p:cNvPr>
          <p:cNvSpPr/>
          <p:nvPr/>
        </p:nvSpPr>
        <p:spPr>
          <a:xfrm>
            <a:off x="7221128" y="2416254"/>
            <a:ext cx="4301836" cy="3020845"/>
          </a:xfrm>
          <a:prstGeom prst="cloud">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u="sng" dirty="0"/>
              <a:t>Other Categories</a:t>
            </a:r>
          </a:p>
          <a:p>
            <a:endParaRPr lang="en-US" dirty="0"/>
          </a:p>
          <a:p>
            <a:pPr marL="285750" indent="-285750">
              <a:buFont typeface="Arial" panose="020B0604020202020204" pitchFamily="34" charset="0"/>
              <a:buChar char="•"/>
            </a:pPr>
            <a:r>
              <a:rPr lang="en-US" dirty="0"/>
              <a:t>Speaking or Serving Gifts (1 Pet. 4: 10-11)</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Resident v. Occasional</a:t>
            </a:r>
          </a:p>
        </p:txBody>
      </p:sp>
    </p:spTree>
    <p:extLst>
      <p:ext uri="{BB962C8B-B14F-4D97-AF65-F5344CB8AC3E}">
        <p14:creationId xmlns:p14="http://schemas.microsoft.com/office/powerpoint/2010/main" val="1998954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21462</TotalTime>
  <Words>1650</Words>
  <Application>Microsoft Office PowerPoint</Application>
  <PresentationFormat>Widescreen</PresentationFormat>
  <Paragraphs>158</Paragraphs>
  <Slides>13</Slides>
  <Notes>13</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13</vt:i4>
      </vt:variant>
    </vt:vector>
  </HeadingPairs>
  <TitlesOfParts>
    <vt:vector size="19" baseType="lpstr">
      <vt:lpstr>Aptos</vt:lpstr>
      <vt:lpstr>Aptos Display</vt:lpstr>
      <vt:lpstr>Aptos Narrow</vt:lpstr>
      <vt:lpstr>Arial</vt:lpstr>
      <vt:lpstr>Office Theme</vt:lpstr>
      <vt:lpstr>1_Office Theme</vt:lpstr>
      <vt:lpstr>Week 2</vt:lpstr>
      <vt:lpstr>Eschatology (Early Christian twist on the time of the End)</vt:lpstr>
      <vt:lpstr>Introduction</vt:lpstr>
      <vt:lpstr>Views of Spiritual Gifts</vt:lpstr>
      <vt:lpstr>Views of Spiritual Gifts</vt:lpstr>
      <vt:lpstr>What is the Purpose of Spiritual Gifts?</vt:lpstr>
      <vt:lpstr>1 Corinthians 14</vt:lpstr>
      <vt:lpstr>1 Corinthians 14</vt:lpstr>
      <vt:lpstr>Are There Different Categories?</vt:lpstr>
      <vt:lpstr>1 Corinthians 12: 7-10</vt:lpstr>
      <vt:lpstr>Are Spiritual Gifts Aligned to Personality Traits or Learned Skills?</vt:lpstr>
      <vt:lpstr>Key Points</vt:lpstr>
      <vt:lpstr>Road Ahead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Darrell Guthrie</dc:creator>
  <cp:lastModifiedBy>Darrell Guthrie</cp:lastModifiedBy>
  <cp:revision>54</cp:revision>
  <cp:lastPrinted>2026-02-21T21:29:24Z</cp:lastPrinted>
  <dcterms:created xsi:type="dcterms:W3CDTF">2025-08-29T20:36:57Z</dcterms:created>
  <dcterms:modified xsi:type="dcterms:W3CDTF">2026-03-19T21:13:55Z</dcterms:modified>
</cp:coreProperties>
</file>