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320" r:id="rId4"/>
    <p:sldId id="299" r:id="rId5"/>
    <p:sldId id="270" r:id="rId6"/>
    <p:sldId id="308" r:id="rId7"/>
    <p:sldId id="307" r:id="rId8"/>
    <p:sldId id="322" r:id="rId9"/>
    <p:sldId id="323" r:id="rId10"/>
    <p:sldId id="309" r:id="rId11"/>
    <p:sldId id="324" r:id="rId12"/>
    <p:sldId id="310" r:id="rId13"/>
    <p:sldId id="325" r:id="rId14"/>
    <p:sldId id="326" r:id="rId15"/>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4995" autoAdjust="0"/>
    <p:restoredTop sz="86895" autoAdjust="0"/>
  </p:normalViewPr>
  <p:slideViewPr>
    <p:cSldViewPr snapToGrid="0">
      <p:cViewPr varScale="1">
        <p:scale>
          <a:sx n="89" d="100"/>
          <a:sy n="89" d="100"/>
        </p:scale>
        <p:origin x="792" y="84"/>
      </p:cViewPr>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A25600ED-D983-45BA-8215-E5FF612618BA}" type="datetimeFigureOut">
              <a:rPr lang="en-US" smtClean="0"/>
              <a:t>4/12/2026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E65CCC00-5E5E-4C23-8106-C124A822B3C4}" type="slidenum">
              <a:rPr lang="en-US" smtClean="0"/>
              <a:t>‹#›</a:t>
            </a:fld>
            <a:endParaRPr lang="en-US"/>
          </a:p>
        </p:txBody>
      </p:sp>
    </p:spTree>
    <p:extLst>
      <p:ext uri="{BB962C8B-B14F-4D97-AF65-F5344CB8AC3E}">
        <p14:creationId xmlns:p14="http://schemas.microsoft.com/office/powerpoint/2010/main" val="2233095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5CCC00-5E5E-4C23-8106-C124A822B3C4}" type="slidenum">
              <a:rPr lang="en-US" smtClean="0"/>
              <a:t>1</a:t>
            </a:fld>
            <a:endParaRPr lang="en-US"/>
          </a:p>
        </p:txBody>
      </p:sp>
    </p:spTree>
    <p:extLst>
      <p:ext uri="{BB962C8B-B14F-4D97-AF65-F5344CB8AC3E}">
        <p14:creationId xmlns:p14="http://schemas.microsoft.com/office/powerpoint/2010/main" val="18012412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6195F-F1F7-47F9-F1EF-D78A2561CD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2AEE8E-E56C-A6E8-8B82-616DDAD0CD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886BD1-7B30-0CF2-1C31-8C8FC4BEDD37}"/>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6A478EF5-2504-E9FD-9892-B5EE0F503583}"/>
              </a:ext>
            </a:extLst>
          </p:cNvPr>
          <p:cNvSpPr>
            <a:spLocks noGrp="1"/>
          </p:cNvSpPr>
          <p:nvPr>
            <p:ph type="sldNum" sz="quarter" idx="5"/>
          </p:nvPr>
        </p:nvSpPr>
        <p:spPr/>
        <p:txBody>
          <a:bodyPr/>
          <a:lstStyle/>
          <a:p>
            <a:fld id="{E65CCC00-5E5E-4C23-8106-C124A822B3C4}" type="slidenum">
              <a:rPr lang="en-US" smtClean="0"/>
              <a:t>10</a:t>
            </a:fld>
            <a:endParaRPr lang="en-US"/>
          </a:p>
        </p:txBody>
      </p:sp>
    </p:spTree>
    <p:extLst>
      <p:ext uri="{BB962C8B-B14F-4D97-AF65-F5344CB8AC3E}">
        <p14:creationId xmlns:p14="http://schemas.microsoft.com/office/powerpoint/2010/main" val="2717019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E507D-3E9F-FB98-EDE4-1C18304691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B0389F-EADA-6B45-357C-0BB34E4F17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57499B-E96C-984B-45F4-25F719E9B275}"/>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68989BEA-CF98-A9CA-7ED0-CBF5E42C54FA}"/>
              </a:ext>
            </a:extLst>
          </p:cNvPr>
          <p:cNvSpPr>
            <a:spLocks noGrp="1"/>
          </p:cNvSpPr>
          <p:nvPr>
            <p:ph type="sldNum" sz="quarter" idx="5"/>
          </p:nvPr>
        </p:nvSpPr>
        <p:spPr/>
        <p:txBody>
          <a:bodyPr/>
          <a:lstStyle/>
          <a:p>
            <a:fld id="{E65CCC00-5E5E-4C23-8106-C124A822B3C4}" type="slidenum">
              <a:rPr lang="en-US" smtClean="0"/>
              <a:t>11</a:t>
            </a:fld>
            <a:endParaRPr lang="en-US"/>
          </a:p>
        </p:txBody>
      </p:sp>
    </p:spTree>
    <p:extLst>
      <p:ext uri="{BB962C8B-B14F-4D97-AF65-F5344CB8AC3E}">
        <p14:creationId xmlns:p14="http://schemas.microsoft.com/office/powerpoint/2010/main" val="42496715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506C8-811F-EFFF-A8A2-A9FC3426D8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DE122D-7930-9ED0-A68B-3ED639DECC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5C12D8-121C-7EE7-A371-2A3D897FD751}"/>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9CCBBE8A-F5D4-8EE7-60B8-A38F3F496F92}"/>
              </a:ext>
            </a:extLst>
          </p:cNvPr>
          <p:cNvSpPr>
            <a:spLocks noGrp="1"/>
          </p:cNvSpPr>
          <p:nvPr>
            <p:ph type="sldNum" sz="quarter" idx="5"/>
          </p:nvPr>
        </p:nvSpPr>
        <p:spPr/>
        <p:txBody>
          <a:bodyPr/>
          <a:lstStyle/>
          <a:p>
            <a:fld id="{E65CCC00-5E5E-4C23-8106-C124A822B3C4}" type="slidenum">
              <a:rPr lang="en-US" smtClean="0"/>
              <a:t>12</a:t>
            </a:fld>
            <a:endParaRPr lang="en-US"/>
          </a:p>
        </p:txBody>
      </p:sp>
    </p:spTree>
    <p:extLst>
      <p:ext uri="{BB962C8B-B14F-4D97-AF65-F5344CB8AC3E}">
        <p14:creationId xmlns:p14="http://schemas.microsoft.com/office/powerpoint/2010/main" val="30646065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7F79E-4D08-569B-FB19-091DB0DF44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F1F56C-BED5-266B-A16C-DD491B92A0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D496C7-6F60-1D52-1A81-06E4C5A994A0}"/>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20E4A425-DB01-7228-794D-E0919F59ECD6}"/>
              </a:ext>
            </a:extLst>
          </p:cNvPr>
          <p:cNvSpPr>
            <a:spLocks noGrp="1"/>
          </p:cNvSpPr>
          <p:nvPr>
            <p:ph type="sldNum" sz="quarter" idx="5"/>
          </p:nvPr>
        </p:nvSpPr>
        <p:spPr/>
        <p:txBody>
          <a:bodyPr/>
          <a:lstStyle/>
          <a:p>
            <a:fld id="{E65CCC00-5E5E-4C23-8106-C124A822B3C4}" type="slidenum">
              <a:rPr lang="en-US" smtClean="0"/>
              <a:t>13</a:t>
            </a:fld>
            <a:endParaRPr lang="en-US"/>
          </a:p>
        </p:txBody>
      </p:sp>
    </p:spTree>
    <p:extLst>
      <p:ext uri="{BB962C8B-B14F-4D97-AF65-F5344CB8AC3E}">
        <p14:creationId xmlns:p14="http://schemas.microsoft.com/office/powerpoint/2010/main" val="26715812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19C7C-AB9E-F890-AF59-C9BC8CBB9B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14F94C-5E1A-6225-FFB3-720B7321BF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91620A-26CD-23CF-2AD4-402D673D2BF3}"/>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38723A18-2BB4-9EEE-6A24-A1CEB56BCCDF}"/>
              </a:ext>
            </a:extLst>
          </p:cNvPr>
          <p:cNvSpPr>
            <a:spLocks noGrp="1"/>
          </p:cNvSpPr>
          <p:nvPr>
            <p:ph type="sldNum" sz="quarter" idx="5"/>
          </p:nvPr>
        </p:nvSpPr>
        <p:spPr/>
        <p:txBody>
          <a:bodyPr/>
          <a:lstStyle/>
          <a:p>
            <a:fld id="{E65CCC00-5E5E-4C23-8106-C124A822B3C4}" type="slidenum">
              <a:rPr lang="en-US" smtClean="0"/>
              <a:t>2</a:t>
            </a:fld>
            <a:endParaRPr lang="en-US"/>
          </a:p>
        </p:txBody>
      </p:sp>
    </p:spTree>
    <p:extLst>
      <p:ext uri="{BB962C8B-B14F-4D97-AF65-F5344CB8AC3E}">
        <p14:creationId xmlns:p14="http://schemas.microsoft.com/office/powerpoint/2010/main" val="42909633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47041-A381-3C9C-F007-7A8F7A1EB2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4ACA13-2D02-3DAC-CDE5-871BDB2429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2DA473-DA4B-348E-7A92-63C393C4169D}"/>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0602D539-B8C2-DA76-0665-82F32A79E870}"/>
              </a:ext>
            </a:extLst>
          </p:cNvPr>
          <p:cNvSpPr>
            <a:spLocks noGrp="1"/>
          </p:cNvSpPr>
          <p:nvPr>
            <p:ph type="sldNum" sz="quarter" idx="5"/>
          </p:nvPr>
        </p:nvSpPr>
        <p:spPr/>
        <p:txBody>
          <a:bodyPr/>
          <a:lstStyle/>
          <a:p>
            <a:fld id="{E65CCC00-5E5E-4C23-8106-C124A822B3C4}" type="slidenum">
              <a:rPr lang="en-US" smtClean="0"/>
              <a:t>3</a:t>
            </a:fld>
            <a:endParaRPr lang="en-US"/>
          </a:p>
        </p:txBody>
      </p:sp>
    </p:spTree>
    <p:extLst>
      <p:ext uri="{BB962C8B-B14F-4D97-AF65-F5344CB8AC3E}">
        <p14:creationId xmlns:p14="http://schemas.microsoft.com/office/powerpoint/2010/main" val="6167265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5"/>
          </p:nvPr>
        </p:nvSpPr>
        <p:spPr/>
        <p:txBody>
          <a:bodyPr/>
          <a:lstStyle/>
          <a:p>
            <a:fld id="{E65CCC00-5E5E-4C23-8106-C124A822B3C4}" type="slidenum">
              <a:rPr lang="en-US" smtClean="0"/>
              <a:t>4</a:t>
            </a:fld>
            <a:endParaRPr lang="en-US"/>
          </a:p>
        </p:txBody>
      </p:sp>
    </p:spTree>
    <p:extLst>
      <p:ext uri="{BB962C8B-B14F-4D97-AF65-F5344CB8AC3E}">
        <p14:creationId xmlns:p14="http://schemas.microsoft.com/office/powerpoint/2010/main" val="30547422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9BA43E-333A-8FC4-9902-F41C950431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3A1A95-6414-17F3-E420-74CB682C9D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04B794-9A1A-78CD-3FF0-58A6E69BB2CC}"/>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109FB2D6-C920-5AFC-450B-1FA691295662}"/>
              </a:ext>
            </a:extLst>
          </p:cNvPr>
          <p:cNvSpPr>
            <a:spLocks noGrp="1"/>
          </p:cNvSpPr>
          <p:nvPr>
            <p:ph type="sldNum" sz="quarter" idx="5"/>
          </p:nvPr>
        </p:nvSpPr>
        <p:spPr/>
        <p:txBody>
          <a:bodyPr/>
          <a:lstStyle/>
          <a:p>
            <a:fld id="{E65CCC00-5E5E-4C23-8106-C124A822B3C4}" type="slidenum">
              <a:rPr lang="en-US" smtClean="0"/>
              <a:t>5</a:t>
            </a:fld>
            <a:endParaRPr lang="en-US"/>
          </a:p>
        </p:txBody>
      </p:sp>
    </p:spTree>
    <p:extLst>
      <p:ext uri="{BB962C8B-B14F-4D97-AF65-F5344CB8AC3E}">
        <p14:creationId xmlns:p14="http://schemas.microsoft.com/office/powerpoint/2010/main" val="32553072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7B42B-4202-8320-AAFC-D4F6E0B921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6A87C4-78F5-F825-1130-D80D7686CD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697457-DEB1-FEC8-BA17-A7D41A6DC005}"/>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D9A1DEB3-B12B-A7B8-D2BC-D2E4778B79BC}"/>
              </a:ext>
            </a:extLst>
          </p:cNvPr>
          <p:cNvSpPr>
            <a:spLocks noGrp="1"/>
          </p:cNvSpPr>
          <p:nvPr>
            <p:ph type="sldNum" sz="quarter" idx="5"/>
          </p:nvPr>
        </p:nvSpPr>
        <p:spPr/>
        <p:txBody>
          <a:bodyPr/>
          <a:lstStyle/>
          <a:p>
            <a:fld id="{E65CCC00-5E5E-4C23-8106-C124A822B3C4}" type="slidenum">
              <a:rPr lang="en-US" smtClean="0"/>
              <a:t>6</a:t>
            </a:fld>
            <a:endParaRPr lang="en-US"/>
          </a:p>
        </p:txBody>
      </p:sp>
    </p:spTree>
    <p:extLst>
      <p:ext uri="{BB962C8B-B14F-4D97-AF65-F5344CB8AC3E}">
        <p14:creationId xmlns:p14="http://schemas.microsoft.com/office/powerpoint/2010/main" val="33020058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B98DD6-44F5-47A7-424D-1E7DF3D072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14A806-D4E6-4DC8-F7EC-9EA80C3143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402B7C-6D40-479A-1210-81465E04EA09}"/>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E9BF63C2-D8AE-1318-6E60-43BD4D1DAF41}"/>
              </a:ext>
            </a:extLst>
          </p:cNvPr>
          <p:cNvSpPr>
            <a:spLocks noGrp="1"/>
          </p:cNvSpPr>
          <p:nvPr>
            <p:ph type="sldNum" sz="quarter" idx="5"/>
          </p:nvPr>
        </p:nvSpPr>
        <p:spPr/>
        <p:txBody>
          <a:bodyPr/>
          <a:lstStyle/>
          <a:p>
            <a:fld id="{E65CCC00-5E5E-4C23-8106-C124A822B3C4}" type="slidenum">
              <a:rPr lang="en-US" smtClean="0"/>
              <a:t>7</a:t>
            </a:fld>
            <a:endParaRPr lang="en-US"/>
          </a:p>
        </p:txBody>
      </p:sp>
    </p:spTree>
    <p:extLst>
      <p:ext uri="{BB962C8B-B14F-4D97-AF65-F5344CB8AC3E}">
        <p14:creationId xmlns:p14="http://schemas.microsoft.com/office/powerpoint/2010/main" val="21851690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400EF9-2C93-EAFC-2C3C-A6F4351DBB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EBBBE6-F094-0911-C93E-96E443C389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FF9F83-530B-4E8B-B34C-36B59A849E2F}"/>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673F0871-23F5-8B91-E561-BCEC1C34FD1E}"/>
              </a:ext>
            </a:extLst>
          </p:cNvPr>
          <p:cNvSpPr>
            <a:spLocks noGrp="1"/>
          </p:cNvSpPr>
          <p:nvPr>
            <p:ph type="sldNum" sz="quarter" idx="5"/>
          </p:nvPr>
        </p:nvSpPr>
        <p:spPr/>
        <p:txBody>
          <a:bodyPr/>
          <a:lstStyle/>
          <a:p>
            <a:fld id="{E65CCC00-5E5E-4C23-8106-C124A822B3C4}" type="slidenum">
              <a:rPr lang="en-US" smtClean="0"/>
              <a:t>8</a:t>
            </a:fld>
            <a:endParaRPr lang="en-US"/>
          </a:p>
        </p:txBody>
      </p:sp>
    </p:spTree>
    <p:extLst>
      <p:ext uri="{BB962C8B-B14F-4D97-AF65-F5344CB8AC3E}">
        <p14:creationId xmlns:p14="http://schemas.microsoft.com/office/powerpoint/2010/main" val="33178621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553E0-B20B-BB49-4E37-E29049178A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E49217-411F-7A70-1342-16B507858B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3269C3-CD06-84D2-B526-E5956D1A7B70}"/>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40668D34-6E21-B405-98FE-0EFD0FE90A0F}"/>
              </a:ext>
            </a:extLst>
          </p:cNvPr>
          <p:cNvSpPr>
            <a:spLocks noGrp="1"/>
          </p:cNvSpPr>
          <p:nvPr>
            <p:ph type="sldNum" sz="quarter" idx="5"/>
          </p:nvPr>
        </p:nvSpPr>
        <p:spPr/>
        <p:txBody>
          <a:bodyPr/>
          <a:lstStyle/>
          <a:p>
            <a:fld id="{E65CCC00-5E5E-4C23-8106-C124A822B3C4}" type="slidenum">
              <a:rPr lang="en-US" smtClean="0"/>
              <a:t>9</a:t>
            </a:fld>
            <a:endParaRPr lang="en-US"/>
          </a:p>
        </p:txBody>
      </p:sp>
    </p:spTree>
    <p:extLst>
      <p:ext uri="{BB962C8B-B14F-4D97-AF65-F5344CB8AC3E}">
        <p14:creationId xmlns:p14="http://schemas.microsoft.com/office/powerpoint/2010/main" val="17713844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D0EE2-B3C9-37CE-FBC0-0ED9552EE79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74B4130-5B2F-EE5E-1726-643D7997C2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8ECC10-C230-6F75-8895-0AD38574E43D}"/>
              </a:ext>
            </a:extLst>
          </p:cNvPr>
          <p:cNvSpPr>
            <a:spLocks noGrp="1"/>
          </p:cNvSpPr>
          <p:nvPr>
            <p:ph type="dt" sz="half" idx="10"/>
          </p:nvPr>
        </p:nvSpPr>
        <p:spPr/>
        <p:txBody>
          <a:bodyPr/>
          <a:lstStyle/>
          <a:p>
            <a:fld id="{64802A8C-B19B-4987-A83D-9C6E9D68C6DB}" type="datetimeFigureOut">
              <a:rPr lang="en-US" smtClean="0"/>
              <a:t>4/12/2026</a:t>
            </a:fld>
            <a:endParaRPr lang="en-US"/>
          </a:p>
        </p:txBody>
      </p:sp>
      <p:sp>
        <p:nvSpPr>
          <p:cNvPr id="5" name="Footer Placeholder 4">
            <a:extLst>
              <a:ext uri="{FF2B5EF4-FFF2-40B4-BE49-F238E27FC236}">
                <a16:creationId xmlns:a16="http://schemas.microsoft.com/office/drawing/2014/main" id="{26761E91-D1C0-EAC7-268D-FBA4C48FA3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F59C1D-56E7-16A1-2452-9D0294ED60DB}"/>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95824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D9788-87CF-EDC3-B551-3A39EA0A9E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162E36-7FE3-1BA2-9ABA-75804C070AF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ABF112-7DC1-E3ED-924B-8B61A94391B1}"/>
              </a:ext>
            </a:extLst>
          </p:cNvPr>
          <p:cNvSpPr>
            <a:spLocks noGrp="1"/>
          </p:cNvSpPr>
          <p:nvPr>
            <p:ph type="dt" sz="half" idx="10"/>
          </p:nvPr>
        </p:nvSpPr>
        <p:spPr/>
        <p:txBody>
          <a:bodyPr/>
          <a:lstStyle/>
          <a:p>
            <a:fld id="{64802A8C-B19B-4987-A83D-9C6E9D68C6DB}" type="datetimeFigureOut">
              <a:rPr lang="en-US" smtClean="0"/>
              <a:t>4/12/2026</a:t>
            </a:fld>
            <a:endParaRPr lang="en-US"/>
          </a:p>
        </p:txBody>
      </p:sp>
      <p:sp>
        <p:nvSpPr>
          <p:cNvPr id="5" name="Footer Placeholder 4">
            <a:extLst>
              <a:ext uri="{FF2B5EF4-FFF2-40B4-BE49-F238E27FC236}">
                <a16:creationId xmlns:a16="http://schemas.microsoft.com/office/drawing/2014/main" id="{4A5D1ECE-AE79-0762-993D-4BCCA0A39A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D7523B-0824-420B-8922-554827872756}"/>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815748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B1A63B-0335-C98E-70D5-5389794D888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495839-76B8-5B8A-2295-BC4F69473E0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973A8D-8C3B-61D7-6FA2-73FFEBD13B53}"/>
              </a:ext>
            </a:extLst>
          </p:cNvPr>
          <p:cNvSpPr>
            <a:spLocks noGrp="1"/>
          </p:cNvSpPr>
          <p:nvPr>
            <p:ph type="dt" sz="half" idx="10"/>
          </p:nvPr>
        </p:nvSpPr>
        <p:spPr/>
        <p:txBody>
          <a:bodyPr/>
          <a:lstStyle/>
          <a:p>
            <a:fld id="{64802A8C-B19B-4987-A83D-9C6E9D68C6DB}" type="datetimeFigureOut">
              <a:rPr lang="en-US" smtClean="0"/>
              <a:t>4/12/2026</a:t>
            </a:fld>
            <a:endParaRPr lang="en-US"/>
          </a:p>
        </p:txBody>
      </p:sp>
      <p:sp>
        <p:nvSpPr>
          <p:cNvPr id="5" name="Footer Placeholder 4">
            <a:extLst>
              <a:ext uri="{FF2B5EF4-FFF2-40B4-BE49-F238E27FC236}">
                <a16:creationId xmlns:a16="http://schemas.microsoft.com/office/drawing/2014/main" id="{905AAB22-F9BE-32D9-5638-0AF09416C8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CD107F-0553-E26E-3971-3D0808166BE2}"/>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35612718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D3B10-D3C5-B3F3-2EDC-2EED57F4DD1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B8BBC64-DC16-30F3-5E42-6046E4B7E0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9AF876C-E974-7B42-61C6-0B86E929E89F}"/>
              </a:ext>
            </a:extLst>
          </p:cNvPr>
          <p:cNvSpPr>
            <a:spLocks noGrp="1"/>
          </p:cNvSpPr>
          <p:nvPr>
            <p:ph type="dt" sz="half" idx="10"/>
          </p:nvPr>
        </p:nvSpPr>
        <p:spPr/>
        <p:txBody>
          <a:bodyPr/>
          <a:lstStyle/>
          <a:p>
            <a:fld id="{5AC33A2A-D28A-4054-896E-6121C8044B91}" type="datetimeFigureOut">
              <a:rPr lang="en-US" smtClean="0"/>
              <a:t>4/12/2026</a:t>
            </a:fld>
            <a:endParaRPr lang="en-US"/>
          </a:p>
        </p:txBody>
      </p:sp>
      <p:sp>
        <p:nvSpPr>
          <p:cNvPr id="5" name="Footer Placeholder 4">
            <a:extLst>
              <a:ext uri="{FF2B5EF4-FFF2-40B4-BE49-F238E27FC236}">
                <a16:creationId xmlns:a16="http://schemas.microsoft.com/office/drawing/2014/main" id="{7A4BC778-E51D-5991-F3A2-CD510A41A9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01019A-0983-900C-384C-DD3A73FDD9BB}"/>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2994464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1FB47-6EA2-B7E4-737E-CCE5D814AC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1CED0C-C1C2-927C-2372-63BD9AC00A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825471-D8FE-B102-54E2-B29D1F4327C5}"/>
              </a:ext>
            </a:extLst>
          </p:cNvPr>
          <p:cNvSpPr>
            <a:spLocks noGrp="1"/>
          </p:cNvSpPr>
          <p:nvPr>
            <p:ph type="dt" sz="half" idx="10"/>
          </p:nvPr>
        </p:nvSpPr>
        <p:spPr/>
        <p:txBody>
          <a:bodyPr/>
          <a:lstStyle/>
          <a:p>
            <a:fld id="{5AC33A2A-D28A-4054-896E-6121C8044B91}" type="datetimeFigureOut">
              <a:rPr lang="en-US" smtClean="0"/>
              <a:t>4/12/2026</a:t>
            </a:fld>
            <a:endParaRPr lang="en-US"/>
          </a:p>
        </p:txBody>
      </p:sp>
      <p:sp>
        <p:nvSpPr>
          <p:cNvPr id="5" name="Footer Placeholder 4">
            <a:extLst>
              <a:ext uri="{FF2B5EF4-FFF2-40B4-BE49-F238E27FC236}">
                <a16:creationId xmlns:a16="http://schemas.microsoft.com/office/drawing/2014/main" id="{B7400B73-0C3E-A776-E15B-AF2E3F231E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ABD084-A9F6-A2FD-BE7B-D500BA80E440}"/>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26436776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23FF3-7379-943C-246A-3753CC3FA2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883951E-2BE0-B417-C3C3-980792584F6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7A2DDA-9BF6-1393-091F-FA4DA9B8225D}"/>
              </a:ext>
            </a:extLst>
          </p:cNvPr>
          <p:cNvSpPr>
            <a:spLocks noGrp="1"/>
          </p:cNvSpPr>
          <p:nvPr>
            <p:ph type="dt" sz="half" idx="10"/>
          </p:nvPr>
        </p:nvSpPr>
        <p:spPr/>
        <p:txBody>
          <a:bodyPr/>
          <a:lstStyle/>
          <a:p>
            <a:fld id="{5AC33A2A-D28A-4054-896E-6121C8044B91}" type="datetimeFigureOut">
              <a:rPr lang="en-US" smtClean="0"/>
              <a:t>4/12/2026</a:t>
            </a:fld>
            <a:endParaRPr lang="en-US"/>
          </a:p>
        </p:txBody>
      </p:sp>
      <p:sp>
        <p:nvSpPr>
          <p:cNvPr id="5" name="Footer Placeholder 4">
            <a:extLst>
              <a:ext uri="{FF2B5EF4-FFF2-40B4-BE49-F238E27FC236}">
                <a16:creationId xmlns:a16="http://schemas.microsoft.com/office/drawing/2014/main" id="{03CA6EF6-92F0-3909-6027-5CD8DEF833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86852C-B226-259F-EDEE-CFB4A9ACD6EE}"/>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21602673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FCDF7-8C2C-2B0C-2B0F-754098DCB2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83C30E-2752-D2B4-F3CE-53539D7AF8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251E9B0-55E0-F1D4-CE85-A4CF4E1B8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39EBEE9-3399-B4EB-8ACE-A384C0EAC280}"/>
              </a:ext>
            </a:extLst>
          </p:cNvPr>
          <p:cNvSpPr>
            <a:spLocks noGrp="1"/>
          </p:cNvSpPr>
          <p:nvPr>
            <p:ph type="dt" sz="half" idx="10"/>
          </p:nvPr>
        </p:nvSpPr>
        <p:spPr/>
        <p:txBody>
          <a:bodyPr/>
          <a:lstStyle/>
          <a:p>
            <a:fld id="{5AC33A2A-D28A-4054-896E-6121C8044B91}" type="datetimeFigureOut">
              <a:rPr lang="en-US" smtClean="0"/>
              <a:t>4/12/2026</a:t>
            </a:fld>
            <a:endParaRPr lang="en-US"/>
          </a:p>
        </p:txBody>
      </p:sp>
      <p:sp>
        <p:nvSpPr>
          <p:cNvPr id="6" name="Footer Placeholder 5">
            <a:extLst>
              <a:ext uri="{FF2B5EF4-FFF2-40B4-BE49-F238E27FC236}">
                <a16:creationId xmlns:a16="http://schemas.microsoft.com/office/drawing/2014/main" id="{9E0C4CA4-44BB-588E-BC11-B11B31EA23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6272AC-8316-6EB2-1324-6A7E1FECE470}"/>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33821377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F1420-995D-8CF3-8F56-B1814BFEA9C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C080372-5370-1F7C-E90E-40AE089C96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6BB0DE-91BD-D99A-B5CD-66B14836C8A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4808B05-5339-9598-E7A3-92931C6771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D84A25-0FC3-B64D-DE96-4051177D60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FD2012C-BD59-34E7-4264-FAD8BD8ED926}"/>
              </a:ext>
            </a:extLst>
          </p:cNvPr>
          <p:cNvSpPr>
            <a:spLocks noGrp="1"/>
          </p:cNvSpPr>
          <p:nvPr>
            <p:ph type="dt" sz="half" idx="10"/>
          </p:nvPr>
        </p:nvSpPr>
        <p:spPr/>
        <p:txBody>
          <a:bodyPr/>
          <a:lstStyle/>
          <a:p>
            <a:fld id="{5AC33A2A-D28A-4054-896E-6121C8044B91}" type="datetimeFigureOut">
              <a:rPr lang="en-US" smtClean="0"/>
              <a:t>4/12/2026</a:t>
            </a:fld>
            <a:endParaRPr lang="en-US"/>
          </a:p>
        </p:txBody>
      </p:sp>
      <p:sp>
        <p:nvSpPr>
          <p:cNvPr id="8" name="Footer Placeholder 7">
            <a:extLst>
              <a:ext uri="{FF2B5EF4-FFF2-40B4-BE49-F238E27FC236}">
                <a16:creationId xmlns:a16="http://schemas.microsoft.com/office/drawing/2014/main" id="{8674792D-0837-6F62-0F19-CE8838824F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4AA80E5-94F9-7FC3-6000-5F3B40B18FF2}"/>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17854063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EBC96-B3CD-715E-9CD4-B7A5C16EF9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20C1E4C-E0F2-336E-BB6F-F5636016CFD8}"/>
              </a:ext>
            </a:extLst>
          </p:cNvPr>
          <p:cNvSpPr>
            <a:spLocks noGrp="1"/>
          </p:cNvSpPr>
          <p:nvPr>
            <p:ph type="dt" sz="half" idx="10"/>
          </p:nvPr>
        </p:nvSpPr>
        <p:spPr/>
        <p:txBody>
          <a:bodyPr/>
          <a:lstStyle/>
          <a:p>
            <a:fld id="{5AC33A2A-D28A-4054-896E-6121C8044B91}" type="datetimeFigureOut">
              <a:rPr lang="en-US" smtClean="0"/>
              <a:t>4/12/2026</a:t>
            </a:fld>
            <a:endParaRPr lang="en-US"/>
          </a:p>
        </p:txBody>
      </p:sp>
      <p:sp>
        <p:nvSpPr>
          <p:cNvPr id="4" name="Footer Placeholder 3">
            <a:extLst>
              <a:ext uri="{FF2B5EF4-FFF2-40B4-BE49-F238E27FC236}">
                <a16:creationId xmlns:a16="http://schemas.microsoft.com/office/drawing/2014/main" id="{1D45535E-5126-8D57-F81C-7A696E2B39B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C30C770-AA2F-E7E0-A8C6-871D9E48841E}"/>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39306378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304B37-402A-6BE1-DE7A-2CFEEDB7E6AB}"/>
              </a:ext>
            </a:extLst>
          </p:cNvPr>
          <p:cNvSpPr>
            <a:spLocks noGrp="1"/>
          </p:cNvSpPr>
          <p:nvPr>
            <p:ph type="dt" sz="half" idx="10"/>
          </p:nvPr>
        </p:nvSpPr>
        <p:spPr/>
        <p:txBody>
          <a:bodyPr/>
          <a:lstStyle/>
          <a:p>
            <a:fld id="{5AC33A2A-D28A-4054-896E-6121C8044B91}" type="datetimeFigureOut">
              <a:rPr lang="en-US" smtClean="0"/>
              <a:t>4/12/2026</a:t>
            </a:fld>
            <a:endParaRPr lang="en-US"/>
          </a:p>
        </p:txBody>
      </p:sp>
      <p:sp>
        <p:nvSpPr>
          <p:cNvPr id="3" name="Footer Placeholder 2">
            <a:extLst>
              <a:ext uri="{FF2B5EF4-FFF2-40B4-BE49-F238E27FC236}">
                <a16:creationId xmlns:a16="http://schemas.microsoft.com/office/drawing/2014/main" id="{CF253FE0-F873-6A9D-55AE-0911D15EEAF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BB8B9C1-3AC5-EDDA-5D07-5845BE61F71E}"/>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23091128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17ACC-AFB4-82A3-BF6C-5F2D3392CA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32C3618-A82B-E5FA-617E-932931E034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CDDC5D-57A5-C3DC-2C50-B36A8DC0B2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879FF7-E1E3-21F8-EB33-6D15D7BECBA3}"/>
              </a:ext>
            </a:extLst>
          </p:cNvPr>
          <p:cNvSpPr>
            <a:spLocks noGrp="1"/>
          </p:cNvSpPr>
          <p:nvPr>
            <p:ph type="dt" sz="half" idx="10"/>
          </p:nvPr>
        </p:nvSpPr>
        <p:spPr/>
        <p:txBody>
          <a:bodyPr/>
          <a:lstStyle/>
          <a:p>
            <a:fld id="{5AC33A2A-D28A-4054-896E-6121C8044B91}" type="datetimeFigureOut">
              <a:rPr lang="en-US" smtClean="0"/>
              <a:t>4/12/2026</a:t>
            </a:fld>
            <a:endParaRPr lang="en-US"/>
          </a:p>
        </p:txBody>
      </p:sp>
      <p:sp>
        <p:nvSpPr>
          <p:cNvPr id="6" name="Footer Placeholder 5">
            <a:extLst>
              <a:ext uri="{FF2B5EF4-FFF2-40B4-BE49-F238E27FC236}">
                <a16:creationId xmlns:a16="http://schemas.microsoft.com/office/drawing/2014/main" id="{764AC950-29F1-E088-6859-291735967D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1E0CE0-9C9A-6243-41E1-4614D133A26B}"/>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2581400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1F3F3-76AE-97CA-EA87-FBEC32FA33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F6D2E7-9B4B-EAAA-A7DD-44BD4F44205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C8C5FB-B6C6-B607-8376-3B1456794E8D}"/>
              </a:ext>
            </a:extLst>
          </p:cNvPr>
          <p:cNvSpPr>
            <a:spLocks noGrp="1"/>
          </p:cNvSpPr>
          <p:nvPr>
            <p:ph type="dt" sz="half" idx="10"/>
          </p:nvPr>
        </p:nvSpPr>
        <p:spPr/>
        <p:txBody>
          <a:bodyPr/>
          <a:lstStyle/>
          <a:p>
            <a:fld id="{64802A8C-B19B-4987-A83D-9C6E9D68C6DB}" type="datetimeFigureOut">
              <a:rPr lang="en-US" smtClean="0"/>
              <a:t>4/12/2026</a:t>
            </a:fld>
            <a:endParaRPr lang="en-US"/>
          </a:p>
        </p:txBody>
      </p:sp>
      <p:sp>
        <p:nvSpPr>
          <p:cNvPr id="5" name="Footer Placeholder 4">
            <a:extLst>
              <a:ext uri="{FF2B5EF4-FFF2-40B4-BE49-F238E27FC236}">
                <a16:creationId xmlns:a16="http://schemas.microsoft.com/office/drawing/2014/main" id="{55323017-3679-09EF-43D1-C15D6C44F2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D90733-5A9A-F11D-1A3D-07593A490E8C}"/>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23375193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5B97C-4092-DC39-8EBA-AAC10D8DA2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637A02-7699-BA21-549E-5AB4E26AAF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830FBC2-173A-FB8F-1F8C-351A9E18BB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BE855B-56D8-7F6B-3671-8B4A334C16BF}"/>
              </a:ext>
            </a:extLst>
          </p:cNvPr>
          <p:cNvSpPr>
            <a:spLocks noGrp="1"/>
          </p:cNvSpPr>
          <p:nvPr>
            <p:ph type="dt" sz="half" idx="10"/>
          </p:nvPr>
        </p:nvSpPr>
        <p:spPr/>
        <p:txBody>
          <a:bodyPr/>
          <a:lstStyle/>
          <a:p>
            <a:fld id="{5AC33A2A-D28A-4054-896E-6121C8044B91}" type="datetimeFigureOut">
              <a:rPr lang="en-US" smtClean="0"/>
              <a:t>4/12/2026</a:t>
            </a:fld>
            <a:endParaRPr lang="en-US"/>
          </a:p>
        </p:txBody>
      </p:sp>
      <p:sp>
        <p:nvSpPr>
          <p:cNvPr id="6" name="Footer Placeholder 5">
            <a:extLst>
              <a:ext uri="{FF2B5EF4-FFF2-40B4-BE49-F238E27FC236}">
                <a16:creationId xmlns:a16="http://schemas.microsoft.com/office/drawing/2014/main" id="{60C9B1A0-8A97-20E1-6175-D63FC6EEC8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186D6C-D402-5C99-99B3-59CFA33E27E0}"/>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30926913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37F10-2842-71DC-B747-32D3DC95ABA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86E6D2-EE62-7860-FDEA-BA95CDABD38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C02D27-E75B-F0B0-7409-60118204E3C1}"/>
              </a:ext>
            </a:extLst>
          </p:cNvPr>
          <p:cNvSpPr>
            <a:spLocks noGrp="1"/>
          </p:cNvSpPr>
          <p:nvPr>
            <p:ph type="dt" sz="half" idx="10"/>
          </p:nvPr>
        </p:nvSpPr>
        <p:spPr/>
        <p:txBody>
          <a:bodyPr/>
          <a:lstStyle/>
          <a:p>
            <a:fld id="{5AC33A2A-D28A-4054-896E-6121C8044B91}" type="datetimeFigureOut">
              <a:rPr lang="en-US" smtClean="0"/>
              <a:t>4/12/2026</a:t>
            </a:fld>
            <a:endParaRPr lang="en-US"/>
          </a:p>
        </p:txBody>
      </p:sp>
      <p:sp>
        <p:nvSpPr>
          <p:cNvPr id="5" name="Footer Placeholder 4">
            <a:extLst>
              <a:ext uri="{FF2B5EF4-FFF2-40B4-BE49-F238E27FC236}">
                <a16:creationId xmlns:a16="http://schemas.microsoft.com/office/drawing/2014/main" id="{3CA07CAB-E54B-4E77-8241-82287DF1EC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F7F92F-3E93-794D-2853-4B16ADFCC0B2}"/>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7389624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04F886D-8654-6339-12E6-46F3324AE8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A5321C-FBB3-EA56-DBDD-83571B12508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74D61E-4450-E0B1-3EB0-194DF22871BF}"/>
              </a:ext>
            </a:extLst>
          </p:cNvPr>
          <p:cNvSpPr>
            <a:spLocks noGrp="1"/>
          </p:cNvSpPr>
          <p:nvPr>
            <p:ph type="dt" sz="half" idx="10"/>
          </p:nvPr>
        </p:nvSpPr>
        <p:spPr/>
        <p:txBody>
          <a:bodyPr/>
          <a:lstStyle/>
          <a:p>
            <a:fld id="{5AC33A2A-D28A-4054-896E-6121C8044B91}" type="datetimeFigureOut">
              <a:rPr lang="en-US" smtClean="0"/>
              <a:t>4/12/2026</a:t>
            </a:fld>
            <a:endParaRPr lang="en-US"/>
          </a:p>
        </p:txBody>
      </p:sp>
      <p:sp>
        <p:nvSpPr>
          <p:cNvPr id="5" name="Footer Placeholder 4">
            <a:extLst>
              <a:ext uri="{FF2B5EF4-FFF2-40B4-BE49-F238E27FC236}">
                <a16:creationId xmlns:a16="http://schemas.microsoft.com/office/drawing/2014/main" id="{B38D18A6-34B4-1D85-AEF4-2040119EF8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E6A31C-F188-5A3F-C83E-26A2596D0CE5}"/>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358543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D59A7-E4F5-BB2D-C05D-9CE8E7889C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F452E9B-49F8-DF27-2E60-E3CDE6D9A71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C7C826F-CCDA-4E18-D83C-1AB888FF0B6F}"/>
              </a:ext>
            </a:extLst>
          </p:cNvPr>
          <p:cNvSpPr>
            <a:spLocks noGrp="1"/>
          </p:cNvSpPr>
          <p:nvPr>
            <p:ph type="dt" sz="half" idx="10"/>
          </p:nvPr>
        </p:nvSpPr>
        <p:spPr/>
        <p:txBody>
          <a:bodyPr/>
          <a:lstStyle/>
          <a:p>
            <a:fld id="{64802A8C-B19B-4987-A83D-9C6E9D68C6DB}" type="datetimeFigureOut">
              <a:rPr lang="en-US" smtClean="0"/>
              <a:t>4/12/2026</a:t>
            </a:fld>
            <a:endParaRPr lang="en-US"/>
          </a:p>
        </p:txBody>
      </p:sp>
      <p:sp>
        <p:nvSpPr>
          <p:cNvPr id="5" name="Footer Placeholder 4">
            <a:extLst>
              <a:ext uri="{FF2B5EF4-FFF2-40B4-BE49-F238E27FC236}">
                <a16:creationId xmlns:a16="http://schemas.microsoft.com/office/drawing/2014/main" id="{DC0C64F4-E825-BF47-8477-B325484266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497156-FB23-8E0A-A42A-01F30F20A00E}"/>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4194833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1E320-CC49-C18D-3589-6CD33CC6A3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81E308-E38C-8E0E-F71A-5CCED2B35A8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B2D1868-E6A9-747D-4A77-C0C0FE4FDC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7C97652-98C3-E052-83F7-74C79D29B649}"/>
              </a:ext>
            </a:extLst>
          </p:cNvPr>
          <p:cNvSpPr>
            <a:spLocks noGrp="1"/>
          </p:cNvSpPr>
          <p:nvPr>
            <p:ph type="dt" sz="half" idx="10"/>
          </p:nvPr>
        </p:nvSpPr>
        <p:spPr/>
        <p:txBody>
          <a:bodyPr/>
          <a:lstStyle/>
          <a:p>
            <a:fld id="{64802A8C-B19B-4987-A83D-9C6E9D68C6DB}" type="datetimeFigureOut">
              <a:rPr lang="en-US" smtClean="0"/>
              <a:t>4/12/2026</a:t>
            </a:fld>
            <a:endParaRPr lang="en-US"/>
          </a:p>
        </p:txBody>
      </p:sp>
      <p:sp>
        <p:nvSpPr>
          <p:cNvPr id="6" name="Footer Placeholder 5">
            <a:extLst>
              <a:ext uri="{FF2B5EF4-FFF2-40B4-BE49-F238E27FC236}">
                <a16:creationId xmlns:a16="http://schemas.microsoft.com/office/drawing/2014/main" id="{A1F1C30D-7739-B804-4ABB-31C95B0771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FC40FE-12E4-8F89-0C6E-7F675D498E74}"/>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835924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80C4D-FB51-D27E-C0C6-1136F6E541E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49CB7A7-610B-B958-C21C-BF7078A1DB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7C82F9-B66C-4F80-DF3A-3D59773E02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4666795-9352-FBAF-CFE1-83A118FC47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B4234FE-D8FC-F895-6AD5-C4E7842D781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9CDE53-3747-5E7D-0FBB-6F893FC12AAD}"/>
              </a:ext>
            </a:extLst>
          </p:cNvPr>
          <p:cNvSpPr>
            <a:spLocks noGrp="1"/>
          </p:cNvSpPr>
          <p:nvPr>
            <p:ph type="dt" sz="half" idx="10"/>
          </p:nvPr>
        </p:nvSpPr>
        <p:spPr/>
        <p:txBody>
          <a:bodyPr/>
          <a:lstStyle/>
          <a:p>
            <a:fld id="{64802A8C-B19B-4987-A83D-9C6E9D68C6DB}" type="datetimeFigureOut">
              <a:rPr lang="en-US" smtClean="0"/>
              <a:t>4/12/2026</a:t>
            </a:fld>
            <a:endParaRPr lang="en-US"/>
          </a:p>
        </p:txBody>
      </p:sp>
      <p:sp>
        <p:nvSpPr>
          <p:cNvPr id="8" name="Footer Placeholder 7">
            <a:extLst>
              <a:ext uri="{FF2B5EF4-FFF2-40B4-BE49-F238E27FC236}">
                <a16:creationId xmlns:a16="http://schemas.microsoft.com/office/drawing/2014/main" id="{7D9C9879-0432-BC24-DB31-0C3F4FFEFC7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80505F2-932E-AA12-9A29-B62DD7108B47}"/>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1463278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1C961-D752-7648-7319-C949E792D5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EF4ED2-B2BD-2DAB-6988-B3EFBA2D26F0}"/>
              </a:ext>
            </a:extLst>
          </p:cNvPr>
          <p:cNvSpPr>
            <a:spLocks noGrp="1"/>
          </p:cNvSpPr>
          <p:nvPr>
            <p:ph type="dt" sz="half" idx="10"/>
          </p:nvPr>
        </p:nvSpPr>
        <p:spPr/>
        <p:txBody>
          <a:bodyPr/>
          <a:lstStyle/>
          <a:p>
            <a:fld id="{64802A8C-B19B-4987-A83D-9C6E9D68C6DB}" type="datetimeFigureOut">
              <a:rPr lang="en-US" smtClean="0"/>
              <a:t>4/12/2026</a:t>
            </a:fld>
            <a:endParaRPr lang="en-US"/>
          </a:p>
        </p:txBody>
      </p:sp>
      <p:sp>
        <p:nvSpPr>
          <p:cNvPr id="4" name="Footer Placeholder 3">
            <a:extLst>
              <a:ext uri="{FF2B5EF4-FFF2-40B4-BE49-F238E27FC236}">
                <a16:creationId xmlns:a16="http://schemas.microsoft.com/office/drawing/2014/main" id="{BE367658-1CBD-25ED-25D4-6C6B2DAD9C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ADA6010-1DFB-777A-9676-C08B327CD16B}"/>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3051578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39377A-E2E2-DD26-40B8-D73D2DFC5895}"/>
              </a:ext>
            </a:extLst>
          </p:cNvPr>
          <p:cNvSpPr>
            <a:spLocks noGrp="1"/>
          </p:cNvSpPr>
          <p:nvPr>
            <p:ph type="dt" sz="half" idx="10"/>
          </p:nvPr>
        </p:nvSpPr>
        <p:spPr/>
        <p:txBody>
          <a:bodyPr/>
          <a:lstStyle/>
          <a:p>
            <a:fld id="{64802A8C-B19B-4987-A83D-9C6E9D68C6DB}" type="datetimeFigureOut">
              <a:rPr lang="en-US" smtClean="0"/>
              <a:t>4/12/2026</a:t>
            </a:fld>
            <a:endParaRPr lang="en-US"/>
          </a:p>
        </p:txBody>
      </p:sp>
      <p:sp>
        <p:nvSpPr>
          <p:cNvPr id="3" name="Footer Placeholder 2">
            <a:extLst>
              <a:ext uri="{FF2B5EF4-FFF2-40B4-BE49-F238E27FC236}">
                <a16:creationId xmlns:a16="http://schemas.microsoft.com/office/drawing/2014/main" id="{9DC97AE0-3056-02D3-B9B1-557C7297044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DCD03F8-952A-7C61-BAA0-4C4493816655}"/>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1456951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D4CA9-B7E5-E587-58D5-BF8A469D7F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64F1DDE-BD65-BBA0-0718-103A64D04C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3BC555B-34EA-9F42-265A-40263DC967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798C3B-AFF9-CCAF-00CE-4DCE9977278A}"/>
              </a:ext>
            </a:extLst>
          </p:cNvPr>
          <p:cNvSpPr>
            <a:spLocks noGrp="1"/>
          </p:cNvSpPr>
          <p:nvPr>
            <p:ph type="dt" sz="half" idx="10"/>
          </p:nvPr>
        </p:nvSpPr>
        <p:spPr/>
        <p:txBody>
          <a:bodyPr/>
          <a:lstStyle/>
          <a:p>
            <a:fld id="{64802A8C-B19B-4987-A83D-9C6E9D68C6DB}" type="datetimeFigureOut">
              <a:rPr lang="en-US" smtClean="0"/>
              <a:t>4/12/2026</a:t>
            </a:fld>
            <a:endParaRPr lang="en-US"/>
          </a:p>
        </p:txBody>
      </p:sp>
      <p:sp>
        <p:nvSpPr>
          <p:cNvPr id="6" name="Footer Placeholder 5">
            <a:extLst>
              <a:ext uri="{FF2B5EF4-FFF2-40B4-BE49-F238E27FC236}">
                <a16:creationId xmlns:a16="http://schemas.microsoft.com/office/drawing/2014/main" id="{942B11EF-BECA-8C8D-BE1C-8237E56EE4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E8A3C0-8A51-6BA4-1A55-8390EE6E14CB}"/>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3531443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EE931-676A-C623-8E1A-0E4A64C0A4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359BC2D-9CAD-CC41-01DB-58529B02EE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EC2BBBC-8C24-E4EE-3B5A-507AA9D895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995C56-8C3B-C771-7194-7CE2BADB4182}"/>
              </a:ext>
            </a:extLst>
          </p:cNvPr>
          <p:cNvSpPr>
            <a:spLocks noGrp="1"/>
          </p:cNvSpPr>
          <p:nvPr>
            <p:ph type="dt" sz="half" idx="10"/>
          </p:nvPr>
        </p:nvSpPr>
        <p:spPr/>
        <p:txBody>
          <a:bodyPr/>
          <a:lstStyle/>
          <a:p>
            <a:fld id="{64802A8C-B19B-4987-A83D-9C6E9D68C6DB}" type="datetimeFigureOut">
              <a:rPr lang="en-US" smtClean="0"/>
              <a:t>4/12/2026</a:t>
            </a:fld>
            <a:endParaRPr lang="en-US"/>
          </a:p>
        </p:txBody>
      </p:sp>
      <p:sp>
        <p:nvSpPr>
          <p:cNvPr id="6" name="Footer Placeholder 5">
            <a:extLst>
              <a:ext uri="{FF2B5EF4-FFF2-40B4-BE49-F238E27FC236}">
                <a16:creationId xmlns:a16="http://schemas.microsoft.com/office/drawing/2014/main" id="{7D1AB244-D849-8B12-1A54-642A07A996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998E2E-DAAF-2904-CE8F-2EAB4C2259F9}"/>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3760702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70AB59C-099E-3534-6E58-11E06DA340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D23AB78-CC0B-871E-822F-0F0CF1726D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55C2BE-9559-E02B-FF97-12388ACF73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4802A8C-B19B-4987-A83D-9C6E9D68C6DB}" type="datetimeFigureOut">
              <a:rPr lang="en-US" smtClean="0"/>
              <a:t>4/12/2026</a:t>
            </a:fld>
            <a:endParaRPr lang="en-US"/>
          </a:p>
        </p:txBody>
      </p:sp>
      <p:sp>
        <p:nvSpPr>
          <p:cNvPr id="5" name="Footer Placeholder 4">
            <a:extLst>
              <a:ext uri="{FF2B5EF4-FFF2-40B4-BE49-F238E27FC236}">
                <a16:creationId xmlns:a16="http://schemas.microsoft.com/office/drawing/2014/main" id="{3830640F-C7B1-8CC1-1C5C-82F9CDB356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6AD7129-E822-002A-546D-FEC7DB6840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81D23AD-178A-4D2D-8896-A209557D76E4}" type="slidenum">
              <a:rPr lang="en-US" smtClean="0"/>
              <a:t>‹#›</a:t>
            </a:fld>
            <a:endParaRPr lang="en-US"/>
          </a:p>
        </p:txBody>
      </p:sp>
    </p:spTree>
    <p:extLst>
      <p:ext uri="{BB962C8B-B14F-4D97-AF65-F5344CB8AC3E}">
        <p14:creationId xmlns:p14="http://schemas.microsoft.com/office/powerpoint/2010/main" val="19498283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AA7ECC-6D8C-B54E-CC1E-16027FBF77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00D370E-A253-FC9F-0351-BBC1DB6610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EFFB6D-A84F-0EF2-FF83-D7EE065A71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AC33A2A-D28A-4054-896E-6121C8044B91}" type="datetimeFigureOut">
              <a:rPr lang="en-US" smtClean="0"/>
              <a:t>4/12/2026</a:t>
            </a:fld>
            <a:endParaRPr lang="en-US"/>
          </a:p>
        </p:txBody>
      </p:sp>
      <p:sp>
        <p:nvSpPr>
          <p:cNvPr id="5" name="Footer Placeholder 4">
            <a:extLst>
              <a:ext uri="{FF2B5EF4-FFF2-40B4-BE49-F238E27FC236}">
                <a16:creationId xmlns:a16="http://schemas.microsoft.com/office/drawing/2014/main" id="{468ED11C-E687-3ECB-E142-BE0CB8641C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29179CE-C83E-73E2-91F2-88A6EDC6D2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892CC40-F581-4064-9D29-7F1C1496B35D}" type="slidenum">
              <a:rPr lang="en-US" smtClean="0"/>
              <a:t>‹#›</a:t>
            </a:fld>
            <a:endParaRPr lang="en-US"/>
          </a:p>
        </p:txBody>
      </p:sp>
    </p:spTree>
    <p:extLst>
      <p:ext uri="{BB962C8B-B14F-4D97-AF65-F5344CB8AC3E}">
        <p14:creationId xmlns:p14="http://schemas.microsoft.com/office/powerpoint/2010/main" val="19296380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biblegateway.com/passage/?search=1%20Corinthians%2012&amp;version=NIV#fen-NIV-28645a" TargetMode="External"/><Relationship Id="rId2" Type="http://schemas.openxmlformats.org/officeDocument/2006/relationships/notesSlide" Target="../notesSlides/notesSlide10.xml"/><Relationship Id="rId1" Type="http://schemas.openxmlformats.org/officeDocument/2006/relationships/slideLayout" Target="../slideLayouts/slideLayout13.xml"/><Relationship Id="rId6" Type="http://schemas.openxmlformats.org/officeDocument/2006/relationships/hyperlink" Target="https://www.biblegateway.com/passage/?search=1%20Corinthians%2012&amp;version=NIV#fen-NIV-28665d" TargetMode="External"/><Relationship Id="rId5" Type="http://schemas.openxmlformats.org/officeDocument/2006/relationships/hyperlink" Target="https://www.biblegateway.com/passage/?search=1%20Corinthians%2012&amp;version=NIV#fen-NIV-28648c" TargetMode="External"/><Relationship Id="rId4" Type="http://schemas.openxmlformats.org/officeDocument/2006/relationships/hyperlink" Target="https://www.biblegateway.com/passage/?search=1%20Corinthians%2012&amp;version=NIV#fen-NIV-28645b"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hyperlink" Target="https://www.biblegateway.com/passage/?search=1%20Corinthians%2012&amp;version=NIV#fen-NIV-28645a" TargetMode="External"/><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hyperlink" Target="https://www.biblegateway.com/passage/?search=1%20Corinthians%2012&amp;version=NIV#fen-NIV-28665d" TargetMode="External"/><Relationship Id="rId5" Type="http://schemas.openxmlformats.org/officeDocument/2006/relationships/hyperlink" Target="https://www.biblegateway.com/passage/?search=1%20Corinthians%2012&amp;version=NIV#fen-NIV-28648c" TargetMode="External"/><Relationship Id="rId4" Type="http://schemas.openxmlformats.org/officeDocument/2006/relationships/hyperlink" Target="https://www.biblegateway.com/passage/?search=1%20Corinthians%2012&amp;version=NIV#fen-NIV-28645b"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biblegateway.com/passage/?search=1%20Corinthians%2013&amp;version=NIV#fen-NIV-28667a" TargetMode="External"/><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hyperlink" Target="https://www.biblegateway.com/passage/?search=1%20Corinthians%2013&amp;version=NIV#fen-NIV-28669b"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www.biblegateway.com/passage/?search=1%20Corinthians%2014&amp;version=NIV#fen-NIV-28713f" TargetMode="External"/><Relationship Id="rId3" Type="http://schemas.openxmlformats.org/officeDocument/2006/relationships/hyperlink" Target="https://www.biblegateway.com/passage/?search=1%20Corinthians%2014&amp;version=NIV#fen-NIV-28681a" TargetMode="External"/><Relationship Id="rId7" Type="http://schemas.openxmlformats.org/officeDocument/2006/relationships/hyperlink" Target="https://www.biblegateway.com/passage/?search=1%20Corinthians%2014&amp;version=NIV#fen-NIV-28700e" TargetMode="External"/><Relationship Id="rId2" Type="http://schemas.openxmlformats.org/officeDocument/2006/relationships/notesSlide" Target="../notesSlides/notesSlide8.xml"/><Relationship Id="rId1" Type="http://schemas.openxmlformats.org/officeDocument/2006/relationships/slideLayout" Target="../slideLayouts/slideLayout13.xml"/><Relationship Id="rId6" Type="http://schemas.openxmlformats.org/officeDocument/2006/relationships/hyperlink" Target="https://www.biblegateway.com/passage/?search=1%20Corinthians%2014&amp;version=NIV#fen-NIV-28695d" TargetMode="External"/><Relationship Id="rId5" Type="http://schemas.openxmlformats.org/officeDocument/2006/relationships/hyperlink" Target="https://www.biblegateway.com/passage/?search=1%20Corinthians%2014&amp;version=NIV#fen-NIV-28684c" TargetMode="External"/><Relationship Id="rId10" Type="http://schemas.openxmlformats.org/officeDocument/2006/relationships/hyperlink" Target="https://www.biblegateway.com/passage/?search=1%20Corinthians%2014&amp;version=NIV#fen-NIV-28717h" TargetMode="External"/><Relationship Id="rId4" Type="http://schemas.openxmlformats.org/officeDocument/2006/relationships/hyperlink" Target="https://www.biblegateway.com/passage/?search=1%20Corinthians%2014&amp;version=NIV#fen-NIV-28684b" TargetMode="External"/><Relationship Id="rId9" Type="http://schemas.openxmlformats.org/officeDocument/2006/relationships/hyperlink" Target="https://www.biblegateway.com/passage/?search=1%20Corinthians%2014&amp;version=NIV#fen-NIV-28714g"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2B577FF9-3543-4875-815D-3D87BD8A20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B477BEC9-CF9B-8096-230A-3F48F0EE34E9}"/>
              </a:ext>
            </a:extLst>
          </p:cNvPr>
          <p:cNvSpPr>
            <a:spLocks noGrp="1"/>
          </p:cNvSpPr>
          <p:nvPr>
            <p:ph type="ctrTitle"/>
          </p:nvPr>
        </p:nvSpPr>
        <p:spPr>
          <a:xfrm>
            <a:off x="874815" y="798703"/>
            <a:ext cx="5221185" cy="3072015"/>
          </a:xfrm>
        </p:spPr>
        <p:txBody>
          <a:bodyPr anchor="b">
            <a:normAutofit/>
          </a:bodyPr>
          <a:lstStyle/>
          <a:p>
            <a:r>
              <a:rPr lang="en-US" dirty="0"/>
              <a:t>Week 4</a:t>
            </a:r>
          </a:p>
        </p:txBody>
      </p:sp>
      <p:sp>
        <p:nvSpPr>
          <p:cNvPr id="3" name="Subtitle 2">
            <a:extLst>
              <a:ext uri="{FF2B5EF4-FFF2-40B4-BE49-F238E27FC236}">
                <a16:creationId xmlns:a16="http://schemas.microsoft.com/office/drawing/2014/main" id="{85CD4750-146E-64E4-6DFA-0BD49A9EE7CA}"/>
              </a:ext>
            </a:extLst>
          </p:cNvPr>
          <p:cNvSpPr>
            <a:spLocks noGrp="1"/>
          </p:cNvSpPr>
          <p:nvPr>
            <p:ph type="subTitle" idx="1"/>
          </p:nvPr>
        </p:nvSpPr>
        <p:spPr>
          <a:xfrm>
            <a:off x="870148" y="3962792"/>
            <a:ext cx="5221185" cy="2102108"/>
          </a:xfrm>
        </p:spPr>
        <p:txBody>
          <a:bodyPr anchor="t">
            <a:normAutofit/>
          </a:bodyPr>
          <a:lstStyle/>
          <a:p>
            <a:r>
              <a:rPr lang="en-US" dirty="0"/>
              <a:t>Our Responsibility to Desire and Pray for Spiritual Gifts</a:t>
            </a:r>
          </a:p>
          <a:p>
            <a:endParaRPr lang="en-US" dirty="0"/>
          </a:p>
        </p:txBody>
      </p:sp>
      <p:sp>
        <p:nvSpPr>
          <p:cNvPr id="25" name="Freeform: Shape 24">
            <a:extLst>
              <a:ext uri="{FF2B5EF4-FFF2-40B4-BE49-F238E27FC236}">
                <a16:creationId xmlns:a16="http://schemas.microsoft.com/office/drawing/2014/main" id="{F5569EEC-E12F-4856-B407-02B2813A4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04059"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CF860788-3A6A-45A3-B3F1-06F159665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67336"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3" descr="A blue abstract watercolor pattern on a white background">
            <a:extLst>
              <a:ext uri="{FF2B5EF4-FFF2-40B4-BE49-F238E27FC236}">
                <a16:creationId xmlns:a16="http://schemas.microsoft.com/office/drawing/2014/main" id="{AE7E5D1F-76FC-C644-9FCC-D0C574788AB3}"/>
              </a:ext>
            </a:extLst>
          </p:cNvPr>
          <p:cNvPicPr>
            <a:picLocks noChangeAspect="1"/>
          </p:cNvPicPr>
          <p:nvPr/>
        </p:nvPicPr>
        <p:blipFill>
          <a:blip r:embed="rId3"/>
          <a:srcRect t="7865" b="7865"/>
          <a:stretch>
            <a:fillRect/>
          </a:stretch>
        </p:blipFill>
        <p:spPr>
          <a:xfrm>
            <a:off x="6651243" y="1848285"/>
            <a:ext cx="4939504" cy="2778482"/>
          </a:xfrm>
          <a:custGeom>
            <a:avLst/>
            <a:gdLst/>
            <a:ahLst/>
            <a:cxnLst/>
            <a:rect l="l" t="t" r="r" b="b"/>
            <a:pathLst>
              <a:path w="4579832" h="5347063">
                <a:moveTo>
                  <a:pt x="106985" y="0"/>
                </a:moveTo>
                <a:lnTo>
                  <a:pt x="4472847" y="0"/>
                </a:lnTo>
                <a:cubicBezTo>
                  <a:pt x="4531933" y="0"/>
                  <a:pt x="4579832" y="47899"/>
                  <a:pt x="4579832" y="106985"/>
                </a:cubicBezTo>
                <a:lnTo>
                  <a:pt x="4579832" y="5240078"/>
                </a:lnTo>
                <a:cubicBezTo>
                  <a:pt x="4579832" y="5299164"/>
                  <a:pt x="4531933" y="5347063"/>
                  <a:pt x="4472847" y="5347063"/>
                </a:cubicBezTo>
                <a:lnTo>
                  <a:pt x="106985" y="5347063"/>
                </a:lnTo>
                <a:cubicBezTo>
                  <a:pt x="47899" y="5347063"/>
                  <a:pt x="0" y="5299164"/>
                  <a:pt x="0" y="5240078"/>
                </a:cubicBezTo>
                <a:lnTo>
                  <a:pt x="0" y="106985"/>
                </a:lnTo>
                <a:cubicBezTo>
                  <a:pt x="0" y="47899"/>
                  <a:pt x="47899" y="0"/>
                  <a:pt x="106985" y="0"/>
                </a:cubicBezTo>
                <a:close/>
              </a:path>
            </a:pathLst>
          </a:custGeom>
        </p:spPr>
      </p:pic>
      <p:sp>
        <p:nvSpPr>
          <p:cNvPr id="24" name="Freeform: Shape 23">
            <a:extLst>
              <a:ext uri="{FF2B5EF4-FFF2-40B4-BE49-F238E27FC236}">
                <a16:creationId xmlns:a16="http://schemas.microsoft.com/office/drawing/2014/main" id="{DF1E3393-B852-4883-B778-ED3525112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32259"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Shape 25">
            <a:extLst>
              <a:ext uri="{FF2B5EF4-FFF2-40B4-BE49-F238E27FC236}">
                <a16:creationId xmlns:a16="http://schemas.microsoft.com/office/drawing/2014/main" id="{39853D09-4205-4CC7-83EB-288E886AC9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8440"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D040B79-3E73-4A31-840D-D6B9C9FDF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47511"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Freeform: Shape 29">
            <a:extLst>
              <a:ext uri="{FF2B5EF4-FFF2-40B4-BE49-F238E27FC236}">
                <a16:creationId xmlns:a16="http://schemas.microsoft.com/office/drawing/2014/main" id="{156C6AE5-3F8B-42AC-9EA4-1B686A11E9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43820" y="5835650"/>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36539264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8D830E2-D565-1B61-21CF-F691640D71C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C1FFC53-AC0E-24B9-0B23-92EA03033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4F064A02-64C5-5906-6425-C530FFF34EE4}"/>
              </a:ext>
            </a:extLst>
          </p:cNvPr>
          <p:cNvSpPr>
            <a:spLocks noGrp="1"/>
          </p:cNvSpPr>
          <p:nvPr>
            <p:ph type="title"/>
          </p:nvPr>
        </p:nvSpPr>
        <p:spPr>
          <a:xfrm>
            <a:off x="669036" y="365125"/>
            <a:ext cx="10853928" cy="1325563"/>
          </a:xfrm>
        </p:spPr>
        <p:txBody>
          <a:bodyPr>
            <a:normAutofit/>
          </a:bodyPr>
          <a:lstStyle/>
          <a:p>
            <a:r>
              <a:rPr lang="en-US" sz="5400" dirty="0"/>
              <a:t>1 Corinthians 12</a:t>
            </a:r>
          </a:p>
        </p:txBody>
      </p:sp>
      <p:sp>
        <p:nvSpPr>
          <p:cNvPr id="10" name="sketch line">
            <a:extLst>
              <a:ext uri="{FF2B5EF4-FFF2-40B4-BE49-F238E27FC236}">
                <a16:creationId xmlns:a16="http://schemas.microsoft.com/office/drawing/2014/main" id="{3D4280CF-1BA4-50B9-A027-D76E97C35C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A123C2A2-87CA-D569-A1F6-787392B2A05A}"/>
              </a:ext>
            </a:extLst>
          </p:cNvPr>
          <p:cNvSpPr>
            <a:spLocks noGrp="1"/>
          </p:cNvSpPr>
          <p:nvPr>
            <p:ph idx="1"/>
          </p:nvPr>
        </p:nvSpPr>
        <p:spPr>
          <a:xfrm>
            <a:off x="550717" y="1695661"/>
            <a:ext cx="11461173" cy="4105656"/>
          </a:xfrm>
        </p:spPr>
        <p:txBody>
          <a:bodyPr>
            <a:noAutofit/>
          </a:bodyPr>
          <a:lstStyle/>
          <a:p>
            <a:pPr algn="l">
              <a:spcBef>
                <a:spcPts val="0"/>
              </a:spcBef>
              <a:buNone/>
            </a:pPr>
            <a:r>
              <a:rPr lang="en-US" sz="1100" b="1" i="0" dirty="0">
                <a:solidFill>
                  <a:srgbClr val="000000"/>
                </a:solidFill>
                <a:effectLst/>
                <a:latin typeface="system-ui"/>
              </a:rPr>
              <a:t>Concerning Spiritual Gifts</a:t>
            </a:r>
          </a:p>
          <a:p>
            <a:pPr algn="l">
              <a:buNone/>
            </a:pPr>
            <a:r>
              <a:rPr lang="en-US" sz="1100" b="1" i="0" dirty="0">
                <a:solidFill>
                  <a:srgbClr val="000000"/>
                </a:solidFill>
                <a:effectLst/>
                <a:latin typeface="system-ui"/>
              </a:rPr>
              <a:t>12 </a:t>
            </a:r>
            <a:r>
              <a:rPr lang="en-US" sz="1100" b="0" i="0" dirty="0">
                <a:solidFill>
                  <a:srgbClr val="000000"/>
                </a:solidFill>
                <a:effectLst/>
                <a:latin typeface="system-ui"/>
              </a:rPr>
              <a:t>Now about the gifts of the Spirit, brothers and sisters, I do not want you to be uninformed. </a:t>
            </a:r>
            <a:r>
              <a:rPr lang="en-US" sz="1100" b="1" i="0" baseline="30000" dirty="0">
                <a:solidFill>
                  <a:srgbClr val="000000"/>
                </a:solidFill>
                <a:effectLst/>
                <a:latin typeface="system-ui"/>
              </a:rPr>
              <a:t>2 </a:t>
            </a:r>
            <a:r>
              <a:rPr lang="en-US" sz="1100" b="0" i="0" dirty="0">
                <a:solidFill>
                  <a:srgbClr val="000000"/>
                </a:solidFill>
                <a:effectLst/>
                <a:latin typeface="system-ui"/>
              </a:rPr>
              <a:t>You know that when you were pagans, somehow or other you were influenced and led astray to mute idols. </a:t>
            </a:r>
            <a:r>
              <a:rPr lang="en-US" sz="1100" b="1" i="0" baseline="30000" dirty="0">
                <a:solidFill>
                  <a:srgbClr val="000000"/>
                </a:solidFill>
                <a:effectLst/>
                <a:latin typeface="system-ui"/>
              </a:rPr>
              <a:t>3 </a:t>
            </a:r>
            <a:r>
              <a:rPr lang="en-US" sz="1100" b="0" i="0" dirty="0">
                <a:solidFill>
                  <a:srgbClr val="000000"/>
                </a:solidFill>
                <a:effectLst/>
                <a:latin typeface="system-ui"/>
              </a:rPr>
              <a:t>Therefore I want you to know that no one who is speaking by the Spirit of God says, “Jesus be cursed,” and no one can say, “Jesus is Lord,” except by the Holy Spirit.</a:t>
            </a:r>
          </a:p>
          <a:p>
            <a:pPr algn="l">
              <a:buNone/>
            </a:pPr>
            <a:r>
              <a:rPr lang="en-US" sz="1100" b="1" i="0" baseline="30000" dirty="0">
                <a:solidFill>
                  <a:srgbClr val="000000"/>
                </a:solidFill>
                <a:effectLst/>
                <a:latin typeface="system-ui"/>
              </a:rPr>
              <a:t>4 </a:t>
            </a:r>
            <a:r>
              <a:rPr lang="en-US" sz="1100" b="0" i="0" dirty="0">
                <a:solidFill>
                  <a:srgbClr val="000000"/>
                </a:solidFill>
                <a:effectLst/>
                <a:latin typeface="system-ui"/>
              </a:rPr>
              <a:t>There are different kinds of gifts, but the same Spirit distributes them. </a:t>
            </a:r>
            <a:r>
              <a:rPr lang="en-US" sz="1100" b="1" i="0" baseline="30000" dirty="0">
                <a:solidFill>
                  <a:srgbClr val="000000"/>
                </a:solidFill>
                <a:effectLst/>
                <a:latin typeface="system-ui"/>
              </a:rPr>
              <a:t>5 </a:t>
            </a:r>
            <a:r>
              <a:rPr lang="en-US" sz="1100" b="0" i="0" dirty="0">
                <a:solidFill>
                  <a:srgbClr val="000000"/>
                </a:solidFill>
                <a:effectLst/>
                <a:latin typeface="system-ui"/>
              </a:rPr>
              <a:t>There are different kinds of service, but the same Lord. </a:t>
            </a:r>
            <a:r>
              <a:rPr lang="en-US" sz="1100" b="1" i="0" baseline="30000" dirty="0">
                <a:solidFill>
                  <a:srgbClr val="000000"/>
                </a:solidFill>
                <a:effectLst/>
                <a:latin typeface="system-ui"/>
              </a:rPr>
              <a:t>6 </a:t>
            </a:r>
            <a:r>
              <a:rPr lang="en-US" sz="1100" b="0" i="0" dirty="0">
                <a:solidFill>
                  <a:srgbClr val="000000"/>
                </a:solidFill>
                <a:effectLst/>
                <a:latin typeface="system-ui"/>
              </a:rPr>
              <a:t>There are different kinds of working, but in all of them and in everyone it is the same God at work.</a:t>
            </a:r>
          </a:p>
          <a:p>
            <a:pPr algn="l">
              <a:buNone/>
            </a:pPr>
            <a:r>
              <a:rPr lang="en-US" sz="1100" b="1" i="0" baseline="30000" dirty="0">
                <a:solidFill>
                  <a:srgbClr val="000000"/>
                </a:solidFill>
                <a:effectLst/>
                <a:latin typeface="system-ui"/>
              </a:rPr>
              <a:t>7 </a:t>
            </a:r>
            <a:r>
              <a:rPr lang="en-US" sz="1100" b="0" i="0" dirty="0">
                <a:solidFill>
                  <a:srgbClr val="000000"/>
                </a:solidFill>
                <a:effectLst/>
                <a:latin typeface="system-ui"/>
              </a:rPr>
              <a:t>Now to each one the manifestation of the Spirit is given for the common good. </a:t>
            </a:r>
            <a:r>
              <a:rPr lang="en-US" sz="1100" b="1" i="0" baseline="30000" dirty="0">
                <a:solidFill>
                  <a:srgbClr val="000000"/>
                </a:solidFill>
                <a:effectLst/>
                <a:latin typeface="system-ui"/>
              </a:rPr>
              <a:t>8 </a:t>
            </a:r>
            <a:r>
              <a:rPr lang="en-US" sz="1100" b="0" i="0" dirty="0">
                <a:solidFill>
                  <a:srgbClr val="000000"/>
                </a:solidFill>
                <a:effectLst/>
                <a:latin typeface="system-ui"/>
              </a:rPr>
              <a:t>To one there is given through the Spirit a message of wisdom, to another a message of knowledge by means of the same Spirit, </a:t>
            </a:r>
            <a:r>
              <a:rPr lang="en-US" sz="1100" b="1" i="0" baseline="30000" dirty="0">
                <a:solidFill>
                  <a:srgbClr val="000000"/>
                </a:solidFill>
                <a:effectLst/>
                <a:latin typeface="system-ui"/>
              </a:rPr>
              <a:t>9 </a:t>
            </a:r>
            <a:r>
              <a:rPr lang="en-US" sz="1100" b="0" i="0" dirty="0">
                <a:solidFill>
                  <a:srgbClr val="000000"/>
                </a:solidFill>
                <a:effectLst/>
                <a:latin typeface="system-ui"/>
              </a:rPr>
              <a:t>to another faith by the same Spirit, to another gifts of healing by that one Spirit, </a:t>
            </a:r>
            <a:r>
              <a:rPr lang="en-US" sz="1100" b="1" i="0" baseline="30000" dirty="0">
                <a:solidFill>
                  <a:srgbClr val="000000"/>
                </a:solidFill>
                <a:effectLst/>
                <a:latin typeface="system-ui"/>
              </a:rPr>
              <a:t>10 </a:t>
            </a:r>
            <a:r>
              <a:rPr lang="en-US" sz="1100" b="0" i="0" dirty="0">
                <a:solidFill>
                  <a:srgbClr val="000000"/>
                </a:solidFill>
                <a:effectLst/>
                <a:latin typeface="system-ui"/>
              </a:rPr>
              <a:t>to another miraculous powers, to another prophecy, to another distinguishing between spirits, to another speaking in different kinds of tongues,</a:t>
            </a:r>
            <a:r>
              <a:rPr lang="en-US" sz="1100" b="0" i="0" baseline="30000" dirty="0">
                <a:solidFill>
                  <a:srgbClr val="000000"/>
                </a:solidFill>
                <a:effectLst/>
                <a:latin typeface="system-ui"/>
              </a:rPr>
              <a:t>[</a:t>
            </a:r>
            <a:r>
              <a:rPr lang="en-US" sz="1100" b="0" i="0" baseline="30000" dirty="0">
                <a:solidFill>
                  <a:srgbClr val="4A4A4A"/>
                </a:solidFill>
                <a:effectLst/>
                <a:latin typeface="system-ui"/>
                <a:hlinkClick r:id="rId3" tooltip="See footnote a"/>
              </a:rPr>
              <a:t>a</a:t>
            </a:r>
            <a:r>
              <a:rPr lang="en-US" sz="1100" b="0" i="0" baseline="30000" dirty="0">
                <a:solidFill>
                  <a:srgbClr val="000000"/>
                </a:solidFill>
                <a:effectLst/>
                <a:latin typeface="system-ui"/>
              </a:rPr>
              <a:t>]</a:t>
            </a:r>
            <a:r>
              <a:rPr lang="en-US" sz="1100" b="0" i="0" dirty="0">
                <a:solidFill>
                  <a:srgbClr val="000000"/>
                </a:solidFill>
                <a:effectLst/>
                <a:latin typeface="system-ui"/>
              </a:rPr>
              <a:t> and to still another the interpretation of tongues.</a:t>
            </a:r>
            <a:r>
              <a:rPr lang="en-US" sz="1100" b="0" i="0" baseline="30000" dirty="0">
                <a:solidFill>
                  <a:srgbClr val="000000"/>
                </a:solidFill>
                <a:effectLst/>
                <a:latin typeface="system-ui"/>
              </a:rPr>
              <a:t>[</a:t>
            </a:r>
            <a:r>
              <a:rPr lang="en-US" sz="1100" b="0" i="0" baseline="30000" dirty="0">
                <a:solidFill>
                  <a:srgbClr val="4A4A4A"/>
                </a:solidFill>
                <a:effectLst/>
                <a:latin typeface="system-ui"/>
                <a:hlinkClick r:id="rId4" tooltip="See footnote b"/>
              </a:rPr>
              <a:t>b</a:t>
            </a:r>
            <a:r>
              <a:rPr lang="en-US" sz="1100" b="0" i="0" baseline="30000" dirty="0">
                <a:solidFill>
                  <a:srgbClr val="000000"/>
                </a:solidFill>
                <a:effectLst/>
                <a:latin typeface="system-ui"/>
              </a:rPr>
              <a:t>]</a:t>
            </a:r>
            <a:r>
              <a:rPr lang="en-US" sz="1100" b="0" i="0" dirty="0">
                <a:solidFill>
                  <a:srgbClr val="000000"/>
                </a:solidFill>
                <a:effectLst/>
                <a:latin typeface="system-ui"/>
              </a:rPr>
              <a:t> </a:t>
            </a:r>
            <a:r>
              <a:rPr lang="en-US" sz="1100" b="1" i="0" baseline="30000" dirty="0">
                <a:solidFill>
                  <a:srgbClr val="000000"/>
                </a:solidFill>
                <a:effectLst/>
                <a:latin typeface="system-ui"/>
              </a:rPr>
              <a:t>11 </a:t>
            </a:r>
            <a:r>
              <a:rPr lang="en-US" sz="1100" b="0" i="0" dirty="0">
                <a:solidFill>
                  <a:srgbClr val="000000"/>
                </a:solidFill>
                <a:effectLst/>
                <a:latin typeface="system-ui"/>
              </a:rPr>
              <a:t>All these are the work of one and the same Spirit, and he distributes them to each one, just as he determines.</a:t>
            </a:r>
          </a:p>
          <a:p>
            <a:pPr algn="l">
              <a:spcBef>
                <a:spcPts val="600"/>
              </a:spcBef>
              <a:buNone/>
            </a:pPr>
            <a:r>
              <a:rPr lang="en-US" sz="1100" b="1" i="0" dirty="0">
                <a:solidFill>
                  <a:srgbClr val="000000"/>
                </a:solidFill>
                <a:effectLst/>
                <a:latin typeface="system-ui"/>
              </a:rPr>
              <a:t>Unity and Diversity in the Body</a:t>
            </a:r>
          </a:p>
          <a:p>
            <a:pPr algn="l">
              <a:buNone/>
            </a:pPr>
            <a:r>
              <a:rPr lang="en-US" sz="1100" b="1" i="0" baseline="30000" dirty="0">
                <a:solidFill>
                  <a:srgbClr val="000000"/>
                </a:solidFill>
                <a:effectLst/>
                <a:latin typeface="system-ui"/>
              </a:rPr>
              <a:t>12 </a:t>
            </a:r>
            <a:r>
              <a:rPr lang="en-US" sz="1100" b="0" i="0" dirty="0">
                <a:solidFill>
                  <a:srgbClr val="000000"/>
                </a:solidFill>
                <a:effectLst/>
                <a:latin typeface="system-ui"/>
              </a:rPr>
              <a:t>Just as a body, though one, has many parts, but all its many parts form one body, so it is with Christ. </a:t>
            </a:r>
            <a:r>
              <a:rPr lang="en-US" sz="1100" b="1" i="0" baseline="30000" dirty="0">
                <a:solidFill>
                  <a:srgbClr val="000000"/>
                </a:solidFill>
                <a:effectLst/>
                <a:latin typeface="system-ui"/>
              </a:rPr>
              <a:t>13 </a:t>
            </a:r>
            <a:r>
              <a:rPr lang="en-US" sz="1100" b="0" i="0" dirty="0">
                <a:solidFill>
                  <a:srgbClr val="000000"/>
                </a:solidFill>
                <a:effectLst/>
                <a:latin typeface="system-ui"/>
              </a:rPr>
              <a:t>For we were all baptized by</a:t>
            </a:r>
            <a:r>
              <a:rPr lang="en-US" sz="1100" b="0" i="0" baseline="30000" dirty="0">
                <a:solidFill>
                  <a:srgbClr val="000000"/>
                </a:solidFill>
                <a:effectLst/>
                <a:latin typeface="system-ui"/>
              </a:rPr>
              <a:t>[</a:t>
            </a:r>
            <a:r>
              <a:rPr lang="en-US" sz="1100" b="0" i="0" baseline="30000" dirty="0">
                <a:solidFill>
                  <a:srgbClr val="4A4A4A"/>
                </a:solidFill>
                <a:effectLst/>
                <a:latin typeface="system-ui"/>
                <a:hlinkClick r:id="rId5" tooltip="See footnote c"/>
              </a:rPr>
              <a:t>c</a:t>
            </a:r>
            <a:r>
              <a:rPr lang="en-US" sz="1100" b="0" i="0" baseline="30000" dirty="0">
                <a:solidFill>
                  <a:srgbClr val="000000"/>
                </a:solidFill>
                <a:effectLst/>
                <a:latin typeface="system-ui"/>
              </a:rPr>
              <a:t>]</a:t>
            </a:r>
            <a:r>
              <a:rPr lang="en-US" sz="1100" b="0" i="0" dirty="0">
                <a:solidFill>
                  <a:srgbClr val="000000"/>
                </a:solidFill>
                <a:effectLst/>
                <a:latin typeface="system-ui"/>
              </a:rPr>
              <a:t> one Spirit so as to form one body—whether Jews or Gentiles, slave or free—and we were all given the one Spirit to drink. </a:t>
            </a:r>
            <a:r>
              <a:rPr lang="en-US" sz="1100" b="1" i="0" baseline="30000" dirty="0">
                <a:solidFill>
                  <a:srgbClr val="000000"/>
                </a:solidFill>
                <a:effectLst/>
                <a:latin typeface="system-ui"/>
              </a:rPr>
              <a:t>14 </a:t>
            </a:r>
            <a:r>
              <a:rPr lang="en-US" sz="1100" b="0" i="0" dirty="0">
                <a:solidFill>
                  <a:srgbClr val="000000"/>
                </a:solidFill>
                <a:effectLst/>
                <a:latin typeface="system-ui"/>
              </a:rPr>
              <a:t>Even so the body is not made up of one part but of many.</a:t>
            </a:r>
          </a:p>
          <a:p>
            <a:pPr algn="l">
              <a:buNone/>
            </a:pPr>
            <a:r>
              <a:rPr lang="en-US" sz="1100" b="1" i="0" baseline="30000" dirty="0">
                <a:solidFill>
                  <a:srgbClr val="000000"/>
                </a:solidFill>
                <a:effectLst/>
                <a:latin typeface="system-ui"/>
              </a:rPr>
              <a:t>15 </a:t>
            </a:r>
            <a:r>
              <a:rPr lang="en-US" sz="1100" b="0" i="0" dirty="0">
                <a:solidFill>
                  <a:srgbClr val="000000"/>
                </a:solidFill>
                <a:effectLst/>
                <a:latin typeface="system-ui"/>
              </a:rPr>
              <a:t>Now if the foot should say, “Because I am not a hand, I do not belong to the body,” it would not for that reason stop being part of the body. </a:t>
            </a:r>
            <a:r>
              <a:rPr lang="en-US" sz="1100" b="1" i="0" baseline="30000" dirty="0">
                <a:solidFill>
                  <a:srgbClr val="000000"/>
                </a:solidFill>
                <a:effectLst/>
                <a:latin typeface="system-ui"/>
              </a:rPr>
              <a:t>16 </a:t>
            </a:r>
            <a:r>
              <a:rPr lang="en-US" sz="1100" b="0" i="0" dirty="0">
                <a:solidFill>
                  <a:srgbClr val="000000"/>
                </a:solidFill>
                <a:effectLst/>
                <a:latin typeface="system-ui"/>
              </a:rPr>
              <a:t>And if the ear should say, “Because I am not an eye, I do not belong to the body,” it would not for that reason stop being part of the body. </a:t>
            </a:r>
            <a:r>
              <a:rPr lang="en-US" sz="1100" b="1" i="0" baseline="30000" dirty="0">
                <a:solidFill>
                  <a:srgbClr val="000000"/>
                </a:solidFill>
                <a:effectLst/>
                <a:latin typeface="system-ui"/>
              </a:rPr>
              <a:t>17 </a:t>
            </a:r>
            <a:r>
              <a:rPr lang="en-US" sz="1100" b="0" i="0" dirty="0">
                <a:solidFill>
                  <a:srgbClr val="000000"/>
                </a:solidFill>
                <a:effectLst/>
                <a:latin typeface="system-ui"/>
              </a:rPr>
              <a:t>If the whole body were an eye, where would the sense of hearing be? If the whole body were an ear, where would the sense of smell be? </a:t>
            </a:r>
            <a:r>
              <a:rPr lang="en-US" sz="1100" b="1" i="0" baseline="30000" dirty="0">
                <a:solidFill>
                  <a:srgbClr val="000000"/>
                </a:solidFill>
                <a:effectLst/>
                <a:latin typeface="system-ui"/>
              </a:rPr>
              <a:t>18 </a:t>
            </a:r>
            <a:r>
              <a:rPr lang="en-US" sz="1100" b="0" i="0" dirty="0">
                <a:solidFill>
                  <a:srgbClr val="000000"/>
                </a:solidFill>
                <a:effectLst/>
                <a:latin typeface="system-ui"/>
              </a:rPr>
              <a:t>But in fact God has placed the parts in the body, every one of them, just as he wanted them to be. </a:t>
            </a:r>
            <a:r>
              <a:rPr lang="en-US" sz="1100" b="1" i="0" baseline="30000" dirty="0">
                <a:solidFill>
                  <a:srgbClr val="000000"/>
                </a:solidFill>
                <a:effectLst/>
                <a:latin typeface="system-ui"/>
              </a:rPr>
              <a:t>19 </a:t>
            </a:r>
            <a:r>
              <a:rPr lang="en-US" sz="1100" b="0" i="0" dirty="0">
                <a:solidFill>
                  <a:srgbClr val="000000"/>
                </a:solidFill>
                <a:effectLst/>
                <a:latin typeface="system-ui"/>
              </a:rPr>
              <a:t>If they were all one part, where would the body be? </a:t>
            </a:r>
            <a:r>
              <a:rPr lang="en-US" sz="1100" b="1" i="0" baseline="30000" dirty="0">
                <a:solidFill>
                  <a:srgbClr val="000000"/>
                </a:solidFill>
                <a:effectLst/>
                <a:latin typeface="system-ui"/>
              </a:rPr>
              <a:t>20 </a:t>
            </a:r>
            <a:r>
              <a:rPr lang="en-US" sz="1100" b="0" i="0" dirty="0">
                <a:solidFill>
                  <a:srgbClr val="000000"/>
                </a:solidFill>
                <a:effectLst/>
                <a:latin typeface="system-ui"/>
              </a:rPr>
              <a:t>As it is, there are many parts, but one body.</a:t>
            </a:r>
          </a:p>
          <a:p>
            <a:pPr algn="l">
              <a:buNone/>
            </a:pPr>
            <a:r>
              <a:rPr lang="en-US" sz="1100" b="1" i="0" baseline="30000" dirty="0">
                <a:solidFill>
                  <a:srgbClr val="000000"/>
                </a:solidFill>
                <a:effectLst/>
                <a:latin typeface="system-ui"/>
              </a:rPr>
              <a:t>21 </a:t>
            </a:r>
            <a:r>
              <a:rPr lang="en-US" sz="1100" b="0" i="0" dirty="0">
                <a:solidFill>
                  <a:srgbClr val="000000"/>
                </a:solidFill>
                <a:effectLst/>
                <a:latin typeface="system-ui"/>
              </a:rPr>
              <a:t>The eye cannot say to the hand, “I don’t need you!” And the head cannot say to the feet, “I don’t need you!” </a:t>
            </a:r>
            <a:r>
              <a:rPr lang="en-US" sz="1100" b="1" i="0" baseline="30000" dirty="0">
                <a:solidFill>
                  <a:srgbClr val="000000"/>
                </a:solidFill>
                <a:effectLst/>
                <a:latin typeface="system-ui"/>
              </a:rPr>
              <a:t>22 </a:t>
            </a:r>
            <a:r>
              <a:rPr lang="en-US" sz="1100" b="0" i="0" dirty="0">
                <a:solidFill>
                  <a:srgbClr val="000000"/>
                </a:solidFill>
                <a:effectLst/>
                <a:latin typeface="system-ui"/>
              </a:rPr>
              <a:t>On the contrary, those parts of the body that seem to be weaker are indispensable, </a:t>
            </a:r>
            <a:r>
              <a:rPr lang="en-US" sz="1100" b="1" i="0" baseline="30000" dirty="0">
                <a:solidFill>
                  <a:srgbClr val="000000"/>
                </a:solidFill>
                <a:effectLst/>
                <a:latin typeface="system-ui"/>
              </a:rPr>
              <a:t>23 </a:t>
            </a:r>
            <a:r>
              <a:rPr lang="en-US" sz="1100" b="0" i="0" dirty="0">
                <a:solidFill>
                  <a:srgbClr val="000000"/>
                </a:solidFill>
                <a:effectLst/>
                <a:latin typeface="system-ui"/>
              </a:rPr>
              <a:t>and the parts that we think are less honorable we treat with special honor. And the parts that are unpresentable are treated with special modesty, </a:t>
            </a:r>
            <a:r>
              <a:rPr lang="en-US" sz="1100" b="1" i="0" baseline="30000" dirty="0">
                <a:solidFill>
                  <a:srgbClr val="000000"/>
                </a:solidFill>
                <a:effectLst/>
                <a:latin typeface="system-ui"/>
              </a:rPr>
              <a:t>24 </a:t>
            </a:r>
            <a:r>
              <a:rPr lang="en-US" sz="1100" b="0" i="0" dirty="0">
                <a:solidFill>
                  <a:srgbClr val="000000"/>
                </a:solidFill>
                <a:effectLst/>
                <a:latin typeface="system-ui"/>
              </a:rPr>
              <a:t>while our presentable parts need no special treatment. But God has put the body together, giving greater honor to the parts that lacked it, </a:t>
            </a:r>
            <a:r>
              <a:rPr lang="en-US" sz="1100" b="1" i="0" baseline="30000" dirty="0">
                <a:solidFill>
                  <a:srgbClr val="000000"/>
                </a:solidFill>
                <a:effectLst/>
                <a:latin typeface="system-ui"/>
              </a:rPr>
              <a:t>25 </a:t>
            </a:r>
            <a:r>
              <a:rPr lang="en-US" sz="1100" b="0" i="0" dirty="0">
                <a:solidFill>
                  <a:srgbClr val="000000"/>
                </a:solidFill>
                <a:effectLst/>
                <a:latin typeface="system-ui"/>
              </a:rPr>
              <a:t>so that there should be no division in the body, but that its parts should have equal concern for each other. </a:t>
            </a:r>
            <a:r>
              <a:rPr lang="en-US" sz="1100" b="1" i="0" baseline="30000" dirty="0">
                <a:solidFill>
                  <a:srgbClr val="000000"/>
                </a:solidFill>
                <a:effectLst/>
                <a:latin typeface="system-ui"/>
              </a:rPr>
              <a:t>26 </a:t>
            </a:r>
            <a:r>
              <a:rPr lang="en-US" sz="1100" b="0" i="0" dirty="0">
                <a:solidFill>
                  <a:srgbClr val="000000"/>
                </a:solidFill>
                <a:effectLst/>
                <a:latin typeface="system-ui"/>
              </a:rPr>
              <a:t>If one part suffers, every part suffers with it; if one part is honored, every part rejoices with it.</a:t>
            </a:r>
          </a:p>
          <a:p>
            <a:pPr algn="l">
              <a:buNone/>
            </a:pPr>
            <a:r>
              <a:rPr lang="en-US" sz="1100" b="1" i="0" baseline="30000" dirty="0">
                <a:solidFill>
                  <a:srgbClr val="000000"/>
                </a:solidFill>
                <a:effectLst/>
                <a:latin typeface="system-ui"/>
              </a:rPr>
              <a:t>27 </a:t>
            </a:r>
            <a:r>
              <a:rPr lang="en-US" sz="1100" b="0" i="0" dirty="0">
                <a:solidFill>
                  <a:srgbClr val="000000"/>
                </a:solidFill>
                <a:effectLst/>
                <a:latin typeface="system-ui"/>
              </a:rPr>
              <a:t>Now you are the body of Christ, and each one of you is a part of it. </a:t>
            </a:r>
            <a:r>
              <a:rPr lang="en-US" sz="1100" b="1" i="0" baseline="30000" dirty="0">
                <a:solidFill>
                  <a:srgbClr val="000000"/>
                </a:solidFill>
                <a:effectLst/>
                <a:latin typeface="system-ui"/>
              </a:rPr>
              <a:t>28 </a:t>
            </a:r>
            <a:r>
              <a:rPr lang="en-US" sz="1100" b="0" i="0" dirty="0">
                <a:solidFill>
                  <a:srgbClr val="000000"/>
                </a:solidFill>
                <a:effectLst/>
                <a:latin typeface="system-ui"/>
              </a:rPr>
              <a:t>And God has placed in the church first of all apostles, second prophets, third teachers, then miracles, then gifts of healing, of helping, of guidance, and of different kinds of tongues. </a:t>
            </a:r>
            <a:r>
              <a:rPr lang="en-US" sz="1100" b="1" i="0" baseline="30000" dirty="0">
                <a:solidFill>
                  <a:srgbClr val="000000"/>
                </a:solidFill>
                <a:effectLst/>
                <a:latin typeface="system-ui"/>
              </a:rPr>
              <a:t>29 </a:t>
            </a:r>
            <a:r>
              <a:rPr lang="en-US" sz="1100" b="0" i="0" dirty="0">
                <a:solidFill>
                  <a:srgbClr val="000000"/>
                </a:solidFill>
                <a:effectLst/>
                <a:latin typeface="system-ui"/>
              </a:rPr>
              <a:t>Are all apostles? Are all prophets? Are all teachers? Do all work miracles? </a:t>
            </a:r>
            <a:r>
              <a:rPr lang="en-US" sz="1100" b="1" i="0" baseline="30000" dirty="0">
                <a:solidFill>
                  <a:srgbClr val="000000"/>
                </a:solidFill>
                <a:effectLst/>
                <a:latin typeface="system-ui"/>
              </a:rPr>
              <a:t>30 </a:t>
            </a:r>
            <a:r>
              <a:rPr lang="en-US" sz="1100" b="0" i="0" dirty="0">
                <a:solidFill>
                  <a:srgbClr val="000000"/>
                </a:solidFill>
                <a:effectLst/>
                <a:latin typeface="system-ui"/>
              </a:rPr>
              <a:t>Do all have gifts of healing? Do all speak in tongues</a:t>
            </a:r>
            <a:r>
              <a:rPr lang="en-US" sz="1100" b="0" i="0" baseline="30000" dirty="0">
                <a:solidFill>
                  <a:srgbClr val="000000"/>
                </a:solidFill>
                <a:effectLst/>
                <a:latin typeface="system-ui"/>
              </a:rPr>
              <a:t>[</a:t>
            </a:r>
            <a:r>
              <a:rPr lang="en-US" sz="1100" b="0" i="0" baseline="30000" dirty="0">
                <a:solidFill>
                  <a:srgbClr val="4A4A4A"/>
                </a:solidFill>
                <a:effectLst/>
                <a:latin typeface="system-ui"/>
                <a:hlinkClick r:id="rId6" tooltip="See footnote d"/>
              </a:rPr>
              <a:t>d</a:t>
            </a:r>
            <a:r>
              <a:rPr lang="en-US" sz="1100" b="0" i="0" baseline="30000" dirty="0">
                <a:solidFill>
                  <a:srgbClr val="000000"/>
                </a:solidFill>
                <a:effectLst/>
                <a:latin typeface="system-ui"/>
              </a:rPr>
              <a:t>]</a:t>
            </a:r>
            <a:r>
              <a:rPr lang="en-US" sz="1100" b="0" i="0" dirty="0">
                <a:solidFill>
                  <a:srgbClr val="000000"/>
                </a:solidFill>
                <a:effectLst/>
                <a:latin typeface="system-ui"/>
              </a:rPr>
              <a:t>? Do all interpret? </a:t>
            </a:r>
            <a:r>
              <a:rPr lang="en-US" sz="1100" b="1" i="0" baseline="30000" dirty="0">
                <a:solidFill>
                  <a:srgbClr val="000000"/>
                </a:solidFill>
                <a:effectLst/>
                <a:latin typeface="system-ui"/>
              </a:rPr>
              <a:t>31 </a:t>
            </a:r>
            <a:r>
              <a:rPr lang="en-US" sz="1100" b="0" i="0" dirty="0">
                <a:solidFill>
                  <a:srgbClr val="000000"/>
                </a:solidFill>
                <a:effectLst/>
                <a:latin typeface="system-ui"/>
              </a:rPr>
              <a:t>Now eagerly desire the greater gifts.</a:t>
            </a:r>
          </a:p>
          <a:p>
            <a:pPr algn="l">
              <a:spcBef>
                <a:spcPts val="600"/>
              </a:spcBef>
              <a:buNone/>
            </a:pPr>
            <a:r>
              <a:rPr lang="en-US" sz="1100" b="1" i="0" dirty="0">
                <a:solidFill>
                  <a:srgbClr val="000000"/>
                </a:solidFill>
                <a:effectLst/>
                <a:latin typeface="system-ui"/>
              </a:rPr>
              <a:t>Love Is Indispensable</a:t>
            </a:r>
          </a:p>
          <a:p>
            <a:pPr algn="l">
              <a:buNone/>
            </a:pPr>
            <a:r>
              <a:rPr lang="en-US" sz="1100" b="0" i="0" dirty="0">
                <a:solidFill>
                  <a:srgbClr val="000000"/>
                </a:solidFill>
                <a:effectLst/>
                <a:latin typeface="system-ui"/>
              </a:rPr>
              <a:t>And yet I will show you the most excellent way.</a:t>
            </a:r>
          </a:p>
          <a:p>
            <a:pPr marL="0" indent="0">
              <a:buNone/>
            </a:pPr>
            <a:endParaRPr lang="en-US" sz="2000" dirty="0"/>
          </a:p>
          <a:p>
            <a:pPr marL="0" indent="0">
              <a:buNone/>
            </a:pPr>
            <a:endParaRPr lang="en-US" sz="2000" dirty="0"/>
          </a:p>
          <a:p>
            <a:endParaRPr lang="en-US" dirty="0"/>
          </a:p>
        </p:txBody>
      </p:sp>
      <p:sp>
        <p:nvSpPr>
          <p:cNvPr id="6" name="TextBox 5">
            <a:extLst>
              <a:ext uri="{FF2B5EF4-FFF2-40B4-BE49-F238E27FC236}">
                <a16:creationId xmlns:a16="http://schemas.microsoft.com/office/drawing/2014/main" id="{ECF6AF4B-67D1-78FF-4ACF-B2191F3F7DC7}"/>
              </a:ext>
            </a:extLst>
          </p:cNvPr>
          <p:cNvSpPr txBox="1"/>
          <p:nvPr/>
        </p:nvSpPr>
        <p:spPr>
          <a:xfrm>
            <a:off x="7034645" y="3429000"/>
            <a:ext cx="184731" cy="369332"/>
          </a:xfrm>
          <a:prstGeom prst="rect">
            <a:avLst/>
          </a:prstGeom>
          <a:noFill/>
        </p:spPr>
        <p:txBody>
          <a:bodyPr wrap="none" rtlCol="0">
            <a:spAutoFit/>
          </a:bodyPr>
          <a:lstStyle/>
          <a:p>
            <a:endParaRPr lang="en-US" dirty="0"/>
          </a:p>
        </p:txBody>
      </p:sp>
      <p:sp>
        <p:nvSpPr>
          <p:cNvPr id="7" name="TextBox 6">
            <a:extLst>
              <a:ext uri="{FF2B5EF4-FFF2-40B4-BE49-F238E27FC236}">
                <a16:creationId xmlns:a16="http://schemas.microsoft.com/office/drawing/2014/main" id="{FF2390A2-B05E-1A24-2B71-9192E192B5C3}"/>
              </a:ext>
            </a:extLst>
          </p:cNvPr>
          <p:cNvSpPr txBox="1"/>
          <p:nvPr/>
        </p:nvSpPr>
        <p:spPr>
          <a:xfrm>
            <a:off x="1397963" y="2502971"/>
            <a:ext cx="9393026" cy="2677656"/>
          </a:xfrm>
          <a:prstGeom prst="rect">
            <a:avLst/>
          </a:prstGeom>
          <a:noFill/>
        </p:spPr>
        <p:txBody>
          <a:bodyPr wrap="square" rtlCol="0">
            <a:spAutoFit/>
          </a:bodyPr>
          <a:lstStyle/>
          <a:p>
            <a:r>
              <a:rPr kumimoji="0" lang="en-US" sz="2800" b="1" i="0" u="none" strike="noStrike" kern="1200" cap="none" spc="0" normalizeH="0" baseline="30000" noProof="0" dirty="0">
                <a:ln>
                  <a:noFill/>
                </a:ln>
                <a:solidFill>
                  <a:srgbClr val="000000"/>
                </a:solidFill>
                <a:effectLst/>
                <a:uLnTx/>
                <a:uFillTx/>
                <a:latin typeface="system-ui"/>
                <a:ea typeface="+mn-ea"/>
                <a:cs typeface="+mn-cs"/>
              </a:rPr>
              <a:t>28 </a:t>
            </a:r>
            <a:r>
              <a:rPr kumimoji="0" lang="en-US" sz="2800" b="0" i="0" u="none" strike="noStrike" kern="1200" cap="none" spc="0" normalizeH="0" baseline="0" noProof="0" dirty="0">
                <a:ln>
                  <a:noFill/>
                </a:ln>
                <a:solidFill>
                  <a:srgbClr val="000000"/>
                </a:solidFill>
                <a:effectLst/>
                <a:uLnTx/>
                <a:uFillTx/>
                <a:latin typeface="system-ui"/>
                <a:ea typeface="+mn-ea"/>
                <a:cs typeface="+mn-cs"/>
              </a:rPr>
              <a:t>And God has placed in the church first of all apostles, second prophets, third teachers, then miracles, then gifts of healing, of helping, of guidance, and of different kinds of tongues. </a:t>
            </a:r>
            <a:r>
              <a:rPr kumimoji="0" lang="en-US" sz="2800" b="1" i="0" u="none" strike="noStrike" kern="1200" cap="none" spc="0" normalizeH="0" baseline="30000" noProof="0" dirty="0">
                <a:ln>
                  <a:noFill/>
                </a:ln>
                <a:solidFill>
                  <a:srgbClr val="000000"/>
                </a:solidFill>
                <a:effectLst/>
                <a:uLnTx/>
                <a:uFillTx/>
                <a:latin typeface="system-ui"/>
                <a:ea typeface="+mn-ea"/>
                <a:cs typeface="+mn-cs"/>
              </a:rPr>
              <a:t>29 </a:t>
            </a:r>
            <a:r>
              <a:rPr kumimoji="0" lang="en-US" sz="2800" b="0" i="0" u="none" strike="noStrike" kern="1200" cap="none" spc="0" normalizeH="0" baseline="0" noProof="0" dirty="0">
                <a:ln>
                  <a:noFill/>
                </a:ln>
                <a:solidFill>
                  <a:srgbClr val="000000"/>
                </a:solidFill>
                <a:effectLst/>
                <a:uLnTx/>
                <a:uFillTx/>
                <a:latin typeface="system-ui"/>
                <a:ea typeface="+mn-ea"/>
                <a:cs typeface="+mn-cs"/>
              </a:rPr>
              <a:t>Are all apostles? Are all prophets? Are all teachers? Do all work miracles? </a:t>
            </a:r>
            <a:r>
              <a:rPr kumimoji="0" lang="en-US" sz="2800" b="1" i="0" u="none" strike="noStrike" kern="1200" cap="none" spc="0" normalizeH="0" baseline="30000" noProof="0" dirty="0">
                <a:ln>
                  <a:noFill/>
                </a:ln>
                <a:solidFill>
                  <a:srgbClr val="000000"/>
                </a:solidFill>
                <a:effectLst/>
                <a:uLnTx/>
                <a:uFillTx/>
                <a:latin typeface="system-ui"/>
                <a:ea typeface="+mn-ea"/>
                <a:cs typeface="+mn-cs"/>
              </a:rPr>
              <a:t>30 </a:t>
            </a:r>
            <a:r>
              <a:rPr kumimoji="0" lang="en-US" sz="2800" b="0" i="0" u="none" strike="noStrike" kern="1200" cap="none" spc="0" normalizeH="0" baseline="0" noProof="0" dirty="0">
                <a:ln>
                  <a:noFill/>
                </a:ln>
                <a:solidFill>
                  <a:srgbClr val="000000"/>
                </a:solidFill>
                <a:effectLst/>
                <a:uLnTx/>
                <a:uFillTx/>
                <a:latin typeface="system-ui"/>
                <a:ea typeface="+mn-ea"/>
                <a:cs typeface="+mn-cs"/>
              </a:rPr>
              <a:t>Do all have gifts of healing? Do all speak in tongues</a:t>
            </a:r>
            <a:r>
              <a:rPr kumimoji="0" lang="en-US" sz="2800" b="0" i="0" u="none" strike="noStrike" kern="1200" cap="none" spc="0" normalizeH="0" baseline="30000" noProof="0" dirty="0">
                <a:ln>
                  <a:noFill/>
                </a:ln>
                <a:solidFill>
                  <a:srgbClr val="000000"/>
                </a:solidFill>
                <a:effectLst/>
                <a:uLnTx/>
                <a:uFillTx/>
                <a:latin typeface="system-ui"/>
                <a:ea typeface="+mn-ea"/>
                <a:cs typeface="+mn-cs"/>
              </a:rPr>
              <a:t>[</a:t>
            </a:r>
            <a:r>
              <a:rPr kumimoji="0" lang="en-US" sz="2800" b="0" i="0" u="none" strike="noStrike" kern="1200" cap="none" spc="0" normalizeH="0" baseline="30000" noProof="0" dirty="0">
                <a:ln>
                  <a:noFill/>
                </a:ln>
                <a:solidFill>
                  <a:srgbClr val="4A4A4A"/>
                </a:solidFill>
                <a:effectLst/>
                <a:uLnTx/>
                <a:uFillTx/>
                <a:latin typeface="system-ui"/>
                <a:ea typeface="+mn-ea"/>
                <a:cs typeface="+mn-cs"/>
                <a:hlinkClick r:id="rId6" tooltip="See footnote d"/>
              </a:rPr>
              <a:t>d</a:t>
            </a:r>
            <a:r>
              <a:rPr kumimoji="0" lang="en-US" sz="2800" b="0" i="0" u="none" strike="noStrike" kern="1200" cap="none" spc="0" normalizeH="0" baseline="30000" noProof="0" dirty="0">
                <a:ln>
                  <a:noFill/>
                </a:ln>
                <a:solidFill>
                  <a:srgbClr val="000000"/>
                </a:solidFill>
                <a:effectLst/>
                <a:uLnTx/>
                <a:uFillTx/>
                <a:latin typeface="system-ui"/>
                <a:ea typeface="+mn-ea"/>
                <a:cs typeface="+mn-cs"/>
              </a:rPr>
              <a:t>]</a:t>
            </a:r>
            <a:r>
              <a:rPr kumimoji="0" lang="en-US" sz="2800" b="0" i="0" u="none" strike="noStrike" kern="1200" cap="none" spc="0" normalizeH="0" baseline="0" noProof="0" dirty="0">
                <a:ln>
                  <a:noFill/>
                </a:ln>
                <a:solidFill>
                  <a:srgbClr val="000000"/>
                </a:solidFill>
                <a:effectLst/>
                <a:uLnTx/>
                <a:uFillTx/>
                <a:latin typeface="system-ui"/>
                <a:ea typeface="+mn-ea"/>
                <a:cs typeface="+mn-cs"/>
              </a:rPr>
              <a:t>? Do all interpret? </a:t>
            </a:r>
            <a:endParaRPr lang="en-US" sz="2800" dirty="0"/>
          </a:p>
        </p:txBody>
      </p:sp>
    </p:spTree>
    <p:extLst>
      <p:ext uri="{BB962C8B-B14F-4D97-AF65-F5344CB8AC3E}">
        <p14:creationId xmlns:p14="http://schemas.microsoft.com/office/powerpoint/2010/main" val="3204351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hidden"/>
                                      </p:to>
                                    </p:set>
                                  </p:childTnLst>
                                </p:cTn>
                              </p:par>
                              <p:par>
                                <p:cTn id="31" presetID="1" presetClass="exit" presetSubtype="0" fill="hold" nodeType="withEffect">
                                  <p:stCondLst>
                                    <p:cond delay="0"/>
                                  </p:stCondLst>
                                  <p:childTnLst>
                                    <p:set>
                                      <p:cBhvr>
                                        <p:cTn id="32" dur="1" fill="hold">
                                          <p:stCondLst>
                                            <p:cond delay="0"/>
                                          </p:stCondLst>
                                        </p:cTn>
                                        <p:tgtEl>
                                          <p:spTgt spid="3">
                                            <p:txEl>
                                              <p:pRg st="1" end="1"/>
                                            </p:txEl>
                                          </p:spTgt>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3">
                                            <p:txEl>
                                              <p:pRg st="2" end="2"/>
                                            </p:txEl>
                                          </p:spTgt>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3">
                                            <p:txEl>
                                              <p:pRg st="3" end="3"/>
                                            </p:txEl>
                                          </p:spTgt>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3">
                                            <p:txEl>
                                              <p:pRg st="4" end="4"/>
                                            </p:txEl>
                                          </p:spTgt>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0"/>
                                          </p:stCondLst>
                                        </p:cTn>
                                        <p:tgtEl>
                                          <p:spTgt spid="3">
                                            <p:txEl>
                                              <p:pRg st="5" end="5"/>
                                            </p:txEl>
                                          </p:spTgt>
                                        </p:tgtEl>
                                        <p:attrNameLst>
                                          <p:attrName>style.visibility</p:attrName>
                                        </p:attrNameLst>
                                      </p:cBhvr>
                                      <p:to>
                                        <p:strVal val="hidden"/>
                                      </p:to>
                                    </p:set>
                                  </p:childTnLst>
                                </p:cTn>
                              </p:par>
                              <p:par>
                                <p:cTn id="41" presetID="1" presetClass="exit" presetSubtype="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3">
                                            <p:txEl>
                                              <p:pRg st="7" end="7"/>
                                            </p:txEl>
                                          </p:spTgt>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3">
                                            <p:txEl>
                                              <p:pRg st="8" end="8"/>
                                            </p:txEl>
                                          </p:spTgt>
                                        </p:tgtEl>
                                        <p:attrNameLst>
                                          <p:attrName>style.visibility</p:attrName>
                                        </p:attrNameLst>
                                      </p:cBhvr>
                                      <p:to>
                                        <p:strVal val="hidden"/>
                                      </p:to>
                                    </p:set>
                                  </p:childTnLst>
                                </p:cTn>
                              </p:par>
                              <p:par>
                                <p:cTn id="47" presetID="1" presetClass="exit" presetSubtype="0" fill="hold" nodeType="withEffect">
                                  <p:stCondLst>
                                    <p:cond delay="0"/>
                                  </p:stCondLst>
                                  <p:childTnLst>
                                    <p:set>
                                      <p:cBhvr>
                                        <p:cTn id="48" dur="1" fill="hold">
                                          <p:stCondLst>
                                            <p:cond delay="0"/>
                                          </p:stCondLst>
                                        </p:cTn>
                                        <p:tgtEl>
                                          <p:spTgt spid="3">
                                            <p:txEl>
                                              <p:pRg st="9" end="9"/>
                                            </p:txEl>
                                          </p:spTgt>
                                        </p:tgtEl>
                                        <p:attrNameLst>
                                          <p:attrName>style.visibility</p:attrName>
                                        </p:attrNameLst>
                                      </p:cBhvr>
                                      <p:to>
                                        <p:strVal val="hidden"/>
                                      </p:to>
                                    </p:set>
                                  </p:childTnLst>
                                </p:cTn>
                              </p:par>
                              <p:par>
                                <p:cTn id="49" presetID="1" presetClass="exit" presetSubtype="0" fill="hold" nodeType="withEffect">
                                  <p:stCondLst>
                                    <p:cond delay="0"/>
                                  </p:stCondLst>
                                  <p:childTnLst>
                                    <p:set>
                                      <p:cBhvr>
                                        <p:cTn id="50" dur="1" fill="hold">
                                          <p:stCondLst>
                                            <p:cond delay="0"/>
                                          </p:stCondLst>
                                        </p:cTn>
                                        <p:tgtEl>
                                          <p:spTgt spid="3">
                                            <p:txEl>
                                              <p:pRg st="10" end="10"/>
                                            </p:txEl>
                                          </p:spTgt>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B03E598-736D-EF57-5975-2367AA5A27C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BF9BD19-E673-114E-2D97-61F4D2A7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7007A503-5793-3131-2FC2-916B5C2ED7D8}"/>
              </a:ext>
            </a:extLst>
          </p:cNvPr>
          <p:cNvSpPr>
            <a:spLocks noGrp="1"/>
          </p:cNvSpPr>
          <p:nvPr>
            <p:ph type="title"/>
          </p:nvPr>
        </p:nvSpPr>
        <p:spPr>
          <a:xfrm>
            <a:off x="669036" y="365125"/>
            <a:ext cx="10853928" cy="1325563"/>
          </a:xfrm>
        </p:spPr>
        <p:txBody>
          <a:bodyPr>
            <a:noAutofit/>
          </a:bodyPr>
          <a:lstStyle/>
          <a:p>
            <a:r>
              <a:rPr lang="en-US" dirty="0"/>
              <a:t>How do we reconcile our pursuit of Spiritual Gifts with God’s sovereignty?</a:t>
            </a:r>
          </a:p>
        </p:txBody>
      </p:sp>
      <p:sp>
        <p:nvSpPr>
          <p:cNvPr id="10" name="sketch line">
            <a:extLst>
              <a:ext uri="{FF2B5EF4-FFF2-40B4-BE49-F238E27FC236}">
                <a16:creationId xmlns:a16="http://schemas.microsoft.com/office/drawing/2014/main" id="{DA9CCF7F-874C-1F56-759F-B9D30B84A3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C7E043B3-8526-2E20-B0C8-D4C51ECEE0EE}"/>
              </a:ext>
            </a:extLst>
          </p:cNvPr>
          <p:cNvSpPr>
            <a:spLocks noGrp="1"/>
          </p:cNvSpPr>
          <p:nvPr>
            <p:ph idx="1"/>
          </p:nvPr>
        </p:nvSpPr>
        <p:spPr>
          <a:xfrm>
            <a:off x="669036" y="1924262"/>
            <a:ext cx="10976864" cy="4105656"/>
          </a:xfrm>
        </p:spPr>
        <p:txBody>
          <a:bodyPr>
            <a:noAutofit/>
          </a:bodyPr>
          <a:lstStyle/>
          <a:p>
            <a:r>
              <a:rPr lang="en-US" dirty="0"/>
              <a:t>Does the statement “if God wants me to have a gift, he’ll give it to me whether or not I ask him to” sound right in light of the scriptures?</a:t>
            </a:r>
          </a:p>
          <a:p>
            <a:pPr lvl="1">
              <a:buFont typeface="Aptos" panose="020B0004020202020204" pitchFamily="34" charset="0"/>
              <a:buChar char="-"/>
            </a:pPr>
            <a:r>
              <a:rPr lang="en-US" dirty="0"/>
              <a:t>Israel repeatedly had to ask for God’s forgiveness and assistance after they had wondered away (e.g., Judges 3: 9)</a:t>
            </a:r>
          </a:p>
          <a:p>
            <a:pPr lvl="1">
              <a:buFont typeface="Aptos" panose="020B0004020202020204" pitchFamily="34" charset="0"/>
              <a:buChar char="-"/>
            </a:pPr>
            <a:r>
              <a:rPr lang="en-US" dirty="0"/>
              <a:t>Jesus rebuked the apostles for their failure to pray (Mark 9: 28-29)</a:t>
            </a:r>
          </a:p>
          <a:p>
            <a:pPr lvl="1">
              <a:buFont typeface="Aptos" panose="020B0004020202020204" pitchFamily="34" charset="0"/>
              <a:buChar char="-"/>
            </a:pPr>
            <a:r>
              <a:rPr lang="en-US" dirty="0"/>
              <a:t>Ask, seek, knock (Luke 11: 8-13)</a:t>
            </a:r>
          </a:p>
          <a:p>
            <a:pPr lvl="1">
              <a:buFont typeface="Aptos" panose="020B0004020202020204" pitchFamily="34" charset="0"/>
              <a:buChar char="-"/>
            </a:pPr>
            <a:r>
              <a:rPr lang="en-US" b="1" dirty="0"/>
              <a:t>But also, distributed and apportioned by the Holy Spirit (1 Cor 12: 11)</a:t>
            </a:r>
          </a:p>
          <a:p>
            <a:pPr lvl="1">
              <a:buFont typeface="Aptos" panose="020B0004020202020204" pitchFamily="34" charset="0"/>
              <a:buChar char="-"/>
            </a:pPr>
            <a:endParaRPr lang="en-US" dirty="0"/>
          </a:p>
          <a:p>
            <a:r>
              <a:rPr lang="en-US" dirty="0"/>
              <a:t>There are other examples as well:</a:t>
            </a:r>
          </a:p>
          <a:p>
            <a:pPr lvl="1">
              <a:buFont typeface="Aptos" panose="020B0004020202020204" pitchFamily="34" charset="0"/>
              <a:buChar char="-"/>
            </a:pPr>
            <a:r>
              <a:rPr lang="en-US" dirty="0">
                <a:solidFill>
                  <a:prstClr val="black"/>
                </a:solidFill>
              </a:rPr>
              <a:t>Through prophecy and laying on of hands by elders </a:t>
            </a:r>
            <a:r>
              <a:rPr lang="en-US" sz="2800" dirty="0">
                <a:solidFill>
                  <a:prstClr val="black"/>
                </a:solidFill>
              </a:rPr>
              <a:t>(</a:t>
            </a:r>
            <a:r>
              <a:rPr lang="en-US" dirty="0"/>
              <a:t>1 Tim. 4: 14)</a:t>
            </a:r>
          </a:p>
          <a:p>
            <a:pPr lvl="1">
              <a:buFont typeface="Aptos" panose="020B0004020202020204" pitchFamily="34" charset="0"/>
              <a:buChar char="-"/>
            </a:pPr>
            <a:r>
              <a:rPr lang="en-US" dirty="0"/>
              <a:t>Through laying on of hands by Paul (and 2 Tim. 1: 6)</a:t>
            </a:r>
          </a:p>
          <a:p>
            <a:pPr>
              <a:buFont typeface="Aptos" panose="020B0004020202020204" pitchFamily="34" charset="0"/>
              <a:buChar char="-"/>
            </a:pPr>
            <a:endParaRPr lang="en-US" dirty="0"/>
          </a:p>
          <a:p>
            <a:endParaRPr lang="en-US" dirty="0"/>
          </a:p>
        </p:txBody>
      </p:sp>
    </p:spTree>
    <p:extLst>
      <p:ext uri="{BB962C8B-B14F-4D97-AF65-F5344CB8AC3E}">
        <p14:creationId xmlns:p14="http://schemas.microsoft.com/office/powerpoint/2010/main" val="1998954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C84E721-EF06-5D68-31C0-B323090A8F7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BBF5DEC-1C45-F12F-2553-3BEA17FBDD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B41A1FF4-2D51-7E5B-6BAB-781BFF044FDF}"/>
              </a:ext>
            </a:extLst>
          </p:cNvPr>
          <p:cNvSpPr>
            <a:spLocks noGrp="1"/>
          </p:cNvSpPr>
          <p:nvPr>
            <p:ph type="title"/>
          </p:nvPr>
        </p:nvSpPr>
        <p:spPr>
          <a:xfrm>
            <a:off x="669036" y="365125"/>
            <a:ext cx="10853928" cy="1325563"/>
          </a:xfrm>
        </p:spPr>
        <p:txBody>
          <a:bodyPr>
            <a:normAutofit/>
          </a:bodyPr>
          <a:lstStyle/>
          <a:p>
            <a:r>
              <a:rPr lang="en-US" sz="5400" dirty="0"/>
              <a:t>How to Discover Spiritual Gifts?</a:t>
            </a:r>
          </a:p>
        </p:txBody>
      </p:sp>
      <p:sp>
        <p:nvSpPr>
          <p:cNvPr id="10" name="sketch line">
            <a:extLst>
              <a:ext uri="{FF2B5EF4-FFF2-40B4-BE49-F238E27FC236}">
                <a16:creationId xmlns:a16="http://schemas.microsoft.com/office/drawing/2014/main" id="{073AE267-2AE6-3529-5B5D-AA9F03AD8B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350E9D2B-7EA0-97EC-175B-D2E1AD3E4DA6}"/>
              </a:ext>
            </a:extLst>
          </p:cNvPr>
          <p:cNvSpPr>
            <a:spLocks noGrp="1"/>
          </p:cNvSpPr>
          <p:nvPr>
            <p:ph idx="1"/>
          </p:nvPr>
        </p:nvSpPr>
        <p:spPr>
          <a:xfrm>
            <a:off x="669036" y="1820353"/>
            <a:ext cx="10976864" cy="4105656"/>
          </a:xfrm>
        </p:spPr>
        <p:txBody>
          <a:bodyPr>
            <a:noAutofit/>
          </a:bodyPr>
          <a:lstStyle/>
          <a:p>
            <a:r>
              <a:rPr lang="en-US" dirty="0"/>
              <a:t>Step out and begin to love and serve others</a:t>
            </a:r>
          </a:p>
          <a:p>
            <a:endParaRPr lang="en-US" dirty="0"/>
          </a:p>
          <a:p>
            <a:r>
              <a:rPr lang="en-US" dirty="0"/>
              <a:t>Ask if someone is ill or suffering from a chronic affliction and pray over them</a:t>
            </a:r>
          </a:p>
          <a:p>
            <a:endParaRPr lang="en-US" dirty="0"/>
          </a:p>
          <a:p>
            <a:r>
              <a:rPr lang="en-US" dirty="0"/>
              <a:t>Invite someone to coffee and listen to their story</a:t>
            </a:r>
          </a:p>
          <a:p>
            <a:endParaRPr lang="en-US" dirty="0"/>
          </a:p>
          <a:p>
            <a:r>
              <a:rPr lang="en-US" dirty="0"/>
              <a:t>Pray, Pray, Pray!</a:t>
            </a:r>
          </a:p>
          <a:p>
            <a:endParaRPr lang="en-US" dirty="0"/>
          </a:p>
          <a:p>
            <a:r>
              <a:rPr lang="en-US" dirty="0"/>
              <a:t>Instead of first asking “What is my gift?” ask, “Who is in need?”</a:t>
            </a:r>
          </a:p>
          <a:p>
            <a:endParaRPr lang="en-US" dirty="0"/>
          </a:p>
        </p:txBody>
      </p:sp>
    </p:spTree>
    <p:extLst>
      <p:ext uri="{BB962C8B-B14F-4D97-AF65-F5344CB8AC3E}">
        <p14:creationId xmlns:p14="http://schemas.microsoft.com/office/powerpoint/2010/main" val="1322853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8E517C8-4C72-9B1D-3A67-B018490771E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49813C-8613-4861-B052-007C6ECB65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AC27CE83-E2CD-9AE1-177B-ECA08C872CE0}"/>
              </a:ext>
            </a:extLst>
          </p:cNvPr>
          <p:cNvSpPr>
            <a:spLocks noGrp="1"/>
          </p:cNvSpPr>
          <p:nvPr>
            <p:ph type="title"/>
          </p:nvPr>
        </p:nvSpPr>
        <p:spPr>
          <a:xfrm>
            <a:off x="838200" y="365125"/>
            <a:ext cx="10515600" cy="1325563"/>
          </a:xfrm>
        </p:spPr>
        <p:txBody>
          <a:bodyPr>
            <a:normAutofit/>
          </a:bodyPr>
          <a:lstStyle/>
          <a:p>
            <a:r>
              <a:rPr lang="en-US" sz="5400" dirty="0"/>
              <a:t>Key Points</a:t>
            </a:r>
          </a:p>
        </p:txBody>
      </p:sp>
      <p:sp>
        <p:nvSpPr>
          <p:cNvPr id="10" name="sketch line">
            <a:extLst>
              <a:ext uri="{FF2B5EF4-FFF2-40B4-BE49-F238E27FC236}">
                <a16:creationId xmlns:a16="http://schemas.microsoft.com/office/drawing/2014/main" id="{4CA1B2F6-E37D-43FA-BCE4-83251B151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29CDFE09-95B7-9127-0B30-3462B9CD1CF9}"/>
              </a:ext>
            </a:extLst>
          </p:cNvPr>
          <p:cNvSpPr>
            <a:spLocks noGrp="1"/>
          </p:cNvSpPr>
          <p:nvPr>
            <p:ph idx="1"/>
          </p:nvPr>
        </p:nvSpPr>
        <p:spPr>
          <a:xfrm>
            <a:off x="669036" y="1825034"/>
            <a:ext cx="7807699" cy="4251960"/>
          </a:xfrm>
        </p:spPr>
        <p:txBody>
          <a:bodyPr>
            <a:noAutofit/>
          </a:bodyPr>
          <a:lstStyle/>
          <a:p>
            <a:r>
              <a:rPr lang="en-US" sz="3200" dirty="0"/>
              <a:t>Are we responsible to desire Spiritual Gifts? Yes, and not just desire – earnestly desire!</a:t>
            </a:r>
          </a:p>
          <a:p>
            <a:pPr marL="457200" lvl="1" indent="0">
              <a:buNone/>
            </a:pPr>
            <a:endParaRPr lang="en-US" sz="2800" dirty="0"/>
          </a:p>
          <a:p>
            <a:r>
              <a:rPr lang="en-US" sz="3200" dirty="0"/>
              <a:t>It is a gift that God gives. Asking prayerfully is important and growing in maturity so it can be properly used.</a:t>
            </a:r>
          </a:p>
          <a:p>
            <a:endParaRPr lang="en-US" sz="3200" dirty="0"/>
          </a:p>
          <a:p>
            <a:r>
              <a:rPr lang="en-US" sz="3200" dirty="0"/>
              <a:t>Look outward before you look inward.</a:t>
            </a:r>
          </a:p>
          <a:p>
            <a:pPr lvl="1"/>
            <a:endParaRPr lang="en-US" sz="2800" dirty="0"/>
          </a:p>
          <a:p>
            <a:endParaRPr lang="en-US" sz="3200" dirty="0"/>
          </a:p>
          <a:p>
            <a:pPr lvl="1">
              <a:buFont typeface="Aptos" panose="020B0004020202020204" pitchFamily="34" charset="0"/>
              <a:buChar char="-"/>
            </a:pPr>
            <a:endParaRPr lang="en-US" dirty="0"/>
          </a:p>
          <a:p>
            <a:endParaRPr lang="en-US" dirty="0"/>
          </a:p>
          <a:p>
            <a:pPr marL="0" indent="0">
              <a:buNone/>
            </a:pPr>
            <a:endParaRPr lang="en-US" sz="3200" dirty="0"/>
          </a:p>
          <a:p>
            <a:endParaRPr lang="en-US" sz="2800" dirty="0"/>
          </a:p>
        </p:txBody>
      </p:sp>
      <p:sp>
        <p:nvSpPr>
          <p:cNvPr id="5" name="TextBox 4">
            <a:extLst>
              <a:ext uri="{FF2B5EF4-FFF2-40B4-BE49-F238E27FC236}">
                <a16:creationId xmlns:a16="http://schemas.microsoft.com/office/drawing/2014/main" id="{D045EE90-45F2-9C22-9949-9D9E19091385}"/>
              </a:ext>
            </a:extLst>
          </p:cNvPr>
          <p:cNvSpPr txBox="1"/>
          <p:nvPr/>
        </p:nvSpPr>
        <p:spPr>
          <a:xfrm>
            <a:off x="8476735" y="1763478"/>
            <a:ext cx="3348935" cy="4708981"/>
          </a:xfrm>
          <a:prstGeom prst="rect">
            <a:avLst/>
          </a:prstGeom>
          <a:noFill/>
          <a:ln w="25400">
            <a:solidFill>
              <a:srgbClr val="C00000"/>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u="sng" dirty="0">
                <a:solidFill>
                  <a:prstClr val="black"/>
                </a:solidFill>
                <a:latin typeface="Aptos" panose="02110004020202020204"/>
              </a:rPr>
              <a:t>Self Assessment</a:t>
            </a:r>
            <a:r>
              <a:rPr kumimoji="0" lang="en-US" sz="2000" b="1" i="0" u="none" strike="noStrike" kern="1200" cap="none" spc="0" normalizeH="0" baseline="0" noProof="0" dirty="0">
                <a:ln>
                  <a:noFill/>
                </a:ln>
                <a:solidFill>
                  <a:prstClr val="black"/>
                </a:solidFill>
                <a:effectLst/>
                <a:uLnTx/>
                <a:uFillTx/>
                <a:latin typeface="Aptos" panose="02110004020202020204"/>
                <a:ea typeface="+mn-ea"/>
                <a:cs typeface="+mn-cs"/>
              </a:rPr>
              <a:t>:</a:t>
            </a:r>
          </a:p>
          <a:p>
            <a:pPr lvl="0">
              <a:defRPr/>
            </a:pPr>
            <a:r>
              <a:rPr lang="en-US" sz="2000" dirty="0">
                <a:solidFill>
                  <a:prstClr val="black"/>
                </a:solidFill>
                <a:latin typeface="Aptos" panose="02110004020202020204"/>
              </a:rPr>
              <a:t>I had not spent a lot of time considering the Holy Spirit until recently. Therefore, I did not give deep thought to Spiritual Gifts. </a:t>
            </a:r>
          </a:p>
          <a:p>
            <a:pPr lvl="0">
              <a:defRPr/>
            </a:pPr>
            <a:endParaRPr lang="en-US" sz="2000" dirty="0">
              <a:solidFill>
                <a:prstClr val="black"/>
              </a:solidFill>
              <a:latin typeface="Aptos" panose="02110004020202020204"/>
            </a:endParaRPr>
          </a:p>
          <a:p>
            <a:pPr lvl="0">
              <a:defRPr/>
            </a:pPr>
            <a:r>
              <a:rPr lang="en-US" sz="2000" dirty="0">
                <a:solidFill>
                  <a:prstClr val="black"/>
                </a:solidFill>
                <a:latin typeface="Aptos" panose="02110004020202020204"/>
              </a:rPr>
              <a:t>I believe that whether it is me or others with a spiritual gift, the goal is to serve others and buildup the Church. </a:t>
            </a:r>
          </a:p>
          <a:p>
            <a:pPr lvl="0">
              <a:defRPr/>
            </a:pPr>
            <a:endParaRPr lang="en-US" sz="2000" dirty="0">
              <a:solidFill>
                <a:prstClr val="black"/>
              </a:solidFill>
              <a:latin typeface="Aptos" panose="02110004020202020204"/>
            </a:endParaRPr>
          </a:p>
          <a:p>
            <a:pPr lvl="0">
              <a:defRPr/>
            </a:pPr>
            <a:r>
              <a:rPr lang="en-US" sz="2000" dirty="0">
                <a:solidFill>
                  <a:prstClr val="black"/>
                </a:solidFill>
              </a:rPr>
              <a:t>But </a:t>
            </a:r>
            <a:r>
              <a:rPr lang="en-US" sz="2000">
                <a:solidFill>
                  <a:prstClr val="black"/>
                </a:solidFill>
              </a:rPr>
              <a:t>should I ask </a:t>
            </a:r>
            <a:r>
              <a:rPr lang="en-US" sz="2000" dirty="0">
                <a:solidFill>
                  <a:prstClr val="black"/>
                </a:solidFill>
              </a:rPr>
              <a:t>for spiritual gifts or just wait for God?</a:t>
            </a:r>
            <a:endParaRPr lang="en-US" sz="2200" dirty="0">
              <a:solidFill>
                <a:prstClr val="black"/>
              </a:solidFill>
              <a:latin typeface="Aptos" panose="02110004020202020204"/>
            </a:endParaRPr>
          </a:p>
        </p:txBody>
      </p:sp>
    </p:spTree>
    <p:extLst>
      <p:ext uri="{BB962C8B-B14F-4D97-AF65-F5344CB8AC3E}">
        <p14:creationId xmlns:p14="http://schemas.microsoft.com/office/powerpoint/2010/main" val="2131986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67D3948-F6BD-9468-9B85-0D116E242CF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EB97531-67EE-7C07-EE17-754025651E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E8934BAB-1854-FB10-5546-3652BE7720D3}"/>
              </a:ext>
            </a:extLst>
          </p:cNvPr>
          <p:cNvSpPr>
            <a:spLocks noGrp="1"/>
          </p:cNvSpPr>
          <p:nvPr>
            <p:ph type="title"/>
          </p:nvPr>
        </p:nvSpPr>
        <p:spPr>
          <a:xfrm>
            <a:off x="838200" y="365125"/>
            <a:ext cx="10515600" cy="1325563"/>
          </a:xfrm>
        </p:spPr>
        <p:txBody>
          <a:bodyPr>
            <a:normAutofit/>
          </a:bodyPr>
          <a:lstStyle/>
          <a:p>
            <a:r>
              <a:rPr lang="en-US" sz="5400" dirty="0"/>
              <a:t>Road Ahead</a:t>
            </a:r>
          </a:p>
        </p:txBody>
      </p:sp>
      <p:sp>
        <p:nvSpPr>
          <p:cNvPr id="10" name="sketch line">
            <a:extLst>
              <a:ext uri="{FF2B5EF4-FFF2-40B4-BE49-F238E27FC236}">
                <a16:creationId xmlns:a16="http://schemas.microsoft.com/office/drawing/2014/main" id="{F68BD2E6-B55B-29DC-FAB3-220695128A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7CC95D59-FC2B-CC2D-D4BB-29BF7424D2A0}"/>
              </a:ext>
            </a:extLst>
          </p:cNvPr>
          <p:cNvSpPr>
            <a:spLocks noGrp="1"/>
          </p:cNvSpPr>
          <p:nvPr>
            <p:ph idx="1"/>
          </p:nvPr>
        </p:nvSpPr>
        <p:spPr>
          <a:xfrm>
            <a:off x="514165" y="1929384"/>
            <a:ext cx="8172635" cy="4251960"/>
          </a:xfrm>
        </p:spPr>
        <p:txBody>
          <a:bodyPr>
            <a:noAutofit/>
          </a:bodyPr>
          <a:lstStyle/>
          <a:p>
            <a:endParaRPr lang="en-US" dirty="0"/>
          </a:p>
          <a:p>
            <a:endParaRPr lang="en-US" dirty="0"/>
          </a:p>
          <a:p>
            <a:endParaRPr lang="en-US" dirty="0"/>
          </a:p>
        </p:txBody>
      </p:sp>
      <p:graphicFrame>
        <p:nvGraphicFramePr>
          <p:cNvPr id="9" name="Table 8">
            <a:extLst>
              <a:ext uri="{FF2B5EF4-FFF2-40B4-BE49-F238E27FC236}">
                <a16:creationId xmlns:a16="http://schemas.microsoft.com/office/drawing/2014/main" id="{59866755-8A2B-26EF-809A-3B17AF4729C8}"/>
              </a:ext>
            </a:extLst>
          </p:cNvPr>
          <p:cNvGraphicFramePr>
            <a:graphicFrameLocks noGrp="1"/>
          </p:cNvGraphicFramePr>
          <p:nvPr>
            <p:extLst>
              <p:ext uri="{D42A27DB-BD31-4B8C-83A1-F6EECF244321}">
                <p14:modId xmlns:p14="http://schemas.microsoft.com/office/powerpoint/2010/main" val="760964937"/>
              </p:ext>
            </p:extLst>
          </p:nvPr>
        </p:nvGraphicFramePr>
        <p:xfrm>
          <a:off x="838199" y="2150363"/>
          <a:ext cx="8783784" cy="3994400"/>
        </p:xfrm>
        <a:graphic>
          <a:graphicData uri="http://schemas.openxmlformats.org/drawingml/2006/table">
            <a:tbl>
              <a:tblPr>
                <a:tableStyleId>{0E3FDE45-AF77-4B5C-9715-49D594BDF05E}</a:tableStyleId>
              </a:tblPr>
              <a:tblGrid>
                <a:gridCol w="889497">
                  <a:extLst>
                    <a:ext uri="{9D8B030D-6E8A-4147-A177-3AD203B41FA5}">
                      <a16:colId xmlns:a16="http://schemas.microsoft.com/office/drawing/2014/main" val="1132856733"/>
                    </a:ext>
                  </a:extLst>
                </a:gridCol>
                <a:gridCol w="7004790">
                  <a:extLst>
                    <a:ext uri="{9D8B030D-6E8A-4147-A177-3AD203B41FA5}">
                      <a16:colId xmlns:a16="http://schemas.microsoft.com/office/drawing/2014/main" val="80861005"/>
                    </a:ext>
                  </a:extLst>
                </a:gridCol>
                <a:gridCol w="889497">
                  <a:extLst>
                    <a:ext uri="{9D8B030D-6E8A-4147-A177-3AD203B41FA5}">
                      <a16:colId xmlns:a16="http://schemas.microsoft.com/office/drawing/2014/main" val="3964270684"/>
                    </a:ext>
                  </a:extLst>
                </a:gridCol>
              </a:tblGrid>
              <a:tr h="399440">
                <a:tc>
                  <a:txBody>
                    <a:bodyPr/>
                    <a:lstStyle/>
                    <a:p>
                      <a:pPr algn="ctr" fontAlgn="b">
                        <a:buNone/>
                      </a:pPr>
                      <a:r>
                        <a:rPr lang="en-US" sz="1600" b="1" u="none" strike="noStrike" dirty="0">
                          <a:solidFill>
                            <a:srgbClr val="000000"/>
                          </a:solidFill>
                          <a:effectLst/>
                        </a:rPr>
                        <a:t>Week</a:t>
                      </a:r>
                      <a:endParaRPr lang="en-US" sz="1600" b="1" i="0" u="none" strike="noStrike" dirty="0">
                        <a:solidFill>
                          <a:srgbClr val="000000"/>
                        </a:solidFill>
                        <a:effectLst/>
                        <a:latin typeface="Aptos Narrow" panose="020B0004020202020204" pitchFamily="34" charset="0"/>
                      </a:endParaRPr>
                    </a:p>
                  </a:txBody>
                  <a:tcPr marL="9525" marR="9525" marT="9525" marB="0" anchor="b">
                    <a:solidFill>
                      <a:schemeClr val="accent2">
                        <a:lumMod val="20000"/>
                        <a:lumOff val="80000"/>
                      </a:schemeClr>
                    </a:solidFill>
                  </a:tcPr>
                </a:tc>
                <a:tc>
                  <a:txBody>
                    <a:bodyPr/>
                    <a:lstStyle/>
                    <a:p>
                      <a:pPr algn="ctr" fontAlgn="b">
                        <a:buNone/>
                      </a:pPr>
                      <a:r>
                        <a:rPr lang="en-US" sz="1600" b="1" u="none" strike="noStrike" dirty="0">
                          <a:solidFill>
                            <a:srgbClr val="000000"/>
                          </a:solidFill>
                          <a:effectLst/>
                        </a:rPr>
                        <a:t>Subject</a:t>
                      </a:r>
                      <a:endParaRPr lang="en-US" sz="1600" b="1" i="0" u="none" strike="noStrike" dirty="0">
                        <a:solidFill>
                          <a:srgbClr val="000000"/>
                        </a:solidFill>
                        <a:effectLst/>
                        <a:latin typeface="Aptos Narrow" panose="020B0004020202020204" pitchFamily="34" charset="0"/>
                      </a:endParaRPr>
                    </a:p>
                  </a:txBody>
                  <a:tcPr marL="9525" marR="9525" marT="9525" marB="0" anchor="b">
                    <a:solidFill>
                      <a:schemeClr val="accent2">
                        <a:lumMod val="20000"/>
                        <a:lumOff val="80000"/>
                      </a:schemeClr>
                    </a:solidFill>
                  </a:tcPr>
                </a:tc>
                <a:tc>
                  <a:txBody>
                    <a:bodyPr/>
                    <a:lstStyle/>
                    <a:p>
                      <a:pPr algn="l" fontAlgn="b">
                        <a:buNone/>
                      </a:pPr>
                      <a:r>
                        <a:rPr lang="en-US" sz="1600" b="1" u="none" strike="noStrike" dirty="0">
                          <a:solidFill>
                            <a:srgbClr val="000000"/>
                          </a:solidFill>
                          <a:effectLst/>
                        </a:rPr>
                        <a:t>Teacher</a:t>
                      </a:r>
                      <a:endParaRPr lang="en-US" sz="1600" b="1" i="0" u="none" strike="noStrike" dirty="0">
                        <a:solidFill>
                          <a:srgbClr val="000000"/>
                        </a:solidFill>
                        <a:effectLst/>
                        <a:latin typeface="Aptos Narrow" panose="020B0004020202020204" pitchFamily="34" charset="0"/>
                      </a:endParaRPr>
                    </a:p>
                  </a:txBody>
                  <a:tcPr marL="9525" marR="9525" marT="9525" marB="0" anchor="b">
                    <a:solidFill>
                      <a:schemeClr val="accent2">
                        <a:lumMod val="20000"/>
                        <a:lumOff val="80000"/>
                      </a:schemeClr>
                    </a:solidFill>
                  </a:tcPr>
                </a:tc>
                <a:extLst>
                  <a:ext uri="{0D108BD9-81ED-4DB2-BD59-A6C34878D82A}">
                    <a16:rowId xmlns:a16="http://schemas.microsoft.com/office/drawing/2014/main" val="2684973989"/>
                  </a:ext>
                </a:extLst>
              </a:tr>
              <a:tr h="399440">
                <a:tc>
                  <a:txBody>
                    <a:bodyPr/>
                    <a:lstStyle/>
                    <a:p>
                      <a:pPr algn="ctr" fontAlgn="b">
                        <a:buNone/>
                      </a:pPr>
                      <a:r>
                        <a:rPr lang="en-US" sz="1600" b="0" u="none" strike="noStrike" dirty="0">
                          <a:solidFill>
                            <a:srgbClr val="000000"/>
                          </a:solidFill>
                          <a:effectLst/>
                        </a:rPr>
                        <a:t>1</a:t>
                      </a:r>
                      <a:endParaRPr lang="en-US" sz="16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Supernatural Power for Life and Ministry</a:t>
                      </a:r>
                      <a:endParaRPr lang="en-US" sz="16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Denis</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116992769"/>
                  </a:ext>
                </a:extLst>
              </a:tr>
              <a:tr h="399440">
                <a:tc>
                  <a:txBody>
                    <a:bodyPr/>
                    <a:lstStyle/>
                    <a:p>
                      <a:pPr algn="ctr" fontAlgn="b">
                        <a:buNone/>
                      </a:pPr>
                      <a:r>
                        <a:rPr lang="en-US" sz="1600" b="0" u="none" strike="noStrike">
                          <a:solidFill>
                            <a:srgbClr val="000000"/>
                          </a:solidFill>
                          <a:effectLst/>
                        </a:rPr>
                        <a:t>2</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a:solidFill>
                            <a:srgbClr val="000000"/>
                          </a:solidFill>
                          <a:effectLst/>
                        </a:rPr>
                        <a:t>Spiritual Gifts: What Are They, and Why Does God Give Them?</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Darrell</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308761237"/>
                  </a:ext>
                </a:extLst>
              </a:tr>
              <a:tr h="399440">
                <a:tc>
                  <a:txBody>
                    <a:bodyPr/>
                    <a:lstStyle/>
                    <a:p>
                      <a:pPr algn="ctr" fontAlgn="b">
                        <a:buNone/>
                      </a:pPr>
                      <a:r>
                        <a:rPr lang="en-US" sz="1600" b="0" u="none" strike="noStrike">
                          <a:solidFill>
                            <a:srgbClr val="000000"/>
                          </a:solidFill>
                          <a:effectLst/>
                        </a:rPr>
                        <a:t>3</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a:solidFill>
                            <a:srgbClr val="000000"/>
                          </a:solidFill>
                          <a:effectLst/>
                        </a:rPr>
                        <a:t>How Many Spiritual Gifts Are There, and How Many Might a Christian Receive?</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Denis</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862933269"/>
                  </a:ext>
                </a:extLst>
              </a:tr>
              <a:tr h="399440">
                <a:tc>
                  <a:txBody>
                    <a:bodyPr/>
                    <a:lstStyle/>
                    <a:p>
                      <a:pPr algn="ctr" fontAlgn="b">
                        <a:buNone/>
                      </a:pPr>
                      <a:r>
                        <a:rPr lang="en-US" sz="1600" b="0" u="none" strike="noStrike">
                          <a:solidFill>
                            <a:srgbClr val="000000"/>
                          </a:solidFill>
                          <a:effectLst/>
                        </a:rPr>
                        <a:t>4</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a:solidFill>
                            <a:srgbClr val="000000"/>
                          </a:solidFill>
                          <a:effectLst/>
                        </a:rPr>
                        <a:t>Our Responsibility to Desire and Pray for Spiritual Gifts</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Darrell</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38526341"/>
                  </a:ext>
                </a:extLst>
              </a:tr>
              <a:tr h="399440">
                <a:tc>
                  <a:txBody>
                    <a:bodyPr/>
                    <a:lstStyle/>
                    <a:p>
                      <a:pPr algn="ctr" fontAlgn="b">
                        <a:buNone/>
                      </a:pPr>
                      <a:r>
                        <a:rPr lang="en-US" sz="1600" b="0" u="none" strike="noStrike">
                          <a:solidFill>
                            <a:srgbClr val="000000"/>
                          </a:solidFill>
                          <a:effectLst/>
                        </a:rPr>
                        <a:t>5</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a:solidFill>
                            <a:srgbClr val="000000"/>
                          </a:solidFill>
                          <a:effectLst/>
                        </a:rPr>
                        <a:t>The Debate over the Cessation or Continuation of Miraculous Gifts of the Spirit</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Darrell</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968506195"/>
                  </a:ext>
                </a:extLst>
              </a:tr>
              <a:tr h="399440">
                <a:tc>
                  <a:txBody>
                    <a:bodyPr/>
                    <a:lstStyle/>
                    <a:p>
                      <a:pPr algn="ctr" fontAlgn="b">
                        <a:buNone/>
                      </a:pPr>
                      <a:r>
                        <a:rPr lang="en-US" sz="1600" b="0" u="none" strike="noStrike">
                          <a:solidFill>
                            <a:srgbClr val="000000"/>
                          </a:solidFill>
                          <a:effectLst/>
                        </a:rPr>
                        <a:t>6</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Revelatory Gifts of the Spirit</a:t>
                      </a:r>
                      <a:endParaRPr lang="en-US" sz="16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Denis</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186174259"/>
                  </a:ext>
                </a:extLst>
              </a:tr>
              <a:tr h="399440">
                <a:tc>
                  <a:txBody>
                    <a:bodyPr/>
                    <a:lstStyle/>
                    <a:p>
                      <a:pPr algn="ctr" fontAlgn="b">
                        <a:buNone/>
                      </a:pPr>
                      <a:r>
                        <a:rPr lang="en-US" sz="1600" b="0" u="none" strike="noStrike">
                          <a:solidFill>
                            <a:srgbClr val="000000"/>
                          </a:solidFill>
                          <a:effectLst/>
                        </a:rPr>
                        <a:t>7</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a:solidFill>
                            <a:srgbClr val="000000"/>
                          </a:solidFill>
                          <a:effectLst/>
                        </a:rPr>
                        <a:t>Speaking in Tongues</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Darrell</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760594388"/>
                  </a:ext>
                </a:extLst>
              </a:tr>
              <a:tr h="399440">
                <a:tc>
                  <a:txBody>
                    <a:bodyPr/>
                    <a:lstStyle/>
                    <a:p>
                      <a:pPr algn="ctr" fontAlgn="b">
                        <a:buNone/>
                      </a:pPr>
                      <a:r>
                        <a:rPr lang="en-US" sz="1600" b="0" u="none" strike="noStrike">
                          <a:solidFill>
                            <a:srgbClr val="000000"/>
                          </a:solidFill>
                          <a:effectLst/>
                        </a:rPr>
                        <a:t>8</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a:solidFill>
                            <a:srgbClr val="000000"/>
                          </a:solidFill>
                          <a:effectLst/>
                        </a:rPr>
                        <a:t>Faith, Healing, and Miracles</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Darrell</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073569019"/>
                  </a:ext>
                </a:extLst>
              </a:tr>
              <a:tr h="399440">
                <a:tc>
                  <a:txBody>
                    <a:bodyPr/>
                    <a:lstStyle/>
                    <a:p>
                      <a:pPr algn="ctr" fontAlgn="b">
                        <a:buNone/>
                      </a:pPr>
                      <a:r>
                        <a:rPr lang="en-US" sz="1600" b="0" u="none" strike="noStrike" dirty="0">
                          <a:solidFill>
                            <a:srgbClr val="000000"/>
                          </a:solidFill>
                          <a:effectLst/>
                        </a:rPr>
                        <a:t>9</a:t>
                      </a:r>
                      <a:endParaRPr lang="en-US" sz="16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a:solidFill>
                            <a:srgbClr val="000000"/>
                          </a:solidFill>
                          <a:effectLst/>
                        </a:rPr>
                        <a:t>Other Gifts and Apostleship</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Denis</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230866803"/>
                  </a:ext>
                </a:extLst>
              </a:tr>
            </a:tbl>
          </a:graphicData>
        </a:graphic>
      </p:graphicFrame>
    </p:spTree>
    <p:extLst>
      <p:ext uri="{BB962C8B-B14F-4D97-AF65-F5344CB8AC3E}">
        <p14:creationId xmlns:p14="http://schemas.microsoft.com/office/powerpoint/2010/main" val="2001898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7E21D58-6286-846A-7FB7-7E3D98A60915}"/>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6F0A191-41DA-516B-D47D-3ACEB8DF60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776EE547-98FA-9897-1BB0-7B0FB547D8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8E4CFA-3414-1F66-4850-B59778D192A5}"/>
              </a:ext>
            </a:extLst>
          </p:cNvPr>
          <p:cNvSpPr>
            <a:spLocks noGrp="1"/>
          </p:cNvSpPr>
          <p:nvPr>
            <p:ph type="title"/>
          </p:nvPr>
        </p:nvSpPr>
        <p:spPr>
          <a:xfrm>
            <a:off x="686834" y="1153572"/>
            <a:ext cx="3200400" cy="4461163"/>
          </a:xfrm>
        </p:spPr>
        <p:txBody>
          <a:bodyPr vert="horz" lIns="91440" tIns="45720" rIns="91440" bIns="45720" rtlCol="0" anchor="ctr">
            <a:normAutofit/>
          </a:bodyPr>
          <a:lstStyle/>
          <a:p>
            <a:r>
              <a:rPr lang="en-US" sz="4400" kern="1200" dirty="0">
                <a:solidFill>
                  <a:srgbClr val="FFFFFF"/>
                </a:solidFill>
                <a:latin typeface="+mj-lt"/>
                <a:ea typeface="+mj-ea"/>
                <a:cs typeface="+mj-cs"/>
              </a:rPr>
              <a:t>Eschatology</a:t>
            </a:r>
            <a:br>
              <a:rPr lang="en-US" sz="4400" kern="1200" dirty="0">
                <a:solidFill>
                  <a:srgbClr val="FFFFFF"/>
                </a:solidFill>
                <a:latin typeface="+mj-lt"/>
                <a:ea typeface="+mj-ea"/>
                <a:cs typeface="+mj-cs"/>
              </a:rPr>
            </a:br>
            <a:r>
              <a:rPr lang="en-US" sz="3600" kern="1200" dirty="0">
                <a:solidFill>
                  <a:srgbClr val="FFFFFF"/>
                </a:solidFill>
                <a:latin typeface="+mj-lt"/>
                <a:ea typeface="+mj-ea"/>
                <a:cs typeface="+mj-cs"/>
              </a:rPr>
              <a:t>(Early Christian twist on the time of the End)</a:t>
            </a:r>
            <a:endParaRPr lang="en-US" sz="4400" kern="1200" dirty="0">
              <a:solidFill>
                <a:srgbClr val="FFFFFF"/>
              </a:solidFill>
              <a:latin typeface="+mj-lt"/>
              <a:ea typeface="+mj-ea"/>
              <a:cs typeface="+mj-cs"/>
            </a:endParaRPr>
          </a:p>
        </p:txBody>
      </p:sp>
      <p:sp>
        <p:nvSpPr>
          <p:cNvPr id="14" name="Arc 13">
            <a:extLst>
              <a:ext uri="{FF2B5EF4-FFF2-40B4-BE49-F238E27FC236}">
                <a16:creationId xmlns:a16="http://schemas.microsoft.com/office/drawing/2014/main" id="{8D04F5F8-BCAD-1C97-D688-181536148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16AA6BB-DC5C-11C6-50C6-B98344A8E811}"/>
              </a:ext>
            </a:extLst>
          </p:cNvPr>
          <p:cNvSpPr>
            <a:spLocks noGrp="1"/>
          </p:cNvSpPr>
          <p:nvPr>
            <p:ph type="body" sz="half" idx="2"/>
          </p:nvPr>
        </p:nvSpPr>
        <p:spPr>
          <a:xfrm>
            <a:off x="4447308" y="591344"/>
            <a:ext cx="6906491" cy="5585619"/>
          </a:xfrm>
        </p:spPr>
        <p:txBody>
          <a:bodyPr vert="horz" lIns="91440" tIns="45720" rIns="91440" bIns="45720" rtlCol="0" anchor="ctr">
            <a:normAutofit/>
          </a:bodyPr>
          <a:lstStyle/>
          <a:p>
            <a:pPr indent="-228600">
              <a:buFont typeface="Arial" panose="020B0604020202020204" pitchFamily="34" charset="0"/>
              <a:buChar char="•"/>
            </a:pPr>
            <a:endParaRPr lang="en-US" dirty="0"/>
          </a:p>
          <a:p>
            <a:pPr marL="457200" lvl="1" indent="-228600">
              <a:buFont typeface="Arial" panose="020B0604020202020204" pitchFamily="34" charset="0"/>
              <a:buChar char="•"/>
            </a:pPr>
            <a:endParaRPr lang="en-US" dirty="0"/>
          </a:p>
          <a:p>
            <a:endParaRPr lang="en-US" dirty="0"/>
          </a:p>
        </p:txBody>
      </p:sp>
      <p:cxnSp>
        <p:nvCxnSpPr>
          <p:cNvPr id="18" name="Straight Arrow Connector 17">
            <a:extLst>
              <a:ext uri="{FF2B5EF4-FFF2-40B4-BE49-F238E27FC236}">
                <a16:creationId xmlns:a16="http://schemas.microsoft.com/office/drawing/2014/main" id="{6179ED57-979D-196F-88CD-9AA32734B836}"/>
              </a:ext>
            </a:extLst>
          </p:cNvPr>
          <p:cNvCxnSpPr>
            <a:cxnSpLocks/>
          </p:cNvCxnSpPr>
          <p:nvPr/>
        </p:nvCxnSpPr>
        <p:spPr>
          <a:xfrm>
            <a:off x="9209884" y="2767217"/>
            <a:ext cx="2809182" cy="0"/>
          </a:xfrm>
          <a:prstGeom prst="straightConnector1">
            <a:avLst/>
          </a:prstGeom>
          <a:ln w="1905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1" name="Straight Arrow Connector 20">
            <a:extLst>
              <a:ext uri="{FF2B5EF4-FFF2-40B4-BE49-F238E27FC236}">
                <a16:creationId xmlns:a16="http://schemas.microsoft.com/office/drawing/2014/main" id="{0A3F4645-91FB-B47D-804E-DA9157FFB6EA}"/>
              </a:ext>
            </a:extLst>
          </p:cNvPr>
          <p:cNvCxnSpPr>
            <a:cxnSpLocks/>
          </p:cNvCxnSpPr>
          <p:nvPr/>
        </p:nvCxnSpPr>
        <p:spPr>
          <a:xfrm>
            <a:off x="7055458" y="1609711"/>
            <a:ext cx="0" cy="4612097"/>
          </a:xfrm>
          <a:prstGeom prst="straightConnector1">
            <a:avLst/>
          </a:prstGeom>
          <a:ln w="1905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4" name="TextBox 23">
            <a:extLst>
              <a:ext uri="{FF2B5EF4-FFF2-40B4-BE49-F238E27FC236}">
                <a16:creationId xmlns:a16="http://schemas.microsoft.com/office/drawing/2014/main" id="{8B962535-5EF4-B75A-2E19-35921039259A}"/>
              </a:ext>
            </a:extLst>
          </p:cNvPr>
          <p:cNvSpPr txBox="1"/>
          <p:nvPr/>
        </p:nvSpPr>
        <p:spPr>
          <a:xfrm>
            <a:off x="4170952" y="3648544"/>
            <a:ext cx="2821285" cy="830997"/>
          </a:xfrm>
          <a:prstGeom prst="rect">
            <a:avLst/>
          </a:prstGeom>
          <a:noFill/>
        </p:spPr>
        <p:txBody>
          <a:bodyPr wrap="none" rtlCol="0">
            <a:spAutoFit/>
          </a:bodyPr>
          <a:lstStyle/>
          <a:p>
            <a:r>
              <a:rPr lang="en-US" sz="2400" i="1" cap="small" dirty="0"/>
              <a:t>The Present Age</a:t>
            </a:r>
          </a:p>
          <a:p>
            <a:r>
              <a:rPr lang="en-US" sz="2400" i="1" dirty="0"/>
              <a:t>   </a:t>
            </a:r>
            <a:r>
              <a:rPr lang="en-US" sz="2000" i="1" dirty="0"/>
              <a:t>The time of “the flesh”</a:t>
            </a:r>
            <a:endParaRPr lang="en-US" sz="2400" i="1" dirty="0"/>
          </a:p>
        </p:txBody>
      </p:sp>
      <p:sp>
        <p:nvSpPr>
          <p:cNvPr id="25" name="TextBox 24">
            <a:extLst>
              <a:ext uri="{FF2B5EF4-FFF2-40B4-BE49-F238E27FC236}">
                <a16:creationId xmlns:a16="http://schemas.microsoft.com/office/drawing/2014/main" id="{9C2BBEBF-7FF9-D246-203D-8F00D825F883}"/>
              </a:ext>
            </a:extLst>
          </p:cNvPr>
          <p:cNvSpPr txBox="1"/>
          <p:nvPr/>
        </p:nvSpPr>
        <p:spPr>
          <a:xfrm>
            <a:off x="9267792" y="2382496"/>
            <a:ext cx="2693366" cy="769441"/>
          </a:xfrm>
          <a:prstGeom prst="rect">
            <a:avLst/>
          </a:prstGeom>
          <a:noFill/>
        </p:spPr>
        <p:txBody>
          <a:bodyPr wrap="none" rtlCol="0">
            <a:spAutoFit/>
          </a:bodyPr>
          <a:lstStyle/>
          <a:p>
            <a:r>
              <a:rPr lang="en-US" sz="2400" i="1" cap="small" dirty="0"/>
              <a:t>The Coming Age</a:t>
            </a:r>
          </a:p>
          <a:p>
            <a:r>
              <a:rPr lang="en-US" sz="2000" i="1" dirty="0"/>
              <a:t>    The Time of the Spirit</a:t>
            </a:r>
          </a:p>
        </p:txBody>
      </p:sp>
      <p:cxnSp>
        <p:nvCxnSpPr>
          <p:cNvPr id="4" name="Straight Arrow Connector 3">
            <a:extLst>
              <a:ext uri="{FF2B5EF4-FFF2-40B4-BE49-F238E27FC236}">
                <a16:creationId xmlns:a16="http://schemas.microsoft.com/office/drawing/2014/main" id="{1FD19BFE-2857-8F98-633A-4A58484EAB84}"/>
              </a:ext>
            </a:extLst>
          </p:cNvPr>
          <p:cNvCxnSpPr>
            <a:cxnSpLocks/>
          </p:cNvCxnSpPr>
          <p:nvPr/>
        </p:nvCxnSpPr>
        <p:spPr>
          <a:xfrm>
            <a:off x="9209884" y="1609711"/>
            <a:ext cx="0" cy="4612097"/>
          </a:xfrm>
          <a:prstGeom prst="straightConnector1">
            <a:avLst/>
          </a:prstGeom>
          <a:ln w="1905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nvGrpSpPr>
          <p:cNvPr id="33" name="Group 32">
            <a:extLst>
              <a:ext uri="{FF2B5EF4-FFF2-40B4-BE49-F238E27FC236}">
                <a16:creationId xmlns:a16="http://schemas.microsoft.com/office/drawing/2014/main" id="{B2C03732-2457-4474-E81A-49873737ACE5}"/>
              </a:ext>
            </a:extLst>
          </p:cNvPr>
          <p:cNvGrpSpPr/>
          <p:nvPr/>
        </p:nvGrpSpPr>
        <p:grpSpPr>
          <a:xfrm>
            <a:off x="6491635" y="262427"/>
            <a:ext cx="3740042" cy="1341870"/>
            <a:chOff x="6738771" y="238520"/>
            <a:chExt cx="3740042" cy="1341870"/>
          </a:xfrm>
        </p:grpSpPr>
        <p:sp>
          <p:nvSpPr>
            <p:cNvPr id="23" name="TextBox 22">
              <a:extLst>
                <a:ext uri="{FF2B5EF4-FFF2-40B4-BE49-F238E27FC236}">
                  <a16:creationId xmlns:a16="http://schemas.microsoft.com/office/drawing/2014/main" id="{733345FB-0AB1-7D57-BBAB-5FCE1A49BE25}"/>
                </a:ext>
              </a:extLst>
            </p:cNvPr>
            <p:cNvSpPr txBox="1"/>
            <p:nvPr/>
          </p:nvSpPr>
          <p:spPr>
            <a:xfrm>
              <a:off x="7572945" y="238520"/>
              <a:ext cx="1653017" cy="584775"/>
            </a:xfrm>
            <a:prstGeom prst="rect">
              <a:avLst/>
            </a:prstGeom>
            <a:noFill/>
          </p:spPr>
          <p:txBody>
            <a:bodyPr wrap="none" rtlCol="0">
              <a:spAutoFit/>
            </a:bodyPr>
            <a:lstStyle/>
            <a:p>
              <a:r>
                <a:rPr lang="en-US" sz="3200" b="1" dirty="0"/>
                <a:t>The End</a:t>
              </a:r>
            </a:p>
          </p:txBody>
        </p:sp>
        <p:sp>
          <p:nvSpPr>
            <p:cNvPr id="8" name="Left Brace 7">
              <a:extLst>
                <a:ext uri="{FF2B5EF4-FFF2-40B4-BE49-F238E27FC236}">
                  <a16:creationId xmlns:a16="http://schemas.microsoft.com/office/drawing/2014/main" id="{5DFB84CD-3DD5-8E01-22F2-73AAE36D2FDD}"/>
                </a:ext>
              </a:extLst>
            </p:cNvPr>
            <p:cNvSpPr/>
            <p:nvPr/>
          </p:nvSpPr>
          <p:spPr>
            <a:xfrm rot="5400000">
              <a:off x="8238148" y="-139248"/>
              <a:ext cx="295320" cy="2166429"/>
            </a:xfrm>
            <a:prstGeom prst="leftBrace">
              <a:avLst>
                <a:gd name="adj1" fmla="val 0"/>
                <a:gd name="adj2" fmla="val 50000"/>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TextBox 8">
              <a:extLst>
                <a:ext uri="{FF2B5EF4-FFF2-40B4-BE49-F238E27FC236}">
                  <a16:creationId xmlns:a16="http://schemas.microsoft.com/office/drawing/2014/main" id="{6F8EFFF1-0F0B-EC20-19AF-6D72E1C5330F}"/>
                </a:ext>
              </a:extLst>
            </p:cNvPr>
            <p:cNvSpPr txBox="1"/>
            <p:nvPr/>
          </p:nvSpPr>
          <p:spPr>
            <a:xfrm>
              <a:off x="6738771" y="1118725"/>
              <a:ext cx="1185133" cy="461665"/>
            </a:xfrm>
            <a:prstGeom prst="rect">
              <a:avLst/>
            </a:prstGeom>
            <a:noFill/>
          </p:spPr>
          <p:txBody>
            <a:bodyPr wrap="none" rtlCol="0">
              <a:spAutoFit/>
            </a:bodyPr>
            <a:lstStyle/>
            <a:p>
              <a:r>
                <a:rPr lang="en-US" sz="2400" dirty="0"/>
                <a:t>BEGUN</a:t>
              </a:r>
            </a:p>
          </p:txBody>
        </p:sp>
        <p:sp>
          <p:nvSpPr>
            <p:cNvPr id="11" name="TextBox 10">
              <a:extLst>
                <a:ext uri="{FF2B5EF4-FFF2-40B4-BE49-F238E27FC236}">
                  <a16:creationId xmlns:a16="http://schemas.microsoft.com/office/drawing/2014/main" id="{9E0DBF97-E0B6-0C7A-33EF-8699CDC31127}"/>
                </a:ext>
              </a:extLst>
            </p:cNvPr>
            <p:cNvSpPr txBox="1"/>
            <p:nvPr/>
          </p:nvSpPr>
          <p:spPr>
            <a:xfrm>
              <a:off x="8312386" y="1115392"/>
              <a:ext cx="2166427" cy="461665"/>
            </a:xfrm>
            <a:prstGeom prst="rect">
              <a:avLst/>
            </a:prstGeom>
            <a:noFill/>
          </p:spPr>
          <p:txBody>
            <a:bodyPr wrap="none" rtlCol="0">
              <a:spAutoFit/>
            </a:bodyPr>
            <a:lstStyle/>
            <a:p>
              <a:r>
                <a:rPr lang="en-US" sz="2400" dirty="0"/>
                <a:t>CONSUMATED</a:t>
              </a:r>
            </a:p>
          </p:txBody>
        </p:sp>
      </p:grpSp>
      <p:cxnSp>
        <p:nvCxnSpPr>
          <p:cNvPr id="19" name="Straight Connector 18">
            <a:extLst>
              <a:ext uri="{FF2B5EF4-FFF2-40B4-BE49-F238E27FC236}">
                <a16:creationId xmlns:a16="http://schemas.microsoft.com/office/drawing/2014/main" id="{E392A84F-A676-CC94-9BF3-725895F18A97}"/>
              </a:ext>
            </a:extLst>
          </p:cNvPr>
          <p:cNvCxnSpPr>
            <a:cxnSpLocks/>
          </p:cNvCxnSpPr>
          <p:nvPr/>
        </p:nvCxnSpPr>
        <p:spPr>
          <a:xfrm flipV="1">
            <a:off x="4199955" y="4064043"/>
            <a:ext cx="2855502" cy="1"/>
          </a:xfrm>
          <a:prstGeom prst="line">
            <a:avLst/>
          </a:prstGeom>
        </p:spPr>
        <p:style>
          <a:lnRef idx="2">
            <a:schemeClr val="dk1"/>
          </a:lnRef>
          <a:fillRef idx="0">
            <a:schemeClr val="dk1"/>
          </a:fillRef>
          <a:effectRef idx="1">
            <a:schemeClr val="dk1"/>
          </a:effectRef>
          <a:fontRef idx="minor">
            <a:schemeClr val="tx1"/>
          </a:fontRef>
        </p:style>
      </p:cxnSp>
      <p:cxnSp>
        <p:nvCxnSpPr>
          <p:cNvPr id="22" name="Straight Arrow Connector 21">
            <a:extLst>
              <a:ext uri="{FF2B5EF4-FFF2-40B4-BE49-F238E27FC236}">
                <a16:creationId xmlns:a16="http://schemas.microsoft.com/office/drawing/2014/main" id="{F631D2F8-1651-4510-A6F5-2EA34A1D5D3E}"/>
              </a:ext>
            </a:extLst>
          </p:cNvPr>
          <p:cNvCxnSpPr>
            <a:cxnSpLocks/>
          </p:cNvCxnSpPr>
          <p:nvPr/>
        </p:nvCxnSpPr>
        <p:spPr>
          <a:xfrm>
            <a:off x="7067460" y="4064042"/>
            <a:ext cx="2154426" cy="0"/>
          </a:xfrm>
          <a:prstGeom prst="straightConnector1">
            <a:avLst/>
          </a:prstGeom>
          <a:ln w="19050"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7" name="Straight Arrow Connector 26">
            <a:extLst>
              <a:ext uri="{FF2B5EF4-FFF2-40B4-BE49-F238E27FC236}">
                <a16:creationId xmlns:a16="http://schemas.microsoft.com/office/drawing/2014/main" id="{2009D645-9464-8323-816C-2CBA8D1DB23E}"/>
              </a:ext>
            </a:extLst>
          </p:cNvPr>
          <p:cNvCxnSpPr>
            <a:cxnSpLocks/>
          </p:cNvCxnSpPr>
          <p:nvPr/>
        </p:nvCxnSpPr>
        <p:spPr>
          <a:xfrm>
            <a:off x="7055458" y="2767216"/>
            <a:ext cx="2154426" cy="0"/>
          </a:xfrm>
          <a:prstGeom prst="straightConnector1">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29" name="TextBox 28">
            <a:extLst>
              <a:ext uri="{FF2B5EF4-FFF2-40B4-BE49-F238E27FC236}">
                <a16:creationId xmlns:a16="http://schemas.microsoft.com/office/drawing/2014/main" id="{7B437839-4C77-5AD2-9E7C-48426EBDA599}"/>
              </a:ext>
            </a:extLst>
          </p:cNvPr>
          <p:cNvSpPr txBox="1"/>
          <p:nvPr/>
        </p:nvSpPr>
        <p:spPr>
          <a:xfrm>
            <a:off x="7081035" y="2983908"/>
            <a:ext cx="2092761" cy="646331"/>
          </a:xfrm>
          <a:prstGeom prst="rect">
            <a:avLst/>
          </a:prstGeom>
          <a:solidFill>
            <a:schemeClr val="bg2"/>
          </a:solidFill>
        </p:spPr>
        <p:txBody>
          <a:bodyPr wrap="square" rtlCol="0">
            <a:spAutoFit/>
          </a:bodyPr>
          <a:lstStyle/>
          <a:p>
            <a:pPr algn="ctr"/>
            <a:r>
              <a:rPr lang="en-US" cap="small" dirty="0"/>
              <a:t>Between the Times</a:t>
            </a:r>
          </a:p>
          <a:p>
            <a:pPr algn="ctr"/>
            <a:r>
              <a:rPr lang="en-US" cap="small" dirty="0">
                <a:highlight>
                  <a:srgbClr val="FFFF00"/>
                </a:highlight>
              </a:rPr>
              <a:t>“Already, Not Yet”</a:t>
            </a:r>
          </a:p>
        </p:txBody>
      </p:sp>
      <p:sp>
        <p:nvSpPr>
          <p:cNvPr id="36" name="TextBox 35">
            <a:extLst>
              <a:ext uri="{FF2B5EF4-FFF2-40B4-BE49-F238E27FC236}">
                <a16:creationId xmlns:a16="http://schemas.microsoft.com/office/drawing/2014/main" id="{F22C5D00-55B2-32F7-FD61-F4874AF4BE9D}"/>
              </a:ext>
            </a:extLst>
          </p:cNvPr>
          <p:cNvSpPr txBox="1"/>
          <p:nvPr/>
        </p:nvSpPr>
        <p:spPr>
          <a:xfrm>
            <a:off x="6058850" y="1624482"/>
            <a:ext cx="1948867" cy="830997"/>
          </a:xfrm>
          <a:prstGeom prst="rect">
            <a:avLst/>
          </a:prstGeom>
          <a:noFill/>
        </p:spPr>
        <p:txBody>
          <a:bodyPr wrap="none" rtlCol="0">
            <a:spAutoFit/>
          </a:bodyPr>
          <a:lstStyle/>
          <a:p>
            <a:pPr algn="ctr"/>
            <a:r>
              <a:rPr lang="en-US" sz="2400" cap="small" dirty="0">
                <a:highlight>
                  <a:srgbClr val="FFFF00"/>
                </a:highlight>
              </a:rPr>
              <a:t>Jesus</a:t>
            </a:r>
          </a:p>
          <a:p>
            <a:pPr algn="ctr"/>
            <a:r>
              <a:rPr lang="en-US" sz="2400" cap="small" dirty="0">
                <a:highlight>
                  <a:srgbClr val="FFFF00"/>
                </a:highlight>
              </a:rPr>
              <a:t>Resurrection</a:t>
            </a:r>
          </a:p>
        </p:txBody>
      </p:sp>
      <p:sp>
        <p:nvSpPr>
          <p:cNvPr id="37" name="TextBox 36">
            <a:extLst>
              <a:ext uri="{FF2B5EF4-FFF2-40B4-BE49-F238E27FC236}">
                <a16:creationId xmlns:a16="http://schemas.microsoft.com/office/drawing/2014/main" id="{4104ED95-0ADD-93BE-E56F-BBCC71CB30E6}"/>
              </a:ext>
            </a:extLst>
          </p:cNvPr>
          <p:cNvSpPr txBox="1"/>
          <p:nvPr/>
        </p:nvSpPr>
        <p:spPr>
          <a:xfrm>
            <a:off x="8611103" y="1602059"/>
            <a:ext cx="1255472" cy="830997"/>
          </a:xfrm>
          <a:prstGeom prst="rect">
            <a:avLst/>
          </a:prstGeom>
          <a:noFill/>
        </p:spPr>
        <p:txBody>
          <a:bodyPr wrap="none" rtlCol="0">
            <a:spAutoFit/>
          </a:bodyPr>
          <a:lstStyle/>
          <a:p>
            <a:pPr algn="ctr"/>
            <a:r>
              <a:rPr lang="en-US" sz="2400" cap="small" dirty="0">
                <a:highlight>
                  <a:srgbClr val="FFFF00"/>
                </a:highlight>
              </a:rPr>
              <a:t>Jesus</a:t>
            </a:r>
          </a:p>
          <a:p>
            <a:pPr algn="ctr"/>
            <a:r>
              <a:rPr lang="en-US" sz="2400" cap="small" dirty="0">
                <a:highlight>
                  <a:srgbClr val="FFFF00"/>
                </a:highlight>
              </a:rPr>
              <a:t>Returns</a:t>
            </a:r>
          </a:p>
        </p:txBody>
      </p:sp>
      <p:cxnSp>
        <p:nvCxnSpPr>
          <p:cNvPr id="5" name="Straight Arrow Connector 4">
            <a:extLst>
              <a:ext uri="{FF2B5EF4-FFF2-40B4-BE49-F238E27FC236}">
                <a16:creationId xmlns:a16="http://schemas.microsoft.com/office/drawing/2014/main" id="{9E6875C4-152E-A174-04F6-6874379F5C9E}"/>
              </a:ext>
            </a:extLst>
          </p:cNvPr>
          <p:cNvCxnSpPr>
            <a:cxnSpLocks/>
          </p:cNvCxnSpPr>
          <p:nvPr/>
        </p:nvCxnSpPr>
        <p:spPr>
          <a:xfrm flipV="1">
            <a:off x="7055345" y="2767216"/>
            <a:ext cx="1316338" cy="1294293"/>
          </a:xfrm>
          <a:prstGeom prst="straightConnector1">
            <a:avLst/>
          </a:prstGeom>
          <a:ln w="19050"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3" name="TextBox 12">
            <a:extLst>
              <a:ext uri="{FF2B5EF4-FFF2-40B4-BE49-F238E27FC236}">
                <a16:creationId xmlns:a16="http://schemas.microsoft.com/office/drawing/2014/main" id="{BCA696E6-DD0F-80AE-BF6C-1C95B777DF17}"/>
              </a:ext>
            </a:extLst>
          </p:cNvPr>
          <p:cNvSpPr txBox="1"/>
          <p:nvPr/>
        </p:nvSpPr>
        <p:spPr>
          <a:xfrm>
            <a:off x="7391984" y="3605117"/>
            <a:ext cx="1058431" cy="369332"/>
          </a:xfrm>
          <a:prstGeom prst="rect">
            <a:avLst/>
          </a:prstGeom>
          <a:noFill/>
        </p:spPr>
        <p:txBody>
          <a:bodyPr wrap="none" rtlCol="0">
            <a:spAutoFit/>
          </a:bodyPr>
          <a:lstStyle/>
          <a:p>
            <a:r>
              <a:rPr lang="en-US" b="1" dirty="0"/>
              <a:t>Maturity</a:t>
            </a:r>
          </a:p>
        </p:txBody>
      </p:sp>
    </p:spTree>
    <p:extLst>
      <p:ext uri="{BB962C8B-B14F-4D97-AF65-F5344CB8AC3E}">
        <p14:creationId xmlns:p14="http://schemas.microsoft.com/office/powerpoint/2010/main" val="3866885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6671268-98CE-A3FE-A1E9-EB14BE6697B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1C33C39-E80D-FD97-BABE-E113869BD5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63A526C5-B47A-6BF0-EC5C-8A43278C9511}"/>
              </a:ext>
            </a:extLst>
          </p:cNvPr>
          <p:cNvSpPr>
            <a:spLocks noGrp="1"/>
          </p:cNvSpPr>
          <p:nvPr>
            <p:ph type="title"/>
          </p:nvPr>
        </p:nvSpPr>
        <p:spPr>
          <a:xfrm>
            <a:off x="838200" y="365125"/>
            <a:ext cx="10515600" cy="1325563"/>
          </a:xfrm>
        </p:spPr>
        <p:txBody>
          <a:bodyPr>
            <a:normAutofit/>
          </a:bodyPr>
          <a:lstStyle/>
          <a:p>
            <a:r>
              <a:rPr lang="en-US" sz="5400" dirty="0"/>
              <a:t>Introduction</a:t>
            </a:r>
          </a:p>
        </p:txBody>
      </p:sp>
      <p:sp>
        <p:nvSpPr>
          <p:cNvPr id="10" name="sketch line">
            <a:extLst>
              <a:ext uri="{FF2B5EF4-FFF2-40B4-BE49-F238E27FC236}">
                <a16:creationId xmlns:a16="http://schemas.microsoft.com/office/drawing/2014/main" id="{5799E03F-ACC0-14C6-0E48-C638D5428D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FF215D19-BF71-F1C1-C81B-02891EF75C05}"/>
              </a:ext>
            </a:extLst>
          </p:cNvPr>
          <p:cNvSpPr>
            <a:spLocks noGrp="1"/>
          </p:cNvSpPr>
          <p:nvPr>
            <p:ph idx="1"/>
          </p:nvPr>
        </p:nvSpPr>
        <p:spPr>
          <a:xfrm>
            <a:off x="669036" y="1825034"/>
            <a:ext cx="7807699" cy="4251960"/>
          </a:xfrm>
        </p:spPr>
        <p:txBody>
          <a:bodyPr>
            <a:noAutofit/>
          </a:bodyPr>
          <a:lstStyle/>
          <a:p>
            <a:r>
              <a:rPr lang="en-US" sz="3200" dirty="0"/>
              <a:t>Are we responsible to desire Spiritual Gifts?</a:t>
            </a:r>
          </a:p>
          <a:p>
            <a:pPr lvl="1">
              <a:buFont typeface="Aptos" panose="020B0004020202020204" pitchFamily="34" charset="0"/>
              <a:buChar char="-"/>
            </a:pPr>
            <a:r>
              <a:rPr lang="en-US" sz="2800" dirty="0"/>
              <a:t>The Corinthian Church (problems and lessons)</a:t>
            </a:r>
          </a:p>
          <a:p>
            <a:pPr lvl="1"/>
            <a:endParaRPr lang="en-US" sz="2800" dirty="0"/>
          </a:p>
          <a:p>
            <a:r>
              <a:rPr lang="en-US" sz="3200" dirty="0"/>
              <a:t>How do we reconcile our pursuit of spiritual gifts with God’s sovereignty?</a:t>
            </a:r>
          </a:p>
          <a:p>
            <a:endParaRPr lang="en-US" sz="3200" dirty="0"/>
          </a:p>
          <a:p>
            <a:r>
              <a:rPr lang="en-US" sz="3200" dirty="0"/>
              <a:t>How to Discover our Spiritual Gifts?</a:t>
            </a:r>
          </a:p>
          <a:p>
            <a:pPr lvl="1"/>
            <a:endParaRPr lang="en-US" sz="2800" dirty="0"/>
          </a:p>
          <a:p>
            <a:endParaRPr lang="en-US" sz="3200" dirty="0"/>
          </a:p>
          <a:p>
            <a:pPr lvl="1">
              <a:buFont typeface="Aptos" panose="020B0004020202020204" pitchFamily="34" charset="0"/>
              <a:buChar char="-"/>
            </a:pPr>
            <a:endParaRPr lang="en-US" dirty="0"/>
          </a:p>
          <a:p>
            <a:endParaRPr lang="en-US" dirty="0"/>
          </a:p>
          <a:p>
            <a:pPr marL="0" indent="0">
              <a:buNone/>
            </a:pPr>
            <a:endParaRPr lang="en-US" sz="3200" dirty="0"/>
          </a:p>
          <a:p>
            <a:endParaRPr lang="en-US" sz="2800" dirty="0"/>
          </a:p>
        </p:txBody>
      </p:sp>
      <p:sp>
        <p:nvSpPr>
          <p:cNvPr id="5" name="TextBox 4">
            <a:extLst>
              <a:ext uri="{FF2B5EF4-FFF2-40B4-BE49-F238E27FC236}">
                <a16:creationId xmlns:a16="http://schemas.microsoft.com/office/drawing/2014/main" id="{6CCFD5C5-3AB8-BB44-6206-CFE2B7C89471}"/>
              </a:ext>
            </a:extLst>
          </p:cNvPr>
          <p:cNvSpPr txBox="1"/>
          <p:nvPr/>
        </p:nvSpPr>
        <p:spPr>
          <a:xfrm>
            <a:off x="8476735" y="1763478"/>
            <a:ext cx="3348935" cy="5016758"/>
          </a:xfrm>
          <a:prstGeom prst="rect">
            <a:avLst/>
          </a:prstGeom>
          <a:noFill/>
          <a:ln w="25400">
            <a:solidFill>
              <a:srgbClr val="C00000"/>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u="sng" dirty="0">
                <a:solidFill>
                  <a:prstClr val="black"/>
                </a:solidFill>
                <a:latin typeface="Aptos" panose="02110004020202020204"/>
              </a:rPr>
              <a:t>Self Assessment</a:t>
            </a:r>
            <a:r>
              <a:rPr kumimoji="0" lang="en-US" sz="2000" b="1" i="0" u="none" strike="noStrike" kern="1200" cap="none" spc="0" normalizeH="0" baseline="0" noProof="0" dirty="0">
                <a:ln>
                  <a:noFill/>
                </a:ln>
                <a:solidFill>
                  <a:prstClr val="black"/>
                </a:solidFill>
                <a:effectLst/>
                <a:uLnTx/>
                <a:uFillTx/>
                <a:latin typeface="Aptos" panose="02110004020202020204"/>
                <a:ea typeface="+mn-ea"/>
                <a:cs typeface="+mn-cs"/>
              </a:rPr>
              <a:t>:</a:t>
            </a:r>
          </a:p>
          <a:p>
            <a:pPr lvl="0">
              <a:defRPr/>
            </a:pPr>
            <a:r>
              <a:rPr lang="en-US" sz="2000" dirty="0">
                <a:solidFill>
                  <a:prstClr val="black"/>
                </a:solidFill>
                <a:latin typeface="Aptos" panose="02110004020202020204"/>
              </a:rPr>
              <a:t>I had not spent a lot of time considering the Holy Spirit until recently. Therefore, I did not give deep thought to Spiritual Gifts. </a:t>
            </a:r>
          </a:p>
          <a:p>
            <a:pPr lvl="0">
              <a:defRPr/>
            </a:pPr>
            <a:endParaRPr lang="en-US" sz="2000" dirty="0">
              <a:solidFill>
                <a:prstClr val="black"/>
              </a:solidFill>
              <a:latin typeface="Aptos" panose="02110004020202020204"/>
            </a:endParaRPr>
          </a:p>
          <a:p>
            <a:pPr lvl="0">
              <a:defRPr/>
            </a:pPr>
            <a:r>
              <a:rPr lang="en-US" sz="2000" dirty="0">
                <a:solidFill>
                  <a:prstClr val="black"/>
                </a:solidFill>
                <a:latin typeface="Aptos" panose="02110004020202020204"/>
              </a:rPr>
              <a:t>I believe that whether it is me or others with a spiritual gift, the goal is to serve others and buildup the Church. </a:t>
            </a:r>
          </a:p>
          <a:p>
            <a:pPr lvl="0">
              <a:defRPr/>
            </a:pPr>
            <a:endParaRPr lang="en-US" sz="2000" dirty="0">
              <a:solidFill>
                <a:prstClr val="black"/>
              </a:solidFill>
              <a:latin typeface="Aptos" panose="02110004020202020204"/>
            </a:endParaRPr>
          </a:p>
          <a:p>
            <a:pPr lvl="0">
              <a:defRPr/>
            </a:pPr>
            <a:r>
              <a:rPr lang="en-US" sz="2000" b="1" dirty="0">
                <a:solidFill>
                  <a:prstClr val="black"/>
                </a:solidFill>
                <a:latin typeface="Aptos" panose="02110004020202020204"/>
              </a:rPr>
              <a:t>But should I ask for spiritual gifts or just wait for God?</a:t>
            </a:r>
            <a:endParaRPr lang="en-US" sz="2200" b="1" dirty="0">
              <a:solidFill>
                <a:prstClr val="black"/>
              </a:solidFill>
              <a:latin typeface="Aptos" panose="02110004020202020204"/>
            </a:endParaRPr>
          </a:p>
        </p:txBody>
      </p:sp>
    </p:spTree>
    <p:extLst>
      <p:ext uri="{BB962C8B-B14F-4D97-AF65-F5344CB8AC3E}">
        <p14:creationId xmlns:p14="http://schemas.microsoft.com/office/powerpoint/2010/main" val="149391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CCE8500-4370-377C-A94F-86F37D7CFF8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C40667A-9CD6-996A-79A1-013266EBAE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3214112B-8F9D-B7DF-3054-FBEA9C888AD6}"/>
              </a:ext>
            </a:extLst>
          </p:cNvPr>
          <p:cNvSpPr>
            <a:spLocks noGrp="1"/>
          </p:cNvSpPr>
          <p:nvPr>
            <p:ph type="title"/>
          </p:nvPr>
        </p:nvSpPr>
        <p:spPr>
          <a:xfrm>
            <a:off x="669036" y="365125"/>
            <a:ext cx="10853928" cy="1325563"/>
          </a:xfrm>
        </p:spPr>
        <p:txBody>
          <a:bodyPr>
            <a:normAutofit/>
          </a:bodyPr>
          <a:lstStyle/>
          <a:p>
            <a:r>
              <a:rPr lang="en-US" sz="5400" dirty="0"/>
              <a:t>Our Responsibility</a:t>
            </a:r>
          </a:p>
        </p:txBody>
      </p:sp>
      <p:sp>
        <p:nvSpPr>
          <p:cNvPr id="10" name="sketch line">
            <a:extLst>
              <a:ext uri="{FF2B5EF4-FFF2-40B4-BE49-F238E27FC236}">
                <a16:creationId xmlns:a16="http://schemas.microsoft.com/office/drawing/2014/main" id="{5C106717-5901-E788-4A08-0FE5DA99F9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 name="TextBox 3">
            <a:extLst>
              <a:ext uri="{FF2B5EF4-FFF2-40B4-BE49-F238E27FC236}">
                <a16:creationId xmlns:a16="http://schemas.microsoft.com/office/drawing/2014/main" id="{B6DE0F53-0351-9D2D-B979-1D019812B0A6}"/>
              </a:ext>
            </a:extLst>
          </p:cNvPr>
          <p:cNvSpPr txBox="1"/>
          <p:nvPr/>
        </p:nvSpPr>
        <p:spPr>
          <a:xfrm>
            <a:off x="801231" y="1943100"/>
            <a:ext cx="10712473" cy="461665"/>
          </a:xfrm>
          <a:prstGeom prst="rect">
            <a:avLst/>
          </a:prstGeom>
          <a:noFill/>
          <a:ln w="19050">
            <a:solidFill>
              <a:srgbClr val="00B0F0"/>
            </a:solidFill>
          </a:ln>
        </p:spPr>
        <p:txBody>
          <a:bodyPr wrap="square" rtlCol="0">
            <a:spAutoFit/>
          </a:bodyPr>
          <a:lstStyle/>
          <a:p>
            <a:r>
              <a:rPr lang="en-US" sz="2400" dirty="0"/>
              <a:t>But </a:t>
            </a:r>
            <a:r>
              <a:rPr lang="en-US" sz="2400" b="1" i="1" dirty="0"/>
              <a:t>earnestly desire</a:t>
            </a:r>
            <a:r>
              <a:rPr lang="en-US" sz="2400" dirty="0"/>
              <a:t> the higher gifts – 1 Cor. 12: 31a</a:t>
            </a:r>
            <a:endParaRPr lang="en-US" dirty="0"/>
          </a:p>
        </p:txBody>
      </p:sp>
      <p:sp>
        <p:nvSpPr>
          <p:cNvPr id="3" name="TextBox 2">
            <a:extLst>
              <a:ext uri="{FF2B5EF4-FFF2-40B4-BE49-F238E27FC236}">
                <a16:creationId xmlns:a16="http://schemas.microsoft.com/office/drawing/2014/main" id="{955BA9CA-6E1C-DEE1-931B-94BE722E8E01}"/>
              </a:ext>
            </a:extLst>
          </p:cNvPr>
          <p:cNvSpPr txBox="1"/>
          <p:nvPr/>
        </p:nvSpPr>
        <p:spPr>
          <a:xfrm>
            <a:off x="810491" y="2541271"/>
            <a:ext cx="10712473" cy="830997"/>
          </a:xfrm>
          <a:prstGeom prst="rect">
            <a:avLst/>
          </a:prstGeom>
          <a:noFill/>
          <a:ln w="19050">
            <a:solidFill>
              <a:srgbClr val="00B0F0"/>
            </a:solidFill>
          </a:ln>
        </p:spPr>
        <p:txBody>
          <a:bodyPr wrap="square" rtlCol="0">
            <a:spAutoFit/>
          </a:bodyPr>
          <a:lstStyle/>
          <a:p>
            <a:r>
              <a:rPr lang="en-US" sz="2400" dirty="0"/>
              <a:t>Pursue love, and </a:t>
            </a:r>
            <a:r>
              <a:rPr lang="en-US" sz="2400" b="1" i="1" dirty="0"/>
              <a:t>earnestly desire</a:t>
            </a:r>
            <a:r>
              <a:rPr lang="en-US" sz="2400" dirty="0"/>
              <a:t> the spiritual gifts, especially that you may prophesy – 1 Cor. 14:1</a:t>
            </a:r>
            <a:endParaRPr lang="en-US" dirty="0"/>
          </a:p>
        </p:txBody>
      </p:sp>
      <p:sp>
        <p:nvSpPr>
          <p:cNvPr id="5" name="TextBox 4">
            <a:extLst>
              <a:ext uri="{FF2B5EF4-FFF2-40B4-BE49-F238E27FC236}">
                <a16:creationId xmlns:a16="http://schemas.microsoft.com/office/drawing/2014/main" id="{68060C47-5D08-5DAF-8F1B-9CD18AC910F5}"/>
              </a:ext>
            </a:extLst>
          </p:cNvPr>
          <p:cNvSpPr txBox="1"/>
          <p:nvPr/>
        </p:nvSpPr>
        <p:spPr>
          <a:xfrm>
            <a:off x="810491" y="3579360"/>
            <a:ext cx="10712473" cy="830997"/>
          </a:xfrm>
          <a:prstGeom prst="rect">
            <a:avLst/>
          </a:prstGeom>
          <a:noFill/>
          <a:ln w="19050">
            <a:solidFill>
              <a:srgbClr val="00B0F0"/>
            </a:solidFill>
          </a:ln>
        </p:spPr>
        <p:txBody>
          <a:bodyPr wrap="square" rtlCol="0">
            <a:spAutoFit/>
          </a:bodyPr>
          <a:lstStyle/>
          <a:p>
            <a:r>
              <a:rPr lang="en-US" sz="2400" dirty="0"/>
              <a:t>So with yourselves, since you are eager for manifestations of the Spirit, strive to excel in building up the church – 1 Cor. 14: 12</a:t>
            </a:r>
            <a:endParaRPr lang="en-US" dirty="0"/>
          </a:p>
        </p:txBody>
      </p:sp>
      <p:sp>
        <p:nvSpPr>
          <p:cNvPr id="6" name="TextBox 5">
            <a:extLst>
              <a:ext uri="{FF2B5EF4-FFF2-40B4-BE49-F238E27FC236}">
                <a16:creationId xmlns:a16="http://schemas.microsoft.com/office/drawing/2014/main" id="{7B56227C-83D2-0F64-CECF-75DE6B4EB972}"/>
              </a:ext>
            </a:extLst>
          </p:cNvPr>
          <p:cNvSpPr txBox="1"/>
          <p:nvPr/>
        </p:nvSpPr>
        <p:spPr>
          <a:xfrm>
            <a:off x="810491" y="4617449"/>
            <a:ext cx="10712473" cy="830997"/>
          </a:xfrm>
          <a:prstGeom prst="rect">
            <a:avLst/>
          </a:prstGeom>
          <a:noFill/>
          <a:ln w="19050">
            <a:solidFill>
              <a:srgbClr val="00B0F0"/>
            </a:solidFill>
          </a:ln>
        </p:spPr>
        <p:txBody>
          <a:bodyPr wrap="square" rtlCol="0">
            <a:spAutoFit/>
          </a:bodyPr>
          <a:lstStyle/>
          <a:p>
            <a:r>
              <a:rPr lang="en-US" sz="2400" dirty="0"/>
              <a:t>So, my brothers, </a:t>
            </a:r>
            <a:r>
              <a:rPr lang="en-US" sz="2400" b="1" i="1" dirty="0"/>
              <a:t>earnestly desire</a:t>
            </a:r>
            <a:r>
              <a:rPr lang="en-US" sz="2400" dirty="0"/>
              <a:t> to prophesy, and do not forbid speaking in tongues – 1 Cor. 14: 39</a:t>
            </a:r>
            <a:endParaRPr lang="en-US" dirty="0"/>
          </a:p>
        </p:txBody>
      </p:sp>
    </p:spTree>
    <p:extLst>
      <p:ext uri="{BB962C8B-B14F-4D97-AF65-F5344CB8AC3E}">
        <p14:creationId xmlns:p14="http://schemas.microsoft.com/office/powerpoint/2010/main" val="3389185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A4FA5AE-975C-BBB8-4540-68466C7A056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B739948-8D1B-54CB-2998-F08C6AE5B0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6F2A95F4-752D-73C9-7540-17731D519C14}"/>
              </a:ext>
            </a:extLst>
          </p:cNvPr>
          <p:cNvSpPr>
            <a:spLocks noGrp="1"/>
          </p:cNvSpPr>
          <p:nvPr>
            <p:ph type="title"/>
          </p:nvPr>
        </p:nvSpPr>
        <p:spPr>
          <a:xfrm>
            <a:off x="669036" y="365125"/>
            <a:ext cx="10853928" cy="1325563"/>
          </a:xfrm>
        </p:spPr>
        <p:txBody>
          <a:bodyPr>
            <a:normAutofit/>
          </a:bodyPr>
          <a:lstStyle/>
          <a:p>
            <a:r>
              <a:rPr lang="en-US" sz="5400" dirty="0"/>
              <a:t>1 Corinthians 12</a:t>
            </a:r>
          </a:p>
        </p:txBody>
      </p:sp>
      <p:sp>
        <p:nvSpPr>
          <p:cNvPr id="10" name="sketch line">
            <a:extLst>
              <a:ext uri="{FF2B5EF4-FFF2-40B4-BE49-F238E27FC236}">
                <a16:creationId xmlns:a16="http://schemas.microsoft.com/office/drawing/2014/main" id="{EA2AC741-A4CE-3EF0-0FB0-09C4D56E04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2D48C6C3-E8AB-B890-3C8B-2B685C0D0356}"/>
              </a:ext>
            </a:extLst>
          </p:cNvPr>
          <p:cNvSpPr>
            <a:spLocks noGrp="1"/>
          </p:cNvSpPr>
          <p:nvPr>
            <p:ph idx="1"/>
          </p:nvPr>
        </p:nvSpPr>
        <p:spPr>
          <a:xfrm>
            <a:off x="550717" y="1695661"/>
            <a:ext cx="11461173" cy="4105656"/>
          </a:xfrm>
        </p:spPr>
        <p:txBody>
          <a:bodyPr>
            <a:noAutofit/>
          </a:bodyPr>
          <a:lstStyle/>
          <a:p>
            <a:pPr algn="l">
              <a:spcBef>
                <a:spcPts val="0"/>
              </a:spcBef>
              <a:buNone/>
            </a:pPr>
            <a:r>
              <a:rPr lang="en-US" sz="1100" b="1" i="0" dirty="0">
                <a:solidFill>
                  <a:srgbClr val="000000"/>
                </a:solidFill>
                <a:effectLst/>
                <a:latin typeface="system-ui"/>
              </a:rPr>
              <a:t>Concerning Spiritual Gifts</a:t>
            </a:r>
          </a:p>
          <a:p>
            <a:pPr algn="l">
              <a:buNone/>
            </a:pPr>
            <a:r>
              <a:rPr lang="en-US" sz="1100" b="1" i="0" dirty="0">
                <a:solidFill>
                  <a:srgbClr val="000000"/>
                </a:solidFill>
                <a:effectLst/>
                <a:latin typeface="system-ui"/>
              </a:rPr>
              <a:t>12 </a:t>
            </a:r>
            <a:r>
              <a:rPr lang="en-US" sz="1100" b="0" i="0" dirty="0">
                <a:solidFill>
                  <a:srgbClr val="000000"/>
                </a:solidFill>
                <a:effectLst/>
                <a:latin typeface="system-ui"/>
              </a:rPr>
              <a:t>Now about the gifts of the Spirit, brothers and sisters, I do not want you to be uninformed. </a:t>
            </a:r>
            <a:r>
              <a:rPr lang="en-US" sz="1100" b="1" i="0" baseline="30000" dirty="0">
                <a:solidFill>
                  <a:srgbClr val="000000"/>
                </a:solidFill>
                <a:effectLst/>
                <a:latin typeface="system-ui"/>
              </a:rPr>
              <a:t>2 </a:t>
            </a:r>
            <a:r>
              <a:rPr lang="en-US" sz="1100" b="0" i="0" dirty="0">
                <a:solidFill>
                  <a:srgbClr val="000000"/>
                </a:solidFill>
                <a:effectLst/>
                <a:latin typeface="system-ui"/>
              </a:rPr>
              <a:t>You know that when you were pagans, somehow or other you were influenced and led astray to mute idols. </a:t>
            </a:r>
            <a:r>
              <a:rPr lang="en-US" sz="1100" b="1" i="0" baseline="30000" dirty="0">
                <a:solidFill>
                  <a:srgbClr val="000000"/>
                </a:solidFill>
                <a:effectLst/>
                <a:latin typeface="system-ui"/>
              </a:rPr>
              <a:t>3 </a:t>
            </a:r>
            <a:r>
              <a:rPr lang="en-US" sz="1100" b="0" i="0" dirty="0">
                <a:solidFill>
                  <a:srgbClr val="000000"/>
                </a:solidFill>
                <a:effectLst/>
                <a:latin typeface="system-ui"/>
              </a:rPr>
              <a:t>Therefore I want you to know that no one who is speaking by the Spirit of God says, “Jesus be cursed,” and no one can say, “Jesus is Lord,” except by the Holy Spirit.</a:t>
            </a:r>
          </a:p>
          <a:p>
            <a:pPr algn="l">
              <a:buNone/>
            </a:pPr>
            <a:r>
              <a:rPr lang="en-US" sz="1100" b="1" i="0" baseline="30000" dirty="0">
                <a:solidFill>
                  <a:srgbClr val="000000"/>
                </a:solidFill>
                <a:effectLst/>
                <a:latin typeface="system-ui"/>
              </a:rPr>
              <a:t>4 </a:t>
            </a:r>
            <a:r>
              <a:rPr lang="en-US" sz="1100" b="0" i="0" dirty="0">
                <a:solidFill>
                  <a:srgbClr val="000000"/>
                </a:solidFill>
                <a:effectLst/>
                <a:latin typeface="system-ui"/>
              </a:rPr>
              <a:t>There are different kinds of gifts, but the same Spirit distributes them. </a:t>
            </a:r>
            <a:r>
              <a:rPr lang="en-US" sz="1100" b="1" i="0" baseline="30000" dirty="0">
                <a:solidFill>
                  <a:srgbClr val="000000"/>
                </a:solidFill>
                <a:effectLst/>
                <a:latin typeface="system-ui"/>
              </a:rPr>
              <a:t>5 </a:t>
            </a:r>
            <a:r>
              <a:rPr lang="en-US" sz="1100" b="0" i="0" dirty="0">
                <a:solidFill>
                  <a:srgbClr val="000000"/>
                </a:solidFill>
                <a:effectLst/>
                <a:latin typeface="system-ui"/>
              </a:rPr>
              <a:t>There are different kinds of service, but the same Lord. </a:t>
            </a:r>
            <a:r>
              <a:rPr lang="en-US" sz="1100" b="1" i="0" baseline="30000" dirty="0">
                <a:solidFill>
                  <a:srgbClr val="000000"/>
                </a:solidFill>
                <a:effectLst/>
                <a:latin typeface="system-ui"/>
              </a:rPr>
              <a:t>6 </a:t>
            </a:r>
            <a:r>
              <a:rPr lang="en-US" sz="1100" b="0" i="0" dirty="0">
                <a:solidFill>
                  <a:srgbClr val="000000"/>
                </a:solidFill>
                <a:effectLst/>
                <a:latin typeface="system-ui"/>
              </a:rPr>
              <a:t>There are different kinds of working, but in all of them and in everyone it is the same God at work.</a:t>
            </a:r>
          </a:p>
          <a:p>
            <a:pPr algn="l">
              <a:buNone/>
            </a:pPr>
            <a:r>
              <a:rPr lang="en-US" sz="1100" b="1" i="0" baseline="30000" dirty="0">
                <a:solidFill>
                  <a:srgbClr val="000000"/>
                </a:solidFill>
                <a:effectLst/>
                <a:latin typeface="system-ui"/>
              </a:rPr>
              <a:t>7 </a:t>
            </a:r>
            <a:r>
              <a:rPr lang="en-US" sz="1100" b="0" i="0" dirty="0">
                <a:solidFill>
                  <a:srgbClr val="000000"/>
                </a:solidFill>
                <a:effectLst/>
                <a:latin typeface="system-ui"/>
              </a:rPr>
              <a:t>Now to each one the manifestation of the Spirit is given for the common good. </a:t>
            </a:r>
            <a:r>
              <a:rPr lang="en-US" sz="1100" b="1" i="0" baseline="30000" dirty="0">
                <a:solidFill>
                  <a:srgbClr val="000000"/>
                </a:solidFill>
                <a:effectLst/>
                <a:latin typeface="system-ui"/>
              </a:rPr>
              <a:t>8 </a:t>
            </a:r>
            <a:r>
              <a:rPr lang="en-US" sz="1100" b="0" i="0" dirty="0">
                <a:solidFill>
                  <a:srgbClr val="000000"/>
                </a:solidFill>
                <a:effectLst/>
                <a:latin typeface="system-ui"/>
              </a:rPr>
              <a:t>To one there is given through the Spirit a message of wisdom, to another a message of knowledge by means of the same Spirit, </a:t>
            </a:r>
            <a:r>
              <a:rPr lang="en-US" sz="1100" b="1" i="0" baseline="30000" dirty="0">
                <a:solidFill>
                  <a:srgbClr val="000000"/>
                </a:solidFill>
                <a:effectLst/>
                <a:latin typeface="system-ui"/>
              </a:rPr>
              <a:t>9 </a:t>
            </a:r>
            <a:r>
              <a:rPr lang="en-US" sz="1100" b="0" i="0" dirty="0">
                <a:solidFill>
                  <a:srgbClr val="000000"/>
                </a:solidFill>
                <a:effectLst/>
                <a:latin typeface="system-ui"/>
              </a:rPr>
              <a:t>to another faith by the same Spirit, to another gifts of healing by that one Spirit, </a:t>
            </a:r>
            <a:r>
              <a:rPr lang="en-US" sz="1100" b="1" i="0" baseline="30000" dirty="0">
                <a:solidFill>
                  <a:srgbClr val="000000"/>
                </a:solidFill>
                <a:effectLst/>
                <a:latin typeface="system-ui"/>
              </a:rPr>
              <a:t>10 </a:t>
            </a:r>
            <a:r>
              <a:rPr lang="en-US" sz="1100" b="0" i="0" dirty="0">
                <a:solidFill>
                  <a:srgbClr val="000000"/>
                </a:solidFill>
                <a:effectLst/>
                <a:latin typeface="system-ui"/>
              </a:rPr>
              <a:t>to another miraculous powers, to another prophecy, to another distinguishing between spirits, to another speaking in different kinds of tongues,</a:t>
            </a:r>
            <a:r>
              <a:rPr lang="en-US" sz="1100" b="0" i="0" baseline="30000" dirty="0">
                <a:solidFill>
                  <a:srgbClr val="000000"/>
                </a:solidFill>
                <a:effectLst/>
                <a:latin typeface="system-ui"/>
              </a:rPr>
              <a:t>[</a:t>
            </a:r>
            <a:r>
              <a:rPr lang="en-US" sz="1100" b="0" i="0" baseline="30000" dirty="0">
                <a:solidFill>
                  <a:srgbClr val="4A4A4A"/>
                </a:solidFill>
                <a:effectLst/>
                <a:latin typeface="system-ui"/>
                <a:hlinkClick r:id="rId3" tooltip="See footnote a"/>
              </a:rPr>
              <a:t>a</a:t>
            </a:r>
            <a:r>
              <a:rPr lang="en-US" sz="1100" b="0" i="0" baseline="30000" dirty="0">
                <a:solidFill>
                  <a:srgbClr val="000000"/>
                </a:solidFill>
                <a:effectLst/>
                <a:latin typeface="system-ui"/>
              </a:rPr>
              <a:t>]</a:t>
            </a:r>
            <a:r>
              <a:rPr lang="en-US" sz="1100" b="0" i="0" dirty="0">
                <a:solidFill>
                  <a:srgbClr val="000000"/>
                </a:solidFill>
                <a:effectLst/>
                <a:latin typeface="system-ui"/>
              </a:rPr>
              <a:t> and to still another the interpretation of tongues.</a:t>
            </a:r>
            <a:r>
              <a:rPr lang="en-US" sz="1100" b="0" i="0" baseline="30000" dirty="0">
                <a:solidFill>
                  <a:srgbClr val="000000"/>
                </a:solidFill>
                <a:effectLst/>
                <a:latin typeface="system-ui"/>
              </a:rPr>
              <a:t>[</a:t>
            </a:r>
            <a:r>
              <a:rPr lang="en-US" sz="1100" b="0" i="0" baseline="30000" dirty="0">
                <a:solidFill>
                  <a:srgbClr val="4A4A4A"/>
                </a:solidFill>
                <a:effectLst/>
                <a:latin typeface="system-ui"/>
                <a:hlinkClick r:id="rId4" tooltip="See footnote b"/>
              </a:rPr>
              <a:t>b</a:t>
            </a:r>
            <a:r>
              <a:rPr lang="en-US" sz="1100" b="0" i="0" baseline="30000" dirty="0">
                <a:solidFill>
                  <a:srgbClr val="000000"/>
                </a:solidFill>
                <a:effectLst/>
                <a:latin typeface="system-ui"/>
              </a:rPr>
              <a:t>]</a:t>
            </a:r>
            <a:r>
              <a:rPr lang="en-US" sz="1100" b="0" i="0" dirty="0">
                <a:solidFill>
                  <a:srgbClr val="000000"/>
                </a:solidFill>
                <a:effectLst/>
                <a:latin typeface="system-ui"/>
              </a:rPr>
              <a:t> </a:t>
            </a:r>
            <a:r>
              <a:rPr lang="en-US" sz="1100" b="1" i="0" baseline="30000" dirty="0">
                <a:solidFill>
                  <a:srgbClr val="000000"/>
                </a:solidFill>
                <a:effectLst/>
                <a:latin typeface="system-ui"/>
              </a:rPr>
              <a:t>11 </a:t>
            </a:r>
            <a:r>
              <a:rPr lang="en-US" sz="1100" b="0" i="0" dirty="0">
                <a:solidFill>
                  <a:srgbClr val="000000"/>
                </a:solidFill>
                <a:effectLst/>
                <a:latin typeface="system-ui"/>
              </a:rPr>
              <a:t>All these are the work of one and the same Spirit, and he distributes them to each one, just as he determines.</a:t>
            </a:r>
          </a:p>
          <a:p>
            <a:pPr algn="l">
              <a:spcBef>
                <a:spcPts val="600"/>
              </a:spcBef>
              <a:buNone/>
            </a:pPr>
            <a:r>
              <a:rPr lang="en-US" sz="1100" b="1" i="0" dirty="0">
                <a:solidFill>
                  <a:srgbClr val="000000"/>
                </a:solidFill>
                <a:effectLst/>
                <a:latin typeface="system-ui"/>
              </a:rPr>
              <a:t>Unity and Diversity in the Body</a:t>
            </a:r>
          </a:p>
          <a:p>
            <a:pPr algn="l">
              <a:buNone/>
            </a:pPr>
            <a:r>
              <a:rPr lang="en-US" sz="1100" b="1" i="0" baseline="30000" dirty="0">
                <a:solidFill>
                  <a:srgbClr val="000000"/>
                </a:solidFill>
                <a:effectLst/>
                <a:latin typeface="system-ui"/>
              </a:rPr>
              <a:t>12 </a:t>
            </a:r>
            <a:r>
              <a:rPr lang="en-US" sz="1100" b="0" i="0" dirty="0">
                <a:solidFill>
                  <a:srgbClr val="000000"/>
                </a:solidFill>
                <a:effectLst/>
                <a:latin typeface="system-ui"/>
              </a:rPr>
              <a:t>Just as a body, though one, has many parts, but all its many parts form one body, so it is with Christ. </a:t>
            </a:r>
            <a:r>
              <a:rPr lang="en-US" sz="1100" b="1" i="0" baseline="30000" dirty="0">
                <a:solidFill>
                  <a:srgbClr val="000000"/>
                </a:solidFill>
                <a:effectLst/>
                <a:latin typeface="system-ui"/>
              </a:rPr>
              <a:t>13 </a:t>
            </a:r>
            <a:r>
              <a:rPr lang="en-US" sz="1100" b="0" i="0" dirty="0">
                <a:solidFill>
                  <a:srgbClr val="000000"/>
                </a:solidFill>
                <a:effectLst/>
                <a:latin typeface="system-ui"/>
              </a:rPr>
              <a:t>For we were all baptized by</a:t>
            </a:r>
            <a:r>
              <a:rPr lang="en-US" sz="1100" b="0" i="0" baseline="30000" dirty="0">
                <a:solidFill>
                  <a:srgbClr val="000000"/>
                </a:solidFill>
                <a:effectLst/>
                <a:latin typeface="system-ui"/>
              </a:rPr>
              <a:t>[</a:t>
            </a:r>
            <a:r>
              <a:rPr lang="en-US" sz="1100" b="0" i="0" baseline="30000" dirty="0">
                <a:solidFill>
                  <a:srgbClr val="4A4A4A"/>
                </a:solidFill>
                <a:effectLst/>
                <a:latin typeface="system-ui"/>
                <a:hlinkClick r:id="rId5" tooltip="See footnote c"/>
              </a:rPr>
              <a:t>c</a:t>
            </a:r>
            <a:r>
              <a:rPr lang="en-US" sz="1100" b="0" i="0" baseline="30000" dirty="0">
                <a:solidFill>
                  <a:srgbClr val="000000"/>
                </a:solidFill>
                <a:effectLst/>
                <a:latin typeface="system-ui"/>
              </a:rPr>
              <a:t>]</a:t>
            </a:r>
            <a:r>
              <a:rPr lang="en-US" sz="1100" b="0" i="0" dirty="0">
                <a:solidFill>
                  <a:srgbClr val="000000"/>
                </a:solidFill>
                <a:effectLst/>
                <a:latin typeface="system-ui"/>
              </a:rPr>
              <a:t> one Spirit so as to form one body—whether Jews or Gentiles, slave or free—and we were all given the one Spirit to drink. </a:t>
            </a:r>
            <a:r>
              <a:rPr lang="en-US" sz="1100" b="1" i="0" baseline="30000" dirty="0">
                <a:solidFill>
                  <a:srgbClr val="000000"/>
                </a:solidFill>
                <a:effectLst/>
                <a:latin typeface="system-ui"/>
              </a:rPr>
              <a:t>14 </a:t>
            </a:r>
            <a:r>
              <a:rPr lang="en-US" sz="1100" b="0" i="0" dirty="0">
                <a:solidFill>
                  <a:srgbClr val="000000"/>
                </a:solidFill>
                <a:effectLst/>
                <a:latin typeface="system-ui"/>
              </a:rPr>
              <a:t>Even so the body is not made up of one part but of many.</a:t>
            </a:r>
          </a:p>
          <a:p>
            <a:pPr algn="l">
              <a:buNone/>
            </a:pPr>
            <a:r>
              <a:rPr lang="en-US" sz="1100" b="1" i="0" baseline="30000" dirty="0">
                <a:solidFill>
                  <a:srgbClr val="000000"/>
                </a:solidFill>
                <a:effectLst/>
                <a:latin typeface="system-ui"/>
              </a:rPr>
              <a:t>15 </a:t>
            </a:r>
            <a:r>
              <a:rPr lang="en-US" sz="1100" b="0" i="0" dirty="0">
                <a:solidFill>
                  <a:srgbClr val="000000"/>
                </a:solidFill>
                <a:effectLst/>
                <a:latin typeface="system-ui"/>
              </a:rPr>
              <a:t>Now if the foot should say, “Because I am not a hand, I do not belong to the body,” it would not for that reason stop being part of the body. </a:t>
            </a:r>
            <a:r>
              <a:rPr lang="en-US" sz="1100" b="1" i="0" baseline="30000" dirty="0">
                <a:solidFill>
                  <a:srgbClr val="000000"/>
                </a:solidFill>
                <a:effectLst/>
                <a:latin typeface="system-ui"/>
              </a:rPr>
              <a:t>16 </a:t>
            </a:r>
            <a:r>
              <a:rPr lang="en-US" sz="1100" b="0" i="0" dirty="0">
                <a:solidFill>
                  <a:srgbClr val="000000"/>
                </a:solidFill>
                <a:effectLst/>
                <a:latin typeface="system-ui"/>
              </a:rPr>
              <a:t>And if the ear should say, “Because I am not an eye, I do not belong to the body,” it would not for that reason stop being part of the body. </a:t>
            </a:r>
            <a:r>
              <a:rPr lang="en-US" sz="1100" b="1" i="0" baseline="30000" dirty="0">
                <a:solidFill>
                  <a:srgbClr val="000000"/>
                </a:solidFill>
                <a:effectLst/>
                <a:latin typeface="system-ui"/>
              </a:rPr>
              <a:t>17 </a:t>
            </a:r>
            <a:r>
              <a:rPr lang="en-US" sz="1100" b="0" i="0" dirty="0">
                <a:solidFill>
                  <a:srgbClr val="000000"/>
                </a:solidFill>
                <a:effectLst/>
                <a:latin typeface="system-ui"/>
              </a:rPr>
              <a:t>If the whole body were an eye, where would the sense of hearing be? If the whole body were an ear, where would the sense of smell be? </a:t>
            </a:r>
            <a:r>
              <a:rPr lang="en-US" sz="1100" b="1" i="0" baseline="30000" dirty="0">
                <a:solidFill>
                  <a:srgbClr val="000000"/>
                </a:solidFill>
                <a:effectLst/>
                <a:latin typeface="system-ui"/>
              </a:rPr>
              <a:t>18 </a:t>
            </a:r>
            <a:r>
              <a:rPr lang="en-US" sz="1100" b="0" i="0" dirty="0">
                <a:solidFill>
                  <a:srgbClr val="000000"/>
                </a:solidFill>
                <a:effectLst/>
                <a:latin typeface="system-ui"/>
              </a:rPr>
              <a:t>But in fact God has placed the parts in the body, every one of them, just as he wanted them to be. </a:t>
            </a:r>
            <a:r>
              <a:rPr lang="en-US" sz="1100" b="1" i="0" baseline="30000" dirty="0">
                <a:solidFill>
                  <a:srgbClr val="000000"/>
                </a:solidFill>
                <a:effectLst/>
                <a:latin typeface="system-ui"/>
              </a:rPr>
              <a:t>19 </a:t>
            </a:r>
            <a:r>
              <a:rPr lang="en-US" sz="1100" b="0" i="0" dirty="0">
                <a:solidFill>
                  <a:srgbClr val="000000"/>
                </a:solidFill>
                <a:effectLst/>
                <a:latin typeface="system-ui"/>
              </a:rPr>
              <a:t>If they were all one part, where would the body be? </a:t>
            </a:r>
            <a:r>
              <a:rPr lang="en-US" sz="1100" b="1" i="0" baseline="30000" dirty="0">
                <a:solidFill>
                  <a:srgbClr val="000000"/>
                </a:solidFill>
                <a:effectLst/>
                <a:latin typeface="system-ui"/>
              </a:rPr>
              <a:t>20 </a:t>
            </a:r>
            <a:r>
              <a:rPr lang="en-US" sz="1100" b="0" i="0" dirty="0">
                <a:solidFill>
                  <a:srgbClr val="000000"/>
                </a:solidFill>
                <a:effectLst/>
                <a:latin typeface="system-ui"/>
              </a:rPr>
              <a:t>As it is, there are many parts, but one body.</a:t>
            </a:r>
          </a:p>
          <a:p>
            <a:pPr algn="l">
              <a:buNone/>
            </a:pPr>
            <a:r>
              <a:rPr lang="en-US" sz="1100" b="1" i="0" baseline="30000" dirty="0">
                <a:solidFill>
                  <a:srgbClr val="000000"/>
                </a:solidFill>
                <a:effectLst/>
                <a:latin typeface="system-ui"/>
              </a:rPr>
              <a:t>21 </a:t>
            </a:r>
            <a:r>
              <a:rPr lang="en-US" sz="1100" b="0" i="0" dirty="0">
                <a:solidFill>
                  <a:srgbClr val="000000"/>
                </a:solidFill>
                <a:effectLst/>
                <a:latin typeface="system-ui"/>
              </a:rPr>
              <a:t>The eye cannot say to the hand, “I don’t need you!” And the head cannot say to the feet, “I don’t need you!” </a:t>
            </a:r>
            <a:r>
              <a:rPr lang="en-US" sz="1100" b="1" i="0" baseline="30000" dirty="0">
                <a:solidFill>
                  <a:srgbClr val="000000"/>
                </a:solidFill>
                <a:effectLst/>
                <a:latin typeface="system-ui"/>
              </a:rPr>
              <a:t>22 </a:t>
            </a:r>
            <a:r>
              <a:rPr lang="en-US" sz="1100" b="0" i="0" dirty="0">
                <a:solidFill>
                  <a:srgbClr val="000000"/>
                </a:solidFill>
                <a:effectLst/>
                <a:latin typeface="system-ui"/>
              </a:rPr>
              <a:t>On the contrary, those parts of the body that seem to be weaker are indispensable, </a:t>
            </a:r>
            <a:r>
              <a:rPr lang="en-US" sz="1100" b="1" i="0" baseline="30000" dirty="0">
                <a:solidFill>
                  <a:srgbClr val="000000"/>
                </a:solidFill>
                <a:effectLst/>
                <a:latin typeface="system-ui"/>
              </a:rPr>
              <a:t>23 </a:t>
            </a:r>
            <a:r>
              <a:rPr lang="en-US" sz="1100" b="0" i="0" dirty="0">
                <a:solidFill>
                  <a:srgbClr val="000000"/>
                </a:solidFill>
                <a:effectLst/>
                <a:latin typeface="system-ui"/>
              </a:rPr>
              <a:t>and the parts that we think are less honorable we treat with special honor. And the parts that are unpresentable are treated with special modesty, </a:t>
            </a:r>
            <a:r>
              <a:rPr lang="en-US" sz="1100" b="1" i="0" baseline="30000" dirty="0">
                <a:solidFill>
                  <a:srgbClr val="000000"/>
                </a:solidFill>
                <a:effectLst/>
                <a:latin typeface="system-ui"/>
              </a:rPr>
              <a:t>24 </a:t>
            </a:r>
            <a:r>
              <a:rPr lang="en-US" sz="1100" b="0" i="0" dirty="0">
                <a:solidFill>
                  <a:srgbClr val="000000"/>
                </a:solidFill>
                <a:effectLst/>
                <a:latin typeface="system-ui"/>
              </a:rPr>
              <a:t>while our presentable parts need no special treatment. But God has put the body together, giving greater honor to the parts that lacked it, </a:t>
            </a:r>
            <a:r>
              <a:rPr lang="en-US" sz="1100" b="1" i="0" baseline="30000" dirty="0">
                <a:solidFill>
                  <a:srgbClr val="000000"/>
                </a:solidFill>
                <a:effectLst/>
                <a:latin typeface="system-ui"/>
              </a:rPr>
              <a:t>25 </a:t>
            </a:r>
            <a:r>
              <a:rPr lang="en-US" sz="1100" b="0" i="0" dirty="0">
                <a:solidFill>
                  <a:srgbClr val="000000"/>
                </a:solidFill>
                <a:effectLst/>
                <a:latin typeface="system-ui"/>
              </a:rPr>
              <a:t>so that there should be no division in the body, but that its parts should have equal concern for each other. </a:t>
            </a:r>
            <a:r>
              <a:rPr lang="en-US" sz="1100" b="1" i="0" baseline="30000" dirty="0">
                <a:solidFill>
                  <a:srgbClr val="000000"/>
                </a:solidFill>
                <a:effectLst/>
                <a:latin typeface="system-ui"/>
              </a:rPr>
              <a:t>26 </a:t>
            </a:r>
            <a:r>
              <a:rPr lang="en-US" sz="1100" b="0" i="0" dirty="0">
                <a:solidFill>
                  <a:srgbClr val="000000"/>
                </a:solidFill>
                <a:effectLst/>
                <a:latin typeface="system-ui"/>
              </a:rPr>
              <a:t>If one part suffers, every part suffers with it; if one part is honored, every part rejoices with it.</a:t>
            </a:r>
          </a:p>
          <a:p>
            <a:pPr algn="l">
              <a:buNone/>
            </a:pPr>
            <a:r>
              <a:rPr lang="en-US" sz="1100" b="1" i="0" baseline="30000" dirty="0">
                <a:solidFill>
                  <a:srgbClr val="000000"/>
                </a:solidFill>
                <a:effectLst/>
                <a:latin typeface="system-ui"/>
              </a:rPr>
              <a:t>27 </a:t>
            </a:r>
            <a:r>
              <a:rPr lang="en-US" sz="1100" b="0" i="0" dirty="0">
                <a:solidFill>
                  <a:srgbClr val="000000"/>
                </a:solidFill>
                <a:effectLst/>
                <a:latin typeface="system-ui"/>
              </a:rPr>
              <a:t>Now you are the body of Christ, and each one of you is a part of it. </a:t>
            </a:r>
            <a:r>
              <a:rPr lang="en-US" sz="1100" b="1" i="0" baseline="30000" dirty="0">
                <a:solidFill>
                  <a:srgbClr val="000000"/>
                </a:solidFill>
                <a:effectLst/>
                <a:latin typeface="system-ui"/>
              </a:rPr>
              <a:t>28 </a:t>
            </a:r>
            <a:r>
              <a:rPr lang="en-US" sz="1100" b="0" i="0" dirty="0">
                <a:solidFill>
                  <a:srgbClr val="000000"/>
                </a:solidFill>
                <a:effectLst/>
                <a:latin typeface="system-ui"/>
              </a:rPr>
              <a:t>And God has placed in the church first of all apostles, second prophets, third teachers, then miracles, then gifts of healing, of helping, of guidance, and of different kinds of tongues. </a:t>
            </a:r>
            <a:r>
              <a:rPr lang="en-US" sz="1100" b="1" i="0" baseline="30000" dirty="0">
                <a:solidFill>
                  <a:srgbClr val="000000"/>
                </a:solidFill>
                <a:effectLst/>
                <a:latin typeface="system-ui"/>
              </a:rPr>
              <a:t>29 </a:t>
            </a:r>
            <a:r>
              <a:rPr lang="en-US" sz="1100" b="0" i="0" dirty="0">
                <a:solidFill>
                  <a:srgbClr val="000000"/>
                </a:solidFill>
                <a:effectLst/>
                <a:latin typeface="system-ui"/>
              </a:rPr>
              <a:t>Are all apostles? Are all prophets? Are all teachers? Do all work miracles? </a:t>
            </a:r>
            <a:r>
              <a:rPr lang="en-US" sz="1100" b="1" i="0" baseline="30000" dirty="0">
                <a:solidFill>
                  <a:srgbClr val="000000"/>
                </a:solidFill>
                <a:effectLst/>
                <a:latin typeface="system-ui"/>
              </a:rPr>
              <a:t>30 </a:t>
            </a:r>
            <a:r>
              <a:rPr lang="en-US" sz="1100" b="0" i="0" dirty="0">
                <a:solidFill>
                  <a:srgbClr val="000000"/>
                </a:solidFill>
                <a:effectLst/>
                <a:latin typeface="system-ui"/>
              </a:rPr>
              <a:t>Do all have gifts of healing? Do all speak in tongues</a:t>
            </a:r>
            <a:r>
              <a:rPr lang="en-US" sz="1100" b="0" i="0" baseline="30000" dirty="0">
                <a:solidFill>
                  <a:srgbClr val="000000"/>
                </a:solidFill>
                <a:effectLst/>
                <a:latin typeface="system-ui"/>
              </a:rPr>
              <a:t>[</a:t>
            </a:r>
            <a:r>
              <a:rPr lang="en-US" sz="1100" b="0" i="0" baseline="30000" dirty="0">
                <a:solidFill>
                  <a:srgbClr val="4A4A4A"/>
                </a:solidFill>
                <a:effectLst/>
                <a:latin typeface="system-ui"/>
                <a:hlinkClick r:id="rId6" tooltip="See footnote d"/>
              </a:rPr>
              <a:t>d</a:t>
            </a:r>
            <a:r>
              <a:rPr lang="en-US" sz="1100" b="0" i="0" baseline="30000" dirty="0">
                <a:solidFill>
                  <a:srgbClr val="000000"/>
                </a:solidFill>
                <a:effectLst/>
                <a:latin typeface="system-ui"/>
              </a:rPr>
              <a:t>]</a:t>
            </a:r>
            <a:r>
              <a:rPr lang="en-US" sz="1100" b="0" i="0" dirty="0">
                <a:solidFill>
                  <a:srgbClr val="000000"/>
                </a:solidFill>
                <a:effectLst/>
                <a:latin typeface="system-ui"/>
              </a:rPr>
              <a:t>? Do all interpret? </a:t>
            </a:r>
            <a:r>
              <a:rPr lang="en-US" sz="1100" b="1" i="0" baseline="30000" dirty="0">
                <a:solidFill>
                  <a:srgbClr val="000000"/>
                </a:solidFill>
                <a:effectLst/>
                <a:latin typeface="system-ui"/>
              </a:rPr>
              <a:t>31 </a:t>
            </a:r>
            <a:r>
              <a:rPr lang="en-US" sz="1100" b="0" i="0" dirty="0">
                <a:solidFill>
                  <a:srgbClr val="000000"/>
                </a:solidFill>
                <a:effectLst/>
                <a:latin typeface="system-ui"/>
              </a:rPr>
              <a:t>Now eagerly desire the greater gifts.</a:t>
            </a:r>
          </a:p>
          <a:p>
            <a:pPr algn="l">
              <a:spcBef>
                <a:spcPts val="600"/>
              </a:spcBef>
              <a:buNone/>
            </a:pPr>
            <a:r>
              <a:rPr lang="en-US" sz="1100" b="1" i="0" dirty="0">
                <a:solidFill>
                  <a:srgbClr val="000000"/>
                </a:solidFill>
                <a:effectLst/>
                <a:latin typeface="system-ui"/>
              </a:rPr>
              <a:t>Love Is Indispensable</a:t>
            </a:r>
          </a:p>
          <a:p>
            <a:pPr algn="l">
              <a:buNone/>
            </a:pPr>
            <a:r>
              <a:rPr lang="en-US" sz="1100" b="0" i="0" dirty="0">
                <a:solidFill>
                  <a:srgbClr val="000000"/>
                </a:solidFill>
                <a:effectLst/>
                <a:latin typeface="system-ui"/>
              </a:rPr>
              <a:t>And yet I will show you the most excellent way.</a:t>
            </a:r>
          </a:p>
          <a:p>
            <a:pPr marL="0" indent="0">
              <a:buNone/>
            </a:pPr>
            <a:endParaRPr lang="en-US" sz="2000" dirty="0"/>
          </a:p>
          <a:p>
            <a:pPr marL="0" indent="0">
              <a:buNone/>
            </a:pPr>
            <a:endParaRPr lang="en-US" sz="2000" dirty="0"/>
          </a:p>
          <a:p>
            <a:endParaRPr lang="en-US" dirty="0"/>
          </a:p>
        </p:txBody>
      </p:sp>
      <p:sp>
        <p:nvSpPr>
          <p:cNvPr id="5" name="TextBox 4">
            <a:extLst>
              <a:ext uri="{FF2B5EF4-FFF2-40B4-BE49-F238E27FC236}">
                <a16:creationId xmlns:a16="http://schemas.microsoft.com/office/drawing/2014/main" id="{E1B7597C-735C-A13F-5624-00E74FC30F7D}"/>
              </a:ext>
            </a:extLst>
          </p:cNvPr>
          <p:cNvSpPr txBox="1"/>
          <p:nvPr/>
        </p:nvSpPr>
        <p:spPr>
          <a:xfrm>
            <a:off x="1800224" y="3183173"/>
            <a:ext cx="8320522" cy="707886"/>
          </a:xfrm>
          <a:prstGeom prst="rect">
            <a:avLst/>
          </a:prstGeom>
          <a:noFill/>
        </p:spPr>
        <p:txBody>
          <a:bodyPr wrap="square">
            <a:spAutoFit/>
          </a:bodyPr>
          <a:lstStyle/>
          <a:p>
            <a:r>
              <a:rPr lang="en-US" sz="4000" b="1" i="0" baseline="30000" dirty="0">
                <a:solidFill>
                  <a:srgbClr val="000000"/>
                </a:solidFill>
                <a:effectLst/>
                <a:latin typeface="system-ui"/>
              </a:rPr>
              <a:t>31 </a:t>
            </a:r>
            <a:r>
              <a:rPr lang="en-US" sz="4000" b="0" i="0" dirty="0">
                <a:solidFill>
                  <a:srgbClr val="000000"/>
                </a:solidFill>
                <a:effectLst/>
                <a:latin typeface="system-ui"/>
              </a:rPr>
              <a:t>Now eagerly desire the greater gifts.</a:t>
            </a:r>
            <a:endParaRPr lang="en-US" sz="4000" dirty="0"/>
          </a:p>
        </p:txBody>
      </p:sp>
      <p:sp>
        <p:nvSpPr>
          <p:cNvPr id="6" name="TextBox 5">
            <a:extLst>
              <a:ext uri="{FF2B5EF4-FFF2-40B4-BE49-F238E27FC236}">
                <a16:creationId xmlns:a16="http://schemas.microsoft.com/office/drawing/2014/main" id="{D576D782-4649-D550-CAAC-19EDA90A5441}"/>
              </a:ext>
            </a:extLst>
          </p:cNvPr>
          <p:cNvSpPr txBox="1"/>
          <p:nvPr/>
        </p:nvSpPr>
        <p:spPr>
          <a:xfrm>
            <a:off x="7034645" y="342900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070685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hidden"/>
                                      </p:to>
                                    </p:set>
                                  </p:childTnLst>
                                </p:cTn>
                              </p:par>
                              <p:par>
                                <p:cTn id="31" presetID="1" presetClass="exit" presetSubtype="0" fill="hold" nodeType="withEffect">
                                  <p:stCondLst>
                                    <p:cond delay="0"/>
                                  </p:stCondLst>
                                  <p:childTnLst>
                                    <p:set>
                                      <p:cBhvr>
                                        <p:cTn id="32" dur="1" fill="hold">
                                          <p:stCondLst>
                                            <p:cond delay="0"/>
                                          </p:stCondLst>
                                        </p:cTn>
                                        <p:tgtEl>
                                          <p:spTgt spid="3">
                                            <p:txEl>
                                              <p:pRg st="1" end="1"/>
                                            </p:txEl>
                                          </p:spTgt>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3">
                                            <p:txEl>
                                              <p:pRg st="2" end="2"/>
                                            </p:txEl>
                                          </p:spTgt>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3">
                                            <p:txEl>
                                              <p:pRg st="3" end="3"/>
                                            </p:txEl>
                                          </p:spTgt>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3">
                                            <p:txEl>
                                              <p:pRg st="4" end="4"/>
                                            </p:txEl>
                                          </p:spTgt>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0"/>
                                          </p:stCondLst>
                                        </p:cTn>
                                        <p:tgtEl>
                                          <p:spTgt spid="3">
                                            <p:txEl>
                                              <p:pRg st="5" end="5"/>
                                            </p:txEl>
                                          </p:spTgt>
                                        </p:tgtEl>
                                        <p:attrNameLst>
                                          <p:attrName>style.visibility</p:attrName>
                                        </p:attrNameLst>
                                      </p:cBhvr>
                                      <p:to>
                                        <p:strVal val="hidden"/>
                                      </p:to>
                                    </p:set>
                                  </p:childTnLst>
                                </p:cTn>
                              </p:par>
                              <p:par>
                                <p:cTn id="41" presetID="1" presetClass="exit" presetSubtype="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3">
                                            <p:txEl>
                                              <p:pRg st="7" end="7"/>
                                            </p:txEl>
                                          </p:spTgt>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3">
                                            <p:txEl>
                                              <p:pRg st="8" end="8"/>
                                            </p:txEl>
                                          </p:spTgt>
                                        </p:tgtEl>
                                        <p:attrNameLst>
                                          <p:attrName>style.visibility</p:attrName>
                                        </p:attrNameLst>
                                      </p:cBhvr>
                                      <p:to>
                                        <p:strVal val="hidden"/>
                                      </p:to>
                                    </p:set>
                                  </p:childTnLst>
                                </p:cTn>
                              </p:par>
                              <p:par>
                                <p:cTn id="47" presetID="1" presetClass="exit" presetSubtype="0" fill="hold" nodeType="withEffect">
                                  <p:stCondLst>
                                    <p:cond delay="0"/>
                                  </p:stCondLst>
                                  <p:childTnLst>
                                    <p:set>
                                      <p:cBhvr>
                                        <p:cTn id="48" dur="1" fill="hold">
                                          <p:stCondLst>
                                            <p:cond delay="0"/>
                                          </p:stCondLst>
                                        </p:cTn>
                                        <p:tgtEl>
                                          <p:spTgt spid="3">
                                            <p:txEl>
                                              <p:pRg st="9" end="9"/>
                                            </p:txEl>
                                          </p:spTgt>
                                        </p:tgtEl>
                                        <p:attrNameLst>
                                          <p:attrName>style.visibility</p:attrName>
                                        </p:attrNameLst>
                                      </p:cBhvr>
                                      <p:to>
                                        <p:strVal val="hidden"/>
                                      </p:to>
                                    </p:set>
                                  </p:childTnLst>
                                </p:cTn>
                              </p:par>
                              <p:par>
                                <p:cTn id="49" presetID="1" presetClass="exit" presetSubtype="0" fill="hold" nodeType="withEffect">
                                  <p:stCondLst>
                                    <p:cond delay="0"/>
                                  </p:stCondLst>
                                  <p:childTnLst>
                                    <p:set>
                                      <p:cBhvr>
                                        <p:cTn id="50" dur="1" fill="hold">
                                          <p:stCondLst>
                                            <p:cond delay="0"/>
                                          </p:stCondLst>
                                        </p:cTn>
                                        <p:tgtEl>
                                          <p:spTgt spid="3">
                                            <p:txEl>
                                              <p:pRg st="10" end="10"/>
                                            </p:txEl>
                                          </p:spTgt>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a:extLst>
            <a:ext uri="{FF2B5EF4-FFF2-40B4-BE49-F238E27FC236}">
              <a16:creationId xmlns:a16="http://schemas.microsoft.com/office/drawing/2014/main" id="{4B779558-F82A-D589-F3AD-30D868087F9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4AACC6F-6C3E-06C7-04EE-78BC0294CF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819208AF-F9DB-8058-CB72-D1A9DD673852}"/>
              </a:ext>
            </a:extLst>
          </p:cNvPr>
          <p:cNvSpPr>
            <a:spLocks noGrp="1"/>
          </p:cNvSpPr>
          <p:nvPr>
            <p:ph type="title"/>
          </p:nvPr>
        </p:nvSpPr>
        <p:spPr>
          <a:xfrm>
            <a:off x="669036" y="365125"/>
            <a:ext cx="10853928" cy="1325563"/>
          </a:xfrm>
        </p:spPr>
        <p:txBody>
          <a:bodyPr>
            <a:normAutofit/>
          </a:bodyPr>
          <a:lstStyle/>
          <a:p>
            <a:r>
              <a:rPr lang="en-US" sz="5400" dirty="0"/>
              <a:t>1 Corinthians 13</a:t>
            </a:r>
          </a:p>
        </p:txBody>
      </p:sp>
      <p:sp>
        <p:nvSpPr>
          <p:cNvPr id="10" name="sketch line">
            <a:extLst>
              <a:ext uri="{FF2B5EF4-FFF2-40B4-BE49-F238E27FC236}">
                <a16:creationId xmlns:a16="http://schemas.microsoft.com/office/drawing/2014/main" id="{DD184DA3-BF2E-2F38-1811-A1DA19388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C55C1302-E2FA-280B-0F65-1049D392FDBD}"/>
              </a:ext>
            </a:extLst>
          </p:cNvPr>
          <p:cNvSpPr>
            <a:spLocks noGrp="1"/>
          </p:cNvSpPr>
          <p:nvPr>
            <p:ph idx="1"/>
          </p:nvPr>
        </p:nvSpPr>
        <p:spPr>
          <a:xfrm>
            <a:off x="550717" y="1695661"/>
            <a:ext cx="11461173" cy="4105656"/>
          </a:xfrm>
        </p:spPr>
        <p:txBody>
          <a:bodyPr>
            <a:noAutofit/>
          </a:bodyPr>
          <a:lstStyle/>
          <a:p>
            <a:pPr algn="l">
              <a:buNone/>
            </a:pPr>
            <a:r>
              <a:rPr lang="en-US" sz="2000" b="1" i="0" dirty="0">
                <a:solidFill>
                  <a:srgbClr val="000000"/>
                </a:solidFill>
                <a:effectLst/>
                <a:latin typeface="system-ui"/>
              </a:rPr>
              <a:t>13 </a:t>
            </a:r>
            <a:r>
              <a:rPr lang="en-US" sz="2000" b="0" i="0" dirty="0">
                <a:solidFill>
                  <a:srgbClr val="000000"/>
                </a:solidFill>
                <a:effectLst/>
                <a:latin typeface="system-ui"/>
              </a:rPr>
              <a:t>If I speak in the tongues</a:t>
            </a:r>
            <a:r>
              <a:rPr lang="en-US" sz="2000" b="0" i="0" baseline="30000" dirty="0">
                <a:solidFill>
                  <a:srgbClr val="000000"/>
                </a:solidFill>
                <a:effectLst/>
                <a:latin typeface="system-ui"/>
              </a:rPr>
              <a:t>[</a:t>
            </a:r>
            <a:r>
              <a:rPr lang="en-US" sz="2000" b="0" i="0" baseline="30000" dirty="0">
                <a:solidFill>
                  <a:srgbClr val="4A4A4A"/>
                </a:solidFill>
                <a:effectLst/>
                <a:latin typeface="system-ui"/>
                <a:hlinkClick r:id="rId3" tooltip="See footnote a"/>
              </a:rPr>
              <a:t>a</a:t>
            </a:r>
            <a:r>
              <a:rPr lang="en-US" sz="2000" b="0" i="0" baseline="30000" dirty="0">
                <a:solidFill>
                  <a:srgbClr val="000000"/>
                </a:solidFill>
                <a:effectLst/>
                <a:latin typeface="system-ui"/>
              </a:rPr>
              <a:t>]</a:t>
            </a:r>
            <a:r>
              <a:rPr lang="en-US" sz="2000" b="0" i="0" dirty="0">
                <a:solidFill>
                  <a:srgbClr val="000000"/>
                </a:solidFill>
                <a:effectLst/>
                <a:latin typeface="system-ui"/>
              </a:rPr>
              <a:t> of men or of angels, but do not have love, I am only a resounding gong or a clanging cymbal. </a:t>
            </a:r>
            <a:r>
              <a:rPr lang="en-US" sz="2000" b="1" i="0" baseline="30000" dirty="0">
                <a:solidFill>
                  <a:srgbClr val="000000"/>
                </a:solidFill>
                <a:effectLst/>
                <a:latin typeface="system-ui"/>
              </a:rPr>
              <a:t>2 </a:t>
            </a:r>
            <a:r>
              <a:rPr lang="en-US" sz="2000" b="0" i="0" dirty="0">
                <a:solidFill>
                  <a:srgbClr val="000000"/>
                </a:solidFill>
                <a:effectLst/>
                <a:latin typeface="system-ui"/>
              </a:rPr>
              <a:t>If I have the gift of prophecy and can fathom all mysteries and all knowledge, and if I have a faith that can move mountains, but do not have love, I am nothing. </a:t>
            </a:r>
            <a:r>
              <a:rPr lang="en-US" sz="2000" b="1" i="0" baseline="30000" dirty="0">
                <a:solidFill>
                  <a:srgbClr val="000000"/>
                </a:solidFill>
                <a:effectLst/>
                <a:latin typeface="system-ui"/>
              </a:rPr>
              <a:t>3 </a:t>
            </a:r>
            <a:r>
              <a:rPr lang="en-US" sz="2000" b="0" i="0" dirty="0">
                <a:solidFill>
                  <a:srgbClr val="000000"/>
                </a:solidFill>
                <a:effectLst/>
                <a:latin typeface="system-ui"/>
              </a:rPr>
              <a:t>If I give all I possess to the poor and give over my body to hardship that I may boast,</a:t>
            </a:r>
            <a:r>
              <a:rPr lang="en-US" sz="2000" b="0" i="0" baseline="30000" dirty="0">
                <a:solidFill>
                  <a:srgbClr val="000000"/>
                </a:solidFill>
                <a:effectLst/>
                <a:latin typeface="system-ui"/>
              </a:rPr>
              <a:t>[</a:t>
            </a:r>
            <a:r>
              <a:rPr lang="en-US" sz="2000" b="0" i="0" baseline="30000" dirty="0">
                <a:solidFill>
                  <a:srgbClr val="4A4A4A"/>
                </a:solidFill>
                <a:effectLst/>
                <a:latin typeface="system-ui"/>
                <a:hlinkClick r:id="rId4" tooltip="See footnote b"/>
              </a:rPr>
              <a:t>b</a:t>
            </a:r>
            <a:r>
              <a:rPr lang="en-US" sz="2000" b="0" i="0" baseline="30000" dirty="0">
                <a:solidFill>
                  <a:srgbClr val="000000"/>
                </a:solidFill>
                <a:effectLst/>
                <a:latin typeface="system-ui"/>
              </a:rPr>
              <a:t>]</a:t>
            </a:r>
            <a:r>
              <a:rPr lang="en-US" sz="2000" b="0" i="0" dirty="0">
                <a:solidFill>
                  <a:srgbClr val="000000"/>
                </a:solidFill>
                <a:effectLst/>
                <a:latin typeface="system-ui"/>
              </a:rPr>
              <a:t> but do not have love, I gain nothing.</a:t>
            </a:r>
          </a:p>
          <a:p>
            <a:pPr algn="l">
              <a:buNone/>
            </a:pPr>
            <a:r>
              <a:rPr lang="en-US" sz="2000" b="1" i="0" baseline="30000" dirty="0">
                <a:solidFill>
                  <a:srgbClr val="000000"/>
                </a:solidFill>
                <a:effectLst/>
                <a:latin typeface="system-ui"/>
              </a:rPr>
              <a:t>4 </a:t>
            </a:r>
            <a:r>
              <a:rPr lang="en-US" sz="2000" b="0" i="0" dirty="0">
                <a:solidFill>
                  <a:srgbClr val="000000"/>
                </a:solidFill>
                <a:effectLst/>
                <a:latin typeface="system-ui"/>
              </a:rPr>
              <a:t>Love is patient, love is kind. It does not envy, it does not boast, it is not proud. </a:t>
            </a:r>
            <a:r>
              <a:rPr lang="en-US" sz="2000" b="1" i="0" baseline="30000" dirty="0">
                <a:solidFill>
                  <a:srgbClr val="000000"/>
                </a:solidFill>
                <a:effectLst/>
                <a:latin typeface="system-ui"/>
              </a:rPr>
              <a:t>5 </a:t>
            </a:r>
            <a:r>
              <a:rPr lang="en-US" sz="2000" b="0" i="0" dirty="0">
                <a:solidFill>
                  <a:srgbClr val="000000"/>
                </a:solidFill>
                <a:effectLst/>
                <a:latin typeface="system-ui"/>
              </a:rPr>
              <a:t>It does not dishonor others, it is not self-seeking, it is not easily angered, it keeps no record of wrongs. </a:t>
            </a:r>
            <a:r>
              <a:rPr lang="en-US" sz="2000" b="1" i="0" baseline="30000" dirty="0">
                <a:solidFill>
                  <a:srgbClr val="000000"/>
                </a:solidFill>
                <a:effectLst/>
                <a:latin typeface="system-ui"/>
              </a:rPr>
              <a:t>6 </a:t>
            </a:r>
            <a:r>
              <a:rPr lang="en-US" sz="2000" b="0" i="0" dirty="0">
                <a:solidFill>
                  <a:srgbClr val="000000"/>
                </a:solidFill>
                <a:effectLst/>
                <a:latin typeface="system-ui"/>
              </a:rPr>
              <a:t>Love does not delight in evil but rejoices with the truth. </a:t>
            </a:r>
            <a:r>
              <a:rPr lang="en-US" sz="2000" b="1" i="0" baseline="30000" dirty="0">
                <a:solidFill>
                  <a:srgbClr val="000000"/>
                </a:solidFill>
                <a:effectLst/>
                <a:latin typeface="system-ui"/>
              </a:rPr>
              <a:t>7 </a:t>
            </a:r>
            <a:r>
              <a:rPr lang="en-US" sz="2000" b="0" i="0" dirty="0">
                <a:solidFill>
                  <a:srgbClr val="000000"/>
                </a:solidFill>
                <a:effectLst/>
                <a:latin typeface="system-ui"/>
              </a:rPr>
              <a:t>It always protects, always trusts, always hopes, always perseveres.</a:t>
            </a:r>
          </a:p>
          <a:p>
            <a:pPr algn="l">
              <a:buNone/>
            </a:pPr>
            <a:r>
              <a:rPr lang="en-US" sz="2000" b="1" i="0" baseline="30000" dirty="0">
                <a:solidFill>
                  <a:srgbClr val="000000"/>
                </a:solidFill>
                <a:effectLst/>
                <a:latin typeface="system-ui"/>
              </a:rPr>
              <a:t>8 </a:t>
            </a:r>
            <a:r>
              <a:rPr lang="en-US" sz="2000" b="0" i="0" dirty="0">
                <a:solidFill>
                  <a:srgbClr val="000000"/>
                </a:solidFill>
                <a:effectLst/>
                <a:latin typeface="system-ui"/>
              </a:rPr>
              <a:t>Love never fails. But where there are prophecies, they will cease; where there are tongues, they will be stilled; where there is knowledge, it will pass away. </a:t>
            </a:r>
            <a:r>
              <a:rPr lang="en-US" sz="2000" b="1" i="0" baseline="30000" dirty="0">
                <a:solidFill>
                  <a:srgbClr val="000000"/>
                </a:solidFill>
                <a:effectLst/>
                <a:latin typeface="system-ui"/>
              </a:rPr>
              <a:t>9 </a:t>
            </a:r>
            <a:r>
              <a:rPr lang="en-US" sz="2000" b="0" i="0" dirty="0">
                <a:solidFill>
                  <a:srgbClr val="000000"/>
                </a:solidFill>
                <a:effectLst/>
                <a:latin typeface="system-ui"/>
              </a:rPr>
              <a:t>For we know in part and we prophesy in part, </a:t>
            </a:r>
            <a:r>
              <a:rPr lang="en-US" sz="2000" b="1" i="0" baseline="30000" dirty="0">
                <a:solidFill>
                  <a:srgbClr val="000000"/>
                </a:solidFill>
                <a:effectLst/>
                <a:latin typeface="system-ui"/>
              </a:rPr>
              <a:t>10 </a:t>
            </a:r>
            <a:r>
              <a:rPr lang="en-US" sz="2000" b="0" i="0" dirty="0">
                <a:solidFill>
                  <a:srgbClr val="000000"/>
                </a:solidFill>
                <a:effectLst/>
                <a:latin typeface="system-ui"/>
              </a:rPr>
              <a:t>but when completeness comes, what is in part disappears. </a:t>
            </a:r>
            <a:r>
              <a:rPr lang="en-US" sz="2000" b="1" i="0" baseline="30000" dirty="0">
                <a:solidFill>
                  <a:srgbClr val="000000"/>
                </a:solidFill>
                <a:effectLst/>
                <a:latin typeface="system-ui"/>
              </a:rPr>
              <a:t>11 </a:t>
            </a:r>
            <a:r>
              <a:rPr lang="en-US" sz="2000" b="0" i="0" dirty="0">
                <a:solidFill>
                  <a:srgbClr val="000000"/>
                </a:solidFill>
                <a:effectLst/>
                <a:latin typeface="system-ui"/>
              </a:rPr>
              <a:t>When I was a child, I talked like a child, I thought like a child, I reasoned like a child. When I became a man, I put the ways of childhood behind me. </a:t>
            </a:r>
            <a:r>
              <a:rPr lang="en-US" sz="2000" b="1" i="0" baseline="30000" dirty="0">
                <a:solidFill>
                  <a:srgbClr val="000000"/>
                </a:solidFill>
                <a:effectLst/>
                <a:latin typeface="system-ui"/>
              </a:rPr>
              <a:t>12 </a:t>
            </a:r>
            <a:r>
              <a:rPr lang="en-US" sz="2000" b="0" i="0" dirty="0">
                <a:solidFill>
                  <a:srgbClr val="000000"/>
                </a:solidFill>
                <a:effectLst/>
                <a:latin typeface="system-ui"/>
              </a:rPr>
              <a:t>For now we see only a reflection as in a mirror; then we shall see face to face. Now I know in part; then I shall know fully, even as I am fully known.</a:t>
            </a:r>
          </a:p>
          <a:p>
            <a:pPr algn="l">
              <a:buNone/>
            </a:pPr>
            <a:r>
              <a:rPr lang="en-US" sz="2000" b="1" i="0" baseline="30000" dirty="0">
                <a:solidFill>
                  <a:srgbClr val="000000"/>
                </a:solidFill>
                <a:effectLst/>
                <a:latin typeface="system-ui"/>
              </a:rPr>
              <a:t>13 </a:t>
            </a:r>
            <a:r>
              <a:rPr lang="en-US" sz="2000" b="0" i="0" dirty="0">
                <a:solidFill>
                  <a:srgbClr val="000000"/>
                </a:solidFill>
                <a:effectLst/>
                <a:latin typeface="system-ui"/>
              </a:rPr>
              <a:t>And now these three remain: faith, hope and love. But the greatest of these is love.</a:t>
            </a:r>
            <a:endParaRPr lang="en-US" sz="1600" b="0" i="0" dirty="0">
              <a:solidFill>
                <a:srgbClr val="000000"/>
              </a:solidFill>
              <a:effectLst/>
              <a:latin typeface="system-ui"/>
            </a:endParaRPr>
          </a:p>
          <a:p>
            <a:pPr marL="0" indent="0">
              <a:buNone/>
            </a:pPr>
            <a:endParaRPr lang="en-US" sz="2200" dirty="0"/>
          </a:p>
          <a:p>
            <a:pPr marL="0" indent="0">
              <a:buNone/>
            </a:pPr>
            <a:endParaRPr lang="en-US" dirty="0"/>
          </a:p>
          <a:p>
            <a:endParaRPr lang="en-US" dirty="0"/>
          </a:p>
        </p:txBody>
      </p:sp>
    </p:spTree>
    <p:extLst>
      <p:ext uri="{BB962C8B-B14F-4D97-AF65-F5344CB8AC3E}">
        <p14:creationId xmlns:p14="http://schemas.microsoft.com/office/powerpoint/2010/main" val="1917742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F5F35C0-8EFB-A84A-636A-87F02A734F6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361B7A2-B506-F401-AE3C-FE42FD3B1D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5E11312A-CD49-4BB7-7730-5ACC4721FEB3}"/>
              </a:ext>
            </a:extLst>
          </p:cNvPr>
          <p:cNvSpPr>
            <a:spLocks noGrp="1"/>
          </p:cNvSpPr>
          <p:nvPr>
            <p:ph type="title"/>
          </p:nvPr>
        </p:nvSpPr>
        <p:spPr>
          <a:xfrm>
            <a:off x="669036" y="365125"/>
            <a:ext cx="10853928" cy="1325563"/>
          </a:xfrm>
        </p:spPr>
        <p:txBody>
          <a:bodyPr>
            <a:normAutofit/>
          </a:bodyPr>
          <a:lstStyle/>
          <a:p>
            <a:r>
              <a:rPr lang="en-US" sz="5400" dirty="0"/>
              <a:t>1 Corinthians 14</a:t>
            </a:r>
          </a:p>
        </p:txBody>
      </p:sp>
      <p:sp>
        <p:nvSpPr>
          <p:cNvPr id="10" name="sketch line">
            <a:extLst>
              <a:ext uri="{FF2B5EF4-FFF2-40B4-BE49-F238E27FC236}">
                <a16:creationId xmlns:a16="http://schemas.microsoft.com/office/drawing/2014/main" id="{85D5406B-7129-A28D-09AD-355826888D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80D7DAD0-7A90-481F-6480-ED9754643A6F}"/>
              </a:ext>
            </a:extLst>
          </p:cNvPr>
          <p:cNvSpPr>
            <a:spLocks noGrp="1"/>
          </p:cNvSpPr>
          <p:nvPr>
            <p:ph idx="1"/>
          </p:nvPr>
        </p:nvSpPr>
        <p:spPr>
          <a:xfrm>
            <a:off x="550717" y="1695661"/>
            <a:ext cx="11461173" cy="4105656"/>
          </a:xfrm>
        </p:spPr>
        <p:txBody>
          <a:bodyPr>
            <a:noAutofit/>
          </a:bodyPr>
          <a:lstStyle/>
          <a:p>
            <a:pPr algn="l">
              <a:spcBef>
                <a:spcPts val="1500"/>
              </a:spcBef>
              <a:buNone/>
            </a:pPr>
            <a:r>
              <a:rPr lang="en-US" sz="800" b="1" i="0" dirty="0">
                <a:solidFill>
                  <a:srgbClr val="000000"/>
                </a:solidFill>
                <a:effectLst/>
                <a:latin typeface="system-ui"/>
              </a:rPr>
              <a:t>Intelligibility in Worship</a:t>
            </a:r>
          </a:p>
          <a:p>
            <a:pPr algn="l">
              <a:buNone/>
            </a:pPr>
            <a:r>
              <a:rPr lang="en-US" sz="800" b="1" i="0" dirty="0">
                <a:solidFill>
                  <a:srgbClr val="000000"/>
                </a:solidFill>
                <a:effectLst/>
                <a:latin typeface="system-ui"/>
              </a:rPr>
              <a:t>14 </a:t>
            </a:r>
            <a:r>
              <a:rPr lang="en-US" sz="800" b="0" i="0" dirty="0">
                <a:solidFill>
                  <a:srgbClr val="000000"/>
                </a:solidFill>
                <a:effectLst/>
                <a:latin typeface="system-ui"/>
              </a:rPr>
              <a:t>Follow the way of love and eagerly desire gifts of the Spirit, especially prophecy. </a:t>
            </a:r>
            <a:r>
              <a:rPr lang="en-US" sz="800" b="1" i="0" baseline="30000" dirty="0">
                <a:solidFill>
                  <a:srgbClr val="000000"/>
                </a:solidFill>
                <a:effectLst/>
                <a:latin typeface="system-ui"/>
              </a:rPr>
              <a:t>2 </a:t>
            </a:r>
            <a:r>
              <a:rPr lang="en-US" sz="800" b="0" i="0" dirty="0">
                <a:solidFill>
                  <a:srgbClr val="000000"/>
                </a:solidFill>
                <a:effectLst/>
                <a:latin typeface="system-ui"/>
              </a:rPr>
              <a:t>For anyone who speaks in a tongue</a:t>
            </a:r>
            <a:r>
              <a:rPr lang="en-US" sz="800" b="0" i="0" baseline="30000" dirty="0">
                <a:solidFill>
                  <a:srgbClr val="000000"/>
                </a:solidFill>
                <a:effectLst/>
                <a:latin typeface="system-ui"/>
              </a:rPr>
              <a:t>[</a:t>
            </a:r>
            <a:r>
              <a:rPr lang="en-US" sz="800" b="0" i="0" baseline="30000" dirty="0">
                <a:solidFill>
                  <a:srgbClr val="4A4A4A"/>
                </a:solidFill>
                <a:effectLst/>
                <a:latin typeface="system-ui"/>
                <a:hlinkClick r:id="rId3" tooltip="See footnote a"/>
              </a:rPr>
              <a:t>a</a:t>
            </a:r>
            <a:r>
              <a:rPr lang="en-US" sz="800" b="0" i="0" baseline="30000" dirty="0">
                <a:solidFill>
                  <a:srgbClr val="000000"/>
                </a:solidFill>
                <a:effectLst/>
                <a:latin typeface="system-ui"/>
              </a:rPr>
              <a:t>]</a:t>
            </a:r>
            <a:r>
              <a:rPr lang="en-US" sz="800" b="0" i="0" dirty="0">
                <a:solidFill>
                  <a:srgbClr val="000000"/>
                </a:solidFill>
                <a:effectLst/>
                <a:latin typeface="system-ui"/>
              </a:rPr>
              <a:t> does not speak to people but to God. Indeed, no one understands them; they utter mysteries by the Spirit. </a:t>
            </a:r>
            <a:r>
              <a:rPr lang="en-US" sz="800" b="1" i="0" baseline="30000" dirty="0">
                <a:solidFill>
                  <a:srgbClr val="000000"/>
                </a:solidFill>
                <a:effectLst/>
                <a:latin typeface="system-ui"/>
              </a:rPr>
              <a:t>3 </a:t>
            </a:r>
            <a:r>
              <a:rPr lang="en-US" sz="800" b="0" i="0" dirty="0">
                <a:solidFill>
                  <a:srgbClr val="000000"/>
                </a:solidFill>
                <a:effectLst/>
                <a:latin typeface="system-ui"/>
              </a:rPr>
              <a:t>But the one who prophesies speaks to people for their strengthening, encouraging and comfort. </a:t>
            </a:r>
            <a:r>
              <a:rPr lang="en-US" sz="800" b="1" i="0" baseline="30000" dirty="0">
                <a:solidFill>
                  <a:srgbClr val="000000"/>
                </a:solidFill>
                <a:effectLst/>
                <a:latin typeface="system-ui"/>
              </a:rPr>
              <a:t>4 </a:t>
            </a:r>
            <a:r>
              <a:rPr lang="en-US" sz="800" b="0" i="0" dirty="0">
                <a:solidFill>
                  <a:srgbClr val="000000"/>
                </a:solidFill>
                <a:effectLst/>
                <a:latin typeface="system-ui"/>
              </a:rPr>
              <a:t>Anyone who speaks in a tongue edifies themselves, but the one who prophesies edifies the church. </a:t>
            </a:r>
            <a:r>
              <a:rPr lang="en-US" sz="800" b="1" i="0" baseline="30000" dirty="0">
                <a:solidFill>
                  <a:srgbClr val="000000"/>
                </a:solidFill>
                <a:effectLst/>
                <a:latin typeface="system-ui"/>
              </a:rPr>
              <a:t>5 </a:t>
            </a:r>
            <a:r>
              <a:rPr lang="en-US" sz="800" b="0" i="0" dirty="0">
                <a:solidFill>
                  <a:srgbClr val="000000"/>
                </a:solidFill>
                <a:effectLst/>
                <a:latin typeface="system-ui"/>
              </a:rPr>
              <a:t>I would like every one of you to speak in tongues,</a:t>
            </a:r>
            <a:r>
              <a:rPr lang="en-US" sz="800" b="0" i="0" baseline="30000" dirty="0">
                <a:solidFill>
                  <a:srgbClr val="000000"/>
                </a:solidFill>
                <a:effectLst/>
                <a:latin typeface="system-ui"/>
              </a:rPr>
              <a:t>[</a:t>
            </a:r>
            <a:r>
              <a:rPr lang="en-US" sz="800" b="0" i="0" baseline="30000" dirty="0">
                <a:solidFill>
                  <a:srgbClr val="4A4A4A"/>
                </a:solidFill>
                <a:effectLst/>
                <a:latin typeface="system-ui"/>
                <a:hlinkClick r:id="rId4" tooltip="See footnote b"/>
              </a:rPr>
              <a:t>b</a:t>
            </a:r>
            <a:r>
              <a:rPr lang="en-US" sz="800" b="0" i="0" baseline="30000" dirty="0">
                <a:solidFill>
                  <a:srgbClr val="000000"/>
                </a:solidFill>
                <a:effectLst/>
                <a:latin typeface="system-ui"/>
              </a:rPr>
              <a:t>]</a:t>
            </a:r>
            <a:r>
              <a:rPr lang="en-US" sz="800" b="0" i="0" dirty="0">
                <a:solidFill>
                  <a:srgbClr val="000000"/>
                </a:solidFill>
                <a:effectLst/>
                <a:latin typeface="system-ui"/>
              </a:rPr>
              <a:t> but I would rather have you prophesy. The one who prophesies is greater than the one who speaks in tongues,</a:t>
            </a:r>
            <a:r>
              <a:rPr lang="en-US" sz="800" b="0" i="0" baseline="30000" dirty="0">
                <a:solidFill>
                  <a:srgbClr val="000000"/>
                </a:solidFill>
                <a:effectLst/>
                <a:latin typeface="system-ui"/>
              </a:rPr>
              <a:t>[</a:t>
            </a:r>
            <a:r>
              <a:rPr lang="en-US" sz="800" b="0" i="0" baseline="30000" dirty="0">
                <a:solidFill>
                  <a:srgbClr val="4A4A4A"/>
                </a:solidFill>
                <a:effectLst/>
                <a:latin typeface="system-ui"/>
                <a:hlinkClick r:id="rId5" tooltip="See footnote c"/>
              </a:rPr>
              <a:t>c</a:t>
            </a:r>
            <a:r>
              <a:rPr lang="en-US" sz="800" b="0" i="0" baseline="30000" dirty="0">
                <a:solidFill>
                  <a:srgbClr val="000000"/>
                </a:solidFill>
                <a:effectLst/>
                <a:latin typeface="system-ui"/>
              </a:rPr>
              <a:t>]</a:t>
            </a:r>
            <a:r>
              <a:rPr lang="en-US" sz="800" b="0" i="0" dirty="0">
                <a:solidFill>
                  <a:srgbClr val="000000"/>
                </a:solidFill>
                <a:effectLst/>
                <a:latin typeface="system-ui"/>
              </a:rPr>
              <a:t> unless someone interprets, so that the church may be edified.</a:t>
            </a:r>
          </a:p>
          <a:p>
            <a:pPr algn="l">
              <a:buNone/>
            </a:pPr>
            <a:r>
              <a:rPr lang="en-US" sz="800" b="1" i="0" baseline="30000" dirty="0">
                <a:solidFill>
                  <a:srgbClr val="000000"/>
                </a:solidFill>
                <a:effectLst/>
                <a:latin typeface="system-ui"/>
              </a:rPr>
              <a:t>6 </a:t>
            </a:r>
            <a:r>
              <a:rPr lang="en-US" sz="800" b="0" i="0" dirty="0">
                <a:solidFill>
                  <a:srgbClr val="000000"/>
                </a:solidFill>
                <a:effectLst/>
                <a:latin typeface="system-ui"/>
              </a:rPr>
              <a:t>Now, brothers and sisters, if I come to you and speak in tongues, what good will I be to you, unless I bring you some revelation or knowledge or prophecy or word of instruction? </a:t>
            </a:r>
            <a:r>
              <a:rPr lang="en-US" sz="800" b="1" i="0" baseline="30000" dirty="0">
                <a:solidFill>
                  <a:srgbClr val="000000"/>
                </a:solidFill>
                <a:effectLst/>
                <a:latin typeface="system-ui"/>
              </a:rPr>
              <a:t>7 </a:t>
            </a:r>
            <a:r>
              <a:rPr lang="en-US" sz="800" b="0" i="0" dirty="0">
                <a:solidFill>
                  <a:srgbClr val="000000"/>
                </a:solidFill>
                <a:effectLst/>
                <a:latin typeface="system-ui"/>
              </a:rPr>
              <a:t>Even in the case of lifeless things that make sounds, such as the pipe or harp, how will anyone know what tune is being played unless there is a distinction in the notes? </a:t>
            </a:r>
            <a:r>
              <a:rPr lang="en-US" sz="800" b="1" i="0" baseline="30000" dirty="0">
                <a:solidFill>
                  <a:srgbClr val="000000"/>
                </a:solidFill>
                <a:effectLst/>
                <a:latin typeface="system-ui"/>
              </a:rPr>
              <a:t>8 </a:t>
            </a:r>
            <a:r>
              <a:rPr lang="en-US" sz="800" b="0" i="0" dirty="0">
                <a:solidFill>
                  <a:srgbClr val="000000"/>
                </a:solidFill>
                <a:effectLst/>
                <a:latin typeface="system-ui"/>
              </a:rPr>
              <a:t>Again, if the trumpet does not sound a clear call, who will get ready for battle? </a:t>
            </a:r>
            <a:r>
              <a:rPr lang="en-US" sz="800" b="1" i="0" baseline="30000" dirty="0">
                <a:solidFill>
                  <a:srgbClr val="000000"/>
                </a:solidFill>
                <a:effectLst/>
                <a:latin typeface="system-ui"/>
              </a:rPr>
              <a:t>9 </a:t>
            </a:r>
            <a:r>
              <a:rPr lang="en-US" sz="800" b="0" i="0" dirty="0">
                <a:solidFill>
                  <a:srgbClr val="000000"/>
                </a:solidFill>
                <a:effectLst/>
                <a:latin typeface="system-ui"/>
              </a:rPr>
              <a:t>So it is with you. Unless you speak intelligible words with your tongue, how will anyone know what you are saying? You will just be speaking into the air. </a:t>
            </a:r>
            <a:r>
              <a:rPr lang="en-US" sz="800" b="1" i="0" baseline="30000" dirty="0">
                <a:solidFill>
                  <a:srgbClr val="000000"/>
                </a:solidFill>
                <a:effectLst/>
                <a:latin typeface="system-ui"/>
              </a:rPr>
              <a:t>10 </a:t>
            </a:r>
            <a:r>
              <a:rPr lang="en-US" sz="800" b="0" i="0" dirty="0">
                <a:solidFill>
                  <a:srgbClr val="000000"/>
                </a:solidFill>
                <a:effectLst/>
                <a:latin typeface="system-ui"/>
              </a:rPr>
              <a:t>Undoubtedly there are all sorts of languages in the world, yet none of them is without meaning. </a:t>
            </a:r>
            <a:r>
              <a:rPr lang="en-US" sz="800" b="1" i="0" baseline="30000" dirty="0">
                <a:solidFill>
                  <a:srgbClr val="000000"/>
                </a:solidFill>
                <a:effectLst/>
                <a:latin typeface="system-ui"/>
              </a:rPr>
              <a:t>11 </a:t>
            </a:r>
            <a:r>
              <a:rPr lang="en-US" sz="800" b="0" i="0" dirty="0">
                <a:solidFill>
                  <a:srgbClr val="000000"/>
                </a:solidFill>
                <a:effectLst/>
                <a:latin typeface="system-ui"/>
              </a:rPr>
              <a:t>If then I do not grasp the meaning of what someone is saying, I am a foreigner to the speaker, and the speaker is a foreigner to me. </a:t>
            </a:r>
            <a:r>
              <a:rPr lang="en-US" sz="800" b="1" i="0" baseline="30000" dirty="0">
                <a:solidFill>
                  <a:srgbClr val="000000"/>
                </a:solidFill>
                <a:effectLst/>
                <a:latin typeface="system-ui"/>
              </a:rPr>
              <a:t>12 </a:t>
            </a:r>
            <a:r>
              <a:rPr lang="en-US" sz="800" b="0" i="0" dirty="0">
                <a:solidFill>
                  <a:srgbClr val="000000"/>
                </a:solidFill>
                <a:effectLst/>
                <a:latin typeface="system-ui"/>
              </a:rPr>
              <a:t>So it is with you. Since you are eager for gifts of the Spirit, try to excel in those that build up the church.</a:t>
            </a:r>
          </a:p>
          <a:p>
            <a:pPr algn="l">
              <a:buNone/>
            </a:pPr>
            <a:r>
              <a:rPr lang="en-US" sz="800" b="1" i="0" baseline="30000" dirty="0">
                <a:solidFill>
                  <a:srgbClr val="000000"/>
                </a:solidFill>
                <a:effectLst/>
                <a:latin typeface="system-ui"/>
              </a:rPr>
              <a:t>13 </a:t>
            </a:r>
            <a:r>
              <a:rPr lang="en-US" sz="800" b="0" i="0" dirty="0">
                <a:solidFill>
                  <a:srgbClr val="000000"/>
                </a:solidFill>
                <a:effectLst/>
                <a:latin typeface="system-ui"/>
              </a:rPr>
              <a:t>For this reason the one who speaks in a tongue should pray that they may interpret what they say. </a:t>
            </a:r>
            <a:r>
              <a:rPr lang="en-US" sz="800" b="1" i="0" baseline="30000" dirty="0">
                <a:solidFill>
                  <a:srgbClr val="000000"/>
                </a:solidFill>
                <a:effectLst/>
                <a:latin typeface="system-ui"/>
              </a:rPr>
              <a:t>14 </a:t>
            </a:r>
            <a:r>
              <a:rPr lang="en-US" sz="800" b="0" i="0" dirty="0">
                <a:solidFill>
                  <a:srgbClr val="000000"/>
                </a:solidFill>
                <a:effectLst/>
                <a:latin typeface="system-ui"/>
              </a:rPr>
              <a:t>For if I pray in a tongue, my spirit prays, but my mind is unfruitful. </a:t>
            </a:r>
            <a:r>
              <a:rPr lang="en-US" sz="800" b="1" i="0" baseline="30000" dirty="0">
                <a:solidFill>
                  <a:srgbClr val="000000"/>
                </a:solidFill>
                <a:effectLst/>
                <a:latin typeface="system-ui"/>
              </a:rPr>
              <a:t>15 </a:t>
            </a:r>
            <a:r>
              <a:rPr lang="en-US" sz="800" b="0" i="0" dirty="0">
                <a:solidFill>
                  <a:srgbClr val="000000"/>
                </a:solidFill>
                <a:effectLst/>
                <a:latin typeface="system-ui"/>
              </a:rPr>
              <a:t>So what shall I do? I will pray with my spirit, but I will also pray with my understanding; I will sing with my spirit, but I will also sing with my understanding. </a:t>
            </a:r>
            <a:r>
              <a:rPr lang="en-US" sz="800" b="1" i="0" baseline="30000" dirty="0">
                <a:solidFill>
                  <a:srgbClr val="000000"/>
                </a:solidFill>
                <a:effectLst/>
                <a:latin typeface="system-ui"/>
              </a:rPr>
              <a:t>16 </a:t>
            </a:r>
            <a:r>
              <a:rPr lang="en-US" sz="800" b="0" i="0" dirty="0">
                <a:solidFill>
                  <a:srgbClr val="000000"/>
                </a:solidFill>
                <a:effectLst/>
                <a:latin typeface="system-ui"/>
              </a:rPr>
              <a:t>Otherwise when you are praising God in the Spirit, how can someone else, who is now put in the position of an inquirer,</a:t>
            </a:r>
            <a:r>
              <a:rPr lang="en-US" sz="800" b="0" i="0" baseline="30000" dirty="0">
                <a:solidFill>
                  <a:srgbClr val="000000"/>
                </a:solidFill>
                <a:effectLst/>
                <a:latin typeface="system-ui"/>
              </a:rPr>
              <a:t>[</a:t>
            </a:r>
            <a:r>
              <a:rPr lang="en-US" sz="800" b="0" i="0" baseline="30000" dirty="0">
                <a:solidFill>
                  <a:srgbClr val="4A4A4A"/>
                </a:solidFill>
                <a:effectLst/>
                <a:latin typeface="system-ui"/>
                <a:hlinkClick r:id="rId6" tooltip="See footnote d"/>
              </a:rPr>
              <a:t>d</a:t>
            </a:r>
            <a:r>
              <a:rPr lang="en-US" sz="800" b="0" i="0" baseline="30000" dirty="0">
                <a:solidFill>
                  <a:srgbClr val="000000"/>
                </a:solidFill>
                <a:effectLst/>
                <a:latin typeface="system-ui"/>
              </a:rPr>
              <a:t>]</a:t>
            </a:r>
            <a:r>
              <a:rPr lang="en-US" sz="800" b="0" i="0" dirty="0">
                <a:solidFill>
                  <a:srgbClr val="000000"/>
                </a:solidFill>
                <a:effectLst/>
                <a:latin typeface="system-ui"/>
              </a:rPr>
              <a:t> say “Amen” to your thanksgiving, since they do not know what you are saying? </a:t>
            </a:r>
            <a:r>
              <a:rPr lang="en-US" sz="800" b="1" i="0" baseline="30000" dirty="0">
                <a:solidFill>
                  <a:srgbClr val="000000"/>
                </a:solidFill>
                <a:effectLst/>
                <a:latin typeface="system-ui"/>
              </a:rPr>
              <a:t>17 </a:t>
            </a:r>
            <a:r>
              <a:rPr lang="en-US" sz="800" b="0" i="0" dirty="0">
                <a:solidFill>
                  <a:srgbClr val="000000"/>
                </a:solidFill>
                <a:effectLst/>
                <a:latin typeface="system-ui"/>
              </a:rPr>
              <a:t>You are giving thanks well enough, but no one else is edified.</a:t>
            </a:r>
          </a:p>
          <a:p>
            <a:pPr algn="l">
              <a:buNone/>
            </a:pPr>
            <a:r>
              <a:rPr lang="en-US" sz="800" b="1" i="0" baseline="30000" dirty="0">
                <a:solidFill>
                  <a:srgbClr val="000000"/>
                </a:solidFill>
                <a:effectLst/>
                <a:latin typeface="system-ui"/>
              </a:rPr>
              <a:t>18 </a:t>
            </a:r>
            <a:r>
              <a:rPr lang="en-US" sz="800" b="0" i="0" dirty="0">
                <a:solidFill>
                  <a:srgbClr val="000000"/>
                </a:solidFill>
                <a:effectLst/>
                <a:latin typeface="system-ui"/>
              </a:rPr>
              <a:t>I thank God that I speak in tongues more than all of you. </a:t>
            </a:r>
            <a:r>
              <a:rPr lang="en-US" sz="800" b="1" i="0" baseline="30000" dirty="0">
                <a:solidFill>
                  <a:srgbClr val="000000"/>
                </a:solidFill>
                <a:effectLst/>
                <a:latin typeface="system-ui"/>
              </a:rPr>
              <a:t>19 </a:t>
            </a:r>
            <a:r>
              <a:rPr lang="en-US" sz="800" b="0" i="0" dirty="0">
                <a:solidFill>
                  <a:srgbClr val="000000"/>
                </a:solidFill>
                <a:effectLst/>
                <a:latin typeface="system-ui"/>
              </a:rPr>
              <a:t>But in the church I would rather speak five intelligible words to instruct others than ten thousand words in a tongue.</a:t>
            </a:r>
          </a:p>
          <a:p>
            <a:pPr algn="l">
              <a:buNone/>
            </a:pPr>
            <a:r>
              <a:rPr lang="en-US" sz="800" b="1" i="0" baseline="30000" dirty="0">
                <a:solidFill>
                  <a:srgbClr val="000000"/>
                </a:solidFill>
                <a:effectLst/>
                <a:latin typeface="system-ui"/>
              </a:rPr>
              <a:t>20 </a:t>
            </a:r>
            <a:r>
              <a:rPr lang="en-US" sz="800" b="0" i="0" dirty="0">
                <a:solidFill>
                  <a:srgbClr val="000000"/>
                </a:solidFill>
                <a:effectLst/>
                <a:latin typeface="system-ui"/>
              </a:rPr>
              <a:t>Brothers and sisters, stop thinking like children. In regard to evil be infants, but in your thinking be adults. </a:t>
            </a:r>
            <a:r>
              <a:rPr lang="en-US" sz="800" b="1" i="0" baseline="30000" dirty="0">
                <a:solidFill>
                  <a:srgbClr val="000000"/>
                </a:solidFill>
                <a:effectLst/>
                <a:latin typeface="system-ui"/>
              </a:rPr>
              <a:t>21 </a:t>
            </a:r>
            <a:r>
              <a:rPr lang="en-US" sz="800" b="0" i="0" dirty="0">
                <a:solidFill>
                  <a:srgbClr val="000000"/>
                </a:solidFill>
                <a:effectLst/>
                <a:latin typeface="system-ui"/>
              </a:rPr>
              <a:t>In the Law it is written:</a:t>
            </a:r>
          </a:p>
          <a:p>
            <a:pPr algn="l">
              <a:buNone/>
            </a:pPr>
            <a:r>
              <a:rPr lang="en-US" sz="800" b="0" i="0" dirty="0">
                <a:solidFill>
                  <a:srgbClr val="000000"/>
                </a:solidFill>
                <a:effectLst/>
                <a:latin typeface="system-ui"/>
              </a:rPr>
              <a:t>“With other tongues</a:t>
            </a:r>
            <a:br>
              <a:rPr lang="en-US" sz="800" b="0" i="0" dirty="0">
                <a:solidFill>
                  <a:srgbClr val="000000"/>
                </a:solidFill>
                <a:effectLst/>
                <a:latin typeface="system-ui"/>
              </a:rPr>
            </a:br>
            <a:r>
              <a:rPr lang="en-US" sz="800" b="0" i="0" dirty="0">
                <a:solidFill>
                  <a:srgbClr val="000000"/>
                </a:solidFill>
                <a:effectLst/>
                <a:latin typeface="Courier New" panose="02070309020205020404" pitchFamily="49" charset="0"/>
              </a:rPr>
              <a:t>    </a:t>
            </a:r>
            <a:r>
              <a:rPr lang="en-US" sz="800" b="0" i="0" dirty="0">
                <a:solidFill>
                  <a:srgbClr val="000000"/>
                </a:solidFill>
                <a:effectLst/>
                <a:latin typeface="system-ui"/>
              </a:rPr>
              <a:t>and through the lips of foreigners</a:t>
            </a:r>
            <a:br>
              <a:rPr lang="en-US" sz="800" b="0" i="0" dirty="0">
                <a:solidFill>
                  <a:srgbClr val="000000"/>
                </a:solidFill>
                <a:effectLst/>
                <a:latin typeface="system-ui"/>
              </a:rPr>
            </a:br>
            <a:r>
              <a:rPr lang="en-US" sz="800" b="0" i="0" dirty="0">
                <a:solidFill>
                  <a:srgbClr val="000000"/>
                </a:solidFill>
                <a:effectLst/>
                <a:latin typeface="system-ui"/>
              </a:rPr>
              <a:t>I will speak to this people,</a:t>
            </a:r>
            <a:br>
              <a:rPr lang="en-US" sz="800" b="0" i="0" dirty="0">
                <a:solidFill>
                  <a:srgbClr val="000000"/>
                </a:solidFill>
                <a:effectLst/>
                <a:latin typeface="system-ui"/>
              </a:rPr>
            </a:br>
            <a:r>
              <a:rPr lang="en-US" sz="800" b="0" i="0" dirty="0">
                <a:solidFill>
                  <a:srgbClr val="000000"/>
                </a:solidFill>
                <a:effectLst/>
                <a:latin typeface="Courier New" panose="02070309020205020404" pitchFamily="49" charset="0"/>
              </a:rPr>
              <a:t>    </a:t>
            </a:r>
            <a:r>
              <a:rPr lang="en-US" sz="800" b="0" i="0" dirty="0">
                <a:solidFill>
                  <a:srgbClr val="000000"/>
                </a:solidFill>
                <a:effectLst/>
                <a:latin typeface="system-ui"/>
              </a:rPr>
              <a:t>but even then they will not listen to me,</a:t>
            </a:r>
            <a:br>
              <a:rPr lang="en-US" sz="800" b="0" i="0" dirty="0">
                <a:solidFill>
                  <a:srgbClr val="000000"/>
                </a:solidFill>
                <a:effectLst/>
                <a:latin typeface="system-ui"/>
              </a:rPr>
            </a:br>
            <a:r>
              <a:rPr lang="en-US" sz="800" b="0" i="0" dirty="0">
                <a:solidFill>
                  <a:srgbClr val="000000"/>
                </a:solidFill>
                <a:effectLst/>
                <a:latin typeface="system-ui"/>
              </a:rPr>
              <a:t>says the Lord.”</a:t>
            </a:r>
            <a:r>
              <a:rPr lang="en-US" sz="800" b="0" i="0" baseline="30000" dirty="0">
                <a:solidFill>
                  <a:srgbClr val="000000"/>
                </a:solidFill>
                <a:effectLst/>
                <a:latin typeface="system-ui"/>
              </a:rPr>
              <a:t>[</a:t>
            </a:r>
            <a:r>
              <a:rPr lang="en-US" sz="800" b="0" i="0" baseline="30000" dirty="0">
                <a:solidFill>
                  <a:srgbClr val="4A4A4A"/>
                </a:solidFill>
                <a:effectLst/>
                <a:latin typeface="system-ui"/>
                <a:hlinkClick r:id="rId7" tooltip="See footnote e"/>
              </a:rPr>
              <a:t>e</a:t>
            </a:r>
            <a:r>
              <a:rPr lang="en-US" sz="800" b="0" i="0" baseline="30000" dirty="0">
                <a:solidFill>
                  <a:srgbClr val="000000"/>
                </a:solidFill>
                <a:effectLst/>
                <a:latin typeface="system-ui"/>
              </a:rPr>
              <a:t>]</a:t>
            </a:r>
            <a:endParaRPr lang="en-US" sz="800" b="0" i="0" dirty="0">
              <a:solidFill>
                <a:srgbClr val="000000"/>
              </a:solidFill>
              <a:effectLst/>
              <a:latin typeface="system-ui"/>
            </a:endParaRPr>
          </a:p>
          <a:p>
            <a:pPr algn="l">
              <a:buNone/>
            </a:pPr>
            <a:r>
              <a:rPr lang="en-US" sz="800" b="1" i="0" baseline="30000" dirty="0">
                <a:solidFill>
                  <a:srgbClr val="000000"/>
                </a:solidFill>
                <a:effectLst/>
                <a:latin typeface="system-ui"/>
              </a:rPr>
              <a:t>22 </a:t>
            </a:r>
            <a:r>
              <a:rPr lang="en-US" sz="800" b="0" i="0" dirty="0">
                <a:solidFill>
                  <a:srgbClr val="000000"/>
                </a:solidFill>
                <a:effectLst/>
                <a:latin typeface="system-ui"/>
              </a:rPr>
              <a:t>Tongues, then, are a sign, not for believers but for unbelievers; prophecy, however, is not for unbelievers but for believers. </a:t>
            </a:r>
            <a:r>
              <a:rPr lang="en-US" sz="800" b="1" i="0" baseline="30000" dirty="0">
                <a:solidFill>
                  <a:srgbClr val="000000"/>
                </a:solidFill>
                <a:effectLst/>
                <a:latin typeface="system-ui"/>
              </a:rPr>
              <a:t>23 </a:t>
            </a:r>
            <a:r>
              <a:rPr lang="en-US" sz="800" b="0" i="0" dirty="0">
                <a:solidFill>
                  <a:srgbClr val="000000"/>
                </a:solidFill>
                <a:effectLst/>
                <a:latin typeface="system-ui"/>
              </a:rPr>
              <a:t>So if the whole church comes together and everyone speaks in tongues, and inquirers or unbelievers come in, will they not say that you are out of your mind? </a:t>
            </a:r>
            <a:r>
              <a:rPr lang="en-US" sz="800" b="1" i="0" baseline="30000" dirty="0">
                <a:solidFill>
                  <a:srgbClr val="000000"/>
                </a:solidFill>
                <a:effectLst/>
                <a:latin typeface="system-ui"/>
              </a:rPr>
              <a:t>24 </a:t>
            </a:r>
            <a:r>
              <a:rPr lang="en-US" sz="800" b="0" i="0" dirty="0">
                <a:solidFill>
                  <a:srgbClr val="000000"/>
                </a:solidFill>
                <a:effectLst/>
                <a:latin typeface="system-ui"/>
              </a:rPr>
              <a:t>But if an unbeliever or an inquirer comes in while everyone is prophesying, they are convicted of sin and are brought under judgment by all, </a:t>
            </a:r>
            <a:r>
              <a:rPr lang="en-US" sz="800" b="1" i="0" baseline="30000" dirty="0">
                <a:solidFill>
                  <a:srgbClr val="000000"/>
                </a:solidFill>
                <a:effectLst/>
                <a:latin typeface="system-ui"/>
              </a:rPr>
              <a:t>25 </a:t>
            </a:r>
            <a:r>
              <a:rPr lang="en-US" sz="800" b="0" i="0" dirty="0">
                <a:solidFill>
                  <a:srgbClr val="000000"/>
                </a:solidFill>
                <a:effectLst/>
                <a:latin typeface="system-ui"/>
              </a:rPr>
              <a:t>as the secrets of their hearts are laid bare. So they will fall down and worship God, exclaiming, “God is really among you!”</a:t>
            </a:r>
          </a:p>
          <a:p>
            <a:pPr algn="l">
              <a:spcBef>
                <a:spcPts val="600"/>
              </a:spcBef>
              <a:buNone/>
            </a:pPr>
            <a:r>
              <a:rPr lang="en-US" sz="800" b="1" i="0" dirty="0">
                <a:solidFill>
                  <a:srgbClr val="000000"/>
                </a:solidFill>
                <a:effectLst/>
                <a:latin typeface="system-ui"/>
              </a:rPr>
              <a:t>Good Order in Worship</a:t>
            </a:r>
          </a:p>
          <a:p>
            <a:pPr algn="l">
              <a:buNone/>
            </a:pPr>
            <a:r>
              <a:rPr lang="en-US" sz="800" b="1" i="0" baseline="30000" dirty="0">
                <a:solidFill>
                  <a:srgbClr val="000000"/>
                </a:solidFill>
                <a:effectLst/>
                <a:latin typeface="system-ui"/>
              </a:rPr>
              <a:t>26 </a:t>
            </a:r>
            <a:r>
              <a:rPr lang="en-US" sz="800" b="0" i="0" dirty="0">
                <a:solidFill>
                  <a:srgbClr val="000000"/>
                </a:solidFill>
                <a:effectLst/>
                <a:latin typeface="system-ui"/>
              </a:rPr>
              <a:t>What then shall we say, brothers and sisters? When you come together, each of you has a hymn, or a word of instruction, a revelation, a tongue or an interpretation. Everything must be done so that the church may be built up. </a:t>
            </a:r>
            <a:r>
              <a:rPr lang="en-US" sz="800" b="1" i="0" baseline="30000" dirty="0">
                <a:solidFill>
                  <a:srgbClr val="000000"/>
                </a:solidFill>
                <a:effectLst/>
                <a:latin typeface="system-ui"/>
              </a:rPr>
              <a:t>27 </a:t>
            </a:r>
            <a:r>
              <a:rPr lang="en-US" sz="800" b="0" i="0" dirty="0">
                <a:solidFill>
                  <a:srgbClr val="000000"/>
                </a:solidFill>
                <a:effectLst/>
                <a:latin typeface="system-ui"/>
              </a:rPr>
              <a:t>If anyone speaks in a tongue, two—or at the most three—should speak, one at a time, and someone must interpret. </a:t>
            </a:r>
            <a:r>
              <a:rPr lang="en-US" sz="800" b="1" i="0" baseline="30000" dirty="0">
                <a:solidFill>
                  <a:srgbClr val="000000"/>
                </a:solidFill>
                <a:effectLst/>
                <a:latin typeface="system-ui"/>
              </a:rPr>
              <a:t>28 </a:t>
            </a:r>
            <a:r>
              <a:rPr lang="en-US" sz="800" b="0" i="0" dirty="0">
                <a:solidFill>
                  <a:srgbClr val="000000"/>
                </a:solidFill>
                <a:effectLst/>
                <a:latin typeface="system-ui"/>
              </a:rPr>
              <a:t>If there is no interpreter, the speaker should keep quiet in the church and speak to himself and to God.</a:t>
            </a:r>
          </a:p>
          <a:p>
            <a:pPr algn="l">
              <a:buNone/>
            </a:pPr>
            <a:r>
              <a:rPr lang="en-US" sz="800" b="1" i="0" baseline="30000" dirty="0">
                <a:solidFill>
                  <a:srgbClr val="000000"/>
                </a:solidFill>
                <a:effectLst/>
                <a:latin typeface="system-ui"/>
              </a:rPr>
              <a:t>29 </a:t>
            </a:r>
            <a:r>
              <a:rPr lang="en-US" sz="800" b="0" i="0" dirty="0">
                <a:solidFill>
                  <a:srgbClr val="000000"/>
                </a:solidFill>
                <a:effectLst/>
                <a:latin typeface="system-ui"/>
              </a:rPr>
              <a:t>Two or three prophets should speak, and the others should weigh carefully what is said. </a:t>
            </a:r>
            <a:r>
              <a:rPr lang="en-US" sz="800" b="1" i="0" baseline="30000" dirty="0">
                <a:solidFill>
                  <a:srgbClr val="000000"/>
                </a:solidFill>
                <a:effectLst/>
                <a:latin typeface="system-ui"/>
              </a:rPr>
              <a:t>30 </a:t>
            </a:r>
            <a:r>
              <a:rPr lang="en-US" sz="800" b="0" i="0" dirty="0">
                <a:solidFill>
                  <a:srgbClr val="000000"/>
                </a:solidFill>
                <a:effectLst/>
                <a:latin typeface="system-ui"/>
              </a:rPr>
              <a:t>And if a revelation comes to someone who is sitting down, the first speaker should stop. </a:t>
            </a:r>
            <a:r>
              <a:rPr lang="en-US" sz="800" b="1" i="0" baseline="30000" dirty="0">
                <a:solidFill>
                  <a:srgbClr val="000000"/>
                </a:solidFill>
                <a:effectLst/>
                <a:latin typeface="system-ui"/>
              </a:rPr>
              <a:t>31 </a:t>
            </a:r>
            <a:r>
              <a:rPr lang="en-US" sz="800" b="0" i="0" dirty="0">
                <a:solidFill>
                  <a:srgbClr val="000000"/>
                </a:solidFill>
                <a:effectLst/>
                <a:latin typeface="system-ui"/>
              </a:rPr>
              <a:t>For you can all prophesy in turn so that everyone may be instructed and encouraged. </a:t>
            </a:r>
            <a:r>
              <a:rPr lang="en-US" sz="800" b="1" i="0" baseline="30000" dirty="0">
                <a:solidFill>
                  <a:srgbClr val="000000"/>
                </a:solidFill>
                <a:effectLst/>
                <a:latin typeface="system-ui"/>
              </a:rPr>
              <a:t>32 </a:t>
            </a:r>
            <a:r>
              <a:rPr lang="en-US" sz="800" b="0" i="0" dirty="0">
                <a:solidFill>
                  <a:srgbClr val="000000"/>
                </a:solidFill>
                <a:effectLst/>
                <a:latin typeface="system-ui"/>
              </a:rPr>
              <a:t>The spirits of prophets are subject to the control of prophets. </a:t>
            </a:r>
            <a:r>
              <a:rPr lang="en-US" sz="800" b="1" i="0" baseline="30000" dirty="0">
                <a:solidFill>
                  <a:srgbClr val="000000"/>
                </a:solidFill>
                <a:effectLst/>
                <a:latin typeface="system-ui"/>
              </a:rPr>
              <a:t>33 </a:t>
            </a:r>
            <a:r>
              <a:rPr lang="en-US" sz="800" b="0" i="0" dirty="0">
                <a:solidFill>
                  <a:srgbClr val="000000"/>
                </a:solidFill>
                <a:effectLst/>
                <a:latin typeface="system-ui"/>
              </a:rPr>
              <a:t>For God is not a God of disorder but of peace—as in all the congregations of the Lord’s people.</a:t>
            </a:r>
          </a:p>
          <a:p>
            <a:pPr algn="l">
              <a:buNone/>
            </a:pPr>
            <a:r>
              <a:rPr lang="en-US" sz="800" b="1" i="0" baseline="30000" dirty="0">
                <a:solidFill>
                  <a:srgbClr val="000000"/>
                </a:solidFill>
                <a:effectLst/>
                <a:latin typeface="system-ui"/>
              </a:rPr>
              <a:t>34 </a:t>
            </a:r>
            <a:r>
              <a:rPr lang="en-US" sz="800" b="0" i="0" dirty="0">
                <a:solidFill>
                  <a:srgbClr val="000000"/>
                </a:solidFill>
                <a:effectLst/>
                <a:latin typeface="system-ui"/>
              </a:rPr>
              <a:t>Women</a:t>
            </a:r>
            <a:r>
              <a:rPr lang="en-US" sz="800" b="0" i="0" baseline="30000" dirty="0">
                <a:solidFill>
                  <a:srgbClr val="000000"/>
                </a:solidFill>
                <a:effectLst/>
                <a:latin typeface="system-ui"/>
              </a:rPr>
              <a:t>[</a:t>
            </a:r>
            <a:r>
              <a:rPr lang="en-US" sz="800" b="0" i="0" baseline="30000" dirty="0">
                <a:solidFill>
                  <a:srgbClr val="4A4A4A"/>
                </a:solidFill>
                <a:effectLst/>
                <a:latin typeface="system-ui"/>
                <a:hlinkClick r:id="rId8" tooltip="See footnote f"/>
              </a:rPr>
              <a:t>f</a:t>
            </a:r>
            <a:r>
              <a:rPr lang="en-US" sz="800" b="0" i="0" baseline="30000" dirty="0">
                <a:solidFill>
                  <a:srgbClr val="000000"/>
                </a:solidFill>
                <a:effectLst/>
                <a:latin typeface="system-ui"/>
              </a:rPr>
              <a:t>]</a:t>
            </a:r>
            <a:r>
              <a:rPr lang="en-US" sz="800" b="0" i="0" dirty="0">
                <a:solidFill>
                  <a:srgbClr val="000000"/>
                </a:solidFill>
                <a:effectLst/>
                <a:latin typeface="system-ui"/>
              </a:rPr>
              <a:t> should remain silent in the churches. They are not allowed to speak, but must be in submission, as the law says. </a:t>
            </a:r>
            <a:r>
              <a:rPr lang="en-US" sz="800" b="1" i="0" baseline="30000" dirty="0">
                <a:solidFill>
                  <a:srgbClr val="000000"/>
                </a:solidFill>
                <a:effectLst/>
                <a:latin typeface="system-ui"/>
              </a:rPr>
              <a:t>35 </a:t>
            </a:r>
            <a:r>
              <a:rPr lang="en-US" sz="800" b="0" i="0" dirty="0">
                <a:solidFill>
                  <a:srgbClr val="000000"/>
                </a:solidFill>
                <a:effectLst/>
                <a:latin typeface="system-ui"/>
              </a:rPr>
              <a:t>If they want to inquire about something, they should ask their own husbands at home; for it is disgraceful for a woman to speak in the church.</a:t>
            </a:r>
            <a:r>
              <a:rPr lang="en-US" sz="800" b="0" i="0" baseline="30000" dirty="0">
                <a:solidFill>
                  <a:srgbClr val="000000"/>
                </a:solidFill>
                <a:effectLst/>
                <a:latin typeface="system-ui"/>
              </a:rPr>
              <a:t>[</a:t>
            </a:r>
            <a:r>
              <a:rPr lang="en-US" sz="800" b="0" i="0" baseline="30000" dirty="0">
                <a:solidFill>
                  <a:srgbClr val="4A4A4A"/>
                </a:solidFill>
                <a:effectLst/>
                <a:latin typeface="system-ui"/>
                <a:hlinkClick r:id="rId9" tooltip="See footnote g"/>
              </a:rPr>
              <a:t>g</a:t>
            </a:r>
            <a:r>
              <a:rPr lang="en-US" sz="800" b="0" i="0" baseline="30000" dirty="0">
                <a:solidFill>
                  <a:srgbClr val="000000"/>
                </a:solidFill>
                <a:effectLst/>
                <a:latin typeface="system-ui"/>
              </a:rPr>
              <a:t>]</a:t>
            </a:r>
            <a:endParaRPr lang="en-US" sz="800" b="0" i="0" dirty="0">
              <a:solidFill>
                <a:srgbClr val="000000"/>
              </a:solidFill>
              <a:effectLst/>
              <a:latin typeface="system-ui"/>
            </a:endParaRPr>
          </a:p>
          <a:p>
            <a:pPr algn="l">
              <a:buNone/>
            </a:pPr>
            <a:r>
              <a:rPr lang="en-US" sz="800" b="1" i="0" baseline="30000" dirty="0">
                <a:solidFill>
                  <a:srgbClr val="000000"/>
                </a:solidFill>
                <a:effectLst/>
                <a:latin typeface="system-ui"/>
              </a:rPr>
              <a:t>36 </a:t>
            </a:r>
            <a:r>
              <a:rPr lang="en-US" sz="800" b="0" i="0" dirty="0">
                <a:solidFill>
                  <a:srgbClr val="000000"/>
                </a:solidFill>
                <a:effectLst/>
                <a:latin typeface="system-ui"/>
              </a:rPr>
              <a:t>Or did the word of God originate with you? Or are you the only people it has reached? </a:t>
            </a:r>
            <a:r>
              <a:rPr lang="en-US" sz="800" b="1" i="0" baseline="30000" dirty="0">
                <a:solidFill>
                  <a:srgbClr val="000000"/>
                </a:solidFill>
                <a:effectLst/>
                <a:latin typeface="system-ui"/>
              </a:rPr>
              <a:t>37 </a:t>
            </a:r>
            <a:r>
              <a:rPr lang="en-US" sz="800" b="0" i="0" dirty="0">
                <a:solidFill>
                  <a:srgbClr val="000000"/>
                </a:solidFill>
                <a:effectLst/>
                <a:latin typeface="system-ui"/>
              </a:rPr>
              <a:t>If anyone thinks they are a prophet or otherwise gifted by the Spirit, let them acknowledge that what I am writing to you is the Lord’s command. </a:t>
            </a:r>
            <a:r>
              <a:rPr lang="en-US" sz="800" b="1" i="0" baseline="30000" dirty="0">
                <a:solidFill>
                  <a:srgbClr val="000000"/>
                </a:solidFill>
                <a:effectLst/>
                <a:latin typeface="system-ui"/>
              </a:rPr>
              <a:t>38 </a:t>
            </a:r>
            <a:r>
              <a:rPr lang="en-US" sz="800" b="0" i="0" dirty="0">
                <a:solidFill>
                  <a:srgbClr val="000000"/>
                </a:solidFill>
                <a:effectLst/>
                <a:latin typeface="system-ui"/>
              </a:rPr>
              <a:t>But if anyone ignores this, they will themselves be ignored.</a:t>
            </a:r>
            <a:r>
              <a:rPr lang="en-US" sz="800" b="0" i="0" baseline="30000" dirty="0">
                <a:solidFill>
                  <a:srgbClr val="000000"/>
                </a:solidFill>
                <a:effectLst/>
                <a:latin typeface="system-ui"/>
              </a:rPr>
              <a:t>[</a:t>
            </a:r>
            <a:r>
              <a:rPr lang="en-US" sz="800" b="0" i="0" baseline="30000" dirty="0">
                <a:solidFill>
                  <a:srgbClr val="4A4A4A"/>
                </a:solidFill>
                <a:effectLst/>
                <a:latin typeface="system-ui"/>
                <a:hlinkClick r:id="rId10" tooltip="See footnote h"/>
              </a:rPr>
              <a:t>h</a:t>
            </a:r>
            <a:r>
              <a:rPr lang="en-US" sz="800" b="0" i="0" baseline="30000" dirty="0">
                <a:solidFill>
                  <a:srgbClr val="000000"/>
                </a:solidFill>
                <a:effectLst/>
                <a:latin typeface="system-ui"/>
              </a:rPr>
              <a:t>]</a:t>
            </a:r>
            <a:endParaRPr lang="en-US" sz="800" b="0" i="0" dirty="0">
              <a:solidFill>
                <a:srgbClr val="000000"/>
              </a:solidFill>
              <a:effectLst/>
              <a:latin typeface="system-ui"/>
            </a:endParaRPr>
          </a:p>
          <a:p>
            <a:pPr algn="l">
              <a:buNone/>
            </a:pPr>
            <a:r>
              <a:rPr lang="en-US" sz="800" b="1" i="0" baseline="30000" dirty="0">
                <a:solidFill>
                  <a:srgbClr val="000000"/>
                </a:solidFill>
                <a:effectLst/>
                <a:latin typeface="system-ui"/>
              </a:rPr>
              <a:t>39 </a:t>
            </a:r>
            <a:r>
              <a:rPr lang="en-US" sz="800" b="0" i="0" dirty="0">
                <a:solidFill>
                  <a:srgbClr val="000000"/>
                </a:solidFill>
                <a:effectLst/>
                <a:latin typeface="system-ui"/>
              </a:rPr>
              <a:t>Therefore, my brothers and sisters, be eager to prophesy, and do not forbid speaking in tongues. </a:t>
            </a:r>
            <a:r>
              <a:rPr lang="en-US" sz="800" b="1" i="0" baseline="30000" dirty="0">
                <a:solidFill>
                  <a:srgbClr val="000000"/>
                </a:solidFill>
                <a:effectLst/>
                <a:latin typeface="system-ui"/>
              </a:rPr>
              <a:t>40 </a:t>
            </a:r>
            <a:r>
              <a:rPr lang="en-US" sz="800" b="0" i="0" dirty="0">
                <a:solidFill>
                  <a:srgbClr val="000000"/>
                </a:solidFill>
                <a:effectLst/>
                <a:latin typeface="system-ui"/>
              </a:rPr>
              <a:t>But everything should be done in a fitting and orderly way.</a:t>
            </a:r>
            <a:endParaRPr lang="en-US" sz="1600" b="0" i="0" dirty="0">
              <a:solidFill>
                <a:srgbClr val="000000"/>
              </a:solidFill>
              <a:effectLst/>
              <a:latin typeface="system-ui"/>
            </a:endParaRPr>
          </a:p>
          <a:p>
            <a:pPr marL="0" indent="0">
              <a:buNone/>
            </a:pPr>
            <a:endParaRPr lang="en-US" sz="2200" dirty="0"/>
          </a:p>
          <a:p>
            <a:pPr marL="0" indent="0">
              <a:buNone/>
            </a:pPr>
            <a:endParaRPr lang="en-US" dirty="0"/>
          </a:p>
          <a:p>
            <a:endParaRPr lang="en-US" dirty="0"/>
          </a:p>
        </p:txBody>
      </p:sp>
      <p:sp>
        <p:nvSpPr>
          <p:cNvPr id="5" name="TextBox 4">
            <a:extLst>
              <a:ext uri="{FF2B5EF4-FFF2-40B4-BE49-F238E27FC236}">
                <a16:creationId xmlns:a16="http://schemas.microsoft.com/office/drawing/2014/main" id="{AFA5E2BE-B644-420F-6172-B697C456070F}"/>
              </a:ext>
            </a:extLst>
          </p:cNvPr>
          <p:cNvSpPr txBox="1"/>
          <p:nvPr/>
        </p:nvSpPr>
        <p:spPr>
          <a:xfrm>
            <a:off x="2179755" y="3386349"/>
            <a:ext cx="6891146" cy="954107"/>
          </a:xfrm>
          <a:prstGeom prst="rect">
            <a:avLst/>
          </a:prstGeom>
          <a:noFill/>
        </p:spPr>
        <p:txBody>
          <a:bodyPr wrap="square">
            <a:spAutoFit/>
          </a:bodyPr>
          <a:lstStyle/>
          <a:p>
            <a:r>
              <a:rPr kumimoji="0" lang="en-US" sz="2800" b="1" i="0" u="none" strike="noStrike" kern="1200" cap="none" spc="0" normalizeH="0" baseline="0" noProof="0" dirty="0">
                <a:ln>
                  <a:noFill/>
                </a:ln>
                <a:solidFill>
                  <a:srgbClr val="000000"/>
                </a:solidFill>
                <a:effectLst/>
                <a:uLnTx/>
                <a:uFillTx/>
                <a:latin typeface="system-ui"/>
                <a:ea typeface="+mn-ea"/>
                <a:cs typeface="+mn-cs"/>
              </a:rPr>
              <a:t>14 </a:t>
            </a:r>
            <a:r>
              <a:rPr kumimoji="0" lang="en-US" sz="2800" b="0" i="0" u="none" strike="noStrike" kern="1200" cap="none" spc="0" normalizeH="0" baseline="0" noProof="0" dirty="0">
                <a:ln>
                  <a:noFill/>
                </a:ln>
                <a:solidFill>
                  <a:srgbClr val="000000"/>
                </a:solidFill>
                <a:effectLst/>
                <a:uLnTx/>
                <a:uFillTx/>
                <a:latin typeface="system-ui"/>
                <a:ea typeface="+mn-ea"/>
                <a:cs typeface="+mn-cs"/>
              </a:rPr>
              <a:t>Follow the way of love and eagerly desire gifts of the Spirit, especially prophecy.</a:t>
            </a:r>
            <a:endParaRPr lang="en-US" sz="6600" dirty="0"/>
          </a:p>
        </p:txBody>
      </p:sp>
      <p:sp>
        <p:nvSpPr>
          <p:cNvPr id="7" name="TextBox 6">
            <a:extLst>
              <a:ext uri="{FF2B5EF4-FFF2-40B4-BE49-F238E27FC236}">
                <a16:creationId xmlns:a16="http://schemas.microsoft.com/office/drawing/2014/main" id="{F7B4ABB6-BFF4-D4AE-4A7D-3C1154AE97A8}"/>
              </a:ext>
            </a:extLst>
          </p:cNvPr>
          <p:cNvSpPr txBox="1"/>
          <p:nvPr/>
        </p:nvSpPr>
        <p:spPr>
          <a:xfrm>
            <a:off x="859063" y="4590755"/>
            <a:ext cx="10113737" cy="867930"/>
          </a:xfrm>
          <a:prstGeom prst="rect">
            <a:avLst/>
          </a:prstGeom>
          <a:noFill/>
        </p:spPr>
        <p:txBody>
          <a:bodyPr wrap="square" rtlCol="0">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30000" noProof="0" dirty="0">
                <a:ln>
                  <a:noFill/>
                </a:ln>
                <a:solidFill>
                  <a:srgbClr val="000000"/>
                </a:solidFill>
                <a:effectLst/>
                <a:uLnTx/>
                <a:uFillTx/>
                <a:latin typeface="system-ui"/>
                <a:ea typeface="+mn-ea"/>
                <a:cs typeface="+mn-cs"/>
              </a:rPr>
              <a:t>12 </a:t>
            </a:r>
            <a:r>
              <a:rPr kumimoji="0" lang="en-US" sz="2800" b="0" i="0" u="none" strike="noStrike" kern="1200" cap="none" spc="0" normalizeH="0" baseline="0" noProof="0" dirty="0">
                <a:ln>
                  <a:noFill/>
                </a:ln>
                <a:solidFill>
                  <a:srgbClr val="000000"/>
                </a:solidFill>
                <a:effectLst/>
                <a:uLnTx/>
                <a:uFillTx/>
                <a:latin typeface="system-ui"/>
                <a:ea typeface="+mn-ea"/>
                <a:cs typeface="+mn-cs"/>
              </a:rPr>
              <a:t>So it is with you. Since you are eager for gifts of the Spirit, try to excel in those that build up the church.</a:t>
            </a:r>
          </a:p>
        </p:txBody>
      </p:sp>
      <p:sp>
        <p:nvSpPr>
          <p:cNvPr id="11" name="TextBox 10">
            <a:extLst>
              <a:ext uri="{FF2B5EF4-FFF2-40B4-BE49-F238E27FC236}">
                <a16:creationId xmlns:a16="http://schemas.microsoft.com/office/drawing/2014/main" id="{5B0D694B-B848-E6EE-6DD5-46C5CFC9F2F1}"/>
              </a:ext>
            </a:extLst>
          </p:cNvPr>
          <p:cNvSpPr txBox="1"/>
          <p:nvPr/>
        </p:nvSpPr>
        <p:spPr>
          <a:xfrm>
            <a:off x="1353415" y="2267245"/>
            <a:ext cx="9796029" cy="954107"/>
          </a:xfrm>
          <a:prstGeom prst="rect">
            <a:avLst/>
          </a:prstGeom>
          <a:noFill/>
        </p:spPr>
        <p:txBody>
          <a:bodyPr wrap="square">
            <a:spAutoFit/>
          </a:bodyPr>
          <a:lstStyle/>
          <a:p>
            <a:r>
              <a:rPr kumimoji="0" lang="en-US" sz="2800" b="1" i="0" u="none" strike="noStrike" kern="1200" cap="none" spc="0" normalizeH="0" baseline="30000" noProof="0" dirty="0">
                <a:ln>
                  <a:noFill/>
                </a:ln>
                <a:solidFill>
                  <a:srgbClr val="000000"/>
                </a:solidFill>
                <a:effectLst/>
                <a:uLnTx/>
                <a:uFillTx/>
                <a:latin typeface="system-ui"/>
                <a:ea typeface="+mn-ea"/>
                <a:cs typeface="+mn-cs"/>
              </a:rPr>
              <a:t>39 </a:t>
            </a:r>
            <a:r>
              <a:rPr kumimoji="0" lang="en-US" sz="2800" b="0" i="0" u="none" strike="noStrike" kern="1200" cap="none" spc="0" normalizeH="0" baseline="0" noProof="0" dirty="0">
                <a:ln>
                  <a:noFill/>
                </a:ln>
                <a:solidFill>
                  <a:srgbClr val="000000"/>
                </a:solidFill>
                <a:effectLst/>
                <a:uLnTx/>
                <a:uFillTx/>
                <a:latin typeface="system-ui"/>
                <a:ea typeface="+mn-ea"/>
                <a:cs typeface="+mn-cs"/>
              </a:rPr>
              <a:t>Therefore, my brothers and sisters, be eager to prophesy, and do not forbid speaking in tongues. </a:t>
            </a:r>
            <a:endParaRPr lang="en-US" dirty="0"/>
          </a:p>
        </p:txBody>
      </p:sp>
    </p:spTree>
    <p:extLst>
      <p:ext uri="{BB962C8B-B14F-4D97-AF65-F5344CB8AC3E}">
        <p14:creationId xmlns:p14="http://schemas.microsoft.com/office/powerpoint/2010/main" val="3875087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3">
                                            <p:txEl>
                                              <p:pRg st="1" end="1"/>
                                            </p:txEl>
                                          </p:spTgt>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0"/>
                                          </p:stCondLst>
                                        </p:cTn>
                                        <p:tgtEl>
                                          <p:spTgt spid="3">
                                            <p:txEl>
                                              <p:pRg st="2" end="2"/>
                                            </p:txEl>
                                          </p:spTgt>
                                        </p:tgtEl>
                                        <p:attrNameLst>
                                          <p:attrName>style.visibility</p:attrName>
                                        </p:attrNameLst>
                                      </p:cBhvr>
                                      <p:to>
                                        <p:strVal val="hidden"/>
                                      </p:to>
                                    </p:set>
                                  </p:childTnLst>
                                </p:cTn>
                              </p:par>
                              <p:par>
                                <p:cTn id="41" presetID="1" presetClass="exit" presetSubtype="0" fill="hold" nodeType="withEffect">
                                  <p:stCondLst>
                                    <p:cond delay="0"/>
                                  </p:stCondLst>
                                  <p:childTnLst>
                                    <p:set>
                                      <p:cBhvr>
                                        <p:cTn id="42" dur="1" fill="hold">
                                          <p:stCondLst>
                                            <p:cond delay="0"/>
                                          </p:stCondLst>
                                        </p:cTn>
                                        <p:tgtEl>
                                          <p:spTgt spid="3">
                                            <p:txEl>
                                              <p:pRg st="3" end="3"/>
                                            </p:txEl>
                                          </p:spTgt>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3">
                                            <p:txEl>
                                              <p:pRg st="4" end="4"/>
                                            </p:txEl>
                                          </p:spTgt>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3">
                                            <p:txEl>
                                              <p:pRg st="5" end="5"/>
                                            </p:txEl>
                                          </p:spTgt>
                                        </p:tgtEl>
                                        <p:attrNameLst>
                                          <p:attrName>style.visibility</p:attrName>
                                        </p:attrNameLst>
                                      </p:cBhvr>
                                      <p:to>
                                        <p:strVal val="hidden"/>
                                      </p:to>
                                    </p:set>
                                  </p:childTnLst>
                                </p:cTn>
                              </p:par>
                              <p:par>
                                <p:cTn id="47" presetID="1" presetClass="exit" presetSubtype="0" fill="hold" nodeType="withEffect">
                                  <p:stCondLst>
                                    <p:cond delay="0"/>
                                  </p:stCondLst>
                                  <p:childTnLst>
                                    <p:set>
                                      <p:cBhvr>
                                        <p:cTn id="48" dur="1" fill="hold">
                                          <p:stCondLst>
                                            <p:cond delay="0"/>
                                          </p:stCondLst>
                                        </p:cTn>
                                        <p:tgtEl>
                                          <p:spTgt spid="3">
                                            <p:txEl>
                                              <p:pRg st="6" end="6"/>
                                            </p:txEl>
                                          </p:spTgt>
                                        </p:tgtEl>
                                        <p:attrNameLst>
                                          <p:attrName>style.visibility</p:attrName>
                                        </p:attrNameLst>
                                      </p:cBhvr>
                                      <p:to>
                                        <p:strVal val="hidden"/>
                                      </p:to>
                                    </p:set>
                                  </p:childTnLst>
                                </p:cTn>
                              </p:par>
                              <p:par>
                                <p:cTn id="49" presetID="1" presetClass="exit" presetSubtype="0" fill="hold" nodeType="withEffect">
                                  <p:stCondLst>
                                    <p:cond delay="0"/>
                                  </p:stCondLst>
                                  <p:childTnLst>
                                    <p:set>
                                      <p:cBhvr>
                                        <p:cTn id="50" dur="1" fill="hold">
                                          <p:stCondLst>
                                            <p:cond delay="0"/>
                                          </p:stCondLst>
                                        </p:cTn>
                                        <p:tgtEl>
                                          <p:spTgt spid="3">
                                            <p:txEl>
                                              <p:pRg st="7" end="7"/>
                                            </p:txEl>
                                          </p:spTgt>
                                        </p:tgtEl>
                                        <p:attrNameLst>
                                          <p:attrName>style.visibility</p:attrName>
                                        </p:attrNameLst>
                                      </p:cBhvr>
                                      <p:to>
                                        <p:strVal val="hidden"/>
                                      </p:to>
                                    </p:set>
                                  </p:childTnLst>
                                </p:cTn>
                              </p:par>
                              <p:par>
                                <p:cTn id="51" presetID="1" presetClass="exit" presetSubtype="0" fill="hold" nodeType="withEffect">
                                  <p:stCondLst>
                                    <p:cond delay="0"/>
                                  </p:stCondLst>
                                  <p:childTnLst>
                                    <p:set>
                                      <p:cBhvr>
                                        <p:cTn id="52" dur="1" fill="hold">
                                          <p:stCondLst>
                                            <p:cond delay="0"/>
                                          </p:stCondLst>
                                        </p:cTn>
                                        <p:tgtEl>
                                          <p:spTgt spid="3">
                                            <p:txEl>
                                              <p:pRg st="8" end="8"/>
                                            </p:txEl>
                                          </p:spTgt>
                                        </p:tgtEl>
                                        <p:attrNameLst>
                                          <p:attrName>style.visibility</p:attrName>
                                        </p:attrNameLst>
                                      </p:cBhvr>
                                      <p:to>
                                        <p:strVal val="hidden"/>
                                      </p:to>
                                    </p:set>
                                  </p:childTnLst>
                                </p:cTn>
                              </p:par>
                              <p:par>
                                <p:cTn id="53" presetID="1" presetClass="exit" presetSubtype="0" fill="hold" nodeType="withEffect">
                                  <p:stCondLst>
                                    <p:cond delay="0"/>
                                  </p:stCondLst>
                                  <p:childTnLst>
                                    <p:set>
                                      <p:cBhvr>
                                        <p:cTn id="54" dur="1" fill="hold">
                                          <p:stCondLst>
                                            <p:cond delay="0"/>
                                          </p:stCondLst>
                                        </p:cTn>
                                        <p:tgtEl>
                                          <p:spTgt spid="3">
                                            <p:txEl>
                                              <p:pRg st="9" end="9"/>
                                            </p:txEl>
                                          </p:spTgt>
                                        </p:tgtEl>
                                        <p:attrNameLst>
                                          <p:attrName>style.visibility</p:attrName>
                                        </p:attrNameLst>
                                      </p:cBhvr>
                                      <p:to>
                                        <p:strVal val="hidden"/>
                                      </p:to>
                                    </p:set>
                                  </p:childTnLst>
                                </p:cTn>
                              </p:par>
                              <p:par>
                                <p:cTn id="55" presetID="1" presetClass="exit" presetSubtype="0" fill="hold" nodeType="withEffect">
                                  <p:stCondLst>
                                    <p:cond delay="0"/>
                                  </p:stCondLst>
                                  <p:childTnLst>
                                    <p:set>
                                      <p:cBhvr>
                                        <p:cTn id="56" dur="1" fill="hold">
                                          <p:stCondLst>
                                            <p:cond delay="0"/>
                                          </p:stCondLst>
                                        </p:cTn>
                                        <p:tgtEl>
                                          <p:spTgt spid="3">
                                            <p:txEl>
                                              <p:pRg st="10" end="10"/>
                                            </p:txEl>
                                          </p:spTgt>
                                        </p:tgtEl>
                                        <p:attrNameLst>
                                          <p:attrName>style.visibility</p:attrName>
                                        </p:attrNameLst>
                                      </p:cBhvr>
                                      <p:to>
                                        <p:strVal val="hidden"/>
                                      </p:to>
                                    </p:set>
                                  </p:childTnLst>
                                </p:cTn>
                              </p:par>
                              <p:par>
                                <p:cTn id="57" presetID="1" presetClass="exit" presetSubtype="0" fill="hold" nodeType="withEffect">
                                  <p:stCondLst>
                                    <p:cond delay="0"/>
                                  </p:stCondLst>
                                  <p:childTnLst>
                                    <p:set>
                                      <p:cBhvr>
                                        <p:cTn id="58" dur="1" fill="hold">
                                          <p:stCondLst>
                                            <p:cond delay="0"/>
                                          </p:stCondLst>
                                        </p:cTn>
                                        <p:tgtEl>
                                          <p:spTgt spid="3">
                                            <p:txEl>
                                              <p:pRg st="11" end="11"/>
                                            </p:txEl>
                                          </p:spTgt>
                                        </p:tgtEl>
                                        <p:attrNameLst>
                                          <p:attrName>style.visibility</p:attrName>
                                        </p:attrNameLst>
                                      </p:cBhvr>
                                      <p:to>
                                        <p:strVal val="hidden"/>
                                      </p:to>
                                    </p:set>
                                  </p:childTnLst>
                                </p:cTn>
                              </p:par>
                              <p:par>
                                <p:cTn id="59" presetID="1" presetClass="exit" presetSubtype="0" fill="hold" nodeType="withEffect">
                                  <p:stCondLst>
                                    <p:cond delay="0"/>
                                  </p:stCondLst>
                                  <p:childTnLst>
                                    <p:set>
                                      <p:cBhvr>
                                        <p:cTn id="60" dur="1" fill="hold">
                                          <p:stCondLst>
                                            <p:cond delay="0"/>
                                          </p:stCondLst>
                                        </p:cTn>
                                        <p:tgtEl>
                                          <p:spTgt spid="3">
                                            <p:txEl>
                                              <p:pRg st="12" end="12"/>
                                            </p:txEl>
                                          </p:spTgt>
                                        </p:tgtEl>
                                        <p:attrNameLst>
                                          <p:attrName>style.visibility</p:attrName>
                                        </p:attrNameLst>
                                      </p:cBhvr>
                                      <p:to>
                                        <p:strVal val="hidden"/>
                                      </p:to>
                                    </p:set>
                                  </p:childTnLst>
                                </p:cTn>
                              </p:par>
                              <p:par>
                                <p:cTn id="61" presetID="1" presetClass="exit" presetSubtype="0" fill="hold" nodeType="withEffect">
                                  <p:stCondLst>
                                    <p:cond delay="0"/>
                                  </p:stCondLst>
                                  <p:childTnLst>
                                    <p:set>
                                      <p:cBhvr>
                                        <p:cTn id="62" dur="1" fill="hold">
                                          <p:stCondLst>
                                            <p:cond delay="0"/>
                                          </p:stCondLst>
                                        </p:cTn>
                                        <p:tgtEl>
                                          <p:spTgt spid="3">
                                            <p:txEl>
                                              <p:pRg st="13" end="13"/>
                                            </p:txEl>
                                          </p:spTgt>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xit" presetSubtype="0" fill="hold" nodeType="clickEffect">
                                  <p:stCondLst>
                                    <p:cond delay="0"/>
                                  </p:stCondLst>
                                  <p:childTnLst>
                                    <p:set>
                                      <p:cBhvr>
                                        <p:cTn id="70" dur="1" fill="hold">
                                          <p:stCondLst>
                                            <p:cond delay="0"/>
                                          </p:stCondLst>
                                        </p:cTn>
                                        <p:tgtEl>
                                          <p:spTgt spid="5">
                                            <p:txEl>
                                              <p:pRg st="0" end="0"/>
                                            </p:txEl>
                                          </p:spTgt>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xit" presetSubtype="0" fill="hold" nodeType="clickEffect">
                                  <p:stCondLst>
                                    <p:cond delay="0"/>
                                  </p:stCondLst>
                                  <p:childTnLst>
                                    <p:set>
                                      <p:cBhvr>
                                        <p:cTn id="78" dur="1" fill="hold">
                                          <p:stCondLst>
                                            <p:cond delay="0"/>
                                          </p:stCondLst>
                                        </p:cTn>
                                        <p:tgtEl>
                                          <p:spTgt spid="7">
                                            <p:txEl>
                                              <p:pRg st="0" end="0"/>
                                            </p:txEl>
                                          </p:spTgt>
                                        </p:tgtEl>
                                        <p:attrNameLst>
                                          <p:attrName>style.visibility</p:attrName>
                                        </p:attrNameLst>
                                      </p:cBhvr>
                                      <p:to>
                                        <p:strVal val="hidden"/>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11">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64F1E08-8279-1B1F-2723-8B7F97C3592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339262F-AB47-45A2-F6BA-D5D0A6817D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DD71F26C-2620-0A87-F218-81A4679963E7}"/>
              </a:ext>
            </a:extLst>
          </p:cNvPr>
          <p:cNvSpPr>
            <a:spLocks noGrp="1"/>
          </p:cNvSpPr>
          <p:nvPr>
            <p:ph type="title"/>
          </p:nvPr>
        </p:nvSpPr>
        <p:spPr>
          <a:xfrm>
            <a:off x="669036" y="365125"/>
            <a:ext cx="10853928" cy="1325563"/>
          </a:xfrm>
        </p:spPr>
        <p:txBody>
          <a:bodyPr>
            <a:normAutofit/>
          </a:bodyPr>
          <a:lstStyle/>
          <a:p>
            <a:r>
              <a:rPr lang="en-US" sz="5400" dirty="0"/>
              <a:t>The Corinthian Church</a:t>
            </a:r>
          </a:p>
        </p:txBody>
      </p:sp>
      <p:sp>
        <p:nvSpPr>
          <p:cNvPr id="10" name="sketch line">
            <a:extLst>
              <a:ext uri="{FF2B5EF4-FFF2-40B4-BE49-F238E27FC236}">
                <a16:creationId xmlns:a16="http://schemas.microsoft.com/office/drawing/2014/main" id="{0FC77689-2066-DE50-951F-F51DA162A1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30099E3A-F34B-194A-15E6-0A28CF01F596}"/>
              </a:ext>
            </a:extLst>
          </p:cNvPr>
          <p:cNvSpPr>
            <a:spLocks noGrp="1"/>
          </p:cNvSpPr>
          <p:nvPr>
            <p:ph idx="1"/>
          </p:nvPr>
        </p:nvSpPr>
        <p:spPr>
          <a:xfrm>
            <a:off x="606044" y="1695661"/>
            <a:ext cx="10976864" cy="4105656"/>
          </a:xfrm>
        </p:spPr>
        <p:txBody>
          <a:bodyPr>
            <a:noAutofit/>
          </a:bodyPr>
          <a:lstStyle/>
          <a:p>
            <a:pPr marL="457200" lvl="1" indent="-457200"/>
            <a:r>
              <a:rPr lang="en-US" dirty="0"/>
              <a:t>Definition of “earnestly desire” - to have a strong affection for, to ardently yearn, to zealously long for; or colloquially “I want you to want it really bad!”</a:t>
            </a:r>
          </a:p>
          <a:p>
            <a:pPr marL="457200" lvl="1" indent="-457200"/>
            <a:endParaRPr lang="en-US" dirty="0"/>
          </a:p>
          <a:p>
            <a:pPr marL="457200" lvl="1" indent="-457200"/>
            <a:r>
              <a:rPr lang="en-US" dirty="0"/>
              <a:t>Where the Corinthian’s the best example to use for “earnestly desiring” Spiritual Gifts?</a:t>
            </a:r>
            <a:endParaRPr lang="en-US" sz="2000" dirty="0"/>
          </a:p>
          <a:p>
            <a:pPr marL="914400" lvl="2" indent="-457200"/>
            <a:endParaRPr lang="en-US" sz="2400" dirty="0"/>
          </a:p>
          <a:p>
            <a:pPr marL="457200" lvl="1" indent="-457200"/>
            <a:r>
              <a:rPr lang="en-US" dirty="0"/>
              <a:t>Why was Paul addressing the subject of Spiritual Gifts with them?</a:t>
            </a:r>
          </a:p>
          <a:p>
            <a:pPr marL="914400" lvl="2" indent="-457200">
              <a:buFont typeface="Aptos" panose="020B0004020202020204" pitchFamily="34" charset="0"/>
              <a:buChar char="-"/>
            </a:pPr>
            <a:r>
              <a:rPr lang="en-US" dirty="0"/>
              <a:t>Character always takes precedence over gifting</a:t>
            </a:r>
          </a:p>
          <a:p>
            <a:pPr marL="914400" lvl="2" indent="-457200">
              <a:buFont typeface="Aptos" panose="020B0004020202020204" pitchFamily="34" charset="0"/>
              <a:buChar char="-"/>
            </a:pPr>
            <a:r>
              <a:rPr lang="en-US" dirty="0"/>
              <a:t>Hungry and zealous – Good!</a:t>
            </a:r>
          </a:p>
          <a:p>
            <a:pPr marL="914400" lvl="2" indent="-457200">
              <a:buFont typeface="Aptos" panose="020B0004020202020204" pitchFamily="34" charset="0"/>
              <a:buChar char="-"/>
            </a:pPr>
            <a:r>
              <a:rPr lang="en-US" dirty="0"/>
              <a:t>Solution to abuse of Spiritual Gifts is not disuse, but proper use.</a:t>
            </a:r>
          </a:p>
          <a:p>
            <a:pPr marL="457200" lvl="1" indent="-457200"/>
            <a:endParaRPr lang="en-US" dirty="0"/>
          </a:p>
          <a:p>
            <a:pPr marL="457200" lvl="1" indent="-457200"/>
            <a:r>
              <a:rPr lang="en-US" dirty="0"/>
              <a:t>Why “higher gifts”? Is there a hierarchy of Spiritual Gifts?</a:t>
            </a:r>
            <a:endParaRPr lang="en-US" sz="2800" dirty="0"/>
          </a:p>
          <a:p>
            <a:pPr marL="914400" lvl="2" indent="-457200">
              <a:buFont typeface="Aptos" panose="020B0004020202020204" pitchFamily="34" charset="0"/>
              <a:buChar char="-"/>
            </a:pPr>
            <a:endParaRPr lang="en-US" sz="2800" dirty="0"/>
          </a:p>
          <a:p>
            <a:endParaRPr lang="en-US" dirty="0"/>
          </a:p>
        </p:txBody>
      </p:sp>
    </p:spTree>
    <p:extLst>
      <p:ext uri="{BB962C8B-B14F-4D97-AF65-F5344CB8AC3E}">
        <p14:creationId xmlns:p14="http://schemas.microsoft.com/office/powerpoint/2010/main" val="1121402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24585</TotalTime>
  <Words>3972</Words>
  <Application>Microsoft Office PowerPoint</Application>
  <PresentationFormat>Widescreen</PresentationFormat>
  <Paragraphs>185</Paragraphs>
  <Slides>13</Slides>
  <Notes>13</Notes>
  <HiddenSlides>1</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13</vt:i4>
      </vt:variant>
    </vt:vector>
  </HeadingPairs>
  <TitlesOfParts>
    <vt:vector size="21" baseType="lpstr">
      <vt:lpstr>Aptos</vt:lpstr>
      <vt:lpstr>Aptos Display</vt:lpstr>
      <vt:lpstr>Aptos Narrow</vt:lpstr>
      <vt:lpstr>Arial</vt:lpstr>
      <vt:lpstr>Courier New</vt:lpstr>
      <vt:lpstr>system-ui</vt:lpstr>
      <vt:lpstr>Office Theme</vt:lpstr>
      <vt:lpstr>1_Office Theme</vt:lpstr>
      <vt:lpstr>Week 4</vt:lpstr>
      <vt:lpstr>Road Ahead</vt:lpstr>
      <vt:lpstr>Eschatology (Early Christian twist on the time of the End)</vt:lpstr>
      <vt:lpstr>Introduction</vt:lpstr>
      <vt:lpstr>Our Responsibility</vt:lpstr>
      <vt:lpstr>1 Corinthians 12</vt:lpstr>
      <vt:lpstr>1 Corinthians 13</vt:lpstr>
      <vt:lpstr>1 Corinthians 14</vt:lpstr>
      <vt:lpstr>The Corinthian Church</vt:lpstr>
      <vt:lpstr>1 Corinthians 12</vt:lpstr>
      <vt:lpstr>How do we reconcile our pursuit of Spiritual Gifts with God’s sovereignty?</vt:lpstr>
      <vt:lpstr>How to Discover Spiritual Gifts?</vt:lpstr>
      <vt:lpstr>Key Points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Darrell Guthrie</dc:creator>
  <cp:lastModifiedBy>Darrell Guthrie</cp:lastModifiedBy>
  <cp:revision>60</cp:revision>
  <cp:lastPrinted>2026-04-06T18:48:06Z</cp:lastPrinted>
  <dcterms:created xsi:type="dcterms:W3CDTF">2025-08-29T20:36:57Z</dcterms:created>
  <dcterms:modified xsi:type="dcterms:W3CDTF">2026-04-12T12:43:55Z</dcterms:modified>
</cp:coreProperties>
</file>