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477" r:id="rId2"/>
    <p:sldId id="531" r:id="rId3"/>
    <p:sldId id="568" r:id="rId4"/>
    <p:sldId id="562" r:id="rId5"/>
    <p:sldId id="570" r:id="rId6"/>
    <p:sldId id="565" r:id="rId7"/>
    <p:sldId id="569" r:id="rId8"/>
    <p:sldId id="566" r:id="rId9"/>
    <p:sldId id="567" r:id="rId10"/>
    <p:sldId id="578" r:id="rId11"/>
    <p:sldId id="576" r:id="rId12"/>
    <p:sldId id="577" r:id="rId13"/>
    <p:sldId id="575" r:id="rId14"/>
    <p:sldId id="579" r:id="rId15"/>
    <p:sldId id="580" r:id="rId16"/>
    <p:sldId id="582" r:id="rId17"/>
    <p:sldId id="571" r:id="rId18"/>
    <p:sldId id="572" r:id="rId19"/>
    <p:sldId id="573" r:id="rId20"/>
    <p:sldId id="574" r:id="rId21"/>
    <p:sldId id="527" r:id="rId2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C0E8309-A948-4B3B-A229-B69E5DCDCBB2}">
          <p14:sldIdLst>
            <p14:sldId id="477"/>
            <p14:sldId id="531"/>
            <p14:sldId id="568"/>
            <p14:sldId id="562"/>
            <p14:sldId id="570"/>
            <p14:sldId id="565"/>
            <p14:sldId id="569"/>
            <p14:sldId id="566"/>
            <p14:sldId id="567"/>
            <p14:sldId id="578"/>
            <p14:sldId id="576"/>
            <p14:sldId id="577"/>
            <p14:sldId id="575"/>
            <p14:sldId id="579"/>
            <p14:sldId id="580"/>
            <p14:sldId id="582"/>
            <p14:sldId id="571"/>
            <p14:sldId id="572"/>
            <p14:sldId id="573"/>
            <p14:sldId id="574"/>
            <p14:sldId id="52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660033"/>
    <a:srgbClr val="990033"/>
    <a:srgbClr val="1EB26F"/>
    <a:srgbClr val="FF9900"/>
    <a:srgbClr val="CCCC00"/>
    <a:srgbClr val="996633"/>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864" autoAdjust="0"/>
    <p:restoredTop sz="92757" autoAdjust="0"/>
  </p:normalViewPr>
  <p:slideViewPr>
    <p:cSldViewPr snapToGrid="0">
      <p:cViewPr>
        <p:scale>
          <a:sx n="82" d="100"/>
          <a:sy n="82" d="100"/>
        </p:scale>
        <p:origin x="69" y="393"/>
      </p:cViewPr>
      <p:guideLst/>
    </p:cSldViewPr>
  </p:slideViewPr>
  <p:notesTextViewPr>
    <p:cViewPr>
      <p:scale>
        <a:sx n="1" d="1"/>
        <a:sy n="1" d="1"/>
      </p:scale>
      <p:origin x="0" y="0"/>
    </p:cViewPr>
  </p:notesTextViewPr>
  <p:sorterViewPr>
    <p:cViewPr varScale="1">
      <p:scale>
        <a:sx n="1" d="1"/>
        <a:sy n="1" d="1"/>
      </p:scale>
      <p:origin x="0" y="-297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35BF182-405D-4C98-95E1-ED3A219F46E9}" type="datetimeFigureOut">
              <a:rPr lang="en-US" smtClean="0"/>
              <a:t>7/7/2021</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A73AF7B-0F1E-40DC-95DC-ABFC8C048E56}" type="slidenum">
              <a:rPr lang="en-US" smtClean="0"/>
              <a:t>‹#›</a:t>
            </a:fld>
            <a:endParaRPr lang="en-US" dirty="0"/>
          </a:p>
        </p:txBody>
      </p:sp>
    </p:spTree>
    <p:extLst>
      <p:ext uri="{BB962C8B-B14F-4D97-AF65-F5344CB8AC3E}">
        <p14:creationId xmlns:p14="http://schemas.microsoft.com/office/powerpoint/2010/main" val="580204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2F45D-8EB4-4D38-8B89-219FBEF94B7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C44A20E-884D-4FAB-86FA-0F36377C3C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DDD349F-89EC-4DF6-B14D-D12FEB5D7456}"/>
              </a:ext>
            </a:extLst>
          </p:cNvPr>
          <p:cNvSpPr>
            <a:spLocks noGrp="1"/>
          </p:cNvSpPr>
          <p:nvPr>
            <p:ph type="dt" sz="half" idx="10"/>
          </p:nvPr>
        </p:nvSpPr>
        <p:spPr/>
        <p:txBody>
          <a:bodyPr/>
          <a:lstStyle/>
          <a:p>
            <a:fld id="{01395D6D-4286-4B4B-A4BC-6E34EAC7C0A3}" type="datetime1">
              <a:rPr lang="en-US" smtClean="0"/>
              <a:t>7/7/2021</a:t>
            </a:fld>
            <a:endParaRPr lang="en-US" dirty="0"/>
          </a:p>
        </p:txBody>
      </p:sp>
      <p:sp>
        <p:nvSpPr>
          <p:cNvPr id="5" name="Footer Placeholder 4">
            <a:extLst>
              <a:ext uri="{FF2B5EF4-FFF2-40B4-BE49-F238E27FC236}">
                <a16:creationId xmlns:a16="http://schemas.microsoft.com/office/drawing/2014/main" id="{D9EA6500-3A91-4EC7-A182-4A1C16EA9A7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3E28ACB-86AA-4503-ADCE-98D51E5A0001}"/>
              </a:ext>
            </a:extLst>
          </p:cNvPr>
          <p:cNvSpPr>
            <a:spLocks noGrp="1"/>
          </p:cNvSpPr>
          <p:nvPr>
            <p:ph type="sldNum" sz="quarter" idx="12"/>
          </p:nvPr>
        </p:nvSpPr>
        <p:spPr/>
        <p:txBody>
          <a:bodyPr/>
          <a:lstStyle/>
          <a:p>
            <a:fld id="{9BB07FEE-E424-4620-A0EA-5F1F48EF1E78}" type="slidenum">
              <a:rPr lang="en-US" smtClean="0"/>
              <a:t>‹#›</a:t>
            </a:fld>
            <a:endParaRPr lang="en-US" dirty="0"/>
          </a:p>
        </p:txBody>
      </p:sp>
    </p:spTree>
    <p:extLst>
      <p:ext uri="{BB962C8B-B14F-4D97-AF65-F5344CB8AC3E}">
        <p14:creationId xmlns:p14="http://schemas.microsoft.com/office/powerpoint/2010/main" val="1543507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8EC36-601F-4503-89C6-D2364C24CA4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EB0BE4E-6D42-454F-A797-672154B3B8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C282C1-0D82-44F7-AA6F-09E9E6E1313B}"/>
              </a:ext>
            </a:extLst>
          </p:cNvPr>
          <p:cNvSpPr>
            <a:spLocks noGrp="1"/>
          </p:cNvSpPr>
          <p:nvPr>
            <p:ph type="dt" sz="half" idx="10"/>
          </p:nvPr>
        </p:nvSpPr>
        <p:spPr/>
        <p:txBody>
          <a:bodyPr/>
          <a:lstStyle/>
          <a:p>
            <a:fld id="{A1D8B501-0845-42DF-AE6C-61DC4171EF7D}" type="datetime1">
              <a:rPr lang="en-US" smtClean="0"/>
              <a:t>7/7/2021</a:t>
            </a:fld>
            <a:endParaRPr lang="en-US" dirty="0"/>
          </a:p>
        </p:txBody>
      </p:sp>
      <p:sp>
        <p:nvSpPr>
          <p:cNvPr id="5" name="Footer Placeholder 4">
            <a:extLst>
              <a:ext uri="{FF2B5EF4-FFF2-40B4-BE49-F238E27FC236}">
                <a16:creationId xmlns:a16="http://schemas.microsoft.com/office/drawing/2014/main" id="{892CFB63-30AF-4F31-AA09-3C88A4B0567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60EB530-39C3-4075-AB02-6F1145B7EB88}"/>
              </a:ext>
            </a:extLst>
          </p:cNvPr>
          <p:cNvSpPr>
            <a:spLocks noGrp="1"/>
          </p:cNvSpPr>
          <p:nvPr>
            <p:ph type="sldNum" sz="quarter" idx="12"/>
          </p:nvPr>
        </p:nvSpPr>
        <p:spPr/>
        <p:txBody>
          <a:bodyPr/>
          <a:lstStyle/>
          <a:p>
            <a:fld id="{9BB07FEE-E424-4620-A0EA-5F1F48EF1E78}" type="slidenum">
              <a:rPr lang="en-US" smtClean="0"/>
              <a:t>‹#›</a:t>
            </a:fld>
            <a:endParaRPr lang="en-US" dirty="0"/>
          </a:p>
        </p:txBody>
      </p:sp>
    </p:spTree>
    <p:extLst>
      <p:ext uri="{BB962C8B-B14F-4D97-AF65-F5344CB8AC3E}">
        <p14:creationId xmlns:p14="http://schemas.microsoft.com/office/powerpoint/2010/main" val="2286533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F42A52-6E5F-4A35-9AE9-689C7202414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4A5EFBA-C236-4CF9-B25C-5DFBC7A5197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09BF49-4D53-47D1-89D1-4AEA14D0095B}"/>
              </a:ext>
            </a:extLst>
          </p:cNvPr>
          <p:cNvSpPr>
            <a:spLocks noGrp="1"/>
          </p:cNvSpPr>
          <p:nvPr>
            <p:ph type="dt" sz="half" idx="10"/>
          </p:nvPr>
        </p:nvSpPr>
        <p:spPr/>
        <p:txBody>
          <a:bodyPr/>
          <a:lstStyle/>
          <a:p>
            <a:fld id="{2846D793-D96C-4034-951E-E9513F93D9BE}" type="datetime1">
              <a:rPr lang="en-US" smtClean="0"/>
              <a:t>7/7/2021</a:t>
            </a:fld>
            <a:endParaRPr lang="en-US" dirty="0"/>
          </a:p>
        </p:txBody>
      </p:sp>
      <p:sp>
        <p:nvSpPr>
          <p:cNvPr id="5" name="Footer Placeholder 4">
            <a:extLst>
              <a:ext uri="{FF2B5EF4-FFF2-40B4-BE49-F238E27FC236}">
                <a16:creationId xmlns:a16="http://schemas.microsoft.com/office/drawing/2014/main" id="{40B59076-5B27-4855-9978-B957F01C4D5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C774D22-FF41-4E78-9E5E-373A28BD1E30}"/>
              </a:ext>
            </a:extLst>
          </p:cNvPr>
          <p:cNvSpPr>
            <a:spLocks noGrp="1"/>
          </p:cNvSpPr>
          <p:nvPr>
            <p:ph type="sldNum" sz="quarter" idx="12"/>
          </p:nvPr>
        </p:nvSpPr>
        <p:spPr/>
        <p:txBody>
          <a:bodyPr/>
          <a:lstStyle/>
          <a:p>
            <a:fld id="{9BB07FEE-E424-4620-A0EA-5F1F48EF1E78}" type="slidenum">
              <a:rPr lang="en-US" smtClean="0"/>
              <a:t>‹#›</a:t>
            </a:fld>
            <a:endParaRPr lang="en-US" dirty="0"/>
          </a:p>
        </p:txBody>
      </p:sp>
    </p:spTree>
    <p:extLst>
      <p:ext uri="{BB962C8B-B14F-4D97-AF65-F5344CB8AC3E}">
        <p14:creationId xmlns:p14="http://schemas.microsoft.com/office/powerpoint/2010/main" val="2154438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2595A-39BF-4256-964D-CF2A250A6A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640398-0EE5-4BEF-BA06-8B1E9F63A9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26EA19-F049-4B87-9F65-9F38FABC1BB3}"/>
              </a:ext>
            </a:extLst>
          </p:cNvPr>
          <p:cNvSpPr>
            <a:spLocks noGrp="1"/>
          </p:cNvSpPr>
          <p:nvPr>
            <p:ph type="dt" sz="half" idx="10"/>
          </p:nvPr>
        </p:nvSpPr>
        <p:spPr/>
        <p:txBody>
          <a:bodyPr/>
          <a:lstStyle/>
          <a:p>
            <a:fld id="{9A9B5609-5C4D-434C-8A30-A028DCB07454}" type="datetime1">
              <a:rPr lang="en-US" smtClean="0"/>
              <a:t>7/7/2021</a:t>
            </a:fld>
            <a:endParaRPr lang="en-US" dirty="0"/>
          </a:p>
        </p:txBody>
      </p:sp>
      <p:sp>
        <p:nvSpPr>
          <p:cNvPr id="5" name="Footer Placeholder 4">
            <a:extLst>
              <a:ext uri="{FF2B5EF4-FFF2-40B4-BE49-F238E27FC236}">
                <a16:creationId xmlns:a16="http://schemas.microsoft.com/office/drawing/2014/main" id="{25619FCB-9A50-4941-BBA6-DCB934BA3AD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378F08F-E9A8-47DE-BEA3-B1A94D8696AF}"/>
              </a:ext>
            </a:extLst>
          </p:cNvPr>
          <p:cNvSpPr>
            <a:spLocks noGrp="1"/>
          </p:cNvSpPr>
          <p:nvPr>
            <p:ph type="sldNum" sz="quarter" idx="12"/>
          </p:nvPr>
        </p:nvSpPr>
        <p:spPr/>
        <p:txBody>
          <a:bodyPr/>
          <a:lstStyle/>
          <a:p>
            <a:fld id="{9BB07FEE-E424-4620-A0EA-5F1F48EF1E78}" type="slidenum">
              <a:rPr lang="en-US" smtClean="0"/>
              <a:t>‹#›</a:t>
            </a:fld>
            <a:endParaRPr lang="en-US" dirty="0"/>
          </a:p>
        </p:txBody>
      </p:sp>
    </p:spTree>
    <p:extLst>
      <p:ext uri="{BB962C8B-B14F-4D97-AF65-F5344CB8AC3E}">
        <p14:creationId xmlns:p14="http://schemas.microsoft.com/office/powerpoint/2010/main" val="4281237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EB1F9-2CFC-486F-A5E9-388CBB252A8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F2AD5A-317A-4ECF-8537-393A733FDC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24F01F-B8E1-48A1-92B2-6E713F617FA4}"/>
              </a:ext>
            </a:extLst>
          </p:cNvPr>
          <p:cNvSpPr>
            <a:spLocks noGrp="1"/>
          </p:cNvSpPr>
          <p:nvPr>
            <p:ph type="dt" sz="half" idx="10"/>
          </p:nvPr>
        </p:nvSpPr>
        <p:spPr/>
        <p:txBody>
          <a:bodyPr/>
          <a:lstStyle/>
          <a:p>
            <a:fld id="{1F33E89F-43FE-4CFA-A168-6CBED45F244F}" type="datetime1">
              <a:rPr lang="en-US" smtClean="0"/>
              <a:t>7/7/2021</a:t>
            </a:fld>
            <a:endParaRPr lang="en-US" dirty="0"/>
          </a:p>
        </p:txBody>
      </p:sp>
      <p:sp>
        <p:nvSpPr>
          <p:cNvPr id="5" name="Footer Placeholder 4">
            <a:extLst>
              <a:ext uri="{FF2B5EF4-FFF2-40B4-BE49-F238E27FC236}">
                <a16:creationId xmlns:a16="http://schemas.microsoft.com/office/drawing/2014/main" id="{656A2441-C23F-433B-B97F-72551F4E8BD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A0CB81B-A924-47CB-A67E-49CDB647FFC8}"/>
              </a:ext>
            </a:extLst>
          </p:cNvPr>
          <p:cNvSpPr>
            <a:spLocks noGrp="1"/>
          </p:cNvSpPr>
          <p:nvPr>
            <p:ph type="sldNum" sz="quarter" idx="12"/>
          </p:nvPr>
        </p:nvSpPr>
        <p:spPr/>
        <p:txBody>
          <a:bodyPr/>
          <a:lstStyle/>
          <a:p>
            <a:fld id="{9BB07FEE-E424-4620-A0EA-5F1F48EF1E78}" type="slidenum">
              <a:rPr lang="en-US" smtClean="0"/>
              <a:t>‹#›</a:t>
            </a:fld>
            <a:endParaRPr lang="en-US" dirty="0"/>
          </a:p>
        </p:txBody>
      </p:sp>
    </p:spTree>
    <p:extLst>
      <p:ext uri="{BB962C8B-B14F-4D97-AF65-F5344CB8AC3E}">
        <p14:creationId xmlns:p14="http://schemas.microsoft.com/office/powerpoint/2010/main" val="2489845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4C43B-8B67-4E69-9165-A1D4E7D253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3DAF1B-3405-497E-8BE2-556C0910FE6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F472600-F3C5-4E7A-A251-7A3E7AC5E27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DE58C5D-46EC-4104-AE74-5A1A23BD6B22}"/>
              </a:ext>
            </a:extLst>
          </p:cNvPr>
          <p:cNvSpPr>
            <a:spLocks noGrp="1"/>
          </p:cNvSpPr>
          <p:nvPr>
            <p:ph type="dt" sz="half" idx="10"/>
          </p:nvPr>
        </p:nvSpPr>
        <p:spPr/>
        <p:txBody>
          <a:bodyPr/>
          <a:lstStyle/>
          <a:p>
            <a:fld id="{FCF9F8F0-DB3E-485E-A9B6-15B66BD3854A}" type="datetime1">
              <a:rPr lang="en-US" smtClean="0"/>
              <a:t>7/7/2021</a:t>
            </a:fld>
            <a:endParaRPr lang="en-US" dirty="0"/>
          </a:p>
        </p:txBody>
      </p:sp>
      <p:sp>
        <p:nvSpPr>
          <p:cNvPr id="6" name="Footer Placeholder 5">
            <a:extLst>
              <a:ext uri="{FF2B5EF4-FFF2-40B4-BE49-F238E27FC236}">
                <a16:creationId xmlns:a16="http://schemas.microsoft.com/office/drawing/2014/main" id="{0A7BD768-C7C2-41E5-8CAB-7A712C13836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9DA2245-5108-4615-B14A-C4B0509EDE21}"/>
              </a:ext>
            </a:extLst>
          </p:cNvPr>
          <p:cNvSpPr>
            <a:spLocks noGrp="1"/>
          </p:cNvSpPr>
          <p:nvPr>
            <p:ph type="sldNum" sz="quarter" idx="12"/>
          </p:nvPr>
        </p:nvSpPr>
        <p:spPr/>
        <p:txBody>
          <a:bodyPr/>
          <a:lstStyle/>
          <a:p>
            <a:fld id="{9BB07FEE-E424-4620-A0EA-5F1F48EF1E78}" type="slidenum">
              <a:rPr lang="en-US" smtClean="0"/>
              <a:t>‹#›</a:t>
            </a:fld>
            <a:endParaRPr lang="en-US" dirty="0"/>
          </a:p>
        </p:txBody>
      </p:sp>
    </p:spTree>
    <p:extLst>
      <p:ext uri="{BB962C8B-B14F-4D97-AF65-F5344CB8AC3E}">
        <p14:creationId xmlns:p14="http://schemas.microsoft.com/office/powerpoint/2010/main" val="3036331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8004F-CA52-4A59-9328-6996C247F75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57BF60E-8AD8-4FCD-BCB9-056C1F3C62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F53FA8-44E0-4030-B37F-9E307D41301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8C0B93E-C2EC-47FF-93C2-7D274ABB31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14D086-07BC-4401-9704-81957E6C35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B1141F-4B6A-4D87-AEEE-0773D2556366}"/>
              </a:ext>
            </a:extLst>
          </p:cNvPr>
          <p:cNvSpPr>
            <a:spLocks noGrp="1"/>
          </p:cNvSpPr>
          <p:nvPr>
            <p:ph type="dt" sz="half" idx="10"/>
          </p:nvPr>
        </p:nvSpPr>
        <p:spPr/>
        <p:txBody>
          <a:bodyPr/>
          <a:lstStyle/>
          <a:p>
            <a:fld id="{29F61F39-E2D0-483D-A2F4-DF382A7E232D}" type="datetime1">
              <a:rPr lang="en-US" smtClean="0"/>
              <a:t>7/7/2021</a:t>
            </a:fld>
            <a:endParaRPr lang="en-US" dirty="0"/>
          </a:p>
        </p:txBody>
      </p:sp>
      <p:sp>
        <p:nvSpPr>
          <p:cNvPr id="8" name="Footer Placeholder 7">
            <a:extLst>
              <a:ext uri="{FF2B5EF4-FFF2-40B4-BE49-F238E27FC236}">
                <a16:creationId xmlns:a16="http://schemas.microsoft.com/office/drawing/2014/main" id="{97319791-DA23-4485-B257-6E8270F11DF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194A642-7EA5-42C9-BADA-223B722C0546}"/>
              </a:ext>
            </a:extLst>
          </p:cNvPr>
          <p:cNvSpPr>
            <a:spLocks noGrp="1"/>
          </p:cNvSpPr>
          <p:nvPr>
            <p:ph type="sldNum" sz="quarter" idx="12"/>
          </p:nvPr>
        </p:nvSpPr>
        <p:spPr/>
        <p:txBody>
          <a:bodyPr/>
          <a:lstStyle/>
          <a:p>
            <a:fld id="{9BB07FEE-E424-4620-A0EA-5F1F48EF1E78}" type="slidenum">
              <a:rPr lang="en-US" smtClean="0"/>
              <a:t>‹#›</a:t>
            </a:fld>
            <a:endParaRPr lang="en-US" dirty="0"/>
          </a:p>
        </p:txBody>
      </p:sp>
    </p:spTree>
    <p:extLst>
      <p:ext uri="{BB962C8B-B14F-4D97-AF65-F5344CB8AC3E}">
        <p14:creationId xmlns:p14="http://schemas.microsoft.com/office/powerpoint/2010/main" val="3046047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4C30A-65A6-4146-B5CE-124AB2F2052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1E46A8-7312-4395-BCF5-FA7D5438C1CC}"/>
              </a:ext>
            </a:extLst>
          </p:cNvPr>
          <p:cNvSpPr>
            <a:spLocks noGrp="1"/>
          </p:cNvSpPr>
          <p:nvPr>
            <p:ph type="dt" sz="half" idx="10"/>
          </p:nvPr>
        </p:nvSpPr>
        <p:spPr/>
        <p:txBody>
          <a:bodyPr/>
          <a:lstStyle/>
          <a:p>
            <a:fld id="{E5F3AFD5-2263-4012-955E-A7CBADDF9BCA}" type="datetime1">
              <a:rPr lang="en-US" smtClean="0"/>
              <a:t>7/7/2021</a:t>
            </a:fld>
            <a:endParaRPr lang="en-US" dirty="0"/>
          </a:p>
        </p:txBody>
      </p:sp>
      <p:sp>
        <p:nvSpPr>
          <p:cNvPr id="4" name="Footer Placeholder 3">
            <a:extLst>
              <a:ext uri="{FF2B5EF4-FFF2-40B4-BE49-F238E27FC236}">
                <a16:creationId xmlns:a16="http://schemas.microsoft.com/office/drawing/2014/main" id="{91188980-6A67-4417-898D-B6C5D96CE67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4293335-8154-413E-B6E7-D5A6D43E44AC}"/>
              </a:ext>
            </a:extLst>
          </p:cNvPr>
          <p:cNvSpPr>
            <a:spLocks noGrp="1"/>
          </p:cNvSpPr>
          <p:nvPr>
            <p:ph type="sldNum" sz="quarter" idx="12"/>
          </p:nvPr>
        </p:nvSpPr>
        <p:spPr/>
        <p:txBody>
          <a:bodyPr/>
          <a:lstStyle/>
          <a:p>
            <a:fld id="{9BB07FEE-E424-4620-A0EA-5F1F48EF1E78}" type="slidenum">
              <a:rPr lang="en-US" smtClean="0"/>
              <a:t>‹#›</a:t>
            </a:fld>
            <a:endParaRPr lang="en-US" dirty="0"/>
          </a:p>
        </p:txBody>
      </p:sp>
    </p:spTree>
    <p:extLst>
      <p:ext uri="{BB962C8B-B14F-4D97-AF65-F5344CB8AC3E}">
        <p14:creationId xmlns:p14="http://schemas.microsoft.com/office/powerpoint/2010/main" val="3683719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14CD9B-1282-44B9-84A6-EBFC13B8588B}"/>
              </a:ext>
            </a:extLst>
          </p:cNvPr>
          <p:cNvSpPr>
            <a:spLocks noGrp="1"/>
          </p:cNvSpPr>
          <p:nvPr>
            <p:ph type="dt" sz="half" idx="10"/>
          </p:nvPr>
        </p:nvSpPr>
        <p:spPr/>
        <p:txBody>
          <a:bodyPr/>
          <a:lstStyle/>
          <a:p>
            <a:fld id="{C76562EE-C57E-490E-A911-E0F1DB30B539}" type="datetime1">
              <a:rPr lang="en-US" smtClean="0"/>
              <a:t>7/7/2021</a:t>
            </a:fld>
            <a:endParaRPr lang="en-US" dirty="0"/>
          </a:p>
        </p:txBody>
      </p:sp>
      <p:sp>
        <p:nvSpPr>
          <p:cNvPr id="3" name="Footer Placeholder 2">
            <a:extLst>
              <a:ext uri="{FF2B5EF4-FFF2-40B4-BE49-F238E27FC236}">
                <a16:creationId xmlns:a16="http://schemas.microsoft.com/office/drawing/2014/main" id="{D8EFC990-5211-48AC-AD7F-6235C1CDB52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C563FB-6E0A-4277-A43B-7241DEEBEE86}"/>
              </a:ext>
            </a:extLst>
          </p:cNvPr>
          <p:cNvSpPr>
            <a:spLocks noGrp="1"/>
          </p:cNvSpPr>
          <p:nvPr>
            <p:ph type="sldNum" sz="quarter" idx="12"/>
          </p:nvPr>
        </p:nvSpPr>
        <p:spPr/>
        <p:txBody>
          <a:bodyPr/>
          <a:lstStyle/>
          <a:p>
            <a:fld id="{9BB07FEE-E424-4620-A0EA-5F1F48EF1E78}" type="slidenum">
              <a:rPr lang="en-US" smtClean="0"/>
              <a:t>‹#›</a:t>
            </a:fld>
            <a:endParaRPr lang="en-US" dirty="0"/>
          </a:p>
        </p:txBody>
      </p:sp>
    </p:spTree>
    <p:extLst>
      <p:ext uri="{BB962C8B-B14F-4D97-AF65-F5344CB8AC3E}">
        <p14:creationId xmlns:p14="http://schemas.microsoft.com/office/powerpoint/2010/main" val="2066101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75C83-21AC-48C6-9A5E-1AA522E10F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9533545-75E0-40E4-882A-DDEF5E7913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3C7E081-58CF-4E50-9BE2-CA9B0E4E0B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B43BFA-CB48-4FD6-8CB0-1FD0F3196EF3}"/>
              </a:ext>
            </a:extLst>
          </p:cNvPr>
          <p:cNvSpPr>
            <a:spLocks noGrp="1"/>
          </p:cNvSpPr>
          <p:nvPr>
            <p:ph type="dt" sz="half" idx="10"/>
          </p:nvPr>
        </p:nvSpPr>
        <p:spPr/>
        <p:txBody>
          <a:bodyPr/>
          <a:lstStyle/>
          <a:p>
            <a:fld id="{BA1B0811-227D-45AE-8232-F0FAD4DC07F5}" type="datetime1">
              <a:rPr lang="en-US" smtClean="0"/>
              <a:t>7/7/2021</a:t>
            </a:fld>
            <a:endParaRPr lang="en-US" dirty="0"/>
          </a:p>
        </p:txBody>
      </p:sp>
      <p:sp>
        <p:nvSpPr>
          <p:cNvPr id="6" name="Footer Placeholder 5">
            <a:extLst>
              <a:ext uri="{FF2B5EF4-FFF2-40B4-BE49-F238E27FC236}">
                <a16:creationId xmlns:a16="http://schemas.microsoft.com/office/drawing/2014/main" id="{11E2B834-44CF-4927-8E8F-763055F8937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49E8F60-64E0-4B56-8FA9-C5F900C71882}"/>
              </a:ext>
            </a:extLst>
          </p:cNvPr>
          <p:cNvSpPr>
            <a:spLocks noGrp="1"/>
          </p:cNvSpPr>
          <p:nvPr>
            <p:ph type="sldNum" sz="quarter" idx="12"/>
          </p:nvPr>
        </p:nvSpPr>
        <p:spPr/>
        <p:txBody>
          <a:bodyPr/>
          <a:lstStyle/>
          <a:p>
            <a:fld id="{9BB07FEE-E424-4620-A0EA-5F1F48EF1E78}" type="slidenum">
              <a:rPr lang="en-US" smtClean="0"/>
              <a:t>‹#›</a:t>
            </a:fld>
            <a:endParaRPr lang="en-US" dirty="0"/>
          </a:p>
        </p:txBody>
      </p:sp>
    </p:spTree>
    <p:extLst>
      <p:ext uri="{BB962C8B-B14F-4D97-AF65-F5344CB8AC3E}">
        <p14:creationId xmlns:p14="http://schemas.microsoft.com/office/powerpoint/2010/main" val="1724382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C9088-65A5-4C28-83A4-823BCCDA01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5A3D97-C360-4D91-A458-A9A47C70E7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C6B76F85-066A-4074-8E55-7B015C03FB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5AE4F3-DD9F-4665-9032-7BB31E2BD766}"/>
              </a:ext>
            </a:extLst>
          </p:cNvPr>
          <p:cNvSpPr>
            <a:spLocks noGrp="1"/>
          </p:cNvSpPr>
          <p:nvPr>
            <p:ph type="dt" sz="half" idx="10"/>
          </p:nvPr>
        </p:nvSpPr>
        <p:spPr/>
        <p:txBody>
          <a:bodyPr/>
          <a:lstStyle/>
          <a:p>
            <a:fld id="{A120C15F-31EA-4BFF-995B-EDC82BA09A28}" type="datetime1">
              <a:rPr lang="en-US" smtClean="0"/>
              <a:t>7/7/2021</a:t>
            </a:fld>
            <a:endParaRPr lang="en-US" dirty="0"/>
          </a:p>
        </p:txBody>
      </p:sp>
      <p:sp>
        <p:nvSpPr>
          <p:cNvPr id="6" name="Footer Placeholder 5">
            <a:extLst>
              <a:ext uri="{FF2B5EF4-FFF2-40B4-BE49-F238E27FC236}">
                <a16:creationId xmlns:a16="http://schemas.microsoft.com/office/drawing/2014/main" id="{9140FE84-CA8B-4BA6-87DB-27AC86A0286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3B7AB06-A96E-4EBD-9B3E-1EC5397FE13F}"/>
              </a:ext>
            </a:extLst>
          </p:cNvPr>
          <p:cNvSpPr>
            <a:spLocks noGrp="1"/>
          </p:cNvSpPr>
          <p:nvPr>
            <p:ph type="sldNum" sz="quarter" idx="12"/>
          </p:nvPr>
        </p:nvSpPr>
        <p:spPr/>
        <p:txBody>
          <a:bodyPr/>
          <a:lstStyle/>
          <a:p>
            <a:fld id="{9BB07FEE-E424-4620-A0EA-5F1F48EF1E78}" type="slidenum">
              <a:rPr lang="en-US" smtClean="0"/>
              <a:t>‹#›</a:t>
            </a:fld>
            <a:endParaRPr lang="en-US" dirty="0"/>
          </a:p>
        </p:txBody>
      </p:sp>
    </p:spTree>
    <p:extLst>
      <p:ext uri="{BB962C8B-B14F-4D97-AF65-F5344CB8AC3E}">
        <p14:creationId xmlns:p14="http://schemas.microsoft.com/office/powerpoint/2010/main" val="1567914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826C2C-F9C1-4FD4-8BF5-AE16D38502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C8D1310-94F8-4D87-98CD-3CD9A12FA4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94B501-A5EB-405E-B78B-FC1CEEF303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8FA743-55F8-406A-A158-D15C94121FA5}" type="datetime1">
              <a:rPr lang="en-US" smtClean="0"/>
              <a:t>7/7/2021</a:t>
            </a:fld>
            <a:endParaRPr lang="en-US" dirty="0"/>
          </a:p>
        </p:txBody>
      </p:sp>
      <p:sp>
        <p:nvSpPr>
          <p:cNvPr id="5" name="Footer Placeholder 4">
            <a:extLst>
              <a:ext uri="{FF2B5EF4-FFF2-40B4-BE49-F238E27FC236}">
                <a16:creationId xmlns:a16="http://schemas.microsoft.com/office/drawing/2014/main" id="{61DE7765-D8B9-4C57-BA3F-AB0B86B13E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9A8F6C9D-7497-4556-AC5A-31A0072B4B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B07FEE-E424-4620-A0EA-5F1F48EF1E78}" type="slidenum">
              <a:rPr lang="en-US" smtClean="0"/>
              <a:t>‹#›</a:t>
            </a:fld>
            <a:endParaRPr lang="en-US" dirty="0"/>
          </a:p>
        </p:txBody>
      </p:sp>
    </p:spTree>
    <p:extLst>
      <p:ext uri="{BB962C8B-B14F-4D97-AF65-F5344CB8AC3E}">
        <p14:creationId xmlns:p14="http://schemas.microsoft.com/office/powerpoint/2010/main" val="685643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learn.e-limu.org/topic/view/?t=176&amp;c=33" TargetMode="External"/><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hyperlink" Target="http://mythought-filledjourney.blogspot.com/2012_01_01_archive.html" TargetMode="Externa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7383B190-6BFB-422F-B667-06B7B25F09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4708357" y="3509963"/>
            <a:ext cx="7092215" cy="2967839"/>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74006564-3DDD-41F5-9D4E-CA00A5C4FB4F}"/>
              </a:ext>
            </a:extLst>
          </p:cNvPr>
          <p:cNvSpPr txBox="1"/>
          <p:nvPr/>
        </p:nvSpPr>
        <p:spPr>
          <a:xfrm>
            <a:off x="5021821" y="3812954"/>
            <a:ext cx="6465287" cy="1516014"/>
          </a:xfrm>
          <a:prstGeom prst="rect">
            <a:avLst/>
          </a:prstGeom>
        </p:spPr>
        <p:txBody>
          <a:bodyPr vert="horz" lIns="91440" tIns="45720" rIns="91440" bIns="45720" rtlCol="0" anchor="b">
            <a:normAutofit/>
          </a:bodyPr>
          <a:lstStyle/>
          <a:p>
            <a:pPr marL="0" marR="0" algn="ctr">
              <a:lnSpc>
                <a:spcPct val="90000"/>
              </a:lnSpc>
              <a:spcBef>
                <a:spcPct val="0"/>
              </a:spcBef>
              <a:spcAft>
                <a:spcPts val="600"/>
              </a:spcAft>
            </a:pPr>
            <a:r>
              <a:rPr lang="en-US" sz="4800" b="1" kern="1200" dirty="0">
                <a:solidFill>
                  <a:srgbClr val="FF3399"/>
                </a:solidFill>
                <a:effectLst/>
                <a:latin typeface="+mj-lt"/>
                <a:ea typeface="+mj-ea"/>
                <a:cs typeface="+mj-cs"/>
              </a:rPr>
              <a:t>Tests and Trials Questions and Answers /Freedom</a:t>
            </a:r>
            <a:endParaRPr lang="en-US" sz="4800" kern="1200" dirty="0">
              <a:solidFill>
                <a:srgbClr val="FF3399"/>
              </a:solidFill>
              <a:effectLst/>
              <a:latin typeface="+mj-lt"/>
              <a:ea typeface="+mj-ea"/>
              <a:cs typeface="+mj-cs"/>
            </a:endParaRPr>
          </a:p>
        </p:txBody>
      </p:sp>
      <p:cxnSp>
        <p:nvCxnSpPr>
          <p:cNvPr id="19" name="Straight Connector 18">
            <a:extLst>
              <a:ext uri="{FF2B5EF4-FFF2-40B4-BE49-F238E27FC236}">
                <a16:creationId xmlns:a16="http://schemas.microsoft.com/office/drawing/2014/main" id="{ED28E597-4AF8-4D69-A9AB-A1EDC6156B0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38287" y="5443086"/>
            <a:ext cx="640080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69F69384-3740-4BE7-9B83-1F0685A895F0}"/>
              </a:ext>
            </a:extLst>
          </p:cNvPr>
          <p:cNvSpPr>
            <a:spLocks noGrp="1"/>
          </p:cNvSpPr>
          <p:nvPr>
            <p:ph type="sldNum" sz="quarter" idx="12"/>
          </p:nvPr>
        </p:nvSpPr>
        <p:spPr>
          <a:xfrm>
            <a:off x="9057372" y="6536267"/>
            <a:ext cx="2743200" cy="306928"/>
          </a:xfrm>
        </p:spPr>
        <p:txBody>
          <a:bodyPr vert="horz" lIns="91440" tIns="45720" rIns="91440" bIns="45720" rtlCol="0" anchor="ctr">
            <a:normAutofit/>
          </a:bodyPr>
          <a:lstStyle/>
          <a:p>
            <a:pPr>
              <a:spcAft>
                <a:spcPts val="600"/>
              </a:spcAft>
            </a:pPr>
            <a:fld id="{8A93AD35-03B3-4DE0-B369-4124358E2214}" type="slidenum">
              <a:rPr lang="en-US" smtClean="0"/>
              <a:pPr>
                <a:spcAft>
                  <a:spcPts val="600"/>
                </a:spcAft>
              </a:pPr>
              <a:t>1</a:t>
            </a:fld>
            <a:endParaRPr lang="en-US" dirty="0"/>
          </a:p>
        </p:txBody>
      </p:sp>
      <p:sp>
        <p:nvSpPr>
          <p:cNvPr id="2" name="TextBox 1">
            <a:extLst>
              <a:ext uri="{FF2B5EF4-FFF2-40B4-BE49-F238E27FC236}">
                <a16:creationId xmlns:a16="http://schemas.microsoft.com/office/drawing/2014/main" id="{22609376-03D8-41AE-BEF4-0E1120AEEF29}"/>
              </a:ext>
            </a:extLst>
          </p:cNvPr>
          <p:cNvSpPr txBox="1"/>
          <p:nvPr/>
        </p:nvSpPr>
        <p:spPr>
          <a:xfrm>
            <a:off x="7120806" y="5699342"/>
            <a:ext cx="2743200" cy="584775"/>
          </a:xfrm>
          <a:prstGeom prst="rect">
            <a:avLst/>
          </a:prstGeom>
          <a:noFill/>
        </p:spPr>
        <p:txBody>
          <a:bodyPr wrap="square" rtlCol="0">
            <a:spAutoFit/>
          </a:bodyPr>
          <a:lstStyle/>
          <a:p>
            <a:pPr algn="ctr"/>
            <a:r>
              <a:rPr lang="en-US" sz="3200" b="1" dirty="0">
                <a:solidFill>
                  <a:srgbClr val="FF0000"/>
                </a:solidFill>
              </a:rPr>
              <a:t>July 7, 2021</a:t>
            </a:r>
          </a:p>
        </p:txBody>
      </p:sp>
      <p:pic>
        <p:nvPicPr>
          <p:cNvPr id="11" name="Picture 10" descr="A picture containing sky, person, outdoor, person&#10;&#10;Description automatically generated">
            <a:extLst>
              <a:ext uri="{FF2B5EF4-FFF2-40B4-BE49-F238E27FC236}">
                <a16:creationId xmlns:a16="http://schemas.microsoft.com/office/drawing/2014/main" id="{23B261E6-1DBB-4BC3-BB0B-E9C2ED7931FF}"/>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108005" y="156614"/>
            <a:ext cx="4692567" cy="3097094"/>
          </a:xfrm>
          <a:prstGeom prst="rect">
            <a:avLst/>
          </a:prstGeom>
        </p:spPr>
      </p:pic>
      <p:pic>
        <p:nvPicPr>
          <p:cNvPr id="15" name="Picture 14" descr="A picture containing rock, outdoor, mammal, stone&#10;&#10;Description automatically generated">
            <a:extLst>
              <a:ext uri="{FF2B5EF4-FFF2-40B4-BE49-F238E27FC236}">
                <a16:creationId xmlns:a16="http://schemas.microsoft.com/office/drawing/2014/main" id="{353870F7-B8E7-49F0-B4BB-10BD0DFBECE9}"/>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391428" y="123668"/>
            <a:ext cx="4854461" cy="3162985"/>
          </a:xfrm>
          <a:prstGeom prst="rect">
            <a:avLst/>
          </a:prstGeom>
        </p:spPr>
      </p:pic>
    </p:spTree>
    <p:extLst>
      <p:ext uri="{BB962C8B-B14F-4D97-AF65-F5344CB8AC3E}">
        <p14:creationId xmlns:p14="http://schemas.microsoft.com/office/powerpoint/2010/main" val="839445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B29EF-92C8-4706-9DCC-99BF2F155D01}"/>
              </a:ext>
            </a:extLst>
          </p:cNvPr>
          <p:cNvSpPr>
            <a:spLocks noGrp="1"/>
          </p:cNvSpPr>
          <p:nvPr>
            <p:ph type="title"/>
          </p:nvPr>
        </p:nvSpPr>
        <p:spPr/>
        <p:txBody>
          <a:bodyPr/>
          <a:lstStyle/>
          <a:p>
            <a:pPr algn="ctr"/>
            <a:r>
              <a:rPr lang="en-US" sz="4800" b="1" cap="small" dirty="0">
                <a:solidFill>
                  <a:srgbClr val="FF0000"/>
                </a:solidFill>
              </a:rPr>
              <a:t>The Meaning of Freedom</a:t>
            </a:r>
          </a:p>
        </p:txBody>
      </p:sp>
      <p:sp>
        <p:nvSpPr>
          <p:cNvPr id="3" name="Slide Number Placeholder 2">
            <a:extLst>
              <a:ext uri="{FF2B5EF4-FFF2-40B4-BE49-F238E27FC236}">
                <a16:creationId xmlns:a16="http://schemas.microsoft.com/office/drawing/2014/main" id="{0FBFE4AF-A4E8-4C01-8FE4-0B2F1D593090}"/>
              </a:ext>
            </a:extLst>
          </p:cNvPr>
          <p:cNvSpPr>
            <a:spLocks noGrp="1"/>
          </p:cNvSpPr>
          <p:nvPr>
            <p:ph type="sldNum" sz="quarter" idx="12"/>
          </p:nvPr>
        </p:nvSpPr>
        <p:spPr/>
        <p:txBody>
          <a:bodyPr/>
          <a:lstStyle/>
          <a:p>
            <a:fld id="{9BB07FEE-E424-4620-A0EA-5F1F48EF1E78}" type="slidenum">
              <a:rPr lang="en-US" smtClean="0"/>
              <a:t>10</a:t>
            </a:fld>
            <a:endParaRPr lang="en-US" dirty="0"/>
          </a:p>
        </p:txBody>
      </p:sp>
      <p:sp>
        <p:nvSpPr>
          <p:cNvPr id="4" name="TextBox 3">
            <a:extLst>
              <a:ext uri="{FF2B5EF4-FFF2-40B4-BE49-F238E27FC236}">
                <a16:creationId xmlns:a16="http://schemas.microsoft.com/office/drawing/2014/main" id="{1FC15BDB-2DC7-4398-B805-4AFCB364C1F7}"/>
              </a:ext>
            </a:extLst>
          </p:cNvPr>
          <p:cNvSpPr txBox="1"/>
          <p:nvPr/>
        </p:nvSpPr>
        <p:spPr>
          <a:xfrm>
            <a:off x="326155" y="1690688"/>
            <a:ext cx="11724123" cy="3200876"/>
          </a:xfrm>
          <a:prstGeom prst="rect">
            <a:avLst/>
          </a:prstGeom>
          <a:noFill/>
        </p:spPr>
        <p:txBody>
          <a:bodyPr wrap="square" rtlCol="0">
            <a:spAutoFit/>
          </a:bodyPr>
          <a:lstStyle/>
          <a:p>
            <a:pPr algn="ctr"/>
            <a:r>
              <a:rPr lang="en-US" sz="4000" b="1" dirty="0">
                <a:solidFill>
                  <a:srgbClr val="FF3399"/>
                </a:solidFill>
              </a:rPr>
              <a:t>John 8:31-32 (NIV)</a:t>
            </a:r>
          </a:p>
          <a:p>
            <a:endParaRPr lang="en-US" sz="3600" b="1" dirty="0">
              <a:solidFill>
                <a:srgbClr val="0070C0"/>
              </a:solidFill>
            </a:endParaRPr>
          </a:p>
          <a:p>
            <a:r>
              <a:rPr lang="en-US" sz="3600" b="1" dirty="0">
                <a:solidFill>
                  <a:srgbClr val="0070C0"/>
                </a:solidFill>
              </a:rPr>
              <a:t>To the Jews who had believed him, Jesus said, “If you hold to my teaching, you are really my disciples. Then you will know the truth, and the truth will set you free</a:t>
            </a:r>
            <a:r>
              <a:rPr lang="en-US" dirty="0"/>
              <a:t>.”</a:t>
            </a:r>
          </a:p>
          <a:p>
            <a:endParaRPr lang="en-US" dirty="0"/>
          </a:p>
        </p:txBody>
      </p:sp>
    </p:spTree>
    <p:extLst>
      <p:ext uri="{BB962C8B-B14F-4D97-AF65-F5344CB8AC3E}">
        <p14:creationId xmlns:p14="http://schemas.microsoft.com/office/powerpoint/2010/main" val="1409828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Genesis 1:26</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11</a:t>
            </a:fld>
            <a:endParaRPr lang="en-US" dirty="0"/>
          </a:p>
        </p:txBody>
      </p:sp>
      <p:sp>
        <p:nvSpPr>
          <p:cNvPr id="6" name="TextBox 5">
            <a:extLst>
              <a:ext uri="{FF2B5EF4-FFF2-40B4-BE49-F238E27FC236}">
                <a16:creationId xmlns:a16="http://schemas.microsoft.com/office/drawing/2014/main" id="{3A013077-C713-4271-B9CD-F1FCA5050FD7}"/>
              </a:ext>
            </a:extLst>
          </p:cNvPr>
          <p:cNvSpPr txBox="1"/>
          <p:nvPr/>
        </p:nvSpPr>
        <p:spPr>
          <a:xfrm>
            <a:off x="395836" y="1428256"/>
            <a:ext cx="11147739" cy="3416320"/>
          </a:xfrm>
          <a:prstGeom prst="rect">
            <a:avLst/>
          </a:prstGeom>
          <a:noFill/>
        </p:spPr>
        <p:txBody>
          <a:bodyPr wrap="square" rtlCol="0">
            <a:spAutoFit/>
          </a:bodyPr>
          <a:lstStyle/>
          <a:p>
            <a:r>
              <a:rPr lang="en-US" sz="3600" b="1" dirty="0">
                <a:solidFill>
                  <a:srgbClr val="0070C0"/>
                </a:solidFill>
              </a:rPr>
              <a:t>LET US MAKE MAN IN OUR IMAGE, AFTER OUR LIKENESS:  AND LET THEM HAVE DOMINION OVER THE FISH OF THE SEA, AND OVER THE FOWL OF THE AIR AND OVER THE FOWL OF THE AIR AND OVER THE CATTLE, AND OVER ALL THE EARTH, AND OVER EVERY CREEPING THING THAT CREEPETH UPON THE EARTH.</a:t>
            </a:r>
          </a:p>
        </p:txBody>
      </p:sp>
    </p:spTree>
    <p:extLst>
      <p:ext uri="{BB962C8B-B14F-4D97-AF65-F5344CB8AC3E}">
        <p14:creationId xmlns:p14="http://schemas.microsoft.com/office/powerpoint/2010/main" val="315063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Freedom</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12</a:t>
            </a:fld>
            <a:endParaRPr lang="en-US" dirty="0"/>
          </a:p>
        </p:txBody>
      </p:sp>
      <p:sp>
        <p:nvSpPr>
          <p:cNvPr id="6" name="TextBox 5">
            <a:extLst>
              <a:ext uri="{FF2B5EF4-FFF2-40B4-BE49-F238E27FC236}">
                <a16:creationId xmlns:a16="http://schemas.microsoft.com/office/drawing/2014/main" id="{3A013077-C713-4271-B9CD-F1FCA5050FD7}"/>
              </a:ext>
            </a:extLst>
          </p:cNvPr>
          <p:cNvSpPr txBox="1"/>
          <p:nvPr/>
        </p:nvSpPr>
        <p:spPr>
          <a:xfrm>
            <a:off x="395836" y="1125399"/>
            <a:ext cx="11147739" cy="3662541"/>
          </a:xfrm>
          <a:prstGeom prst="rect">
            <a:avLst/>
          </a:prstGeom>
          <a:noFill/>
        </p:spPr>
        <p:txBody>
          <a:bodyPr wrap="square" rtlCol="0">
            <a:spAutoFit/>
          </a:bodyPr>
          <a:lstStyle/>
          <a:p>
            <a:r>
              <a:rPr lang="en-US" sz="3200" b="1" dirty="0">
                <a:solidFill>
                  <a:srgbClr val="0070C0"/>
                </a:solidFill>
              </a:rPr>
              <a:t>TRUE FREEDOM IS THEREFORE THE LIBERTY TO DOMINATE THE EARTH THROUGH ONE UNIQUE GIFTS AND TALENTS IN FULFILMENT OF GOD’S PURPOSE FOR ONE! </a:t>
            </a:r>
          </a:p>
          <a:p>
            <a:endParaRPr lang="en-US" sz="3600" b="1" dirty="0">
              <a:solidFill>
                <a:srgbClr val="0070C0"/>
              </a:solidFill>
            </a:endParaRPr>
          </a:p>
          <a:p>
            <a:r>
              <a:rPr lang="en-US" sz="3600" b="1" dirty="0">
                <a:solidFill>
                  <a:srgbClr val="0070C0"/>
                </a:solidFill>
              </a:rPr>
              <a:t>“There is no way to walk into freedom without shouldering its responsibility.”</a:t>
            </a:r>
          </a:p>
          <a:p>
            <a:endParaRPr lang="en-US" sz="1200" b="1" dirty="0">
              <a:solidFill>
                <a:srgbClr val="0070C0"/>
              </a:solidFill>
            </a:endParaRPr>
          </a:p>
          <a:p>
            <a:r>
              <a:rPr lang="en-US" sz="1600" b="1" dirty="0">
                <a:solidFill>
                  <a:srgbClr val="0070C0"/>
                </a:solidFill>
              </a:rPr>
              <a:t>From “The Burden of Freedom” by Myles Munroe</a:t>
            </a:r>
          </a:p>
        </p:txBody>
      </p:sp>
      <p:sp>
        <p:nvSpPr>
          <p:cNvPr id="4" name="TextBox 3">
            <a:extLst>
              <a:ext uri="{FF2B5EF4-FFF2-40B4-BE49-F238E27FC236}">
                <a16:creationId xmlns:a16="http://schemas.microsoft.com/office/drawing/2014/main" id="{C5A3AE3F-A07F-4434-8852-5BADE668248F}"/>
              </a:ext>
            </a:extLst>
          </p:cNvPr>
          <p:cNvSpPr txBox="1"/>
          <p:nvPr/>
        </p:nvSpPr>
        <p:spPr>
          <a:xfrm>
            <a:off x="465937" y="5101391"/>
            <a:ext cx="11077638" cy="646331"/>
          </a:xfrm>
          <a:prstGeom prst="rect">
            <a:avLst/>
          </a:prstGeom>
          <a:noFill/>
        </p:spPr>
        <p:txBody>
          <a:bodyPr wrap="square" rtlCol="0">
            <a:spAutoFit/>
          </a:bodyPr>
          <a:lstStyle/>
          <a:p>
            <a:r>
              <a:rPr lang="en-US" sz="3600" b="1" dirty="0">
                <a:solidFill>
                  <a:srgbClr val="0070C0"/>
                </a:solidFill>
              </a:rPr>
              <a:t>A person who is truly free is responsible and</a:t>
            </a:r>
            <a:r>
              <a:rPr lang="en-US" dirty="0"/>
              <a:t> </a:t>
            </a:r>
            <a:r>
              <a:rPr lang="en-US" sz="3600" b="1" dirty="0">
                <a:solidFill>
                  <a:srgbClr val="0070C0"/>
                </a:solidFill>
              </a:rPr>
              <a:t>accountable</a:t>
            </a:r>
            <a:r>
              <a:rPr lang="en-US" dirty="0"/>
              <a:t>.</a:t>
            </a:r>
          </a:p>
        </p:txBody>
      </p:sp>
    </p:spTree>
    <p:extLst>
      <p:ext uri="{BB962C8B-B14F-4D97-AF65-F5344CB8AC3E}">
        <p14:creationId xmlns:p14="http://schemas.microsoft.com/office/powerpoint/2010/main" val="3632599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Deliverance</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13</a:t>
            </a:fld>
            <a:endParaRPr lang="en-US" dirty="0"/>
          </a:p>
        </p:txBody>
      </p:sp>
      <p:sp>
        <p:nvSpPr>
          <p:cNvPr id="6" name="TextBox 5">
            <a:extLst>
              <a:ext uri="{FF2B5EF4-FFF2-40B4-BE49-F238E27FC236}">
                <a16:creationId xmlns:a16="http://schemas.microsoft.com/office/drawing/2014/main" id="{3A013077-C713-4271-B9CD-F1FCA5050FD7}"/>
              </a:ext>
            </a:extLst>
          </p:cNvPr>
          <p:cNvSpPr txBox="1"/>
          <p:nvPr/>
        </p:nvSpPr>
        <p:spPr>
          <a:xfrm>
            <a:off x="395836" y="1428256"/>
            <a:ext cx="11147739" cy="4339650"/>
          </a:xfrm>
          <a:prstGeom prst="rect">
            <a:avLst/>
          </a:prstGeom>
          <a:noFill/>
        </p:spPr>
        <p:txBody>
          <a:bodyPr wrap="square" rtlCol="0">
            <a:spAutoFit/>
          </a:bodyPr>
          <a:lstStyle/>
          <a:p>
            <a:r>
              <a:rPr lang="en-US" sz="3600" b="1" dirty="0">
                <a:solidFill>
                  <a:srgbClr val="0070C0"/>
                </a:solidFill>
              </a:rPr>
              <a:t>“Deliverance is the physical liberation from physical restrictions. Deliverance is the removal of the slave from the environment of the slave master. Deliverance is not freedom. Deliverance prepares you for freedom. A change in one’s position does not mean that there has been a change in his or her disposition.”</a:t>
            </a:r>
          </a:p>
          <a:p>
            <a:endParaRPr lang="en-US" sz="1200" b="1" dirty="0">
              <a:solidFill>
                <a:srgbClr val="0070C0"/>
              </a:solidFill>
            </a:endParaRPr>
          </a:p>
          <a:p>
            <a:r>
              <a:rPr lang="en-US" sz="1200" b="1" dirty="0">
                <a:solidFill>
                  <a:srgbClr val="0070C0"/>
                </a:solidFill>
              </a:rPr>
              <a:t>From “The Burden of Freedom” by Myles Munroe</a:t>
            </a:r>
          </a:p>
          <a:p>
            <a:endParaRPr lang="en-US" sz="3600" b="1" dirty="0">
              <a:solidFill>
                <a:srgbClr val="0070C0"/>
              </a:solidFill>
            </a:endParaRPr>
          </a:p>
        </p:txBody>
      </p:sp>
    </p:spTree>
    <p:extLst>
      <p:ext uri="{BB962C8B-B14F-4D97-AF65-F5344CB8AC3E}">
        <p14:creationId xmlns:p14="http://schemas.microsoft.com/office/powerpoint/2010/main" val="32854401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Deliverance Versus Freedom</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14</a:t>
            </a:fld>
            <a:endParaRPr lang="en-US" dirty="0"/>
          </a:p>
        </p:txBody>
      </p:sp>
      <p:sp>
        <p:nvSpPr>
          <p:cNvPr id="6" name="TextBox 5">
            <a:extLst>
              <a:ext uri="{FF2B5EF4-FFF2-40B4-BE49-F238E27FC236}">
                <a16:creationId xmlns:a16="http://schemas.microsoft.com/office/drawing/2014/main" id="{3A013077-C713-4271-B9CD-F1FCA5050FD7}"/>
              </a:ext>
            </a:extLst>
          </p:cNvPr>
          <p:cNvSpPr txBox="1"/>
          <p:nvPr/>
        </p:nvSpPr>
        <p:spPr>
          <a:xfrm>
            <a:off x="378364" y="966112"/>
            <a:ext cx="11147739" cy="5847755"/>
          </a:xfrm>
          <a:prstGeom prst="rect">
            <a:avLst/>
          </a:prstGeom>
          <a:noFill/>
        </p:spPr>
        <p:txBody>
          <a:bodyPr wrap="square" rtlCol="0">
            <a:spAutoFit/>
          </a:bodyPr>
          <a:lstStyle/>
          <a:p>
            <a:r>
              <a:rPr lang="en-US" sz="2600" b="1" dirty="0">
                <a:solidFill>
                  <a:srgbClr val="0070C0"/>
                </a:solidFill>
              </a:rPr>
              <a:t>Deliverance simply opens the door for freedom. The essential ingredients toward freedom is mental “transformation.” </a:t>
            </a:r>
          </a:p>
          <a:p>
            <a:pPr algn="ctr"/>
            <a:r>
              <a:rPr lang="en-US" sz="4000" b="1" dirty="0">
                <a:solidFill>
                  <a:srgbClr val="FF3399"/>
                </a:solidFill>
              </a:rPr>
              <a:t>Romans 12:2</a:t>
            </a:r>
          </a:p>
          <a:p>
            <a:r>
              <a:rPr lang="en-US" sz="2600" b="1" dirty="0">
                <a:solidFill>
                  <a:srgbClr val="0070C0"/>
                </a:solidFill>
              </a:rPr>
              <a:t>Do not conform any longer to the pattern of this world, but be transformed by the renewing of your mind. </a:t>
            </a:r>
          </a:p>
          <a:p>
            <a:endParaRPr lang="en-US" sz="2600" b="1" dirty="0">
              <a:solidFill>
                <a:srgbClr val="0070C0"/>
              </a:solidFill>
            </a:endParaRPr>
          </a:p>
          <a:p>
            <a:r>
              <a:rPr lang="en-US" sz="2600" b="1" dirty="0">
                <a:solidFill>
                  <a:srgbClr val="0070C0"/>
                </a:solidFill>
              </a:rPr>
              <a:t>The only one who can change you, is you!</a:t>
            </a:r>
          </a:p>
          <a:p>
            <a:pPr algn="ctr"/>
            <a:r>
              <a:rPr lang="en-US" sz="2600" b="1" dirty="0">
                <a:solidFill>
                  <a:srgbClr val="0070C0"/>
                </a:solidFill>
              </a:rPr>
              <a:t> </a:t>
            </a:r>
          </a:p>
          <a:p>
            <a:pPr algn="ctr"/>
            <a:r>
              <a:rPr lang="en-US" sz="4000" b="1" dirty="0">
                <a:solidFill>
                  <a:srgbClr val="FF3399"/>
                </a:solidFill>
              </a:rPr>
              <a:t>Proverbs 23:7 (KJV)</a:t>
            </a:r>
          </a:p>
          <a:p>
            <a:r>
              <a:rPr lang="en-US" sz="2600" b="1" dirty="0">
                <a:solidFill>
                  <a:srgbClr val="0070C0"/>
                </a:solidFill>
              </a:rPr>
              <a:t>For as he thinketh in his heart, so is he: Eat and drink, saith he to thee; but his heart is not with thee.</a:t>
            </a:r>
          </a:p>
          <a:p>
            <a:endParaRPr lang="en-US" sz="1200" b="1" dirty="0">
              <a:solidFill>
                <a:srgbClr val="0070C0"/>
              </a:solidFill>
            </a:endParaRPr>
          </a:p>
          <a:p>
            <a:r>
              <a:rPr lang="en-US" sz="1200" b="1" dirty="0">
                <a:solidFill>
                  <a:srgbClr val="0070C0"/>
                </a:solidFill>
              </a:rPr>
              <a:t>From “The Burden of Freedom” by Myles Munroe</a:t>
            </a:r>
          </a:p>
          <a:p>
            <a:endParaRPr lang="en-US" sz="3600" b="1" dirty="0">
              <a:solidFill>
                <a:srgbClr val="0070C0"/>
              </a:solidFill>
            </a:endParaRPr>
          </a:p>
        </p:txBody>
      </p:sp>
    </p:spTree>
    <p:extLst>
      <p:ext uri="{BB962C8B-B14F-4D97-AF65-F5344CB8AC3E}">
        <p14:creationId xmlns:p14="http://schemas.microsoft.com/office/powerpoint/2010/main" val="29471444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Freedom</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15</a:t>
            </a:fld>
            <a:endParaRPr lang="en-US" dirty="0"/>
          </a:p>
        </p:txBody>
      </p:sp>
      <p:sp>
        <p:nvSpPr>
          <p:cNvPr id="6" name="TextBox 5">
            <a:extLst>
              <a:ext uri="{FF2B5EF4-FFF2-40B4-BE49-F238E27FC236}">
                <a16:creationId xmlns:a16="http://schemas.microsoft.com/office/drawing/2014/main" id="{3A013077-C713-4271-B9CD-F1FCA5050FD7}"/>
              </a:ext>
            </a:extLst>
          </p:cNvPr>
          <p:cNvSpPr txBox="1"/>
          <p:nvPr/>
        </p:nvSpPr>
        <p:spPr>
          <a:xfrm>
            <a:off x="873419" y="1373805"/>
            <a:ext cx="10792459" cy="4524315"/>
          </a:xfrm>
          <a:prstGeom prst="rect">
            <a:avLst/>
          </a:prstGeom>
          <a:noFill/>
        </p:spPr>
        <p:txBody>
          <a:bodyPr wrap="square" rtlCol="0">
            <a:spAutoFit/>
          </a:bodyPr>
          <a:lstStyle/>
          <a:p>
            <a:r>
              <a:rPr lang="en-US" sz="4800" b="1" dirty="0">
                <a:solidFill>
                  <a:srgbClr val="0070C0"/>
                </a:solidFill>
              </a:rPr>
              <a:t>Freedom at its best embraces the will of a sovereign God. Therefore, stewardship is the greatest indicator of a truly free person.</a:t>
            </a:r>
          </a:p>
          <a:p>
            <a:endParaRPr lang="en-US" sz="4800" b="1" dirty="0">
              <a:solidFill>
                <a:srgbClr val="0070C0"/>
              </a:solidFill>
            </a:endParaRPr>
          </a:p>
          <a:p>
            <a:r>
              <a:rPr lang="en-US" sz="1200" b="1" dirty="0">
                <a:solidFill>
                  <a:srgbClr val="0070C0"/>
                </a:solidFill>
              </a:rPr>
              <a:t>From “The Burden of Freedom” by Myles Munroe</a:t>
            </a:r>
          </a:p>
          <a:p>
            <a:endParaRPr lang="en-US" sz="3600" b="1" dirty="0">
              <a:solidFill>
                <a:srgbClr val="0070C0"/>
              </a:solidFill>
            </a:endParaRPr>
          </a:p>
        </p:txBody>
      </p:sp>
    </p:spTree>
    <p:extLst>
      <p:ext uri="{BB962C8B-B14F-4D97-AF65-F5344CB8AC3E}">
        <p14:creationId xmlns:p14="http://schemas.microsoft.com/office/powerpoint/2010/main" val="34866186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1158530" y="276214"/>
            <a:ext cx="10515600" cy="1325563"/>
          </a:xfrm>
        </p:spPr>
        <p:txBody>
          <a:bodyPr>
            <a:normAutofit/>
          </a:bodyPr>
          <a:lstStyle/>
          <a:p>
            <a:pPr algn="ctr"/>
            <a:r>
              <a:rPr lang="en-US" sz="8000" b="1" cap="small" dirty="0">
                <a:solidFill>
                  <a:srgbClr val="FF0000"/>
                </a:solidFill>
              </a:rPr>
              <a:t>FAT</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16</a:t>
            </a:fld>
            <a:endParaRPr lang="en-US" dirty="0"/>
          </a:p>
        </p:txBody>
      </p:sp>
      <p:graphicFrame>
        <p:nvGraphicFramePr>
          <p:cNvPr id="4" name="Table 4">
            <a:extLst>
              <a:ext uri="{FF2B5EF4-FFF2-40B4-BE49-F238E27FC236}">
                <a16:creationId xmlns:a16="http://schemas.microsoft.com/office/drawing/2014/main" id="{375A79BF-7EFB-48BE-9A7F-F89BE9B975C2}"/>
              </a:ext>
            </a:extLst>
          </p:cNvPr>
          <p:cNvGraphicFramePr>
            <a:graphicFrameLocks noGrp="1"/>
          </p:cNvGraphicFramePr>
          <p:nvPr>
            <p:extLst>
              <p:ext uri="{D42A27DB-BD31-4B8C-83A1-F6EECF244321}">
                <p14:modId xmlns:p14="http://schemas.microsoft.com/office/powerpoint/2010/main" val="164642134"/>
              </p:ext>
            </p:extLst>
          </p:nvPr>
        </p:nvGraphicFramePr>
        <p:xfrm>
          <a:off x="2393101" y="1722120"/>
          <a:ext cx="8127999" cy="34137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404981469"/>
                    </a:ext>
                  </a:extLst>
                </a:gridCol>
                <a:gridCol w="2709333">
                  <a:extLst>
                    <a:ext uri="{9D8B030D-6E8A-4147-A177-3AD203B41FA5}">
                      <a16:colId xmlns:a16="http://schemas.microsoft.com/office/drawing/2014/main" val="70458434"/>
                    </a:ext>
                  </a:extLst>
                </a:gridCol>
                <a:gridCol w="2709333">
                  <a:extLst>
                    <a:ext uri="{9D8B030D-6E8A-4147-A177-3AD203B41FA5}">
                      <a16:colId xmlns:a16="http://schemas.microsoft.com/office/drawing/2014/main" val="1633000457"/>
                    </a:ext>
                  </a:extLst>
                </a:gridCol>
              </a:tblGrid>
              <a:tr h="370840">
                <a:tc>
                  <a:txBody>
                    <a:bodyPr/>
                    <a:lstStyle/>
                    <a:p>
                      <a:pPr algn="ctr"/>
                      <a:r>
                        <a:rPr lang="en-US" sz="3600" b="1" u="sng" dirty="0">
                          <a:solidFill>
                            <a:srgbClr val="7030A0"/>
                          </a:solidFill>
                        </a:rPr>
                        <a:t>Faithful</a:t>
                      </a:r>
                      <a:endParaRPr lang="en-US" sz="3600" dirty="0">
                        <a:solidFill>
                          <a:srgbClr val="7030A0"/>
                        </a:solidFill>
                      </a:endParaRP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b="1" u="sng" kern="1200" dirty="0">
                          <a:solidFill>
                            <a:srgbClr val="7030A0"/>
                          </a:solidFill>
                          <a:latin typeface="+mn-lt"/>
                          <a:ea typeface="+mn-ea"/>
                          <a:cs typeface="+mn-cs"/>
                        </a:rPr>
                        <a:t>Available</a:t>
                      </a:r>
                    </a:p>
                    <a:p>
                      <a:endParaRPr lang="en-US" dirty="0"/>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b="1" u="sng" kern="1200" dirty="0">
                          <a:solidFill>
                            <a:srgbClr val="7030A0"/>
                          </a:solidFill>
                          <a:latin typeface="+mn-lt"/>
                          <a:ea typeface="+mn-ea"/>
                          <a:cs typeface="+mn-cs"/>
                        </a:rPr>
                        <a:t>Trainable</a:t>
                      </a:r>
                    </a:p>
                    <a:p>
                      <a:endParaRPr lang="en-US" dirty="0"/>
                    </a:p>
                  </a:txBody>
                  <a:tcPr>
                    <a:solidFill>
                      <a:schemeClr val="accent1">
                        <a:lumMod val="40000"/>
                        <a:lumOff val="60000"/>
                      </a:schemeClr>
                    </a:solidFill>
                  </a:tcPr>
                </a:tc>
                <a:extLst>
                  <a:ext uri="{0D108BD9-81ED-4DB2-BD59-A6C34878D82A}">
                    <a16:rowId xmlns:a16="http://schemas.microsoft.com/office/drawing/2014/main" val="2488781885"/>
                  </a:ext>
                </a:extLst>
              </a:tr>
              <a:tr h="370840">
                <a:tc>
                  <a:txBody>
                    <a:bodyPr/>
                    <a:lstStyle/>
                    <a:p>
                      <a:r>
                        <a:rPr lang="en-US" sz="2800" b="1" dirty="0">
                          <a:solidFill>
                            <a:srgbClr val="0070C0"/>
                          </a:solidFill>
                        </a:rPr>
                        <a:t>Conversion</a:t>
                      </a:r>
                    </a:p>
                    <a:p>
                      <a:r>
                        <a:rPr lang="en-US" sz="2800" b="1" dirty="0">
                          <a:solidFill>
                            <a:srgbClr val="0070C0"/>
                          </a:solidFill>
                        </a:rPr>
                        <a:t>Conviction</a:t>
                      </a:r>
                    </a:p>
                    <a:p>
                      <a:r>
                        <a:rPr lang="en-US" sz="2800" b="1" dirty="0">
                          <a:solidFill>
                            <a:srgbClr val="0070C0"/>
                          </a:solidFill>
                        </a:rPr>
                        <a:t>Compassion</a:t>
                      </a:r>
                    </a:p>
                    <a:p>
                      <a:endParaRPr lang="en-US" dirty="0"/>
                    </a:p>
                  </a:txBody>
                  <a:tcPr/>
                </a:tc>
                <a:tc>
                  <a:txBody>
                    <a:bodyPr/>
                    <a:lstStyle/>
                    <a:p>
                      <a:pPr marL="0" algn="l" defTabSz="914400" rtl="0" eaLnBrk="1" latinLnBrk="0" hangingPunct="1"/>
                      <a:r>
                        <a:rPr lang="en-US" sz="2800" b="1" kern="1200" dirty="0">
                          <a:solidFill>
                            <a:srgbClr val="0070C0"/>
                          </a:solidFill>
                          <a:latin typeface="+mn-lt"/>
                          <a:ea typeface="+mn-ea"/>
                          <a:cs typeface="+mn-cs"/>
                        </a:rPr>
                        <a:t>Courage</a:t>
                      </a:r>
                    </a:p>
                    <a:p>
                      <a:pPr marL="0" algn="l" defTabSz="914400" rtl="0" eaLnBrk="1" latinLnBrk="0" hangingPunct="1"/>
                      <a:r>
                        <a:rPr lang="en-US" sz="2800" b="1" kern="1200" dirty="0">
                          <a:solidFill>
                            <a:srgbClr val="0070C0"/>
                          </a:solidFill>
                          <a:latin typeface="+mn-lt"/>
                          <a:ea typeface="+mn-ea"/>
                          <a:cs typeface="+mn-cs"/>
                        </a:rPr>
                        <a:t>Commitment</a:t>
                      </a:r>
                    </a:p>
                    <a:p>
                      <a:pPr marL="0" indent="-514350" algn="l" defTabSz="914400" rtl="0" eaLnBrk="1" latinLnBrk="0" hangingPunct="1">
                        <a:buAutoNum type="alphaLcPeriod"/>
                      </a:pPr>
                      <a:r>
                        <a:rPr lang="en-US" sz="2800" b="1" kern="1200" dirty="0">
                          <a:solidFill>
                            <a:srgbClr val="0070C0"/>
                          </a:solidFill>
                          <a:latin typeface="+mn-lt"/>
                          <a:ea typeface="+mn-ea"/>
                          <a:cs typeface="+mn-cs"/>
                        </a:rPr>
                        <a:t>Talent</a:t>
                      </a:r>
                    </a:p>
                    <a:p>
                      <a:pPr marL="0" indent="-514350" algn="l" defTabSz="914400" rtl="0" eaLnBrk="1" latinLnBrk="0" hangingPunct="1">
                        <a:buAutoNum type="alphaLcPeriod"/>
                      </a:pPr>
                      <a:r>
                        <a:rPr lang="en-US" sz="2800" b="1" kern="1200" dirty="0">
                          <a:solidFill>
                            <a:srgbClr val="0070C0"/>
                          </a:solidFill>
                          <a:latin typeface="+mn-lt"/>
                          <a:ea typeface="+mn-ea"/>
                          <a:cs typeface="+mn-cs"/>
                        </a:rPr>
                        <a:t>Time</a:t>
                      </a:r>
                    </a:p>
                    <a:p>
                      <a:pPr marL="0" indent="-514350" algn="l" defTabSz="914400" rtl="0" eaLnBrk="1" latinLnBrk="0" hangingPunct="1">
                        <a:buAutoNum type="alphaLcPeriod"/>
                      </a:pPr>
                      <a:r>
                        <a:rPr lang="en-US" sz="2800" b="1" kern="1200" dirty="0">
                          <a:solidFill>
                            <a:srgbClr val="0070C0"/>
                          </a:solidFill>
                          <a:latin typeface="+mn-lt"/>
                          <a:ea typeface="+mn-ea"/>
                          <a:cs typeface="+mn-cs"/>
                        </a:rPr>
                        <a:t>Treasure</a:t>
                      </a:r>
                    </a:p>
                    <a:p>
                      <a:endParaRPr lang="en-US" dirty="0"/>
                    </a:p>
                  </a:txBody>
                  <a:tcPr/>
                </a:tc>
                <a:tc>
                  <a:txBody>
                    <a:bodyPr/>
                    <a:lstStyle/>
                    <a:p>
                      <a:pPr marL="0" algn="l" defTabSz="914400" rtl="0" eaLnBrk="1" latinLnBrk="0" hangingPunct="1"/>
                      <a:r>
                        <a:rPr lang="en-US" sz="2800" b="1" kern="1200" dirty="0">
                          <a:solidFill>
                            <a:srgbClr val="0070C0"/>
                          </a:solidFill>
                          <a:latin typeface="+mn-lt"/>
                          <a:ea typeface="+mn-ea"/>
                          <a:cs typeface="+mn-cs"/>
                        </a:rPr>
                        <a:t>Consciousness</a:t>
                      </a:r>
                    </a:p>
                    <a:p>
                      <a:pPr marL="0" algn="l" defTabSz="914400" rtl="0" eaLnBrk="1" latinLnBrk="0" hangingPunct="1"/>
                      <a:r>
                        <a:rPr lang="en-US" sz="2800" b="1" kern="1200" dirty="0">
                          <a:solidFill>
                            <a:srgbClr val="0070C0"/>
                          </a:solidFill>
                          <a:latin typeface="+mn-lt"/>
                          <a:ea typeface="+mn-ea"/>
                          <a:cs typeface="+mn-cs"/>
                        </a:rPr>
                        <a:t>Competence</a:t>
                      </a:r>
                    </a:p>
                    <a:p>
                      <a:endParaRPr lang="en-US" dirty="0"/>
                    </a:p>
                  </a:txBody>
                  <a:tcPr/>
                </a:tc>
                <a:extLst>
                  <a:ext uri="{0D108BD9-81ED-4DB2-BD59-A6C34878D82A}">
                    <a16:rowId xmlns:a16="http://schemas.microsoft.com/office/drawing/2014/main" val="1412488417"/>
                  </a:ext>
                </a:extLst>
              </a:tr>
            </a:tbl>
          </a:graphicData>
        </a:graphic>
      </p:graphicFrame>
    </p:spTree>
    <p:extLst>
      <p:ext uri="{BB962C8B-B14F-4D97-AF65-F5344CB8AC3E}">
        <p14:creationId xmlns:p14="http://schemas.microsoft.com/office/powerpoint/2010/main" val="906972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fontScale="90000"/>
          </a:bodyPr>
          <a:lstStyle/>
          <a:p>
            <a:pPr algn="ctr"/>
            <a:r>
              <a:rPr lang="en-US" sz="4800" b="1" cap="small" dirty="0">
                <a:solidFill>
                  <a:srgbClr val="FF0000"/>
                </a:solidFill>
              </a:rPr>
              <a:t>Tests and Trials </a:t>
            </a:r>
            <a:br>
              <a:rPr lang="en-US" sz="4800" b="1" cap="small" dirty="0">
                <a:solidFill>
                  <a:srgbClr val="FF0000"/>
                </a:solidFill>
              </a:rPr>
            </a:br>
            <a:r>
              <a:rPr lang="en-US" sz="4800" b="1" cap="small" dirty="0">
                <a:solidFill>
                  <a:srgbClr val="FF0000"/>
                </a:solidFill>
              </a:rPr>
              <a:t>Questions and Answers</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17</a:t>
            </a:fld>
            <a:endParaRPr lang="en-US" dirty="0"/>
          </a:p>
        </p:txBody>
      </p:sp>
      <p:sp>
        <p:nvSpPr>
          <p:cNvPr id="6" name="TextBox 5">
            <a:extLst>
              <a:ext uri="{FF2B5EF4-FFF2-40B4-BE49-F238E27FC236}">
                <a16:creationId xmlns:a16="http://schemas.microsoft.com/office/drawing/2014/main" id="{3A013077-C713-4271-B9CD-F1FCA5050FD7}"/>
              </a:ext>
            </a:extLst>
          </p:cNvPr>
          <p:cNvSpPr txBox="1"/>
          <p:nvPr/>
        </p:nvSpPr>
        <p:spPr>
          <a:xfrm>
            <a:off x="896715" y="2864955"/>
            <a:ext cx="10223580" cy="1754326"/>
          </a:xfrm>
          <a:prstGeom prst="rect">
            <a:avLst/>
          </a:prstGeom>
          <a:noFill/>
        </p:spPr>
        <p:txBody>
          <a:bodyPr wrap="square" rtlCol="0">
            <a:spAutoFit/>
          </a:bodyPr>
          <a:lstStyle/>
          <a:p>
            <a:pPr marL="742950" indent="-742950">
              <a:buAutoNum type="arabicPeriod"/>
            </a:pPr>
            <a:r>
              <a:rPr lang="en-US" sz="3600" b="1" dirty="0">
                <a:solidFill>
                  <a:srgbClr val="0070C0"/>
                </a:solidFill>
              </a:rPr>
              <a:t>Do trials only come by God?</a:t>
            </a:r>
          </a:p>
          <a:p>
            <a:pPr lvl="1"/>
            <a:r>
              <a:rPr lang="en-US" sz="3600" b="1" dirty="0">
                <a:solidFill>
                  <a:srgbClr val="0070C0"/>
                </a:solidFill>
              </a:rPr>
              <a:t>a. Can we put ourselves through trials or do we just create “problems” or “situations”?</a:t>
            </a:r>
          </a:p>
        </p:txBody>
      </p:sp>
    </p:spTree>
    <p:extLst>
      <p:ext uri="{BB962C8B-B14F-4D97-AF65-F5344CB8AC3E}">
        <p14:creationId xmlns:p14="http://schemas.microsoft.com/office/powerpoint/2010/main" val="21311877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fontScale="90000"/>
          </a:bodyPr>
          <a:lstStyle/>
          <a:p>
            <a:pPr algn="ctr"/>
            <a:r>
              <a:rPr lang="en-US" sz="4800" b="1" cap="small" dirty="0">
                <a:solidFill>
                  <a:srgbClr val="FF0000"/>
                </a:solidFill>
              </a:rPr>
              <a:t>Tests and Trials </a:t>
            </a:r>
            <a:br>
              <a:rPr lang="en-US" sz="4800" b="1" cap="small" dirty="0">
                <a:solidFill>
                  <a:srgbClr val="FF0000"/>
                </a:solidFill>
              </a:rPr>
            </a:br>
            <a:r>
              <a:rPr lang="en-US" sz="4800" b="1" cap="small" dirty="0">
                <a:solidFill>
                  <a:srgbClr val="FF0000"/>
                </a:solidFill>
              </a:rPr>
              <a:t>Questions and Answers</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18</a:t>
            </a:fld>
            <a:endParaRPr lang="en-US" dirty="0"/>
          </a:p>
        </p:txBody>
      </p:sp>
      <p:sp>
        <p:nvSpPr>
          <p:cNvPr id="6" name="TextBox 5">
            <a:extLst>
              <a:ext uri="{FF2B5EF4-FFF2-40B4-BE49-F238E27FC236}">
                <a16:creationId xmlns:a16="http://schemas.microsoft.com/office/drawing/2014/main" id="{3A013077-C713-4271-B9CD-F1FCA5050FD7}"/>
              </a:ext>
            </a:extLst>
          </p:cNvPr>
          <p:cNvSpPr txBox="1"/>
          <p:nvPr/>
        </p:nvSpPr>
        <p:spPr>
          <a:xfrm>
            <a:off x="896715" y="2864955"/>
            <a:ext cx="10223580" cy="1200329"/>
          </a:xfrm>
          <a:prstGeom prst="rect">
            <a:avLst/>
          </a:prstGeom>
          <a:noFill/>
        </p:spPr>
        <p:txBody>
          <a:bodyPr wrap="square" rtlCol="0">
            <a:spAutoFit/>
          </a:bodyPr>
          <a:lstStyle/>
          <a:p>
            <a:r>
              <a:rPr lang="en-US" sz="3600" b="1" dirty="0">
                <a:solidFill>
                  <a:srgbClr val="0070C0"/>
                </a:solidFill>
              </a:rPr>
              <a:t>2. Is every test followed by a trial?</a:t>
            </a:r>
          </a:p>
          <a:p>
            <a:pPr lvl="1"/>
            <a:r>
              <a:rPr lang="en-US" sz="3600" b="1" dirty="0">
                <a:solidFill>
                  <a:srgbClr val="0070C0"/>
                </a:solidFill>
              </a:rPr>
              <a:t>a. Can you have a test without a trial?</a:t>
            </a:r>
          </a:p>
        </p:txBody>
      </p:sp>
    </p:spTree>
    <p:extLst>
      <p:ext uri="{BB962C8B-B14F-4D97-AF65-F5344CB8AC3E}">
        <p14:creationId xmlns:p14="http://schemas.microsoft.com/office/powerpoint/2010/main" val="8874706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fontScale="90000"/>
          </a:bodyPr>
          <a:lstStyle/>
          <a:p>
            <a:pPr algn="ctr"/>
            <a:r>
              <a:rPr lang="en-US" sz="4800" b="1" cap="small" dirty="0">
                <a:solidFill>
                  <a:srgbClr val="FF0000"/>
                </a:solidFill>
              </a:rPr>
              <a:t>Tests and Trials </a:t>
            </a:r>
            <a:br>
              <a:rPr lang="en-US" sz="4800" b="1" cap="small" dirty="0">
                <a:solidFill>
                  <a:srgbClr val="FF0000"/>
                </a:solidFill>
              </a:rPr>
            </a:br>
            <a:r>
              <a:rPr lang="en-US" sz="4800" b="1" cap="small" dirty="0">
                <a:solidFill>
                  <a:srgbClr val="FF0000"/>
                </a:solidFill>
              </a:rPr>
              <a:t>Questions and Answers</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19</a:t>
            </a:fld>
            <a:endParaRPr lang="en-US" dirty="0"/>
          </a:p>
        </p:txBody>
      </p:sp>
      <p:sp>
        <p:nvSpPr>
          <p:cNvPr id="6" name="TextBox 5">
            <a:extLst>
              <a:ext uri="{FF2B5EF4-FFF2-40B4-BE49-F238E27FC236}">
                <a16:creationId xmlns:a16="http://schemas.microsoft.com/office/drawing/2014/main" id="{3A013077-C713-4271-B9CD-F1FCA5050FD7}"/>
              </a:ext>
            </a:extLst>
          </p:cNvPr>
          <p:cNvSpPr txBox="1"/>
          <p:nvPr/>
        </p:nvSpPr>
        <p:spPr>
          <a:xfrm>
            <a:off x="395836" y="1428256"/>
            <a:ext cx="11147739" cy="4524315"/>
          </a:xfrm>
          <a:prstGeom prst="rect">
            <a:avLst/>
          </a:prstGeom>
          <a:noFill/>
        </p:spPr>
        <p:txBody>
          <a:bodyPr wrap="square" rtlCol="0">
            <a:spAutoFit/>
          </a:bodyPr>
          <a:lstStyle/>
          <a:p>
            <a:r>
              <a:rPr lang="en-US" sz="3600" b="1" dirty="0">
                <a:solidFill>
                  <a:srgbClr val="0070C0"/>
                </a:solidFill>
              </a:rPr>
              <a:t>3. What is the difference between your conscience and the Holy Spirit?</a:t>
            </a:r>
          </a:p>
          <a:p>
            <a:pPr marL="1200150" lvl="1" indent="-742950">
              <a:buAutoNum type="alphaLcPeriod"/>
            </a:pPr>
            <a:r>
              <a:rPr lang="en-US" sz="3600" b="1" dirty="0">
                <a:solidFill>
                  <a:srgbClr val="0070C0"/>
                </a:solidFill>
              </a:rPr>
              <a:t>We know that only believers have the Holy Spirit, but we all have a conscience. When people say “my conscience wouldn’t let me do it,” or “the Holy Spirit convicted them when they were about to do something that wasn’t Christlike or right.</a:t>
            </a:r>
          </a:p>
          <a:p>
            <a:pPr marL="1200150" lvl="1" indent="-742950">
              <a:buAutoNum type="alphaLcPeriod"/>
            </a:pPr>
            <a:r>
              <a:rPr lang="en-US" sz="3600" b="1" dirty="0">
                <a:solidFill>
                  <a:srgbClr val="0070C0"/>
                </a:solidFill>
              </a:rPr>
              <a:t>How do you distinguish between the two?</a:t>
            </a:r>
          </a:p>
        </p:txBody>
      </p:sp>
    </p:spTree>
    <p:extLst>
      <p:ext uri="{BB962C8B-B14F-4D97-AF65-F5344CB8AC3E}">
        <p14:creationId xmlns:p14="http://schemas.microsoft.com/office/powerpoint/2010/main" val="2268256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Abraham’s Learning Experiences</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2</a:t>
            </a:fld>
            <a:endParaRPr lang="en-US" dirty="0"/>
          </a:p>
        </p:txBody>
      </p:sp>
      <p:sp>
        <p:nvSpPr>
          <p:cNvPr id="4" name="TextBox 3">
            <a:extLst>
              <a:ext uri="{FF2B5EF4-FFF2-40B4-BE49-F238E27FC236}">
                <a16:creationId xmlns:a16="http://schemas.microsoft.com/office/drawing/2014/main" id="{6C7B634C-9E09-43DC-8AAF-95BBE91B9D49}"/>
              </a:ext>
            </a:extLst>
          </p:cNvPr>
          <p:cNvSpPr txBox="1"/>
          <p:nvPr/>
        </p:nvSpPr>
        <p:spPr>
          <a:xfrm>
            <a:off x="973394" y="1114982"/>
            <a:ext cx="10005314" cy="769441"/>
          </a:xfrm>
          <a:prstGeom prst="rect">
            <a:avLst/>
          </a:prstGeom>
          <a:noFill/>
        </p:spPr>
        <p:txBody>
          <a:bodyPr wrap="square" rtlCol="0">
            <a:spAutoFit/>
          </a:bodyPr>
          <a:lstStyle/>
          <a:p>
            <a:pPr lvl="1" algn="ctr"/>
            <a:r>
              <a:rPr lang="en-US" sz="4400" b="1" dirty="0">
                <a:solidFill>
                  <a:srgbClr val="7030A0"/>
                </a:solidFill>
              </a:rPr>
              <a:t>Life’s Troubles and Tribulations</a:t>
            </a:r>
          </a:p>
        </p:txBody>
      </p:sp>
      <p:sp>
        <p:nvSpPr>
          <p:cNvPr id="6" name="TextBox 5">
            <a:extLst>
              <a:ext uri="{FF2B5EF4-FFF2-40B4-BE49-F238E27FC236}">
                <a16:creationId xmlns:a16="http://schemas.microsoft.com/office/drawing/2014/main" id="{3A013077-C713-4271-B9CD-F1FCA5050FD7}"/>
              </a:ext>
            </a:extLst>
          </p:cNvPr>
          <p:cNvSpPr txBox="1"/>
          <p:nvPr/>
        </p:nvSpPr>
        <p:spPr>
          <a:xfrm>
            <a:off x="1683195" y="2864955"/>
            <a:ext cx="9826450" cy="1754326"/>
          </a:xfrm>
          <a:prstGeom prst="rect">
            <a:avLst/>
          </a:prstGeom>
          <a:noFill/>
        </p:spPr>
        <p:txBody>
          <a:bodyPr wrap="square" rtlCol="0">
            <a:spAutoFit/>
          </a:bodyPr>
          <a:lstStyle/>
          <a:p>
            <a:r>
              <a:rPr lang="en-US" sz="3600" b="1" dirty="0">
                <a:solidFill>
                  <a:srgbClr val="0070C0"/>
                </a:solidFill>
              </a:rPr>
              <a:t>Affliction; calamity; disturbance of mind; agitation, commotion of spirit; perplexity; a word of very extensive application.</a:t>
            </a:r>
          </a:p>
        </p:txBody>
      </p:sp>
      <p:sp>
        <p:nvSpPr>
          <p:cNvPr id="8" name="TextBox 7">
            <a:extLst>
              <a:ext uri="{FF2B5EF4-FFF2-40B4-BE49-F238E27FC236}">
                <a16:creationId xmlns:a16="http://schemas.microsoft.com/office/drawing/2014/main" id="{54BD524F-3896-46C2-B5A3-B8187CDEA48B}"/>
              </a:ext>
            </a:extLst>
          </p:cNvPr>
          <p:cNvSpPr txBox="1"/>
          <p:nvPr/>
        </p:nvSpPr>
        <p:spPr>
          <a:xfrm>
            <a:off x="3195530" y="2086602"/>
            <a:ext cx="6096982" cy="707886"/>
          </a:xfrm>
          <a:prstGeom prst="rect">
            <a:avLst/>
          </a:prstGeom>
          <a:noFill/>
        </p:spPr>
        <p:txBody>
          <a:bodyPr wrap="square">
            <a:spAutoFit/>
          </a:bodyPr>
          <a:lstStyle/>
          <a:p>
            <a:pPr algn="ctr"/>
            <a:r>
              <a:rPr lang="en-US" sz="4000" b="1" dirty="0">
                <a:solidFill>
                  <a:srgbClr val="FF3399"/>
                </a:solidFill>
              </a:rPr>
              <a:t>TROUBLE</a:t>
            </a:r>
            <a:endParaRPr lang="en-US" sz="4000" dirty="0">
              <a:solidFill>
                <a:srgbClr val="FF3399"/>
              </a:solidFill>
            </a:endParaRPr>
          </a:p>
        </p:txBody>
      </p:sp>
    </p:spTree>
    <p:extLst>
      <p:ext uri="{BB962C8B-B14F-4D97-AF65-F5344CB8AC3E}">
        <p14:creationId xmlns:p14="http://schemas.microsoft.com/office/powerpoint/2010/main" val="8776995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fontScale="90000"/>
          </a:bodyPr>
          <a:lstStyle/>
          <a:p>
            <a:pPr algn="ctr"/>
            <a:r>
              <a:rPr lang="en-US" sz="4800" b="1" cap="small" dirty="0">
                <a:solidFill>
                  <a:srgbClr val="FF0000"/>
                </a:solidFill>
              </a:rPr>
              <a:t>Tests and Trials </a:t>
            </a:r>
            <a:br>
              <a:rPr lang="en-US" sz="4800" b="1" cap="small" dirty="0">
                <a:solidFill>
                  <a:srgbClr val="FF0000"/>
                </a:solidFill>
              </a:rPr>
            </a:br>
            <a:r>
              <a:rPr lang="en-US" sz="4800" b="1" cap="small" dirty="0">
                <a:solidFill>
                  <a:srgbClr val="FF0000"/>
                </a:solidFill>
              </a:rPr>
              <a:t>Questions and Answers</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20</a:t>
            </a:fld>
            <a:endParaRPr lang="en-US" dirty="0"/>
          </a:p>
        </p:txBody>
      </p:sp>
      <p:sp>
        <p:nvSpPr>
          <p:cNvPr id="6" name="TextBox 5">
            <a:extLst>
              <a:ext uri="{FF2B5EF4-FFF2-40B4-BE49-F238E27FC236}">
                <a16:creationId xmlns:a16="http://schemas.microsoft.com/office/drawing/2014/main" id="{3A013077-C713-4271-B9CD-F1FCA5050FD7}"/>
              </a:ext>
            </a:extLst>
          </p:cNvPr>
          <p:cNvSpPr txBox="1"/>
          <p:nvPr/>
        </p:nvSpPr>
        <p:spPr>
          <a:xfrm>
            <a:off x="395836" y="1428256"/>
            <a:ext cx="11147739" cy="2308324"/>
          </a:xfrm>
          <a:prstGeom prst="rect">
            <a:avLst/>
          </a:prstGeom>
          <a:noFill/>
        </p:spPr>
        <p:txBody>
          <a:bodyPr wrap="square" rtlCol="0">
            <a:spAutoFit/>
          </a:bodyPr>
          <a:lstStyle/>
          <a:p>
            <a:r>
              <a:rPr lang="en-US" sz="3600" b="1" dirty="0">
                <a:solidFill>
                  <a:srgbClr val="0070C0"/>
                </a:solidFill>
              </a:rPr>
              <a:t>4. Is it wrong to pray for strength?</a:t>
            </a:r>
          </a:p>
          <a:p>
            <a:pPr marL="1200150" lvl="1" indent="-742950">
              <a:buAutoNum type="alphaLcPeriod"/>
            </a:pPr>
            <a:r>
              <a:rPr lang="en-US" sz="3600" b="1" dirty="0">
                <a:solidFill>
                  <a:srgbClr val="0070C0"/>
                </a:solidFill>
              </a:rPr>
              <a:t>Someone said that our strength comes through test and trials, and we don’t pray for strength. Is this true?</a:t>
            </a:r>
          </a:p>
        </p:txBody>
      </p:sp>
    </p:spTree>
    <p:extLst>
      <p:ext uri="{BB962C8B-B14F-4D97-AF65-F5344CB8AC3E}">
        <p14:creationId xmlns:p14="http://schemas.microsoft.com/office/powerpoint/2010/main" val="27185932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69D5B-7F2D-45A3-9901-354AD52A30FE}"/>
              </a:ext>
            </a:extLst>
          </p:cNvPr>
          <p:cNvSpPr>
            <a:spLocks noGrp="1"/>
          </p:cNvSpPr>
          <p:nvPr>
            <p:ph type="title"/>
          </p:nvPr>
        </p:nvSpPr>
        <p:spPr/>
        <p:txBody>
          <a:bodyPr>
            <a:normAutofit/>
          </a:bodyPr>
          <a:lstStyle/>
          <a:p>
            <a:pPr algn="ctr"/>
            <a:r>
              <a:rPr lang="en-US" sz="5400" b="1" dirty="0">
                <a:solidFill>
                  <a:srgbClr val="660033"/>
                </a:solidFill>
              </a:rPr>
              <a:t>Announcements</a:t>
            </a:r>
          </a:p>
        </p:txBody>
      </p:sp>
      <p:sp>
        <p:nvSpPr>
          <p:cNvPr id="3" name="Slide Number Placeholder 2">
            <a:extLst>
              <a:ext uri="{FF2B5EF4-FFF2-40B4-BE49-F238E27FC236}">
                <a16:creationId xmlns:a16="http://schemas.microsoft.com/office/drawing/2014/main" id="{DFB8AF40-D198-499E-9829-2D4C189D8EAD}"/>
              </a:ext>
            </a:extLst>
          </p:cNvPr>
          <p:cNvSpPr>
            <a:spLocks noGrp="1"/>
          </p:cNvSpPr>
          <p:nvPr>
            <p:ph type="sldNum" sz="quarter" idx="12"/>
          </p:nvPr>
        </p:nvSpPr>
        <p:spPr/>
        <p:txBody>
          <a:bodyPr/>
          <a:lstStyle/>
          <a:p>
            <a:fld id="{9BB07FEE-E424-4620-A0EA-5F1F48EF1E78}" type="slidenum">
              <a:rPr lang="en-US" smtClean="0"/>
              <a:t>21</a:t>
            </a:fld>
            <a:endParaRPr lang="en-US" dirty="0"/>
          </a:p>
        </p:txBody>
      </p:sp>
      <p:sp>
        <p:nvSpPr>
          <p:cNvPr id="4" name="TextBox 3">
            <a:extLst>
              <a:ext uri="{FF2B5EF4-FFF2-40B4-BE49-F238E27FC236}">
                <a16:creationId xmlns:a16="http://schemas.microsoft.com/office/drawing/2014/main" id="{FE3D14F5-E5BA-4021-8EF0-F7862798BE46}"/>
              </a:ext>
            </a:extLst>
          </p:cNvPr>
          <p:cNvSpPr txBox="1"/>
          <p:nvPr/>
        </p:nvSpPr>
        <p:spPr>
          <a:xfrm>
            <a:off x="227144" y="1458496"/>
            <a:ext cx="11683352" cy="5262979"/>
          </a:xfrm>
          <a:prstGeom prst="rect">
            <a:avLst/>
          </a:prstGeom>
          <a:noFill/>
        </p:spPr>
        <p:txBody>
          <a:bodyPr wrap="square" rtlCol="0">
            <a:spAutoFit/>
          </a:bodyPr>
          <a:lstStyle/>
          <a:p>
            <a:pPr marL="285750" indent="-285750">
              <a:buFont typeface="Wingdings" panose="05000000000000000000" pitchFamily="2" charset="2"/>
              <a:buChar char="v"/>
            </a:pPr>
            <a:r>
              <a:rPr lang="en-US" sz="2800" dirty="0">
                <a:solidFill>
                  <a:srgbClr val="7030A0"/>
                </a:solidFill>
              </a:rPr>
              <a:t>Drop off children at the Springfield Multipurpose Complex (old Pine Street School) for children ages 4-14 years of age for Children’s Church and Jr. Church beginning at 9:30AM – pick them up after the 10AM Service ends. Teen Church – ages 15-19 will be held at the RSC Building.</a:t>
            </a:r>
          </a:p>
          <a:p>
            <a:pPr marL="285750" indent="-285750">
              <a:buFont typeface="Wingdings" panose="05000000000000000000" pitchFamily="2" charset="2"/>
              <a:buChar char="v"/>
            </a:pPr>
            <a:r>
              <a:rPr lang="en-US" sz="2800" dirty="0">
                <a:solidFill>
                  <a:srgbClr val="7030A0"/>
                </a:solidFill>
              </a:rPr>
              <a:t>We will have both services on Sunday. Live streaming will be done during the 10am service.</a:t>
            </a:r>
          </a:p>
          <a:p>
            <a:pPr marL="285750" indent="-285750">
              <a:buFont typeface="Wingdings" panose="05000000000000000000" pitchFamily="2" charset="2"/>
              <a:buChar char="v"/>
            </a:pPr>
            <a:r>
              <a:rPr lang="en-US" sz="2800" dirty="0">
                <a:solidFill>
                  <a:srgbClr val="7030A0"/>
                </a:solidFill>
              </a:rPr>
              <a:t>Rev. Henderson Roberson, Jr. Funeral is on Sunday, July 11, 2021, at 1pm in the sanctuary.</a:t>
            </a:r>
          </a:p>
          <a:p>
            <a:pPr marL="285750" indent="-285750">
              <a:buFont typeface="Wingdings" panose="05000000000000000000" pitchFamily="2" charset="2"/>
              <a:buChar char="v"/>
            </a:pPr>
            <a:r>
              <a:rPr lang="en-US" sz="2800" dirty="0">
                <a:solidFill>
                  <a:srgbClr val="7030A0"/>
                </a:solidFill>
              </a:rPr>
              <a:t>Chevalla Wilson’s sister, Linda Omondi, services will be graveside on July 10, 2021, at 10am at Kennedy Memorial Gardens on River Road, Ellenwood, GA 30294.</a:t>
            </a:r>
          </a:p>
          <a:p>
            <a:pPr marL="285750" indent="-285750">
              <a:buFont typeface="Wingdings" panose="05000000000000000000" pitchFamily="2" charset="2"/>
              <a:buChar char="v"/>
            </a:pPr>
            <a:r>
              <a:rPr lang="en-US" sz="2800" dirty="0">
                <a:solidFill>
                  <a:srgbClr val="7030A0"/>
                </a:solidFill>
              </a:rPr>
              <a:t>Church School will be at 5pm on Sunday. </a:t>
            </a:r>
          </a:p>
        </p:txBody>
      </p:sp>
    </p:spTree>
    <p:extLst>
      <p:ext uri="{BB962C8B-B14F-4D97-AF65-F5344CB8AC3E}">
        <p14:creationId xmlns:p14="http://schemas.microsoft.com/office/powerpoint/2010/main" val="9379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Abraham’s Learning Experiences</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3</a:t>
            </a:fld>
            <a:endParaRPr lang="en-US" dirty="0"/>
          </a:p>
        </p:txBody>
      </p:sp>
      <p:sp>
        <p:nvSpPr>
          <p:cNvPr id="4" name="TextBox 3">
            <a:extLst>
              <a:ext uri="{FF2B5EF4-FFF2-40B4-BE49-F238E27FC236}">
                <a16:creationId xmlns:a16="http://schemas.microsoft.com/office/drawing/2014/main" id="{6C7B634C-9E09-43DC-8AAF-95BBE91B9D49}"/>
              </a:ext>
            </a:extLst>
          </p:cNvPr>
          <p:cNvSpPr txBox="1"/>
          <p:nvPr/>
        </p:nvSpPr>
        <p:spPr>
          <a:xfrm>
            <a:off x="973394" y="1114982"/>
            <a:ext cx="10005314" cy="769441"/>
          </a:xfrm>
          <a:prstGeom prst="rect">
            <a:avLst/>
          </a:prstGeom>
          <a:noFill/>
        </p:spPr>
        <p:txBody>
          <a:bodyPr wrap="square" rtlCol="0">
            <a:spAutoFit/>
          </a:bodyPr>
          <a:lstStyle/>
          <a:p>
            <a:pPr lvl="1" algn="ctr"/>
            <a:r>
              <a:rPr lang="en-US" sz="4400" b="1" dirty="0">
                <a:solidFill>
                  <a:srgbClr val="7030A0"/>
                </a:solidFill>
              </a:rPr>
              <a:t>Life’s Troubles and Tribulations</a:t>
            </a:r>
          </a:p>
        </p:txBody>
      </p:sp>
      <p:sp>
        <p:nvSpPr>
          <p:cNvPr id="6" name="TextBox 5">
            <a:extLst>
              <a:ext uri="{FF2B5EF4-FFF2-40B4-BE49-F238E27FC236}">
                <a16:creationId xmlns:a16="http://schemas.microsoft.com/office/drawing/2014/main" id="{3A013077-C713-4271-B9CD-F1FCA5050FD7}"/>
              </a:ext>
            </a:extLst>
          </p:cNvPr>
          <p:cNvSpPr txBox="1"/>
          <p:nvPr/>
        </p:nvSpPr>
        <p:spPr>
          <a:xfrm>
            <a:off x="448353" y="2864955"/>
            <a:ext cx="11061292" cy="2862322"/>
          </a:xfrm>
          <a:prstGeom prst="rect">
            <a:avLst/>
          </a:prstGeom>
          <a:noFill/>
        </p:spPr>
        <p:txBody>
          <a:bodyPr wrap="square" rtlCol="0">
            <a:spAutoFit/>
          </a:bodyPr>
          <a:lstStyle/>
          <a:p>
            <a:r>
              <a:rPr lang="en-US" sz="3600" b="1" dirty="0">
                <a:solidFill>
                  <a:srgbClr val="0070C0"/>
                </a:solidFill>
              </a:rPr>
              <a:t>For hardship does not spring from the soil, nor does trouble sprout from the ground. Yet man is born to trouble as surely as sparks fly upward.</a:t>
            </a:r>
          </a:p>
          <a:p>
            <a:endParaRPr lang="en-US" sz="3600" b="1" dirty="0">
              <a:solidFill>
                <a:srgbClr val="0070C0"/>
              </a:solidFill>
            </a:endParaRPr>
          </a:p>
          <a:p>
            <a:r>
              <a:rPr lang="en-US" sz="3600" b="1" dirty="0">
                <a:solidFill>
                  <a:srgbClr val="0070C0"/>
                </a:solidFill>
              </a:rPr>
              <a:t>“Man born of woman is of few days and full of trouble.</a:t>
            </a:r>
          </a:p>
        </p:txBody>
      </p:sp>
      <p:sp>
        <p:nvSpPr>
          <p:cNvPr id="8" name="TextBox 7">
            <a:extLst>
              <a:ext uri="{FF2B5EF4-FFF2-40B4-BE49-F238E27FC236}">
                <a16:creationId xmlns:a16="http://schemas.microsoft.com/office/drawing/2014/main" id="{54BD524F-3896-46C2-B5A3-B8187CDEA48B}"/>
              </a:ext>
            </a:extLst>
          </p:cNvPr>
          <p:cNvSpPr txBox="1"/>
          <p:nvPr/>
        </p:nvSpPr>
        <p:spPr>
          <a:xfrm>
            <a:off x="3160585" y="2029576"/>
            <a:ext cx="6096982" cy="707886"/>
          </a:xfrm>
          <a:prstGeom prst="rect">
            <a:avLst/>
          </a:prstGeom>
          <a:noFill/>
        </p:spPr>
        <p:txBody>
          <a:bodyPr wrap="square">
            <a:spAutoFit/>
          </a:bodyPr>
          <a:lstStyle/>
          <a:p>
            <a:pPr algn="ctr"/>
            <a:r>
              <a:rPr lang="en-US" sz="4000" b="1" dirty="0">
                <a:solidFill>
                  <a:srgbClr val="FF3399"/>
                </a:solidFill>
              </a:rPr>
              <a:t>Job 5:6-7, 14:1 (NIV)</a:t>
            </a:r>
            <a:endParaRPr lang="en-US" sz="4000" dirty="0">
              <a:solidFill>
                <a:srgbClr val="FF3399"/>
              </a:solidFill>
            </a:endParaRPr>
          </a:p>
        </p:txBody>
      </p:sp>
    </p:spTree>
    <p:extLst>
      <p:ext uri="{BB962C8B-B14F-4D97-AF65-F5344CB8AC3E}">
        <p14:creationId xmlns:p14="http://schemas.microsoft.com/office/powerpoint/2010/main" val="1121035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Abraham’s Learning Experiences</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4</a:t>
            </a:fld>
            <a:endParaRPr lang="en-US" dirty="0"/>
          </a:p>
        </p:txBody>
      </p:sp>
      <p:sp>
        <p:nvSpPr>
          <p:cNvPr id="4" name="TextBox 3">
            <a:extLst>
              <a:ext uri="{FF2B5EF4-FFF2-40B4-BE49-F238E27FC236}">
                <a16:creationId xmlns:a16="http://schemas.microsoft.com/office/drawing/2014/main" id="{6C7B634C-9E09-43DC-8AAF-95BBE91B9D49}"/>
              </a:ext>
            </a:extLst>
          </p:cNvPr>
          <p:cNvSpPr txBox="1"/>
          <p:nvPr/>
        </p:nvSpPr>
        <p:spPr>
          <a:xfrm>
            <a:off x="973394" y="1114982"/>
            <a:ext cx="10005314" cy="769441"/>
          </a:xfrm>
          <a:prstGeom prst="rect">
            <a:avLst/>
          </a:prstGeom>
          <a:noFill/>
        </p:spPr>
        <p:txBody>
          <a:bodyPr wrap="square" rtlCol="0">
            <a:spAutoFit/>
          </a:bodyPr>
          <a:lstStyle/>
          <a:p>
            <a:pPr lvl="1" algn="ctr"/>
            <a:r>
              <a:rPr lang="en-US" sz="4400" b="1" dirty="0">
                <a:solidFill>
                  <a:srgbClr val="7030A0"/>
                </a:solidFill>
              </a:rPr>
              <a:t>Life’s Troubles and Tribulations</a:t>
            </a:r>
          </a:p>
        </p:txBody>
      </p:sp>
      <p:sp>
        <p:nvSpPr>
          <p:cNvPr id="6" name="TextBox 5">
            <a:extLst>
              <a:ext uri="{FF2B5EF4-FFF2-40B4-BE49-F238E27FC236}">
                <a16:creationId xmlns:a16="http://schemas.microsoft.com/office/drawing/2014/main" id="{3A013077-C713-4271-B9CD-F1FCA5050FD7}"/>
              </a:ext>
            </a:extLst>
          </p:cNvPr>
          <p:cNvSpPr txBox="1"/>
          <p:nvPr/>
        </p:nvSpPr>
        <p:spPr>
          <a:xfrm>
            <a:off x="448353" y="2864955"/>
            <a:ext cx="11061292" cy="3416320"/>
          </a:xfrm>
          <a:prstGeom prst="rect">
            <a:avLst/>
          </a:prstGeom>
          <a:noFill/>
        </p:spPr>
        <p:txBody>
          <a:bodyPr wrap="square" rtlCol="0">
            <a:spAutoFit/>
          </a:bodyPr>
          <a:lstStyle/>
          <a:p>
            <a:r>
              <a:rPr lang="en-US" sz="3600" b="1" dirty="0">
                <a:solidFill>
                  <a:srgbClr val="0070C0"/>
                </a:solidFill>
              </a:rPr>
              <a:t>I wrote as I did so that when I came I should not be distressed by those who ought to make me rejoice. I had confidence in all of you, that you would all share my joy. For I wrote you out of great distress and anguish of heart and with many tears, not to grieve you but to let you know the depth of my love for you.</a:t>
            </a:r>
          </a:p>
        </p:txBody>
      </p:sp>
      <p:sp>
        <p:nvSpPr>
          <p:cNvPr id="8" name="TextBox 7">
            <a:extLst>
              <a:ext uri="{FF2B5EF4-FFF2-40B4-BE49-F238E27FC236}">
                <a16:creationId xmlns:a16="http://schemas.microsoft.com/office/drawing/2014/main" id="{54BD524F-3896-46C2-B5A3-B8187CDEA48B}"/>
              </a:ext>
            </a:extLst>
          </p:cNvPr>
          <p:cNvSpPr txBox="1"/>
          <p:nvPr/>
        </p:nvSpPr>
        <p:spPr>
          <a:xfrm>
            <a:off x="3160585" y="2029576"/>
            <a:ext cx="6096982" cy="707886"/>
          </a:xfrm>
          <a:prstGeom prst="rect">
            <a:avLst/>
          </a:prstGeom>
          <a:noFill/>
        </p:spPr>
        <p:txBody>
          <a:bodyPr wrap="square">
            <a:spAutoFit/>
          </a:bodyPr>
          <a:lstStyle/>
          <a:p>
            <a:pPr algn="ctr"/>
            <a:r>
              <a:rPr lang="en-US" sz="4000" b="1" dirty="0">
                <a:solidFill>
                  <a:srgbClr val="FF3399"/>
                </a:solidFill>
              </a:rPr>
              <a:t>2 Corinthians 2:3-5 (NIV)</a:t>
            </a:r>
            <a:endParaRPr lang="en-US" sz="4000" dirty="0">
              <a:solidFill>
                <a:srgbClr val="FF3399"/>
              </a:solidFill>
            </a:endParaRPr>
          </a:p>
        </p:txBody>
      </p:sp>
    </p:spTree>
    <p:extLst>
      <p:ext uri="{BB962C8B-B14F-4D97-AF65-F5344CB8AC3E}">
        <p14:creationId xmlns:p14="http://schemas.microsoft.com/office/powerpoint/2010/main" val="3727372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Abraham’s Learning Experiences</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5</a:t>
            </a:fld>
            <a:endParaRPr lang="en-US" dirty="0"/>
          </a:p>
        </p:txBody>
      </p:sp>
      <p:sp>
        <p:nvSpPr>
          <p:cNvPr id="4" name="TextBox 3">
            <a:extLst>
              <a:ext uri="{FF2B5EF4-FFF2-40B4-BE49-F238E27FC236}">
                <a16:creationId xmlns:a16="http://schemas.microsoft.com/office/drawing/2014/main" id="{6C7B634C-9E09-43DC-8AAF-95BBE91B9D49}"/>
              </a:ext>
            </a:extLst>
          </p:cNvPr>
          <p:cNvSpPr txBox="1"/>
          <p:nvPr/>
        </p:nvSpPr>
        <p:spPr>
          <a:xfrm>
            <a:off x="973394" y="1114982"/>
            <a:ext cx="10005314" cy="769441"/>
          </a:xfrm>
          <a:prstGeom prst="rect">
            <a:avLst/>
          </a:prstGeom>
          <a:noFill/>
        </p:spPr>
        <p:txBody>
          <a:bodyPr wrap="square" rtlCol="0">
            <a:spAutoFit/>
          </a:bodyPr>
          <a:lstStyle/>
          <a:p>
            <a:pPr lvl="1" algn="ctr"/>
            <a:r>
              <a:rPr lang="en-US" sz="4400" b="1" dirty="0">
                <a:solidFill>
                  <a:srgbClr val="7030A0"/>
                </a:solidFill>
              </a:rPr>
              <a:t>Lucifer’s Temptations</a:t>
            </a:r>
          </a:p>
        </p:txBody>
      </p:sp>
      <p:sp>
        <p:nvSpPr>
          <p:cNvPr id="6" name="TextBox 5">
            <a:extLst>
              <a:ext uri="{FF2B5EF4-FFF2-40B4-BE49-F238E27FC236}">
                <a16:creationId xmlns:a16="http://schemas.microsoft.com/office/drawing/2014/main" id="{3A013077-C713-4271-B9CD-F1FCA5050FD7}"/>
              </a:ext>
            </a:extLst>
          </p:cNvPr>
          <p:cNvSpPr txBox="1"/>
          <p:nvPr/>
        </p:nvSpPr>
        <p:spPr>
          <a:xfrm>
            <a:off x="1386163" y="2864955"/>
            <a:ext cx="9797329" cy="1754326"/>
          </a:xfrm>
          <a:prstGeom prst="rect">
            <a:avLst/>
          </a:prstGeom>
          <a:noFill/>
        </p:spPr>
        <p:txBody>
          <a:bodyPr wrap="square" rtlCol="0">
            <a:spAutoFit/>
          </a:bodyPr>
          <a:lstStyle/>
          <a:p>
            <a:r>
              <a:rPr lang="en-US" sz="3600" b="1" dirty="0">
                <a:solidFill>
                  <a:srgbClr val="0070C0"/>
                </a:solidFill>
              </a:rPr>
              <a:t>Is the incitement of luring people to evil. The devil is the great tempter. His single purpose is to harass the people and destroy the work of God.</a:t>
            </a:r>
          </a:p>
        </p:txBody>
      </p:sp>
      <p:sp>
        <p:nvSpPr>
          <p:cNvPr id="8" name="TextBox 7">
            <a:extLst>
              <a:ext uri="{FF2B5EF4-FFF2-40B4-BE49-F238E27FC236}">
                <a16:creationId xmlns:a16="http://schemas.microsoft.com/office/drawing/2014/main" id="{54BD524F-3896-46C2-B5A3-B8187CDEA48B}"/>
              </a:ext>
            </a:extLst>
          </p:cNvPr>
          <p:cNvSpPr txBox="1"/>
          <p:nvPr/>
        </p:nvSpPr>
        <p:spPr>
          <a:xfrm>
            <a:off x="3160585" y="2029576"/>
            <a:ext cx="6096982" cy="707886"/>
          </a:xfrm>
          <a:prstGeom prst="rect">
            <a:avLst/>
          </a:prstGeom>
          <a:noFill/>
        </p:spPr>
        <p:txBody>
          <a:bodyPr wrap="square">
            <a:spAutoFit/>
          </a:bodyPr>
          <a:lstStyle/>
          <a:p>
            <a:pPr algn="ctr"/>
            <a:r>
              <a:rPr lang="en-US" sz="4000" b="1" dirty="0">
                <a:solidFill>
                  <a:srgbClr val="FF3399"/>
                </a:solidFill>
              </a:rPr>
              <a:t>TEMPTATION</a:t>
            </a:r>
            <a:endParaRPr lang="en-US" sz="4000" dirty="0">
              <a:solidFill>
                <a:srgbClr val="FF3399"/>
              </a:solidFill>
            </a:endParaRPr>
          </a:p>
        </p:txBody>
      </p:sp>
    </p:spTree>
    <p:extLst>
      <p:ext uri="{BB962C8B-B14F-4D97-AF65-F5344CB8AC3E}">
        <p14:creationId xmlns:p14="http://schemas.microsoft.com/office/powerpoint/2010/main" val="3750386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Abraham’s Learning Experiences</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6</a:t>
            </a:fld>
            <a:endParaRPr lang="en-US" dirty="0"/>
          </a:p>
        </p:txBody>
      </p:sp>
      <p:sp>
        <p:nvSpPr>
          <p:cNvPr id="4" name="TextBox 3">
            <a:extLst>
              <a:ext uri="{FF2B5EF4-FFF2-40B4-BE49-F238E27FC236}">
                <a16:creationId xmlns:a16="http://schemas.microsoft.com/office/drawing/2014/main" id="{6C7B634C-9E09-43DC-8AAF-95BBE91B9D49}"/>
              </a:ext>
            </a:extLst>
          </p:cNvPr>
          <p:cNvSpPr txBox="1"/>
          <p:nvPr/>
        </p:nvSpPr>
        <p:spPr>
          <a:xfrm>
            <a:off x="973394" y="1114982"/>
            <a:ext cx="10005314" cy="769441"/>
          </a:xfrm>
          <a:prstGeom prst="rect">
            <a:avLst/>
          </a:prstGeom>
          <a:noFill/>
        </p:spPr>
        <p:txBody>
          <a:bodyPr wrap="square" rtlCol="0">
            <a:spAutoFit/>
          </a:bodyPr>
          <a:lstStyle/>
          <a:p>
            <a:pPr lvl="1" algn="ctr"/>
            <a:r>
              <a:rPr lang="en-US" sz="4400" b="1" dirty="0">
                <a:solidFill>
                  <a:srgbClr val="7030A0"/>
                </a:solidFill>
              </a:rPr>
              <a:t>Lucifer’s Temptations</a:t>
            </a:r>
          </a:p>
        </p:txBody>
      </p:sp>
      <p:sp>
        <p:nvSpPr>
          <p:cNvPr id="6" name="TextBox 5">
            <a:extLst>
              <a:ext uri="{FF2B5EF4-FFF2-40B4-BE49-F238E27FC236}">
                <a16:creationId xmlns:a16="http://schemas.microsoft.com/office/drawing/2014/main" id="{3A013077-C713-4271-B9CD-F1FCA5050FD7}"/>
              </a:ext>
            </a:extLst>
          </p:cNvPr>
          <p:cNvSpPr txBox="1"/>
          <p:nvPr/>
        </p:nvSpPr>
        <p:spPr>
          <a:xfrm>
            <a:off x="1415850" y="2864955"/>
            <a:ext cx="10223580" cy="1200329"/>
          </a:xfrm>
          <a:prstGeom prst="rect">
            <a:avLst/>
          </a:prstGeom>
          <a:noFill/>
        </p:spPr>
        <p:txBody>
          <a:bodyPr wrap="square" rtlCol="0">
            <a:spAutoFit/>
          </a:bodyPr>
          <a:lstStyle/>
          <a:p>
            <a:r>
              <a:rPr lang="en-US" sz="3600" b="1" dirty="0">
                <a:solidFill>
                  <a:srgbClr val="0070C0"/>
                </a:solidFill>
              </a:rPr>
              <a:t>Then Jesus was led by the Spirit into the desert to be tempted by the devil.</a:t>
            </a:r>
          </a:p>
        </p:txBody>
      </p:sp>
      <p:sp>
        <p:nvSpPr>
          <p:cNvPr id="8" name="TextBox 7">
            <a:extLst>
              <a:ext uri="{FF2B5EF4-FFF2-40B4-BE49-F238E27FC236}">
                <a16:creationId xmlns:a16="http://schemas.microsoft.com/office/drawing/2014/main" id="{54BD524F-3896-46C2-B5A3-B8187CDEA48B}"/>
              </a:ext>
            </a:extLst>
          </p:cNvPr>
          <p:cNvSpPr txBox="1"/>
          <p:nvPr/>
        </p:nvSpPr>
        <p:spPr>
          <a:xfrm>
            <a:off x="3160585" y="2029576"/>
            <a:ext cx="6096982" cy="707886"/>
          </a:xfrm>
          <a:prstGeom prst="rect">
            <a:avLst/>
          </a:prstGeom>
          <a:noFill/>
        </p:spPr>
        <p:txBody>
          <a:bodyPr wrap="square">
            <a:spAutoFit/>
          </a:bodyPr>
          <a:lstStyle/>
          <a:p>
            <a:pPr algn="ctr"/>
            <a:r>
              <a:rPr lang="en-US" sz="4000" b="1" dirty="0">
                <a:solidFill>
                  <a:srgbClr val="FF3399"/>
                </a:solidFill>
              </a:rPr>
              <a:t>Matt 4:1 (NIV)</a:t>
            </a:r>
            <a:endParaRPr lang="en-US" sz="4000" dirty="0">
              <a:solidFill>
                <a:srgbClr val="FF3399"/>
              </a:solidFill>
            </a:endParaRPr>
          </a:p>
        </p:txBody>
      </p:sp>
    </p:spTree>
    <p:extLst>
      <p:ext uri="{BB962C8B-B14F-4D97-AF65-F5344CB8AC3E}">
        <p14:creationId xmlns:p14="http://schemas.microsoft.com/office/powerpoint/2010/main" val="2243547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Abraham’s Learning Experiences</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7</a:t>
            </a:fld>
            <a:endParaRPr lang="en-US" dirty="0"/>
          </a:p>
        </p:txBody>
      </p:sp>
      <p:sp>
        <p:nvSpPr>
          <p:cNvPr id="4" name="TextBox 3">
            <a:extLst>
              <a:ext uri="{FF2B5EF4-FFF2-40B4-BE49-F238E27FC236}">
                <a16:creationId xmlns:a16="http://schemas.microsoft.com/office/drawing/2014/main" id="{6C7B634C-9E09-43DC-8AAF-95BBE91B9D49}"/>
              </a:ext>
            </a:extLst>
          </p:cNvPr>
          <p:cNvSpPr txBox="1"/>
          <p:nvPr/>
        </p:nvSpPr>
        <p:spPr>
          <a:xfrm>
            <a:off x="973394" y="1132455"/>
            <a:ext cx="10005314" cy="769441"/>
          </a:xfrm>
          <a:prstGeom prst="rect">
            <a:avLst/>
          </a:prstGeom>
          <a:noFill/>
        </p:spPr>
        <p:txBody>
          <a:bodyPr wrap="square" rtlCol="0">
            <a:spAutoFit/>
          </a:bodyPr>
          <a:lstStyle/>
          <a:p>
            <a:pPr lvl="1" algn="ctr"/>
            <a:r>
              <a:rPr lang="en-US" sz="4400" b="1" dirty="0">
                <a:solidFill>
                  <a:srgbClr val="7030A0"/>
                </a:solidFill>
              </a:rPr>
              <a:t>The Lord’s Tests</a:t>
            </a:r>
          </a:p>
        </p:txBody>
      </p:sp>
      <p:sp>
        <p:nvSpPr>
          <p:cNvPr id="6" name="TextBox 5">
            <a:extLst>
              <a:ext uri="{FF2B5EF4-FFF2-40B4-BE49-F238E27FC236}">
                <a16:creationId xmlns:a16="http://schemas.microsoft.com/office/drawing/2014/main" id="{3A013077-C713-4271-B9CD-F1FCA5050FD7}"/>
              </a:ext>
            </a:extLst>
          </p:cNvPr>
          <p:cNvSpPr txBox="1"/>
          <p:nvPr/>
        </p:nvSpPr>
        <p:spPr>
          <a:xfrm>
            <a:off x="1263855" y="2864955"/>
            <a:ext cx="9913813" cy="2308324"/>
          </a:xfrm>
          <a:prstGeom prst="rect">
            <a:avLst/>
          </a:prstGeom>
          <a:noFill/>
        </p:spPr>
        <p:txBody>
          <a:bodyPr wrap="square" rtlCol="0">
            <a:spAutoFit/>
          </a:bodyPr>
          <a:lstStyle/>
          <a:p>
            <a:r>
              <a:rPr lang="en-US" sz="3600" b="1" dirty="0">
                <a:solidFill>
                  <a:srgbClr val="0070C0"/>
                </a:solidFill>
              </a:rPr>
              <a:t>According to biblical traditions, a spiritual test is a life situation, provided by God, to evaluate man’s individual moral character and obedience to his laws. Also, to determine his faithfulness unto him.</a:t>
            </a:r>
          </a:p>
        </p:txBody>
      </p:sp>
      <p:sp>
        <p:nvSpPr>
          <p:cNvPr id="8" name="TextBox 7">
            <a:extLst>
              <a:ext uri="{FF2B5EF4-FFF2-40B4-BE49-F238E27FC236}">
                <a16:creationId xmlns:a16="http://schemas.microsoft.com/office/drawing/2014/main" id="{54BD524F-3896-46C2-B5A3-B8187CDEA48B}"/>
              </a:ext>
            </a:extLst>
          </p:cNvPr>
          <p:cNvSpPr txBox="1"/>
          <p:nvPr/>
        </p:nvSpPr>
        <p:spPr>
          <a:xfrm>
            <a:off x="3090698" y="2086602"/>
            <a:ext cx="6096982" cy="707886"/>
          </a:xfrm>
          <a:prstGeom prst="rect">
            <a:avLst/>
          </a:prstGeom>
          <a:noFill/>
        </p:spPr>
        <p:txBody>
          <a:bodyPr wrap="square">
            <a:spAutoFit/>
          </a:bodyPr>
          <a:lstStyle/>
          <a:p>
            <a:pPr algn="ctr"/>
            <a:r>
              <a:rPr lang="en-US" sz="4000" b="1" dirty="0">
                <a:solidFill>
                  <a:srgbClr val="FF3399"/>
                </a:solidFill>
              </a:rPr>
              <a:t>TESTS</a:t>
            </a:r>
            <a:endParaRPr lang="en-US" sz="4000" dirty="0">
              <a:solidFill>
                <a:srgbClr val="FF3399"/>
              </a:solidFill>
            </a:endParaRPr>
          </a:p>
        </p:txBody>
      </p:sp>
    </p:spTree>
    <p:extLst>
      <p:ext uri="{BB962C8B-B14F-4D97-AF65-F5344CB8AC3E}">
        <p14:creationId xmlns:p14="http://schemas.microsoft.com/office/powerpoint/2010/main" val="18300644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Abraham’s Learning Experiences</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8</a:t>
            </a:fld>
            <a:endParaRPr lang="en-US" dirty="0"/>
          </a:p>
        </p:txBody>
      </p:sp>
      <p:sp>
        <p:nvSpPr>
          <p:cNvPr id="4" name="TextBox 3">
            <a:extLst>
              <a:ext uri="{FF2B5EF4-FFF2-40B4-BE49-F238E27FC236}">
                <a16:creationId xmlns:a16="http://schemas.microsoft.com/office/drawing/2014/main" id="{6C7B634C-9E09-43DC-8AAF-95BBE91B9D49}"/>
              </a:ext>
            </a:extLst>
          </p:cNvPr>
          <p:cNvSpPr txBox="1"/>
          <p:nvPr/>
        </p:nvSpPr>
        <p:spPr>
          <a:xfrm>
            <a:off x="973394" y="1114982"/>
            <a:ext cx="10005314" cy="769441"/>
          </a:xfrm>
          <a:prstGeom prst="rect">
            <a:avLst/>
          </a:prstGeom>
          <a:noFill/>
        </p:spPr>
        <p:txBody>
          <a:bodyPr wrap="square" rtlCol="0">
            <a:spAutoFit/>
          </a:bodyPr>
          <a:lstStyle/>
          <a:p>
            <a:pPr lvl="1" algn="ctr"/>
            <a:r>
              <a:rPr lang="en-US" sz="4400" b="1" dirty="0">
                <a:solidFill>
                  <a:srgbClr val="7030A0"/>
                </a:solidFill>
              </a:rPr>
              <a:t>The Lord’s Tests</a:t>
            </a:r>
          </a:p>
        </p:txBody>
      </p:sp>
      <p:sp>
        <p:nvSpPr>
          <p:cNvPr id="6" name="TextBox 5">
            <a:extLst>
              <a:ext uri="{FF2B5EF4-FFF2-40B4-BE49-F238E27FC236}">
                <a16:creationId xmlns:a16="http://schemas.microsoft.com/office/drawing/2014/main" id="{3A013077-C713-4271-B9CD-F1FCA5050FD7}"/>
              </a:ext>
            </a:extLst>
          </p:cNvPr>
          <p:cNvSpPr txBox="1"/>
          <p:nvPr/>
        </p:nvSpPr>
        <p:spPr>
          <a:xfrm>
            <a:off x="1415850" y="2864955"/>
            <a:ext cx="10223580" cy="1754326"/>
          </a:xfrm>
          <a:prstGeom prst="rect">
            <a:avLst/>
          </a:prstGeom>
          <a:noFill/>
        </p:spPr>
        <p:txBody>
          <a:bodyPr wrap="square" rtlCol="0">
            <a:spAutoFit/>
          </a:bodyPr>
          <a:lstStyle/>
          <a:p>
            <a:r>
              <a:rPr lang="en-US" sz="3600" b="1" dirty="0">
                <a:solidFill>
                  <a:srgbClr val="0070C0"/>
                </a:solidFill>
              </a:rPr>
              <a:t>So Abram left, as the Lord had told him; and Lot went with him. Abram was seventy-five years old when he set out from Haran.</a:t>
            </a:r>
          </a:p>
        </p:txBody>
      </p:sp>
      <p:sp>
        <p:nvSpPr>
          <p:cNvPr id="8" name="TextBox 7">
            <a:extLst>
              <a:ext uri="{FF2B5EF4-FFF2-40B4-BE49-F238E27FC236}">
                <a16:creationId xmlns:a16="http://schemas.microsoft.com/office/drawing/2014/main" id="{54BD524F-3896-46C2-B5A3-B8187CDEA48B}"/>
              </a:ext>
            </a:extLst>
          </p:cNvPr>
          <p:cNvSpPr txBox="1"/>
          <p:nvPr/>
        </p:nvSpPr>
        <p:spPr>
          <a:xfrm>
            <a:off x="3160585" y="2029576"/>
            <a:ext cx="6096982" cy="707886"/>
          </a:xfrm>
          <a:prstGeom prst="rect">
            <a:avLst/>
          </a:prstGeom>
          <a:noFill/>
        </p:spPr>
        <p:txBody>
          <a:bodyPr wrap="square">
            <a:spAutoFit/>
          </a:bodyPr>
          <a:lstStyle/>
          <a:p>
            <a:pPr algn="ctr"/>
            <a:r>
              <a:rPr lang="en-US" sz="4000" b="1" dirty="0">
                <a:solidFill>
                  <a:srgbClr val="FF3399"/>
                </a:solidFill>
              </a:rPr>
              <a:t>Genesis 12:4 (NIV)</a:t>
            </a:r>
            <a:endParaRPr lang="en-US" sz="4000" dirty="0">
              <a:solidFill>
                <a:srgbClr val="FF3399"/>
              </a:solidFill>
            </a:endParaRPr>
          </a:p>
        </p:txBody>
      </p:sp>
    </p:spTree>
    <p:extLst>
      <p:ext uri="{BB962C8B-B14F-4D97-AF65-F5344CB8AC3E}">
        <p14:creationId xmlns:p14="http://schemas.microsoft.com/office/powerpoint/2010/main" val="1993781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E8677-30AD-4FB8-9E10-9302EECA52BB}"/>
              </a:ext>
            </a:extLst>
          </p:cNvPr>
          <p:cNvSpPr>
            <a:spLocks noGrp="1"/>
          </p:cNvSpPr>
          <p:nvPr>
            <p:ph type="title"/>
          </p:nvPr>
        </p:nvSpPr>
        <p:spPr>
          <a:xfrm>
            <a:off x="838200" y="54895"/>
            <a:ext cx="10515600" cy="1325563"/>
          </a:xfrm>
        </p:spPr>
        <p:txBody>
          <a:bodyPr>
            <a:normAutofit/>
          </a:bodyPr>
          <a:lstStyle/>
          <a:p>
            <a:pPr algn="ctr"/>
            <a:r>
              <a:rPr lang="en-US" sz="4800" b="1" cap="small" dirty="0">
                <a:solidFill>
                  <a:srgbClr val="FF0000"/>
                </a:solidFill>
              </a:rPr>
              <a:t>Abraham’s Learning Experiences</a:t>
            </a:r>
          </a:p>
        </p:txBody>
      </p:sp>
      <p:sp>
        <p:nvSpPr>
          <p:cNvPr id="3" name="Slide Number Placeholder 2">
            <a:extLst>
              <a:ext uri="{FF2B5EF4-FFF2-40B4-BE49-F238E27FC236}">
                <a16:creationId xmlns:a16="http://schemas.microsoft.com/office/drawing/2014/main" id="{22756BD3-759A-49DF-B965-825ECA00EA91}"/>
              </a:ext>
            </a:extLst>
          </p:cNvPr>
          <p:cNvSpPr>
            <a:spLocks noGrp="1"/>
          </p:cNvSpPr>
          <p:nvPr>
            <p:ph type="sldNum" sz="quarter" idx="12"/>
          </p:nvPr>
        </p:nvSpPr>
        <p:spPr/>
        <p:txBody>
          <a:bodyPr/>
          <a:lstStyle/>
          <a:p>
            <a:fld id="{9BB07FEE-E424-4620-A0EA-5F1F48EF1E78}" type="slidenum">
              <a:rPr lang="en-US" smtClean="0"/>
              <a:t>9</a:t>
            </a:fld>
            <a:endParaRPr lang="en-US" dirty="0"/>
          </a:p>
        </p:txBody>
      </p:sp>
      <p:sp>
        <p:nvSpPr>
          <p:cNvPr id="4" name="TextBox 3">
            <a:extLst>
              <a:ext uri="{FF2B5EF4-FFF2-40B4-BE49-F238E27FC236}">
                <a16:creationId xmlns:a16="http://schemas.microsoft.com/office/drawing/2014/main" id="{6C7B634C-9E09-43DC-8AAF-95BBE91B9D49}"/>
              </a:ext>
            </a:extLst>
          </p:cNvPr>
          <p:cNvSpPr txBox="1"/>
          <p:nvPr/>
        </p:nvSpPr>
        <p:spPr>
          <a:xfrm>
            <a:off x="973394" y="1114982"/>
            <a:ext cx="10005314" cy="769441"/>
          </a:xfrm>
          <a:prstGeom prst="rect">
            <a:avLst/>
          </a:prstGeom>
          <a:noFill/>
        </p:spPr>
        <p:txBody>
          <a:bodyPr wrap="square" rtlCol="0">
            <a:spAutoFit/>
          </a:bodyPr>
          <a:lstStyle/>
          <a:p>
            <a:pPr lvl="1" algn="ctr"/>
            <a:r>
              <a:rPr lang="en-US" sz="4400" b="1" dirty="0">
                <a:solidFill>
                  <a:srgbClr val="7030A0"/>
                </a:solidFill>
              </a:rPr>
              <a:t>The Lord’s Tests</a:t>
            </a:r>
          </a:p>
        </p:txBody>
      </p:sp>
      <p:sp>
        <p:nvSpPr>
          <p:cNvPr id="6" name="TextBox 5">
            <a:extLst>
              <a:ext uri="{FF2B5EF4-FFF2-40B4-BE49-F238E27FC236}">
                <a16:creationId xmlns:a16="http://schemas.microsoft.com/office/drawing/2014/main" id="{3A013077-C713-4271-B9CD-F1FCA5050FD7}"/>
              </a:ext>
            </a:extLst>
          </p:cNvPr>
          <p:cNvSpPr txBox="1"/>
          <p:nvPr/>
        </p:nvSpPr>
        <p:spPr>
          <a:xfrm>
            <a:off x="896715" y="2864955"/>
            <a:ext cx="10223580" cy="3416320"/>
          </a:xfrm>
          <a:prstGeom prst="rect">
            <a:avLst/>
          </a:prstGeom>
          <a:noFill/>
        </p:spPr>
        <p:txBody>
          <a:bodyPr wrap="square" rtlCol="0">
            <a:spAutoFit/>
          </a:bodyPr>
          <a:lstStyle/>
          <a:p>
            <a:r>
              <a:rPr lang="en-US" sz="3600" b="1" dirty="0">
                <a:solidFill>
                  <a:srgbClr val="0070C0"/>
                </a:solidFill>
              </a:rPr>
              <a:t>Some time later God tested Abraham. He said to him, “Abraham!” “Here I am,” he replied. Then God said, “Take your son, your only son, Isaac, whom you love, and go to the region of Moriah. Sacrifice him there as a burnt offering on one of the mountains I will tell you about.”</a:t>
            </a:r>
          </a:p>
        </p:txBody>
      </p:sp>
      <p:sp>
        <p:nvSpPr>
          <p:cNvPr id="8" name="TextBox 7">
            <a:extLst>
              <a:ext uri="{FF2B5EF4-FFF2-40B4-BE49-F238E27FC236}">
                <a16:creationId xmlns:a16="http://schemas.microsoft.com/office/drawing/2014/main" id="{54BD524F-3896-46C2-B5A3-B8187CDEA48B}"/>
              </a:ext>
            </a:extLst>
          </p:cNvPr>
          <p:cNvSpPr txBox="1"/>
          <p:nvPr/>
        </p:nvSpPr>
        <p:spPr>
          <a:xfrm>
            <a:off x="3160585" y="2029576"/>
            <a:ext cx="6096982" cy="707886"/>
          </a:xfrm>
          <a:prstGeom prst="rect">
            <a:avLst/>
          </a:prstGeom>
          <a:noFill/>
        </p:spPr>
        <p:txBody>
          <a:bodyPr wrap="square">
            <a:spAutoFit/>
          </a:bodyPr>
          <a:lstStyle/>
          <a:p>
            <a:pPr algn="ctr"/>
            <a:r>
              <a:rPr lang="en-US" sz="4000" b="1" dirty="0">
                <a:solidFill>
                  <a:srgbClr val="FF3399"/>
                </a:solidFill>
              </a:rPr>
              <a:t>Genesis 22:1-2 (NIV)</a:t>
            </a:r>
            <a:endParaRPr lang="en-US" sz="4000" dirty="0">
              <a:solidFill>
                <a:srgbClr val="FF3399"/>
              </a:solidFill>
            </a:endParaRPr>
          </a:p>
        </p:txBody>
      </p:sp>
    </p:spTree>
    <p:extLst>
      <p:ext uri="{BB962C8B-B14F-4D97-AF65-F5344CB8AC3E}">
        <p14:creationId xmlns:p14="http://schemas.microsoft.com/office/powerpoint/2010/main" val="37145018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1142</Words>
  <Application>Microsoft Office PowerPoint</Application>
  <PresentationFormat>Widescreen</PresentationFormat>
  <Paragraphs>122</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Wingdings</vt:lpstr>
      <vt:lpstr>Office Theme</vt:lpstr>
      <vt:lpstr>PowerPoint Presentation</vt:lpstr>
      <vt:lpstr>Abraham’s Learning Experiences</vt:lpstr>
      <vt:lpstr>Abraham’s Learning Experiences</vt:lpstr>
      <vt:lpstr>Abraham’s Learning Experiences</vt:lpstr>
      <vt:lpstr>Abraham’s Learning Experiences</vt:lpstr>
      <vt:lpstr>Abraham’s Learning Experiences</vt:lpstr>
      <vt:lpstr>Abraham’s Learning Experiences</vt:lpstr>
      <vt:lpstr>Abraham’s Learning Experiences</vt:lpstr>
      <vt:lpstr>Abraham’s Learning Experiences</vt:lpstr>
      <vt:lpstr>The Meaning of Freedom</vt:lpstr>
      <vt:lpstr>Genesis 1:26</vt:lpstr>
      <vt:lpstr>Freedom</vt:lpstr>
      <vt:lpstr>Deliverance</vt:lpstr>
      <vt:lpstr>Deliverance Versus Freedom</vt:lpstr>
      <vt:lpstr>Freedom</vt:lpstr>
      <vt:lpstr>FAT</vt:lpstr>
      <vt:lpstr>Tests and Trials  Questions and Answers</vt:lpstr>
      <vt:lpstr>Tests and Trials  Questions and Answers</vt:lpstr>
      <vt:lpstr>Tests and Trials  Questions and Answers</vt:lpstr>
      <vt:lpstr>Tests and Trials  Questions and Answers</vt:lpstr>
      <vt:lpstr>Announcements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Michelle Collins</dc:creator>
  <cp:lastModifiedBy>Michelle Collins</cp:lastModifiedBy>
  <cp:revision>193</cp:revision>
  <cp:lastPrinted>2021-07-07T21:23:04Z</cp:lastPrinted>
  <dcterms:created xsi:type="dcterms:W3CDTF">2021-01-26T22:14:20Z</dcterms:created>
  <dcterms:modified xsi:type="dcterms:W3CDTF">2021-07-07T21:41:20Z</dcterms:modified>
</cp:coreProperties>
</file>