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477" r:id="rId2"/>
    <p:sldId id="531" r:id="rId3"/>
    <p:sldId id="568" r:id="rId4"/>
    <p:sldId id="562" r:id="rId5"/>
    <p:sldId id="570" r:id="rId6"/>
    <p:sldId id="563" r:id="rId7"/>
    <p:sldId id="564" r:id="rId8"/>
    <p:sldId id="565" r:id="rId9"/>
    <p:sldId id="569" r:id="rId10"/>
    <p:sldId id="566" r:id="rId11"/>
    <p:sldId id="567" r:id="rId12"/>
    <p:sldId id="527"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C0E8309-A948-4B3B-A229-B69E5DCDCBB2}">
          <p14:sldIdLst>
            <p14:sldId id="477"/>
            <p14:sldId id="531"/>
            <p14:sldId id="568"/>
            <p14:sldId id="562"/>
            <p14:sldId id="570"/>
            <p14:sldId id="563"/>
            <p14:sldId id="564"/>
            <p14:sldId id="565"/>
            <p14:sldId id="569"/>
            <p14:sldId id="566"/>
            <p14:sldId id="567"/>
            <p14:sldId id="52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660033"/>
    <a:srgbClr val="990033"/>
    <a:srgbClr val="1EB26F"/>
    <a:srgbClr val="FF9900"/>
    <a:srgbClr val="CCCC00"/>
    <a:srgbClr val="99663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64" autoAdjust="0"/>
    <p:restoredTop sz="92757" autoAdjust="0"/>
  </p:normalViewPr>
  <p:slideViewPr>
    <p:cSldViewPr snapToGrid="0">
      <p:cViewPr varScale="1">
        <p:scale>
          <a:sx n="72" d="100"/>
          <a:sy n="72" d="100"/>
        </p:scale>
        <p:origin x="498" y="66"/>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35BF182-405D-4C98-95E1-ED3A219F46E9}" type="datetimeFigureOut">
              <a:rPr lang="en-US" smtClean="0"/>
              <a:t>6/16/2021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A73AF7B-0F1E-40DC-95DC-ABFC8C048E56}" type="slidenum">
              <a:rPr lang="en-US" smtClean="0"/>
              <a:t>‹#›</a:t>
            </a:fld>
            <a:endParaRPr lang="en-US" dirty="0"/>
          </a:p>
        </p:txBody>
      </p:sp>
    </p:spTree>
    <p:extLst>
      <p:ext uri="{BB962C8B-B14F-4D97-AF65-F5344CB8AC3E}">
        <p14:creationId xmlns:p14="http://schemas.microsoft.com/office/powerpoint/2010/main" val="580204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2F45D-8EB4-4D38-8B89-219FBEF94B7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C44A20E-884D-4FAB-86FA-0F36377C3C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DD349F-89EC-4DF6-B14D-D12FEB5D7456}"/>
              </a:ext>
            </a:extLst>
          </p:cNvPr>
          <p:cNvSpPr>
            <a:spLocks noGrp="1"/>
          </p:cNvSpPr>
          <p:nvPr>
            <p:ph type="dt" sz="half" idx="10"/>
          </p:nvPr>
        </p:nvSpPr>
        <p:spPr/>
        <p:txBody>
          <a:bodyPr/>
          <a:lstStyle/>
          <a:p>
            <a:fld id="{01395D6D-4286-4B4B-A4BC-6E34EAC7C0A3}" type="datetime1">
              <a:rPr lang="en-US" smtClean="0"/>
              <a:t>6/16/2021</a:t>
            </a:fld>
            <a:endParaRPr lang="en-US" dirty="0"/>
          </a:p>
        </p:txBody>
      </p:sp>
      <p:sp>
        <p:nvSpPr>
          <p:cNvPr id="5" name="Footer Placeholder 4">
            <a:extLst>
              <a:ext uri="{FF2B5EF4-FFF2-40B4-BE49-F238E27FC236}">
                <a16:creationId xmlns:a16="http://schemas.microsoft.com/office/drawing/2014/main" id="{D9EA6500-3A91-4EC7-A182-4A1C16EA9A7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3E28ACB-86AA-4503-ADCE-98D51E5A0001}"/>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1543507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8EC36-601F-4503-89C6-D2364C24CA4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EB0BE4E-6D42-454F-A797-672154B3B8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C282C1-0D82-44F7-AA6F-09E9E6E1313B}"/>
              </a:ext>
            </a:extLst>
          </p:cNvPr>
          <p:cNvSpPr>
            <a:spLocks noGrp="1"/>
          </p:cNvSpPr>
          <p:nvPr>
            <p:ph type="dt" sz="half" idx="10"/>
          </p:nvPr>
        </p:nvSpPr>
        <p:spPr/>
        <p:txBody>
          <a:bodyPr/>
          <a:lstStyle/>
          <a:p>
            <a:fld id="{A1D8B501-0845-42DF-AE6C-61DC4171EF7D}" type="datetime1">
              <a:rPr lang="en-US" smtClean="0"/>
              <a:t>6/16/2021</a:t>
            </a:fld>
            <a:endParaRPr lang="en-US" dirty="0"/>
          </a:p>
        </p:txBody>
      </p:sp>
      <p:sp>
        <p:nvSpPr>
          <p:cNvPr id="5" name="Footer Placeholder 4">
            <a:extLst>
              <a:ext uri="{FF2B5EF4-FFF2-40B4-BE49-F238E27FC236}">
                <a16:creationId xmlns:a16="http://schemas.microsoft.com/office/drawing/2014/main" id="{892CFB63-30AF-4F31-AA09-3C88A4B056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0EB530-39C3-4075-AB02-6F1145B7EB88}"/>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2286533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F42A52-6E5F-4A35-9AE9-689C7202414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4A5EFBA-C236-4CF9-B25C-5DFBC7A519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09BF49-4D53-47D1-89D1-4AEA14D0095B}"/>
              </a:ext>
            </a:extLst>
          </p:cNvPr>
          <p:cNvSpPr>
            <a:spLocks noGrp="1"/>
          </p:cNvSpPr>
          <p:nvPr>
            <p:ph type="dt" sz="half" idx="10"/>
          </p:nvPr>
        </p:nvSpPr>
        <p:spPr/>
        <p:txBody>
          <a:bodyPr/>
          <a:lstStyle/>
          <a:p>
            <a:fld id="{2846D793-D96C-4034-951E-E9513F93D9BE}" type="datetime1">
              <a:rPr lang="en-US" smtClean="0"/>
              <a:t>6/16/2021</a:t>
            </a:fld>
            <a:endParaRPr lang="en-US" dirty="0"/>
          </a:p>
        </p:txBody>
      </p:sp>
      <p:sp>
        <p:nvSpPr>
          <p:cNvPr id="5" name="Footer Placeholder 4">
            <a:extLst>
              <a:ext uri="{FF2B5EF4-FFF2-40B4-BE49-F238E27FC236}">
                <a16:creationId xmlns:a16="http://schemas.microsoft.com/office/drawing/2014/main" id="{40B59076-5B27-4855-9978-B957F01C4D5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C774D22-FF41-4E78-9E5E-373A28BD1E30}"/>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2154438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2595A-39BF-4256-964D-CF2A250A6A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640398-0EE5-4BEF-BA06-8B1E9F63A9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26EA19-F049-4B87-9F65-9F38FABC1BB3}"/>
              </a:ext>
            </a:extLst>
          </p:cNvPr>
          <p:cNvSpPr>
            <a:spLocks noGrp="1"/>
          </p:cNvSpPr>
          <p:nvPr>
            <p:ph type="dt" sz="half" idx="10"/>
          </p:nvPr>
        </p:nvSpPr>
        <p:spPr/>
        <p:txBody>
          <a:bodyPr/>
          <a:lstStyle/>
          <a:p>
            <a:fld id="{9A9B5609-5C4D-434C-8A30-A028DCB07454}" type="datetime1">
              <a:rPr lang="en-US" smtClean="0"/>
              <a:t>6/16/2021</a:t>
            </a:fld>
            <a:endParaRPr lang="en-US" dirty="0"/>
          </a:p>
        </p:txBody>
      </p:sp>
      <p:sp>
        <p:nvSpPr>
          <p:cNvPr id="5" name="Footer Placeholder 4">
            <a:extLst>
              <a:ext uri="{FF2B5EF4-FFF2-40B4-BE49-F238E27FC236}">
                <a16:creationId xmlns:a16="http://schemas.microsoft.com/office/drawing/2014/main" id="{25619FCB-9A50-4941-BBA6-DCB934BA3AD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378F08F-E9A8-47DE-BEA3-B1A94D8696AF}"/>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4281237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EB1F9-2CFC-486F-A5E9-388CBB252A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F2AD5A-317A-4ECF-8537-393A733FDC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24F01F-B8E1-48A1-92B2-6E713F617FA4}"/>
              </a:ext>
            </a:extLst>
          </p:cNvPr>
          <p:cNvSpPr>
            <a:spLocks noGrp="1"/>
          </p:cNvSpPr>
          <p:nvPr>
            <p:ph type="dt" sz="half" idx="10"/>
          </p:nvPr>
        </p:nvSpPr>
        <p:spPr/>
        <p:txBody>
          <a:bodyPr/>
          <a:lstStyle/>
          <a:p>
            <a:fld id="{1F33E89F-43FE-4CFA-A168-6CBED45F244F}" type="datetime1">
              <a:rPr lang="en-US" smtClean="0"/>
              <a:t>6/16/2021</a:t>
            </a:fld>
            <a:endParaRPr lang="en-US" dirty="0"/>
          </a:p>
        </p:txBody>
      </p:sp>
      <p:sp>
        <p:nvSpPr>
          <p:cNvPr id="5" name="Footer Placeholder 4">
            <a:extLst>
              <a:ext uri="{FF2B5EF4-FFF2-40B4-BE49-F238E27FC236}">
                <a16:creationId xmlns:a16="http://schemas.microsoft.com/office/drawing/2014/main" id="{656A2441-C23F-433B-B97F-72551F4E8BD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A0CB81B-A924-47CB-A67E-49CDB647FFC8}"/>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2489845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4C43B-8B67-4E69-9165-A1D4E7D253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3DAF1B-3405-497E-8BE2-556C0910FE6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472600-F3C5-4E7A-A251-7A3E7AC5E27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E58C5D-46EC-4104-AE74-5A1A23BD6B22}"/>
              </a:ext>
            </a:extLst>
          </p:cNvPr>
          <p:cNvSpPr>
            <a:spLocks noGrp="1"/>
          </p:cNvSpPr>
          <p:nvPr>
            <p:ph type="dt" sz="half" idx="10"/>
          </p:nvPr>
        </p:nvSpPr>
        <p:spPr/>
        <p:txBody>
          <a:bodyPr/>
          <a:lstStyle/>
          <a:p>
            <a:fld id="{FCF9F8F0-DB3E-485E-A9B6-15B66BD3854A}" type="datetime1">
              <a:rPr lang="en-US" smtClean="0"/>
              <a:t>6/16/2021</a:t>
            </a:fld>
            <a:endParaRPr lang="en-US" dirty="0"/>
          </a:p>
        </p:txBody>
      </p:sp>
      <p:sp>
        <p:nvSpPr>
          <p:cNvPr id="6" name="Footer Placeholder 5">
            <a:extLst>
              <a:ext uri="{FF2B5EF4-FFF2-40B4-BE49-F238E27FC236}">
                <a16:creationId xmlns:a16="http://schemas.microsoft.com/office/drawing/2014/main" id="{0A7BD768-C7C2-41E5-8CAB-7A712C13836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9DA2245-5108-4615-B14A-C4B0509EDE21}"/>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3036331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8004F-CA52-4A59-9328-6996C247F75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57BF60E-8AD8-4FCD-BCB9-056C1F3C62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F53FA8-44E0-4030-B37F-9E307D4130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8C0B93E-C2EC-47FF-93C2-7D274ABB31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14D086-07BC-4401-9704-81957E6C35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B1141F-4B6A-4D87-AEEE-0773D2556366}"/>
              </a:ext>
            </a:extLst>
          </p:cNvPr>
          <p:cNvSpPr>
            <a:spLocks noGrp="1"/>
          </p:cNvSpPr>
          <p:nvPr>
            <p:ph type="dt" sz="half" idx="10"/>
          </p:nvPr>
        </p:nvSpPr>
        <p:spPr/>
        <p:txBody>
          <a:bodyPr/>
          <a:lstStyle/>
          <a:p>
            <a:fld id="{29F61F39-E2D0-483D-A2F4-DF382A7E232D}" type="datetime1">
              <a:rPr lang="en-US" smtClean="0"/>
              <a:t>6/16/2021</a:t>
            </a:fld>
            <a:endParaRPr lang="en-US" dirty="0"/>
          </a:p>
        </p:txBody>
      </p:sp>
      <p:sp>
        <p:nvSpPr>
          <p:cNvPr id="8" name="Footer Placeholder 7">
            <a:extLst>
              <a:ext uri="{FF2B5EF4-FFF2-40B4-BE49-F238E27FC236}">
                <a16:creationId xmlns:a16="http://schemas.microsoft.com/office/drawing/2014/main" id="{97319791-DA23-4485-B257-6E8270F11DF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194A642-7EA5-42C9-BADA-223B722C0546}"/>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304604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4C30A-65A6-4146-B5CE-124AB2F2052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1E46A8-7312-4395-BCF5-FA7D5438C1CC}"/>
              </a:ext>
            </a:extLst>
          </p:cNvPr>
          <p:cNvSpPr>
            <a:spLocks noGrp="1"/>
          </p:cNvSpPr>
          <p:nvPr>
            <p:ph type="dt" sz="half" idx="10"/>
          </p:nvPr>
        </p:nvSpPr>
        <p:spPr/>
        <p:txBody>
          <a:bodyPr/>
          <a:lstStyle/>
          <a:p>
            <a:fld id="{E5F3AFD5-2263-4012-955E-A7CBADDF9BCA}" type="datetime1">
              <a:rPr lang="en-US" smtClean="0"/>
              <a:t>6/16/2021</a:t>
            </a:fld>
            <a:endParaRPr lang="en-US" dirty="0"/>
          </a:p>
        </p:txBody>
      </p:sp>
      <p:sp>
        <p:nvSpPr>
          <p:cNvPr id="4" name="Footer Placeholder 3">
            <a:extLst>
              <a:ext uri="{FF2B5EF4-FFF2-40B4-BE49-F238E27FC236}">
                <a16:creationId xmlns:a16="http://schemas.microsoft.com/office/drawing/2014/main" id="{91188980-6A67-4417-898D-B6C5D96CE67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4293335-8154-413E-B6E7-D5A6D43E44AC}"/>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3683719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14CD9B-1282-44B9-84A6-EBFC13B8588B}"/>
              </a:ext>
            </a:extLst>
          </p:cNvPr>
          <p:cNvSpPr>
            <a:spLocks noGrp="1"/>
          </p:cNvSpPr>
          <p:nvPr>
            <p:ph type="dt" sz="half" idx="10"/>
          </p:nvPr>
        </p:nvSpPr>
        <p:spPr/>
        <p:txBody>
          <a:bodyPr/>
          <a:lstStyle/>
          <a:p>
            <a:fld id="{C76562EE-C57E-490E-A911-E0F1DB30B539}" type="datetime1">
              <a:rPr lang="en-US" smtClean="0"/>
              <a:t>6/16/2021</a:t>
            </a:fld>
            <a:endParaRPr lang="en-US" dirty="0"/>
          </a:p>
        </p:txBody>
      </p:sp>
      <p:sp>
        <p:nvSpPr>
          <p:cNvPr id="3" name="Footer Placeholder 2">
            <a:extLst>
              <a:ext uri="{FF2B5EF4-FFF2-40B4-BE49-F238E27FC236}">
                <a16:creationId xmlns:a16="http://schemas.microsoft.com/office/drawing/2014/main" id="{D8EFC990-5211-48AC-AD7F-6235C1CDB52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C563FB-6E0A-4277-A43B-7241DEEBEE86}"/>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2066101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75C83-21AC-48C6-9A5E-1AA522E10F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9533545-75E0-40E4-882A-DDEF5E7913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C7E081-58CF-4E50-9BE2-CA9B0E4E0B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B43BFA-CB48-4FD6-8CB0-1FD0F3196EF3}"/>
              </a:ext>
            </a:extLst>
          </p:cNvPr>
          <p:cNvSpPr>
            <a:spLocks noGrp="1"/>
          </p:cNvSpPr>
          <p:nvPr>
            <p:ph type="dt" sz="half" idx="10"/>
          </p:nvPr>
        </p:nvSpPr>
        <p:spPr/>
        <p:txBody>
          <a:bodyPr/>
          <a:lstStyle/>
          <a:p>
            <a:fld id="{BA1B0811-227D-45AE-8232-F0FAD4DC07F5}" type="datetime1">
              <a:rPr lang="en-US" smtClean="0"/>
              <a:t>6/16/2021</a:t>
            </a:fld>
            <a:endParaRPr lang="en-US" dirty="0"/>
          </a:p>
        </p:txBody>
      </p:sp>
      <p:sp>
        <p:nvSpPr>
          <p:cNvPr id="6" name="Footer Placeholder 5">
            <a:extLst>
              <a:ext uri="{FF2B5EF4-FFF2-40B4-BE49-F238E27FC236}">
                <a16:creationId xmlns:a16="http://schemas.microsoft.com/office/drawing/2014/main" id="{11E2B834-44CF-4927-8E8F-763055F8937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49E8F60-64E0-4B56-8FA9-C5F900C71882}"/>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1724382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C9088-65A5-4C28-83A4-823BCCDA01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5A3D97-C360-4D91-A458-A9A47C70E7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6B76F85-066A-4074-8E55-7B015C03FB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5AE4F3-DD9F-4665-9032-7BB31E2BD766}"/>
              </a:ext>
            </a:extLst>
          </p:cNvPr>
          <p:cNvSpPr>
            <a:spLocks noGrp="1"/>
          </p:cNvSpPr>
          <p:nvPr>
            <p:ph type="dt" sz="half" idx="10"/>
          </p:nvPr>
        </p:nvSpPr>
        <p:spPr/>
        <p:txBody>
          <a:bodyPr/>
          <a:lstStyle/>
          <a:p>
            <a:fld id="{A120C15F-31EA-4BFF-995B-EDC82BA09A28}" type="datetime1">
              <a:rPr lang="en-US" smtClean="0"/>
              <a:t>6/16/2021</a:t>
            </a:fld>
            <a:endParaRPr lang="en-US" dirty="0"/>
          </a:p>
        </p:txBody>
      </p:sp>
      <p:sp>
        <p:nvSpPr>
          <p:cNvPr id="6" name="Footer Placeholder 5">
            <a:extLst>
              <a:ext uri="{FF2B5EF4-FFF2-40B4-BE49-F238E27FC236}">
                <a16:creationId xmlns:a16="http://schemas.microsoft.com/office/drawing/2014/main" id="{9140FE84-CA8B-4BA6-87DB-27AC86A028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3B7AB06-A96E-4EBD-9B3E-1EC5397FE13F}"/>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1567914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826C2C-F9C1-4FD4-8BF5-AE16D38502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8D1310-94F8-4D87-98CD-3CD9A12FA4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94B501-A5EB-405E-B78B-FC1CEEF303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8FA743-55F8-406A-A158-D15C94121FA5}" type="datetime1">
              <a:rPr lang="en-US" smtClean="0"/>
              <a:t>6/16/2021</a:t>
            </a:fld>
            <a:endParaRPr lang="en-US" dirty="0"/>
          </a:p>
        </p:txBody>
      </p:sp>
      <p:sp>
        <p:nvSpPr>
          <p:cNvPr id="5" name="Footer Placeholder 4">
            <a:extLst>
              <a:ext uri="{FF2B5EF4-FFF2-40B4-BE49-F238E27FC236}">
                <a16:creationId xmlns:a16="http://schemas.microsoft.com/office/drawing/2014/main" id="{61DE7765-D8B9-4C57-BA3F-AB0B86B13E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9A8F6C9D-7497-4556-AC5A-31A0072B4B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B07FEE-E424-4620-A0EA-5F1F48EF1E78}" type="slidenum">
              <a:rPr lang="en-US" smtClean="0"/>
              <a:t>‹#›</a:t>
            </a:fld>
            <a:endParaRPr lang="en-US" dirty="0"/>
          </a:p>
        </p:txBody>
      </p:sp>
    </p:spTree>
    <p:extLst>
      <p:ext uri="{BB962C8B-B14F-4D97-AF65-F5344CB8AC3E}">
        <p14:creationId xmlns:p14="http://schemas.microsoft.com/office/powerpoint/2010/main" val="685643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earn.e-limu.org/topic/view/?t=176&amp;c=33" TargetMode="External"/><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hyperlink" Target="http://mythought-filledjourney.blogspot.com/2012_01_01_archive.html" TargetMode="Externa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7383B190-6BFB-422F-B667-06B7B25F0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4708357" y="3509963"/>
            <a:ext cx="7092215" cy="2967839"/>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4006564-3DDD-41F5-9D4E-CA00A5C4FB4F}"/>
              </a:ext>
            </a:extLst>
          </p:cNvPr>
          <p:cNvSpPr txBox="1"/>
          <p:nvPr/>
        </p:nvSpPr>
        <p:spPr>
          <a:xfrm>
            <a:off x="5021821" y="3812954"/>
            <a:ext cx="6465287" cy="1516014"/>
          </a:xfrm>
          <a:prstGeom prst="rect">
            <a:avLst/>
          </a:prstGeom>
        </p:spPr>
        <p:txBody>
          <a:bodyPr vert="horz" lIns="91440" tIns="45720" rIns="91440" bIns="45720" rtlCol="0" anchor="b">
            <a:normAutofit/>
          </a:bodyPr>
          <a:lstStyle/>
          <a:p>
            <a:pPr marL="0" marR="0" algn="ctr">
              <a:lnSpc>
                <a:spcPct val="90000"/>
              </a:lnSpc>
              <a:spcBef>
                <a:spcPct val="0"/>
              </a:spcBef>
              <a:spcAft>
                <a:spcPts val="600"/>
              </a:spcAft>
            </a:pPr>
            <a:r>
              <a:rPr lang="en-US" sz="4800" b="1" kern="1200" dirty="0">
                <a:solidFill>
                  <a:srgbClr val="FF3399"/>
                </a:solidFill>
                <a:effectLst/>
                <a:latin typeface="+mj-lt"/>
                <a:ea typeface="+mj-ea"/>
                <a:cs typeface="+mj-cs"/>
              </a:rPr>
              <a:t>Abraham’s Learning Experiences</a:t>
            </a:r>
            <a:endParaRPr lang="en-US" sz="4800" kern="1200" dirty="0">
              <a:solidFill>
                <a:srgbClr val="FF3399"/>
              </a:solidFill>
              <a:effectLst/>
              <a:latin typeface="+mj-lt"/>
              <a:ea typeface="+mj-ea"/>
              <a:cs typeface="+mj-cs"/>
            </a:endParaRPr>
          </a:p>
        </p:txBody>
      </p:sp>
      <p:cxnSp>
        <p:nvCxnSpPr>
          <p:cNvPr id="19" name="Straight Connector 18">
            <a:extLst>
              <a:ext uri="{FF2B5EF4-FFF2-40B4-BE49-F238E27FC236}">
                <a16:creationId xmlns:a16="http://schemas.microsoft.com/office/drawing/2014/main" id="{ED28E597-4AF8-4D69-A9AB-A1EDC6156B0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38287" y="5443086"/>
            <a:ext cx="64008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69F69384-3740-4BE7-9B83-1F0685A895F0}"/>
              </a:ext>
            </a:extLst>
          </p:cNvPr>
          <p:cNvSpPr>
            <a:spLocks noGrp="1"/>
          </p:cNvSpPr>
          <p:nvPr>
            <p:ph type="sldNum" sz="quarter" idx="12"/>
          </p:nvPr>
        </p:nvSpPr>
        <p:spPr>
          <a:xfrm>
            <a:off x="9057372" y="6536267"/>
            <a:ext cx="2743200" cy="306928"/>
          </a:xfrm>
        </p:spPr>
        <p:txBody>
          <a:bodyPr vert="horz" lIns="91440" tIns="45720" rIns="91440" bIns="45720" rtlCol="0" anchor="ctr">
            <a:normAutofit/>
          </a:bodyPr>
          <a:lstStyle/>
          <a:p>
            <a:pPr>
              <a:spcAft>
                <a:spcPts val="600"/>
              </a:spcAft>
            </a:pPr>
            <a:fld id="{8A93AD35-03B3-4DE0-B369-4124358E2214}" type="slidenum">
              <a:rPr lang="en-US" smtClean="0"/>
              <a:pPr>
                <a:spcAft>
                  <a:spcPts val="600"/>
                </a:spcAft>
              </a:pPr>
              <a:t>1</a:t>
            </a:fld>
            <a:endParaRPr lang="en-US" dirty="0"/>
          </a:p>
        </p:txBody>
      </p:sp>
      <p:sp>
        <p:nvSpPr>
          <p:cNvPr id="2" name="TextBox 1">
            <a:extLst>
              <a:ext uri="{FF2B5EF4-FFF2-40B4-BE49-F238E27FC236}">
                <a16:creationId xmlns:a16="http://schemas.microsoft.com/office/drawing/2014/main" id="{22609376-03D8-41AE-BEF4-0E1120AEEF29}"/>
              </a:ext>
            </a:extLst>
          </p:cNvPr>
          <p:cNvSpPr txBox="1"/>
          <p:nvPr/>
        </p:nvSpPr>
        <p:spPr>
          <a:xfrm>
            <a:off x="7120806" y="5699342"/>
            <a:ext cx="2743200" cy="584775"/>
          </a:xfrm>
          <a:prstGeom prst="rect">
            <a:avLst/>
          </a:prstGeom>
          <a:noFill/>
        </p:spPr>
        <p:txBody>
          <a:bodyPr wrap="square" rtlCol="0">
            <a:spAutoFit/>
          </a:bodyPr>
          <a:lstStyle/>
          <a:p>
            <a:pPr algn="ctr"/>
            <a:r>
              <a:rPr lang="en-US" sz="3200" b="1" dirty="0">
                <a:solidFill>
                  <a:srgbClr val="FF0000"/>
                </a:solidFill>
              </a:rPr>
              <a:t>June 16, 2021</a:t>
            </a:r>
          </a:p>
        </p:txBody>
      </p:sp>
      <p:pic>
        <p:nvPicPr>
          <p:cNvPr id="11" name="Picture 10" descr="A picture containing sky, person, outdoor, person&#10;&#10;Description automatically generated">
            <a:extLst>
              <a:ext uri="{FF2B5EF4-FFF2-40B4-BE49-F238E27FC236}">
                <a16:creationId xmlns:a16="http://schemas.microsoft.com/office/drawing/2014/main" id="{23B261E6-1DBB-4BC3-BB0B-E9C2ED7931FF}"/>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108005" y="156614"/>
            <a:ext cx="4692567" cy="3097094"/>
          </a:xfrm>
          <a:prstGeom prst="rect">
            <a:avLst/>
          </a:prstGeom>
        </p:spPr>
      </p:pic>
      <p:pic>
        <p:nvPicPr>
          <p:cNvPr id="15" name="Picture 14" descr="A picture containing rock, outdoor, mammal, stone&#10;&#10;Description automatically generated">
            <a:extLst>
              <a:ext uri="{FF2B5EF4-FFF2-40B4-BE49-F238E27FC236}">
                <a16:creationId xmlns:a16="http://schemas.microsoft.com/office/drawing/2014/main" id="{353870F7-B8E7-49F0-B4BB-10BD0DFBECE9}"/>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391428" y="123668"/>
            <a:ext cx="4854461" cy="3162985"/>
          </a:xfrm>
          <a:prstGeom prst="rect">
            <a:avLst/>
          </a:prstGeom>
        </p:spPr>
      </p:pic>
    </p:spTree>
    <p:extLst>
      <p:ext uri="{BB962C8B-B14F-4D97-AF65-F5344CB8AC3E}">
        <p14:creationId xmlns:p14="http://schemas.microsoft.com/office/powerpoint/2010/main" val="839445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10</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14982"/>
            <a:ext cx="10005314" cy="769441"/>
          </a:xfrm>
          <a:prstGeom prst="rect">
            <a:avLst/>
          </a:prstGeom>
          <a:noFill/>
        </p:spPr>
        <p:txBody>
          <a:bodyPr wrap="square" rtlCol="0">
            <a:spAutoFit/>
          </a:bodyPr>
          <a:lstStyle/>
          <a:p>
            <a:pPr lvl="1" algn="ctr"/>
            <a:r>
              <a:rPr lang="en-US" sz="4400" b="1" dirty="0">
                <a:solidFill>
                  <a:srgbClr val="7030A0"/>
                </a:solidFill>
              </a:rPr>
              <a:t>The Lord’s Tests</a:t>
            </a:r>
          </a:p>
        </p:txBody>
      </p:sp>
      <p:sp>
        <p:nvSpPr>
          <p:cNvPr id="6" name="TextBox 5">
            <a:extLst>
              <a:ext uri="{FF2B5EF4-FFF2-40B4-BE49-F238E27FC236}">
                <a16:creationId xmlns:a16="http://schemas.microsoft.com/office/drawing/2014/main" id="{3A013077-C713-4271-B9CD-F1FCA5050FD7}"/>
              </a:ext>
            </a:extLst>
          </p:cNvPr>
          <p:cNvSpPr txBox="1"/>
          <p:nvPr/>
        </p:nvSpPr>
        <p:spPr>
          <a:xfrm>
            <a:off x="1415850" y="2864955"/>
            <a:ext cx="10223580" cy="1754326"/>
          </a:xfrm>
          <a:prstGeom prst="rect">
            <a:avLst/>
          </a:prstGeom>
          <a:noFill/>
        </p:spPr>
        <p:txBody>
          <a:bodyPr wrap="square" rtlCol="0">
            <a:spAutoFit/>
          </a:bodyPr>
          <a:lstStyle/>
          <a:p>
            <a:r>
              <a:rPr lang="en-US" sz="3600" b="1" dirty="0">
                <a:solidFill>
                  <a:srgbClr val="0070C0"/>
                </a:solidFill>
              </a:rPr>
              <a:t>So Abram left, as the Lord had told him; and Lot went with him. Abram was seventy-five years old when he set out from Haran.</a:t>
            </a:r>
          </a:p>
        </p:txBody>
      </p:sp>
      <p:sp>
        <p:nvSpPr>
          <p:cNvPr id="8" name="TextBox 7">
            <a:extLst>
              <a:ext uri="{FF2B5EF4-FFF2-40B4-BE49-F238E27FC236}">
                <a16:creationId xmlns:a16="http://schemas.microsoft.com/office/drawing/2014/main" id="{54BD524F-3896-46C2-B5A3-B8187CDEA48B}"/>
              </a:ext>
            </a:extLst>
          </p:cNvPr>
          <p:cNvSpPr txBox="1"/>
          <p:nvPr/>
        </p:nvSpPr>
        <p:spPr>
          <a:xfrm>
            <a:off x="3160585" y="2029576"/>
            <a:ext cx="6096982" cy="707886"/>
          </a:xfrm>
          <a:prstGeom prst="rect">
            <a:avLst/>
          </a:prstGeom>
          <a:noFill/>
        </p:spPr>
        <p:txBody>
          <a:bodyPr wrap="square">
            <a:spAutoFit/>
          </a:bodyPr>
          <a:lstStyle/>
          <a:p>
            <a:pPr algn="ctr"/>
            <a:r>
              <a:rPr lang="en-US" sz="4000" b="1" dirty="0">
                <a:solidFill>
                  <a:srgbClr val="FF3399"/>
                </a:solidFill>
              </a:rPr>
              <a:t>Genesis 12:4 (NIV)</a:t>
            </a:r>
            <a:endParaRPr lang="en-US" sz="4000" dirty="0">
              <a:solidFill>
                <a:srgbClr val="FF3399"/>
              </a:solidFill>
            </a:endParaRPr>
          </a:p>
        </p:txBody>
      </p:sp>
    </p:spTree>
    <p:extLst>
      <p:ext uri="{BB962C8B-B14F-4D97-AF65-F5344CB8AC3E}">
        <p14:creationId xmlns:p14="http://schemas.microsoft.com/office/powerpoint/2010/main" val="1993781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11</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14982"/>
            <a:ext cx="10005314" cy="769441"/>
          </a:xfrm>
          <a:prstGeom prst="rect">
            <a:avLst/>
          </a:prstGeom>
          <a:noFill/>
        </p:spPr>
        <p:txBody>
          <a:bodyPr wrap="square" rtlCol="0">
            <a:spAutoFit/>
          </a:bodyPr>
          <a:lstStyle/>
          <a:p>
            <a:pPr lvl="1" algn="ctr"/>
            <a:r>
              <a:rPr lang="en-US" sz="4400" b="1" dirty="0">
                <a:solidFill>
                  <a:srgbClr val="7030A0"/>
                </a:solidFill>
              </a:rPr>
              <a:t>The Lord’s Tests</a:t>
            </a:r>
          </a:p>
        </p:txBody>
      </p:sp>
      <p:sp>
        <p:nvSpPr>
          <p:cNvPr id="6" name="TextBox 5">
            <a:extLst>
              <a:ext uri="{FF2B5EF4-FFF2-40B4-BE49-F238E27FC236}">
                <a16:creationId xmlns:a16="http://schemas.microsoft.com/office/drawing/2014/main" id="{3A013077-C713-4271-B9CD-F1FCA5050FD7}"/>
              </a:ext>
            </a:extLst>
          </p:cNvPr>
          <p:cNvSpPr txBox="1"/>
          <p:nvPr/>
        </p:nvSpPr>
        <p:spPr>
          <a:xfrm>
            <a:off x="896715" y="2864955"/>
            <a:ext cx="10223580" cy="3416320"/>
          </a:xfrm>
          <a:prstGeom prst="rect">
            <a:avLst/>
          </a:prstGeom>
          <a:noFill/>
        </p:spPr>
        <p:txBody>
          <a:bodyPr wrap="square" rtlCol="0">
            <a:spAutoFit/>
          </a:bodyPr>
          <a:lstStyle/>
          <a:p>
            <a:r>
              <a:rPr lang="en-US" sz="3600" b="1" dirty="0">
                <a:solidFill>
                  <a:srgbClr val="0070C0"/>
                </a:solidFill>
              </a:rPr>
              <a:t>Some time later God tested Abraham. He said to him, “Abraham!” “Here I am,” he replied. Then God said, “Take your son, your only son, Isaac, whom you love, and go to the region of Moriah. Sacrifice him there as a burnt offering on one of the mountains I will tell you about.”</a:t>
            </a:r>
          </a:p>
        </p:txBody>
      </p:sp>
      <p:sp>
        <p:nvSpPr>
          <p:cNvPr id="8" name="TextBox 7">
            <a:extLst>
              <a:ext uri="{FF2B5EF4-FFF2-40B4-BE49-F238E27FC236}">
                <a16:creationId xmlns:a16="http://schemas.microsoft.com/office/drawing/2014/main" id="{54BD524F-3896-46C2-B5A3-B8187CDEA48B}"/>
              </a:ext>
            </a:extLst>
          </p:cNvPr>
          <p:cNvSpPr txBox="1"/>
          <p:nvPr/>
        </p:nvSpPr>
        <p:spPr>
          <a:xfrm>
            <a:off x="3160585" y="2029576"/>
            <a:ext cx="6096982" cy="707886"/>
          </a:xfrm>
          <a:prstGeom prst="rect">
            <a:avLst/>
          </a:prstGeom>
          <a:noFill/>
        </p:spPr>
        <p:txBody>
          <a:bodyPr wrap="square">
            <a:spAutoFit/>
          </a:bodyPr>
          <a:lstStyle/>
          <a:p>
            <a:pPr algn="ctr"/>
            <a:r>
              <a:rPr lang="en-US" sz="4000" b="1" dirty="0">
                <a:solidFill>
                  <a:srgbClr val="FF3399"/>
                </a:solidFill>
              </a:rPr>
              <a:t>Genesis 22:1-2 (NIV)</a:t>
            </a:r>
            <a:endParaRPr lang="en-US" sz="4000" dirty="0">
              <a:solidFill>
                <a:srgbClr val="FF3399"/>
              </a:solidFill>
            </a:endParaRPr>
          </a:p>
        </p:txBody>
      </p:sp>
    </p:spTree>
    <p:extLst>
      <p:ext uri="{BB962C8B-B14F-4D97-AF65-F5344CB8AC3E}">
        <p14:creationId xmlns:p14="http://schemas.microsoft.com/office/powerpoint/2010/main" val="3714501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69D5B-7F2D-45A3-9901-354AD52A30FE}"/>
              </a:ext>
            </a:extLst>
          </p:cNvPr>
          <p:cNvSpPr>
            <a:spLocks noGrp="1"/>
          </p:cNvSpPr>
          <p:nvPr>
            <p:ph type="title"/>
          </p:nvPr>
        </p:nvSpPr>
        <p:spPr/>
        <p:txBody>
          <a:bodyPr>
            <a:normAutofit/>
          </a:bodyPr>
          <a:lstStyle/>
          <a:p>
            <a:pPr algn="ctr"/>
            <a:r>
              <a:rPr lang="en-US" sz="5400" b="1" dirty="0">
                <a:solidFill>
                  <a:srgbClr val="660033"/>
                </a:solidFill>
              </a:rPr>
              <a:t>Announcements</a:t>
            </a:r>
          </a:p>
        </p:txBody>
      </p:sp>
      <p:sp>
        <p:nvSpPr>
          <p:cNvPr id="3" name="Slide Number Placeholder 2">
            <a:extLst>
              <a:ext uri="{FF2B5EF4-FFF2-40B4-BE49-F238E27FC236}">
                <a16:creationId xmlns:a16="http://schemas.microsoft.com/office/drawing/2014/main" id="{DFB8AF40-D198-499E-9829-2D4C189D8EAD}"/>
              </a:ext>
            </a:extLst>
          </p:cNvPr>
          <p:cNvSpPr>
            <a:spLocks noGrp="1"/>
          </p:cNvSpPr>
          <p:nvPr>
            <p:ph type="sldNum" sz="quarter" idx="12"/>
          </p:nvPr>
        </p:nvSpPr>
        <p:spPr/>
        <p:txBody>
          <a:bodyPr/>
          <a:lstStyle/>
          <a:p>
            <a:fld id="{9BB07FEE-E424-4620-A0EA-5F1F48EF1E78}" type="slidenum">
              <a:rPr lang="en-US" smtClean="0"/>
              <a:t>12</a:t>
            </a:fld>
            <a:endParaRPr lang="en-US" dirty="0"/>
          </a:p>
        </p:txBody>
      </p:sp>
      <p:sp>
        <p:nvSpPr>
          <p:cNvPr id="4" name="TextBox 3">
            <a:extLst>
              <a:ext uri="{FF2B5EF4-FFF2-40B4-BE49-F238E27FC236}">
                <a16:creationId xmlns:a16="http://schemas.microsoft.com/office/drawing/2014/main" id="{FE3D14F5-E5BA-4021-8EF0-F7862798BE46}"/>
              </a:ext>
            </a:extLst>
          </p:cNvPr>
          <p:cNvSpPr txBox="1"/>
          <p:nvPr/>
        </p:nvSpPr>
        <p:spPr>
          <a:xfrm>
            <a:off x="227144" y="1458496"/>
            <a:ext cx="11683352" cy="5262979"/>
          </a:xfrm>
          <a:prstGeom prst="rect">
            <a:avLst/>
          </a:prstGeom>
          <a:noFill/>
        </p:spPr>
        <p:txBody>
          <a:bodyPr wrap="square" rtlCol="0">
            <a:spAutoFit/>
          </a:bodyPr>
          <a:lstStyle/>
          <a:p>
            <a:pPr marL="285750" indent="-285750">
              <a:buFont typeface="Wingdings" panose="05000000000000000000" pitchFamily="2" charset="2"/>
              <a:buChar char="v"/>
            </a:pPr>
            <a:r>
              <a:rPr lang="en-US" sz="2800" dirty="0">
                <a:solidFill>
                  <a:srgbClr val="7030A0"/>
                </a:solidFill>
              </a:rPr>
              <a:t>NAACP Juneteenth Celebration is on Saturday, June 19, 2021, 1pm-5pm at Pitts Street Park. Come out for fun, food and fellowship. Encourage all to support this community event.</a:t>
            </a:r>
          </a:p>
          <a:p>
            <a:pPr marL="285750" indent="-285750">
              <a:buFont typeface="Wingdings" panose="05000000000000000000" pitchFamily="2" charset="2"/>
              <a:buChar char="v"/>
            </a:pPr>
            <a:r>
              <a:rPr lang="en-US" sz="2800" dirty="0">
                <a:solidFill>
                  <a:srgbClr val="7030A0"/>
                </a:solidFill>
              </a:rPr>
              <a:t>Drop off children at the Springfield Multipurpose Complex (old Pine Street School) for children ages 4-14 years of age for Children’s Church and Jr. Church beginning at 9:30AM – pick them up after the 10AM Service ends. Teen Church – ages 15-19 will be held at the RSC Building.</a:t>
            </a:r>
          </a:p>
          <a:p>
            <a:pPr marL="285750" indent="-285750">
              <a:buFont typeface="Wingdings" panose="05000000000000000000" pitchFamily="2" charset="2"/>
              <a:buChar char="v"/>
            </a:pPr>
            <a:r>
              <a:rPr lang="en-US" sz="2800" dirty="0">
                <a:solidFill>
                  <a:srgbClr val="7030A0"/>
                </a:solidFill>
              </a:rPr>
              <a:t>We will have both services on Sunday with Communion. You may come to the church to pick up your communion supplies or get them when you enter the sanctuary. Live streaming with Communion will be done during the 10am service.</a:t>
            </a:r>
          </a:p>
          <a:p>
            <a:pPr marL="285750" indent="-285750">
              <a:buFont typeface="Wingdings" panose="05000000000000000000" pitchFamily="2" charset="2"/>
              <a:buChar char="v"/>
            </a:pPr>
            <a:r>
              <a:rPr lang="en-US" sz="2800" dirty="0">
                <a:solidFill>
                  <a:srgbClr val="7030A0"/>
                </a:solidFill>
              </a:rPr>
              <a:t>Church School will be at 5pm on Sunday. </a:t>
            </a:r>
          </a:p>
        </p:txBody>
      </p:sp>
    </p:spTree>
    <p:extLst>
      <p:ext uri="{BB962C8B-B14F-4D97-AF65-F5344CB8AC3E}">
        <p14:creationId xmlns:p14="http://schemas.microsoft.com/office/powerpoint/2010/main" val="9379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2</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14982"/>
            <a:ext cx="10005314" cy="769441"/>
          </a:xfrm>
          <a:prstGeom prst="rect">
            <a:avLst/>
          </a:prstGeom>
          <a:noFill/>
        </p:spPr>
        <p:txBody>
          <a:bodyPr wrap="square" rtlCol="0">
            <a:spAutoFit/>
          </a:bodyPr>
          <a:lstStyle/>
          <a:p>
            <a:pPr lvl="1" algn="ctr"/>
            <a:r>
              <a:rPr lang="en-US" sz="4400" b="1" dirty="0">
                <a:solidFill>
                  <a:srgbClr val="7030A0"/>
                </a:solidFill>
              </a:rPr>
              <a:t>Life’s Troubles and Tribulations</a:t>
            </a:r>
          </a:p>
        </p:txBody>
      </p:sp>
      <p:sp>
        <p:nvSpPr>
          <p:cNvPr id="6" name="TextBox 5">
            <a:extLst>
              <a:ext uri="{FF2B5EF4-FFF2-40B4-BE49-F238E27FC236}">
                <a16:creationId xmlns:a16="http://schemas.microsoft.com/office/drawing/2014/main" id="{3A013077-C713-4271-B9CD-F1FCA5050FD7}"/>
              </a:ext>
            </a:extLst>
          </p:cNvPr>
          <p:cNvSpPr txBox="1"/>
          <p:nvPr/>
        </p:nvSpPr>
        <p:spPr>
          <a:xfrm>
            <a:off x="1683195" y="2864955"/>
            <a:ext cx="9826450" cy="1754326"/>
          </a:xfrm>
          <a:prstGeom prst="rect">
            <a:avLst/>
          </a:prstGeom>
          <a:noFill/>
        </p:spPr>
        <p:txBody>
          <a:bodyPr wrap="square" rtlCol="0">
            <a:spAutoFit/>
          </a:bodyPr>
          <a:lstStyle/>
          <a:p>
            <a:r>
              <a:rPr lang="en-US" sz="3600" b="1" dirty="0">
                <a:solidFill>
                  <a:srgbClr val="0070C0"/>
                </a:solidFill>
              </a:rPr>
              <a:t>Affliction; calamity; disturbance of mind; agitation, commotion of spirit; perplexity; a word of very extensive application.</a:t>
            </a:r>
          </a:p>
        </p:txBody>
      </p:sp>
      <p:sp>
        <p:nvSpPr>
          <p:cNvPr id="8" name="TextBox 7">
            <a:extLst>
              <a:ext uri="{FF2B5EF4-FFF2-40B4-BE49-F238E27FC236}">
                <a16:creationId xmlns:a16="http://schemas.microsoft.com/office/drawing/2014/main" id="{54BD524F-3896-46C2-B5A3-B8187CDEA48B}"/>
              </a:ext>
            </a:extLst>
          </p:cNvPr>
          <p:cNvSpPr txBox="1"/>
          <p:nvPr/>
        </p:nvSpPr>
        <p:spPr>
          <a:xfrm>
            <a:off x="3195530" y="2086602"/>
            <a:ext cx="6096982" cy="707886"/>
          </a:xfrm>
          <a:prstGeom prst="rect">
            <a:avLst/>
          </a:prstGeom>
          <a:noFill/>
        </p:spPr>
        <p:txBody>
          <a:bodyPr wrap="square">
            <a:spAutoFit/>
          </a:bodyPr>
          <a:lstStyle/>
          <a:p>
            <a:pPr algn="ctr"/>
            <a:r>
              <a:rPr lang="en-US" sz="4000" b="1" dirty="0">
                <a:solidFill>
                  <a:srgbClr val="FF3399"/>
                </a:solidFill>
              </a:rPr>
              <a:t>TROUBLE</a:t>
            </a:r>
            <a:endParaRPr lang="en-US" sz="4000" dirty="0">
              <a:solidFill>
                <a:srgbClr val="FF3399"/>
              </a:solidFill>
            </a:endParaRPr>
          </a:p>
        </p:txBody>
      </p:sp>
    </p:spTree>
    <p:extLst>
      <p:ext uri="{BB962C8B-B14F-4D97-AF65-F5344CB8AC3E}">
        <p14:creationId xmlns:p14="http://schemas.microsoft.com/office/powerpoint/2010/main" val="877699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3</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14982"/>
            <a:ext cx="10005314" cy="769441"/>
          </a:xfrm>
          <a:prstGeom prst="rect">
            <a:avLst/>
          </a:prstGeom>
          <a:noFill/>
        </p:spPr>
        <p:txBody>
          <a:bodyPr wrap="square" rtlCol="0">
            <a:spAutoFit/>
          </a:bodyPr>
          <a:lstStyle/>
          <a:p>
            <a:pPr lvl="1" algn="ctr"/>
            <a:r>
              <a:rPr lang="en-US" sz="4400" b="1" dirty="0">
                <a:solidFill>
                  <a:srgbClr val="7030A0"/>
                </a:solidFill>
              </a:rPr>
              <a:t>Life’s Troubles and Tribulations</a:t>
            </a:r>
          </a:p>
        </p:txBody>
      </p:sp>
      <p:sp>
        <p:nvSpPr>
          <p:cNvPr id="6" name="TextBox 5">
            <a:extLst>
              <a:ext uri="{FF2B5EF4-FFF2-40B4-BE49-F238E27FC236}">
                <a16:creationId xmlns:a16="http://schemas.microsoft.com/office/drawing/2014/main" id="{3A013077-C713-4271-B9CD-F1FCA5050FD7}"/>
              </a:ext>
            </a:extLst>
          </p:cNvPr>
          <p:cNvSpPr txBox="1"/>
          <p:nvPr/>
        </p:nvSpPr>
        <p:spPr>
          <a:xfrm>
            <a:off x="448353" y="2864955"/>
            <a:ext cx="11061292" cy="2862322"/>
          </a:xfrm>
          <a:prstGeom prst="rect">
            <a:avLst/>
          </a:prstGeom>
          <a:noFill/>
        </p:spPr>
        <p:txBody>
          <a:bodyPr wrap="square" rtlCol="0">
            <a:spAutoFit/>
          </a:bodyPr>
          <a:lstStyle/>
          <a:p>
            <a:r>
              <a:rPr lang="en-US" sz="3600" b="1" dirty="0">
                <a:solidFill>
                  <a:srgbClr val="0070C0"/>
                </a:solidFill>
              </a:rPr>
              <a:t>For hardship does not spring from the soil, nor does trouble sprout from the ground. Yet man is born to trouble as surely as sparks fly upward.</a:t>
            </a:r>
          </a:p>
          <a:p>
            <a:endParaRPr lang="en-US" sz="3600" b="1" dirty="0">
              <a:solidFill>
                <a:srgbClr val="0070C0"/>
              </a:solidFill>
            </a:endParaRPr>
          </a:p>
          <a:p>
            <a:r>
              <a:rPr lang="en-US" sz="3600" b="1" dirty="0">
                <a:solidFill>
                  <a:srgbClr val="0070C0"/>
                </a:solidFill>
              </a:rPr>
              <a:t>“Man born of woman is of few days and full of trouble.</a:t>
            </a:r>
          </a:p>
        </p:txBody>
      </p:sp>
      <p:sp>
        <p:nvSpPr>
          <p:cNvPr id="8" name="TextBox 7">
            <a:extLst>
              <a:ext uri="{FF2B5EF4-FFF2-40B4-BE49-F238E27FC236}">
                <a16:creationId xmlns:a16="http://schemas.microsoft.com/office/drawing/2014/main" id="{54BD524F-3896-46C2-B5A3-B8187CDEA48B}"/>
              </a:ext>
            </a:extLst>
          </p:cNvPr>
          <p:cNvSpPr txBox="1"/>
          <p:nvPr/>
        </p:nvSpPr>
        <p:spPr>
          <a:xfrm>
            <a:off x="3160585" y="2029576"/>
            <a:ext cx="6096982" cy="707886"/>
          </a:xfrm>
          <a:prstGeom prst="rect">
            <a:avLst/>
          </a:prstGeom>
          <a:noFill/>
        </p:spPr>
        <p:txBody>
          <a:bodyPr wrap="square">
            <a:spAutoFit/>
          </a:bodyPr>
          <a:lstStyle/>
          <a:p>
            <a:pPr algn="ctr"/>
            <a:r>
              <a:rPr lang="en-US" sz="4000" b="1" dirty="0">
                <a:solidFill>
                  <a:srgbClr val="FF3399"/>
                </a:solidFill>
              </a:rPr>
              <a:t>Job 5:6-7, 14:1 (NIV)</a:t>
            </a:r>
            <a:endParaRPr lang="en-US" sz="4000" dirty="0">
              <a:solidFill>
                <a:srgbClr val="FF3399"/>
              </a:solidFill>
            </a:endParaRPr>
          </a:p>
        </p:txBody>
      </p:sp>
    </p:spTree>
    <p:extLst>
      <p:ext uri="{BB962C8B-B14F-4D97-AF65-F5344CB8AC3E}">
        <p14:creationId xmlns:p14="http://schemas.microsoft.com/office/powerpoint/2010/main" val="1121035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4</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14982"/>
            <a:ext cx="10005314" cy="769441"/>
          </a:xfrm>
          <a:prstGeom prst="rect">
            <a:avLst/>
          </a:prstGeom>
          <a:noFill/>
        </p:spPr>
        <p:txBody>
          <a:bodyPr wrap="square" rtlCol="0">
            <a:spAutoFit/>
          </a:bodyPr>
          <a:lstStyle/>
          <a:p>
            <a:pPr lvl="1" algn="ctr"/>
            <a:r>
              <a:rPr lang="en-US" sz="4400" b="1" dirty="0">
                <a:solidFill>
                  <a:srgbClr val="7030A0"/>
                </a:solidFill>
              </a:rPr>
              <a:t>Life’s Troubles and Tribulations</a:t>
            </a:r>
          </a:p>
        </p:txBody>
      </p:sp>
      <p:sp>
        <p:nvSpPr>
          <p:cNvPr id="6" name="TextBox 5">
            <a:extLst>
              <a:ext uri="{FF2B5EF4-FFF2-40B4-BE49-F238E27FC236}">
                <a16:creationId xmlns:a16="http://schemas.microsoft.com/office/drawing/2014/main" id="{3A013077-C713-4271-B9CD-F1FCA5050FD7}"/>
              </a:ext>
            </a:extLst>
          </p:cNvPr>
          <p:cNvSpPr txBox="1"/>
          <p:nvPr/>
        </p:nvSpPr>
        <p:spPr>
          <a:xfrm>
            <a:off x="448353" y="2864955"/>
            <a:ext cx="11061292" cy="3416320"/>
          </a:xfrm>
          <a:prstGeom prst="rect">
            <a:avLst/>
          </a:prstGeom>
          <a:noFill/>
        </p:spPr>
        <p:txBody>
          <a:bodyPr wrap="square" rtlCol="0">
            <a:spAutoFit/>
          </a:bodyPr>
          <a:lstStyle/>
          <a:p>
            <a:r>
              <a:rPr lang="en-US" sz="3600" b="1" dirty="0">
                <a:solidFill>
                  <a:srgbClr val="0070C0"/>
                </a:solidFill>
              </a:rPr>
              <a:t>I wrote as I did so that when I came I should not be distressed by those who ought to make me rejoice. I had confidence in all of you, that you would all share my joy. For I wrote you out of great distress and anguish of heart and with many tears, not to grieve you but to let you know the depth of my love for you.</a:t>
            </a:r>
          </a:p>
        </p:txBody>
      </p:sp>
      <p:sp>
        <p:nvSpPr>
          <p:cNvPr id="8" name="TextBox 7">
            <a:extLst>
              <a:ext uri="{FF2B5EF4-FFF2-40B4-BE49-F238E27FC236}">
                <a16:creationId xmlns:a16="http://schemas.microsoft.com/office/drawing/2014/main" id="{54BD524F-3896-46C2-B5A3-B8187CDEA48B}"/>
              </a:ext>
            </a:extLst>
          </p:cNvPr>
          <p:cNvSpPr txBox="1"/>
          <p:nvPr/>
        </p:nvSpPr>
        <p:spPr>
          <a:xfrm>
            <a:off x="3160585" y="2029576"/>
            <a:ext cx="6096982" cy="707886"/>
          </a:xfrm>
          <a:prstGeom prst="rect">
            <a:avLst/>
          </a:prstGeom>
          <a:noFill/>
        </p:spPr>
        <p:txBody>
          <a:bodyPr wrap="square">
            <a:spAutoFit/>
          </a:bodyPr>
          <a:lstStyle/>
          <a:p>
            <a:pPr algn="ctr"/>
            <a:r>
              <a:rPr lang="en-US" sz="4000" b="1" dirty="0">
                <a:solidFill>
                  <a:srgbClr val="FF3399"/>
                </a:solidFill>
              </a:rPr>
              <a:t>2 Corinthians 2:3-5 (NIV)</a:t>
            </a:r>
            <a:endParaRPr lang="en-US" sz="4000" dirty="0">
              <a:solidFill>
                <a:srgbClr val="FF3399"/>
              </a:solidFill>
            </a:endParaRPr>
          </a:p>
        </p:txBody>
      </p:sp>
    </p:spTree>
    <p:extLst>
      <p:ext uri="{BB962C8B-B14F-4D97-AF65-F5344CB8AC3E}">
        <p14:creationId xmlns:p14="http://schemas.microsoft.com/office/powerpoint/2010/main" val="3727372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5</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14982"/>
            <a:ext cx="10005314" cy="769441"/>
          </a:xfrm>
          <a:prstGeom prst="rect">
            <a:avLst/>
          </a:prstGeom>
          <a:noFill/>
        </p:spPr>
        <p:txBody>
          <a:bodyPr wrap="square" rtlCol="0">
            <a:spAutoFit/>
          </a:bodyPr>
          <a:lstStyle/>
          <a:p>
            <a:pPr lvl="1" algn="ctr"/>
            <a:r>
              <a:rPr lang="en-US" sz="4400" b="1" dirty="0">
                <a:solidFill>
                  <a:srgbClr val="7030A0"/>
                </a:solidFill>
              </a:rPr>
              <a:t>Lucifer’s Temptations</a:t>
            </a:r>
          </a:p>
        </p:txBody>
      </p:sp>
      <p:sp>
        <p:nvSpPr>
          <p:cNvPr id="6" name="TextBox 5">
            <a:extLst>
              <a:ext uri="{FF2B5EF4-FFF2-40B4-BE49-F238E27FC236}">
                <a16:creationId xmlns:a16="http://schemas.microsoft.com/office/drawing/2014/main" id="{3A013077-C713-4271-B9CD-F1FCA5050FD7}"/>
              </a:ext>
            </a:extLst>
          </p:cNvPr>
          <p:cNvSpPr txBox="1"/>
          <p:nvPr/>
        </p:nvSpPr>
        <p:spPr>
          <a:xfrm>
            <a:off x="1386163" y="2864955"/>
            <a:ext cx="9797329" cy="1754326"/>
          </a:xfrm>
          <a:prstGeom prst="rect">
            <a:avLst/>
          </a:prstGeom>
          <a:noFill/>
        </p:spPr>
        <p:txBody>
          <a:bodyPr wrap="square" rtlCol="0">
            <a:spAutoFit/>
          </a:bodyPr>
          <a:lstStyle/>
          <a:p>
            <a:r>
              <a:rPr lang="en-US" sz="3600" b="1" dirty="0">
                <a:solidFill>
                  <a:srgbClr val="0070C0"/>
                </a:solidFill>
              </a:rPr>
              <a:t>Is the incitement of luring people to evil. The devil is the great tempter. His single purpose is to harass the people and destroy the work of God.</a:t>
            </a:r>
          </a:p>
        </p:txBody>
      </p:sp>
      <p:sp>
        <p:nvSpPr>
          <p:cNvPr id="8" name="TextBox 7">
            <a:extLst>
              <a:ext uri="{FF2B5EF4-FFF2-40B4-BE49-F238E27FC236}">
                <a16:creationId xmlns:a16="http://schemas.microsoft.com/office/drawing/2014/main" id="{54BD524F-3896-46C2-B5A3-B8187CDEA48B}"/>
              </a:ext>
            </a:extLst>
          </p:cNvPr>
          <p:cNvSpPr txBox="1"/>
          <p:nvPr/>
        </p:nvSpPr>
        <p:spPr>
          <a:xfrm>
            <a:off x="3160585" y="2029576"/>
            <a:ext cx="6096982" cy="707886"/>
          </a:xfrm>
          <a:prstGeom prst="rect">
            <a:avLst/>
          </a:prstGeom>
          <a:noFill/>
        </p:spPr>
        <p:txBody>
          <a:bodyPr wrap="square">
            <a:spAutoFit/>
          </a:bodyPr>
          <a:lstStyle/>
          <a:p>
            <a:pPr algn="ctr"/>
            <a:r>
              <a:rPr lang="en-US" sz="4000" b="1" dirty="0">
                <a:solidFill>
                  <a:srgbClr val="FF3399"/>
                </a:solidFill>
              </a:rPr>
              <a:t>TEMPTATION</a:t>
            </a:r>
            <a:endParaRPr lang="en-US" sz="4000" dirty="0">
              <a:solidFill>
                <a:srgbClr val="FF3399"/>
              </a:solidFill>
            </a:endParaRPr>
          </a:p>
        </p:txBody>
      </p:sp>
    </p:spTree>
    <p:extLst>
      <p:ext uri="{BB962C8B-B14F-4D97-AF65-F5344CB8AC3E}">
        <p14:creationId xmlns:p14="http://schemas.microsoft.com/office/powerpoint/2010/main" val="3750386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6</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14982"/>
            <a:ext cx="10005314" cy="769441"/>
          </a:xfrm>
          <a:prstGeom prst="rect">
            <a:avLst/>
          </a:prstGeom>
          <a:noFill/>
        </p:spPr>
        <p:txBody>
          <a:bodyPr wrap="square" rtlCol="0">
            <a:spAutoFit/>
          </a:bodyPr>
          <a:lstStyle/>
          <a:p>
            <a:pPr lvl="1" algn="ctr"/>
            <a:r>
              <a:rPr lang="en-US" sz="4400" b="1" dirty="0">
                <a:solidFill>
                  <a:srgbClr val="7030A0"/>
                </a:solidFill>
              </a:rPr>
              <a:t>Lucifer’s Temptations</a:t>
            </a:r>
          </a:p>
        </p:txBody>
      </p:sp>
      <p:sp>
        <p:nvSpPr>
          <p:cNvPr id="6" name="TextBox 5">
            <a:extLst>
              <a:ext uri="{FF2B5EF4-FFF2-40B4-BE49-F238E27FC236}">
                <a16:creationId xmlns:a16="http://schemas.microsoft.com/office/drawing/2014/main" id="{3A013077-C713-4271-B9CD-F1FCA5050FD7}"/>
              </a:ext>
            </a:extLst>
          </p:cNvPr>
          <p:cNvSpPr txBox="1"/>
          <p:nvPr/>
        </p:nvSpPr>
        <p:spPr>
          <a:xfrm>
            <a:off x="448353" y="2864955"/>
            <a:ext cx="11061292" cy="2308324"/>
          </a:xfrm>
          <a:prstGeom prst="rect">
            <a:avLst/>
          </a:prstGeom>
          <a:noFill/>
        </p:spPr>
        <p:txBody>
          <a:bodyPr wrap="square" rtlCol="0">
            <a:spAutoFit/>
          </a:bodyPr>
          <a:lstStyle/>
          <a:p>
            <a:r>
              <a:rPr lang="en-US" sz="3600" b="1" dirty="0">
                <a:solidFill>
                  <a:srgbClr val="0070C0"/>
                </a:solidFill>
              </a:rPr>
              <a:t>As he was about to enter Egypt, he said to his wife Sarai, “I know what a beautiful woman you are. When the Egyptians see you they will say, “This is his wife.” Then they will kill me but will let you live.</a:t>
            </a:r>
          </a:p>
        </p:txBody>
      </p:sp>
      <p:sp>
        <p:nvSpPr>
          <p:cNvPr id="8" name="TextBox 7">
            <a:extLst>
              <a:ext uri="{FF2B5EF4-FFF2-40B4-BE49-F238E27FC236}">
                <a16:creationId xmlns:a16="http://schemas.microsoft.com/office/drawing/2014/main" id="{54BD524F-3896-46C2-B5A3-B8187CDEA48B}"/>
              </a:ext>
            </a:extLst>
          </p:cNvPr>
          <p:cNvSpPr txBox="1"/>
          <p:nvPr/>
        </p:nvSpPr>
        <p:spPr>
          <a:xfrm>
            <a:off x="3160585" y="2029576"/>
            <a:ext cx="6096982" cy="707886"/>
          </a:xfrm>
          <a:prstGeom prst="rect">
            <a:avLst/>
          </a:prstGeom>
          <a:noFill/>
        </p:spPr>
        <p:txBody>
          <a:bodyPr wrap="square">
            <a:spAutoFit/>
          </a:bodyPr>
          <a:lstStyle/>
          <a:p>
            <a:pPr algn="ctr"/>
            <a:r>
              <a:rPr lang="en-US" sz="4000" b="1" dirty="0">
                <a:solidFill>
                  <a:srgbClr val="FF3399"/>
                </a:solidFill>
              </a:rPr>
              <a:t>Genesis 12:11-12 (NIV)</a:t>
            </a:r>
            <a:endParaRPr lang="en-US" sz="4000" dirty="0">
              <a:solidFill>
                <a:srgbClr val="FF3399"/>
              </a:solidFill>
            </a:endParaRPr>
          </a:p>
        </p:txBody>
      </p:sp>
    </p:spTree>
    <p:extLst>
      <p:ext uri="{BB962C8B-B14F-4D97-AF65-F5344CB8AC3E}">
        <p14:creationId xmlns:p14="http://schemas.microsoft.com/office/powerpoint/2010/main" val="3872710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7</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14982"/>
            <a:ext cx="10005314" cy="769441"/>
          </a:xfrm>
          <a:prstGeom prst="rect">
            <a:avLst/>
          </a:prstGeom>
          <a:noFill/>
        </p:spPr>
        <p:txBody>
          <a:bodyPr wrap="square" rtlCol="0">
            <a:spAutoFit/>
          </a:bodyPr>
          <a:lstStyle/>
          <a:p>
            <a:pPr lvl="1" algn="ctr"/>
            <a:r>
              <a:rPr lang="en-US" sz="4400" b="1" dirty="0">
                <a:solidFill>
                  <a:srgbClr val="7030A0"/>
                </a:solidFill>
              </a:rPr>
              <a:t>Lucifer’s Temptations</a:t>
            </a:r>
          </a:p>
        </p:txBody>
      </p:sp>
      <p:sp>
        <p:nvSpPr>
          <p:cNvPr id="6" name="TextBox 5">
            <a:extLst>
              <a:ext uri="{FF2B5EF4-FFF2-40B4-BE49-F238E27FC236}">
                <a16:creationId xmlns:a16="http://schemas.microsoft.com/office/drawing/2014/main" id="{3A013077-C713-4271-B9CD-F1FCA5050FD7}"/>
              </a:ext>
            </a:extLst>
          </p:cNvPr>
          <p:cNvSpPr txBox="1"/>
          <p:nvPr/>
        </p:nvSpPr>
        <p:spPr>
          <a:xfrm>
            <a:off x="448353" y="2864955"/>
            <a:ext cx="11539136" cy="3416320"/>
          </a:xfrm>
          <a:prstGeom prst="rect">
            <a:avLst/>
          </a:prstGeom>
          <a:noFill/>
        </p:spPr>
        <p:txBody>
          <a:bodyPr wrap="square" rtlCol="0">
            <a:spAutoFit/>
          </a:bodyPr>
          <a:lstStyle/>
          <a:p>
            <a:r>
              <a:rPr lang="en-US" sz="3600" b="1" dirty="0">
                <a:solidFill>
                  <a:srgbClr val="0070C0"/>
                </a:solidFill>
              </a:rPr>
              <a:t>And he went in unto Hagar, and she conceived: and when she saw that she had conceived, her mistress was despised in her eyes. And Sarai said unto Abram, My wrong be upon thee: I have given my maid into thy bosom; and when she saw that she conceived, I was despised in her eyes: the Lord judge between me and thee.</a:t>
            </a:r>
          </a:p>
        </p:txBody>
      </p:sp>
      <p:sp>
        <p:nvSpPr>
          <p:cNvPr id="8" name="TextBox 7">
            <a:extLst>
              <a:ext uri="{FF2B5EF4-FFF2-40B4-BE49-F238E27FC236}">
                <a16:creationId xmlns:a16="http://schemas.microsoft.com/office/drawing/2014/main" id="{54BD524F-3896-46C2-B5A3-B8187CDEA48B}"/>
              </a:ext>
            </a:extLst>
          </p:cNvPr>
          <p:cNvSpPr txBox="1"/>
          <p:nvPr/>
        </p:nvSpPr>
        <p:spPr>
          <a:xfrm>
            <a:off x="3160585" y="2029576"/>
            <a:ext cx="6096982" cy="707886"/>
          </a:xfrm>
          <a:prstGeom prst="rect">
            <a:avLst/>
          </a:prstGeom>
          <a:noFill/>
        </p:spPr>
        <p:txBody>
          <a:bodyPr wrap="square">
            <a:spAutoFit/>
          </a:bodyPr>
          <a:lstStyle/>
          <a:p>
            <a:pPr algn="ctr"/>
            <a:r>
              <a:rPr lang="en-US" sz="4000" b="1" dirty="0">
                <a:solidFill>
                  <a:srgbClr val="FF3399"/>
                </a:solidFill>
              </a:rPr>
              <a:t>Genesis 16:4-5 (KJV)</a:t>
            </a:r>
            <a:endParaRPr lang="en-US" sz="4000" dirty="0">
              <a:solidFill>
                <a:srgbClr val="FF3399"/>
              </a:solidFill>
            </a:endParaRPr>
          </a:p>
        </p:txBody>
      </p:sp>
    </p:spTree>
    <p:extLst>
      <p:ext uri="{BB962C8B-B14F-4D97-AF65-F5344CB8AC3E}">
        <p14:creationId xmlns:p14="http://schemas.microsoft.com/office/powerpoint/2010/main" val="65534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8</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14982"/>
            <a:ext cx="10005314" cy="769441"/>
          </a:xfrm>
          <a:prstGeom prst="rect">
            <a:avLst/>
          </a:prstGeom>
          <a:noFill/>
        </p:spPr>
        <p:txBody>
          <a:bodyPr wrap="square" rtlCol="0">
            <a:spAutoFit/>
          </a:bodyPr>
          <a:lstStyle/>
          <a:p>
            <a:pPr lvl="1" algn="ctr"/>
            <a:r>
              <a:rPr lang="en-US" sz="4400" b="1" dirty="0">
                <a:solidFill>
                  <a:srgbClr val="7030A0"/>
                </a:solidFill>
              </a:rPr>
              <a:t>Lucifer’s Temptations</a:t>
            </a:r>
          </a:p>
        </p:txBody>
      </p:sp>
      <p:sp>
        <p:nvSpPr>
          <p:cNvPr id="6" name="TextBox 5">
            <a:extLst>
              <a:ext uri="{FF2B5EF4-FFF2-40B4-BE49-F238E27FC236}">
                <a16:creationId xmlns:a16="http://schemas.microsoft.com/office/drawing/2014/main" id="{3A013077-C713-4271-B9CD-F1FCA5050FD7}"/>
              </a:ext>
            </a:extLst>
          </p:cNvPr>
          <p:cNvSpPr txBox="1"/>
          <p:nvPr/>
        </p:nvSpPr>
        <p:spPr>
          <a:xfrm>
            <a:off x="1415850" y="2864955"/>
            <a:ext cx="10223580" cy="1200329"/>
          </a:xfrm>
          <a:prstGeom prst="rect">
            <a:avLst/>
          </a:prstGeom>
          <a:noFill/>
        </p:spPr>
        <p:txBody>
          <a:bodyPr wrap="square" rtlCol="0">
            <a:spAutoFit/>
          </a:bodyPr>
          <a:lstStyle/>
          <a:p>
            <a:r>
              <a:rPr lang="en-US" sz="3600" b="1" dirty="0">
                <a:solidFill>
                  <a:srgbClr val="0070C0"/>
                </a:solidFill>
              </a:rPr>
              <a:t>Then Jesus was led by the Spirit into the desert to be tempted by the devil.</a:t>
            </a:r>
          </a:p>
        </p:txBody>
      </p:sp>
      <p:sp>
        <p:nvSpPr>
          <p:cNvPr id="8" name="TextBox 7">
            <a:extLst>
              <a:ext uri="{FF2B5EF4-FFF2-40B4-BE49-F238E27FC236}">
                <a16:creationId xmlns:a16="http://schemas.microsoft.com/office/drawing/2014/main" id="{54BD524F-3896-46C2-B5A3-B8187CDEA48B}"/>
              </a:ext>
            </a:extLst>
          </p:cNvPr>
          <p:cNvSpPr txBox="1"/>
          <p:nvPr/>
        </p:nvSpPr>
        <p:spPr>
          <a:xfrm>
            <a:off x="3160585" y="2029576"/>
            <a:ext cx="6096982" cy="707886"/>
          </a:xfrm>
          <a:prstGeom prst="rect">
            <a:avLst/>
          </a:prstGeom>
          <a:noFill/>
        </p:spPr>
        <p:txBody>
          <a:bodyPr wrap="square">
            <a:spAutoFit/>
          </a:bodyPr>
          <a:lstStyle/>
          <a:p>
            <a:pPr algn="ctr"/>
            <a:r>
              <a:rPr lang="en-US" sz="4000" b="1" dirty="0">
                <a:solidFill>
                  <a:srgbClr val="FF3399"/>
                </a:solidFill>
              </a:rPr>
              <a:t>Matt 4:1 (NIV)</a:t>
            </a:r>
            <a:endParaRPr lang="en-US" sz="4000" dirty="0">
              <a:solidFill>
                <a:srgbClr val="FF3399"/>
              </a:solidFill>
            </a:endParaRPr>
          </a:p>
        </p:txBody>
      </p:sp>
    </p:spTree>
    <p:extLst>
      <p:ext uri="{BB962C8B-B14F-4D97-AF65-F5344CB8AC3E}">
        <p14:creationId xmlns:p14="http://schemas.microsoft.com/office/powerpoint/2010/main" val="2243547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9</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32455"/>
            <a:ext cx="10005314" cy="769441"/>
          </a:xfrm>
          <a:prstGeom prst="rect">
            <a:avLst/>
          </a:prstGeom>
          <a:noFill/>
        </p:spPr>
        <p:txBody>
          <a:bodyPr wrap="square" rtlCol="0">
            <a:spAutoFit/>
          </a:bodyPr>
          <a:lstStyle/>
          <a:p>
            <a:pPr lvl="1" algn="ctr"/>
            <a:r>
              <a:rPr lang="en-US" sz="4400" b="1" dirty="0">
                <a:solidFill>
                  <a:srgbClr val="7030A0"/>
                </a:solidFill>
              </a:rPr>
              <a:t>The Lord’s Tests</a:t>
            </a:r>
          </a:p>
        </p:txBody>
      </p:sp>
      <p:sp>
        <p:nvSpPr>
          <p:cNvPr id="6" name="TextBox 5">
            <a:extLst>
              <a:ext uri="{FF2B5EF4-FFF2-40B4-BE49-F238E27FC236}">
                <a16:creationId xmlns:a16="http://schemas.microsoft.com/office/drawing/2014/main" id="{3A013077-C713-4271-B9CD-F1FCA5050FD7}"/>
              </a:ext>
            </a:extLst>
          </p:cNvPr>
          <p:cNvSpPr txBox="1"/>
          <p:nvPr/>
        </p:nvSpPr>
        <p:spPr>
          <a:xfrm>
            <a:off x="1263855" y="2864955"/>
            <a:ext cx="9913813" cy="2308324"/>
          </a:xfrm>
          <a:prstGeom prst="rect">
            <a:avLst/>
          </a:prstGeom>
          <a:noFill/>
        </p:spPr>
        <p:txBody>
          <a:bodyPr wrap="square" rtlCol="0">
            <a:spAutoFit/>
          </a:bodyPr>
          <a:lstStyle/>
          <a:p>
            <a:r>
              <a:rPr lang="en-US" sz="3600" b="1" dirty="0">
                <a:solidFill>
                  <a:srgbClr val="0070C0"/>
                </a:solidFill>
              </a:rPr>
              <a:t>According to biblical traditions, a spiritual test is a life situation, provided by God, to evaluate man’s individual moral character and obedience to his laws. Also, to determine his faithfulness unto him.</a:t>
            </a:r>
          </a:p>
        </p:txBody>
      </p:sp>
      <p:sp>
        <p:nvSpPr>
          <p:cNvPr id="8" name="TextBox 7">
            <a:extLst>
              <a:ext uri="{FF2B5EF4-FFF2-40B4-BE49-F238E27FC236}">
                <a16:creationId xmlns:a16="http://schemas.microsoft.com/office/drawing/2014/main" id="{54BD524F-3896-46C2-B5A3-B8187CDEA48B}"/>
              </a:ext>
            </a:extLst>
          </p:cNvPr>
          <p:cNvSpPr txBox="1"/>
          <p:nvPr/>
        </p:nvSpPr>
        <p:spPr>
          <a:xfrm>
            <a:off x="3090698" y="2086602"/>
            <a:ext cx="6096982" cy="707886"/>
          </a:xfrm>
          <a:prstGeom prst="rect">
            <a:avLst/>
          </a:prstGeom>
          <a:noFill/>
        </p:spPr>
        <p:txBody>
          <a:bodyPr wrap="square">
            <a:spAutoFit/>
          </a:bodyPr>
          <a:lstStyle/>
          <a:p>
            <a:pPr algn="ctr"/>
            <a:r>
              <a:rPr lang="en-US" sz="4000" b="1" dirty="0">
                <a:solidFill>
                  <a:srgbClr val="FF3399"/>
                </a:solidFill>
              </a:rPr>
              <a:t>TESTS</a:t>
            </a:r>
            <a:endParaRPr lang="en-US" sz="4000" dirty="0">
              <a:solidFill>
                <a:srgbClr val="FF3399"/>
              </a:solidFill>
            </a:endParaRPr>
          </a:p>
        </p:txBody>
      </p:sp>
    </p:spTree>
    <p:extLst>
      <p:ext uri="{BB962C8B-B14F-4D97-AF65-F5344CB8AC3E}">
        <p14:creationId xmlns:p14="http://schemas.microsoft.com/office/powerpoint/2010/main" val="1830064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708</Words>
  <Application>Microsoft Office PowerPoint</Application>
  <PresentationFormat>Widescreen</PresentationFormat>
  <Paragraphs>61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Wingdings</vt:lpstr>
      <vt:lpstr>Office Theme</vt:lpstr>
      <vt:lpstr>PowerPoint Presentation</vt:lpstr>
      <vt:lpstr>Abraham’s Learning Experiences</vt:lpstr>
      <vt:lpstr>Abraham’s Learning Experiences</vt:lpstr>
      <vt:lpstr>Abraham’s Learning Experiences</vt:lpstr>
      <vt:lpstr>Abraham’s Learning Experiences</vt:lpstr>
      <vt:lpstr>Abraham’s Learning Experiences</vt:lpstr>
      <vt:lpstr>Abraham’s Learning Experiences</vt:lpstr>
      <vt:lpstr>Abraham’s Learning Experiences</vt:lpstr>
      <vt:lpstr>Abraham’s Learning Experiences</vt:lpstr>
      <vt:lpstr>Abraham’s Learning Experiences</vt:lpstr>
      <vt:lpstr>Abraham’s Learning Experiences</vt:lpstr>
      <vt:lpstr>Announcements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Collins</dc:creator>
  <cp:lastModifiedBy>Michelle Collins</cp:lastModifiedBy>
  <cp:revision>179</cp:revision>
  <cp:lastPrinted>2021-06-16T20:42:02Z</cp:lastPrinted>
  <dcterms:created xsi:type="dcterms:W3CDTF">2021-01-26T22:14:20Z</dcterms:created>
  <dcterms:modified xsi:type="dcterms:W3CDTF">2021-06-16T21:09:34Z</dcterms:modified>
</cp:coreProperties>
</file>