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9" r:id="rId3"/>
    <p:sldId id="329" r:id="rId4"/>
    <p:sldId id="320" r:id="rId5"/>
    <p:sldId id="307" r:id="rId6"/>
    <p:sldId id="308" r:id="rId7"/>
    <p:sldId id="309" r:id="rId8"/>
    <p:sldId id="310" r:id="rId9"/>
    <p:sldId id="311" r:id="rId10"/>
    <p:sldId id="312" r:id="rId11"/>
    <p:sldId id="313" r:id="rId12"/>
    <p:sldId id="314" r:id="rId13"/>
    <p:sldId id="315" r:id="rId14"/>
    <p:sldId id="318" r:id="rId15"/>
    <p:sldId id="317" r:id="rId16"/>
    <p:sldId id="316" r:id="rId17"/>
    <p:sldId id="331" r:id="rId18"/>
    <p:sldId id="330" r:id="rId19"/>
    <p:sldId id="321" r:id="rId20"/>
    <p:sldId id="325" r:id="rId21"/>
    <p:sldId id="322" r:id="rId22"/>
    <p:sldId id="326" r:id="rId23"/>
    <p:sldId id="327" r:id="rId24"/>
    <p:sldId id="328" r:id="rId25"/>
    <p:sldId id="33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28" autoAdjust="0"/>
    <p:restoredTop sz="13043" autoAdjust="0"/>
  </p:normalViewPr>
  <p:slideViewPr>
    <p:cSldViewPr snapToGrid="0">
      <p:cViewPr varScale="1">
        <p:scale>
          <a:sx n="72" d="100"/>
          <a:sy n="72" d="100"/>
        </p:scale>
        <p:origin x="39" y="72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FED4-33CE-4935-85A2-2D48FD3D75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99D979-BC75-44AF-B3EB-69F1B8D91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BF9FE-F3FD-4B23-B8A2-C4FF4CB2F759}"/>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5" name="Footer Placeholder 4">
            <a:extLst>
              <a:ext uri="{FF2B5EF4-FFF2-40B4-BE49-F238E27FC236}">
                <a16:creationId xmlns:a16="http://schemas.microsoft.com/office/drawing/2014/main" id="{3DC614AA-0E8D-45F0-B99F-074BA0E1CA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63DB31-9098-4A96-B571-5EAA1984B2BE}"/>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0026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3FAC-CA73-4E1B-A0E6-0A321807B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5BFFAE-74DE-4EBF-8FBA-8428FD842E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94CEE-F8E2-45E9-9681-6E2F4D8E5415}"/>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5" name="Footer Placeholder 4">
            <a:extLst>
              <a:ext uri="{FF2B5EF4-FFF2-40B4-BE49-F238E27FC236}">
                <a16:creationId xmlns:a16="http://schemas.microsoft.com/office/drawing/2014/main" id="{D4B8A51E-BA2A-4F04-AA6F-19FE8EC19A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E4C5BA-5563-4C3C-A088-7339C0B249D9}"/>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214148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7ECA22-39A1-4169-B1A8-563CA8C059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9DE131-36B5-4AB2-A969-7DE2A29876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B0278-515D-4AD6-96A9-4BF10F5F9297}"/>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5" name="Footer Placeholder 4">
            <a:extLst>
              <a:ext uri="{FF2B5EF4-FFF2-40B4-BE49-F238E27FC236}">
                <a16:creationId xmlns:a16="http://schemas.microsoft.com/office/drawing/2014/main" id="{AA9D87B8-61D1-425D-A91D-50F7D00CA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186C7E-4589-47E9-827F-4799C4D24265}"/>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31571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415E-6925-4BF3-8C7E-73ED6FB362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013B0-F141-487E-9F1D-A78426DB7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270EE7-F94D-43CF-9122-D85B7ABD2663}"/>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5" name="Footer Placeholder 4">
            <a:extLst>
              <a:ext uri="{FF2B5EF4-FFF2-40B4-BE49-F238E27FC236}">
                <a16:creationId xmlns:a16="http://schemas.microsoft.com/office/drawing/2014/main" id="{2CB42A72-A760-43F6-9E1D-2052084D38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90DC5B-46E9-469C-9959-D671B15AF9E0}"/>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09086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82CA-6099-4112-8340-0F5F8EEEB5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0972D9-0CB1-460C-8B0A-FB611FFABF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17701C-42B1-4CF2-A7D7-DEA79C4A46A0}"/>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5" name="Footer Placeholder 4">
            <a:extLst>
              <a:ext uri="{FF2B5EF4-FFF2-40B4-BE49-F238E27FC236}">
                <a16:creationId xmlns:a16="http://schemas.microsoft.com/office/drawing/2014/main" id="{178931C5-4F70-4D3A-9DB3-4E43851647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2F16D4-1296-4133-BD61-81FADB94C6B3}"/>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136890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4489-BF02-4EAD-86FC-001891349B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ED457B-0F89-4E8B-B376-88820CB378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E1E5D-F58C-45AF-AC75-6FA66E5540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7CD404-1B97-4E20-9A56-10DC0C94C15D}"/>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6" name="Footer Placeholder 5">
            <a:extLst>
              <a:ext uri="{FF2B5EF4-FFF2-40B4-BE49-F238E27FC236}">
                <a16:creationId xmlns:a16="http://schemas.microsoft.com/office/drawing/2014/main" id="{0A59D872-936D-492D-8102-1874206DA9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E764A3-3E0F-4255-B37C-427F2E8DFEDE}"/>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62280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D789-4E8D-4FC8-B528-C052585BF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B18ED-D4D9-42F5-B619-28BDED1E7C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6F12B8-6E19-4A89-935F-EEAD9D8EA7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86FAA5-92C4-4B28-93A5-C042D9CD6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160FF-E8F2-4275-B940-7F91D1E6C1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C8775D-C0A1-442F-98AA-F5E6824EE391}"/>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8" name="Footer Placeholder 7">
            <a:extLst>
              <a:ext uri="{FF2B5EF4-FFF2-40B4-BE49-F238E27FC236}">
                <a16:creationId xmlns:a16="http://schemas.microsoft.com/office/drawing/2014/main" id="{42F6B81B-5F64-4951-A332-7E1878DD17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C0567FB-EB0A-4F73-8841-1CF68F62C5A8}"/>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97082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4582-741C-4353-B4F2-DE19ECC615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A4BDF7-D723-42E8-866E-E747E7D2A26E}"/>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4" name="Footer Placeholder 3">
            <a:extLst>
              <a:ext uri="{FF2B5EF4-FFF2-40B4-BE49-F238E27FC236}">
                <a16:creationId xmlns:a16="http://schemas.microsoft.com/office/drawing/2014/main" id="{5EA444F1-E9D9-46B0-8DED-C64F294FF0F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9B3754-C9AB-48A2-8AC1-6DBE133F678A}"/>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243504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DE535-0B31-46C2-B263-096DF3ECBA0B}"/>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3" name="Footer Placeholder 2">
            <a:extLst>
              <a:ext uri="{FF2B5EF4-FFF2-40B4-BE49-F238E27FC236}">
                <a16:creationId xmlns:a16="http://schemas.microsoft.com/office/drawing/2014/main" id="{35F75809-26D7-478F-8DC5-E0358A9C69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178FB8-805B-499E-B673-6EB9DFB9F208}"/>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85266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B4E3-5C22-4BB3-B708-74C059BE5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04E2BB-265D-44B6-A895-35D6E01766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AA1B4-EAB9-41F2-977F-85A62208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00ED6-7F84-4D22-8318-C3045D26E6A1}"/>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6" name="Footer Placeholder 5">
            <a:extLst>
              <a:ext uri="{FF2B5EF4-FFF2-40B4-BE49-F238E27FC236}">
                <a16:creationId xmlns:a16="http://schemas.microsoft.com/office/drawing/2014/main" id="{4F8316FA-CE0F-41A5-9E8D-BB4590145B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BD34A7-CAD1-439F-8F00-01DBE21A5BA7}"/>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397440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92DF3-9297-40C5-9EBE-D7D39D52F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C72DC6-2B2B-4772-A8F7-CD0D9FF4F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C27F93-A51F-4F4E-A9C1-115D992814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EBE45-B731-49D8-AE2C-9DA755798D8F}"/>
              </a:ext>
            </a:extLst>
          </p:cNvPr>
          <p:cNvSpPr>
            <a:spLocks noGrp="1"/>
          </p:cNvSpPr>
          <p:nvPr>
            <p:ph type="dt" sz="half" idx="10"/>
          </p:nvPr>
        </p:nvSpPr>
        <p:spPr/>
        <p:txBody>
          <a:bodyPr/>
          <a:lstStyle/>
          <a:p>
            <a:fld id="{67FC2B2A-CFDD-478B-8AA9-5FD380E6DE29}" type="datetimeFigureOut">
              <a:rPr lang="en-US" smtClean="0"/>
              <a:t>2/23/2022</a:t>
            </a:fld>
            <a:endParaRPr lang="en-US" dirty="0"/>
          </a:p>
        </p:txBody>
      </p:sp>
      <p:sp>
        <p:nvSpPr>
          <p:cNvPr id="6" name="Footer Placeholder 5">
            <a:extLst>
              <a:ext uri="{FF2B5EF4-FFF2-40B4-BE49-F238E27FC236}">
                <a16:creationId xmlns:a16="http://schemas.microsoft.com/office/drawing/2014/main" id="{7DA105BF-6F94-4E91-96FB-C659FB6336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DEF376-6EA3-4718-B9FC-280B16CDFF6D}"/>
              </a:ext>
            </a:extLst>
          </p:cNvPr>
          <p:cNvSpPr>
            <a:spLocks noGrp="1"/>
          </p:cNvSpPr>
          <p:nvPr>
            <p:ph type="sldNum" sz="quarter" idx="12"/>
          </p:nvPr>
        </p:nvSpPr>
        <p:spPr/>
        <p:txBody>
          <a:bodyPr/>
          <a:lstStyle/>
          <a:p>
            <a:fld id="{2DFE435F-EC59-4615-80B8-A971E227E7EE}" type="slidenum">
              <a:rPr lang="en-US" smtClean="0"/>
              <a:t>‹#›</a:t>
            </a:fld>
            <a:endParaRPr lang="en-US" dirty="0"/>
          </a:p>
        </p:txBody>
      </p:sp>
    </p:spTree>
    <p:extLst>
      <p:ext uri="{BB962C8B-B14F-4D97-AF65-F5344CB8AC3E}">
        <p14:creationId xmlns:p14="http://schemas.microsoft.com/office/powerpoint/2010/main" val="267337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4D9C5-2A57-4222-A0C3-BE9E441099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FC07B8-93BA-4991-9910-B723F980BB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E65E8C-1F89-47CE-802A-521467B88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C2B2A-CFDD-478B-8AA9-5FD380E6DE29}" type="datetimeFigureOut">
              <a:rPr lang="en-US" smtClean="0"/>
              <a:t>2/23/2022</a:t>
            </a:fld>
            <a:endParaRPr lang="en-US" dirty="0"/>
          </a:p>
        </p:txBody>
      </p:sp>
      <p:sp>
        <p:nvSpPr>
          <p:cNvPr id="5" name="Footer Placeholder 4">
            <a:extLst>
              <a:ext uri="{FF2B5EF4-FFF2-40B4-BE49-F238E27FC236}">
                <a16:creationId xmlns:a16="http://schemas.microsoft.com/office/drawing/2014/main" id="{43B1C605-965D-48E3-95FC-170406C3B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71804A7-98E9-476E-988F-9F1C23D981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E435F-EC59-4615-80B8-A971E227E7EE}" type="slidenum">
              <a:rPr lang="en-US" smtClean="0"/>
              <a:t>‹#›</a:t>
            </a:fld>
            <a:endParaRPr lang="en-US" dirty="0"/>
          </a:p>
        </p:txBody>
      </p:sp>
    </p:spTree>
    <p:extLst>
      <p:ext uri="{BB962C8B-B14F-4D97-AF65-F5344CB8AC3E}">
        <p14:creationId xmlns:p14="http://schemas.microsoft.com/office/powerpoint/2010/main" val="842277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xhere.com/en/photo/1099569" TargetMode="External"/><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inspiks.com/inspirational-christian-art-archive/" TargetMode="External"/><Relationship Id="rId5" Type="http://schemas.openxmlformats.org/officeDocument/2006/relationships/image" Target="../media/image3.jpg"/><Relationship Id="rId4" Type="http://schemas.openxmlformats.org/officeDocument/2006/relationships/hyperlink" Target="https://www.pexels.com/photo/person-walking-3138977/"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nightshade130.wordpress.com/2011/11/23/fasting-with-a-purpose-hit-the-target-pt-1/"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feetoftheshepherd.blogspot.com/2011/06/prayer-with-fasting.html"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hyperlink" Target="http://searchinggodsheart.blogspot.com/2011/05/jehoshaphat-fasted.html"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www.healthline.com/nutrition/amaranth-health-benefit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healthline.com/nutrition/fruit-juice-vs-soda"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line.com/nutrition/corn-syrup-substitute" TargetMode="External"/><Relationship Id="rId2" Type="http://schemas.openxmlformats.org/officeDocument/2006/relationships/hyperlink" Target="https://www.healthline.com/nutrition/are-humans-supposed-to-eat-meat"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healthline.com/nutrition/junk-food-vs-healthy-food"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salvationprayer.eu/2017/04/20/prayer-for-relationships/"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hyperlink" Target="http://feetoftheshepherd.blogspot.com/2013/01/take-time-to-actually-pray.html"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33DCD4-FF81-4579-B7E7-CF443C0AB287}"/>
              </a:ext>
            </a:extLst>
          </p:cNvPr>
          <p:cNvSpPr txBox="1"/>
          <p:nvPr/>
        </p:nvSpPr>
        <p:spPr>
          <a:xfrm>
            <a:off x="210191" y="359860"/>
            <a:ext cx="8471473" cy="584775"/>
          </a:xfrm>
          <a:prstGeom prst="rect">
            <a:avLst/>
          </a:prstGeom>
          <a:noFill/>
        </p:spPr>
        <p:txBody>
          <a:bodyPr wrap="square" rtlCol="0">
            <a:spAutoFit/>
          </a:bodyPr>
          <a:lstStyle/>
          <a:p>
            <a:r>
              <a:rPr lang="en-US" sz="3200" b="1" cap="small" dirty="0">
                <a:solidFill>
                  <a:srgbClr val="7030A0"/>
                </a:solidFill>
                <a:latin typeface="Arial" panose="020B0604020202020204" pitchFamily="34" charset="0"/>
                <a:cs typeface="Arial" panose="020B0604020202020204" pitchFamily="34" charset="0"/>
              </a:rPr>
              <a:t>SBC 2022 Theme – Walking in God’s Agape</a:t>
            </a:r>
          </a:p>
        </p:txBody>
      </p:sp>
      <p:pic>
        <p:nvPicPr>
          <p:cNvPr id="5" name="Picture 4" descr="sbc logo1">
            <a:extLst>
              <a:ext uri="{FF2B5EF4-FFF2-40B4-BE49-F238E27FC236}">
                <a16:creationId xmlns:a16="http://schemas.microsoft.com/office/drawing/2014/main" id="{E83DEE5B-5FB1-4A9A-AD97-0233C482A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42" y="4294730"/>
            <a:ext cx="5747038" cy="23435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person&#10;&#10;Description automatically generated">
            <a:extLst>
              <a:ext uri="{FF2B5EF4-FFF2-40B4-BE49-F238E27FC236}">
                <a16:creationId xmlns:a16="http://schemas.microsoft.com/office/drawing/2014/main" id="{45B446B3-528C-4BE5-832F-DB16CD5602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57606" y="2342780"/>
            <a:ext cx="3324203" cy="2218544"/>
          </a:xfrm>
          <a:prstGeom prst="rect">
            <a:avLst/>
          </a:prstGeom>
        </p:spPr>
      </p:pic>
      <p:pic>
        <p:nvPicPr>
          <p:cNvPr id="12" name="Picture 11" descr="Text&#10;&#10;Description automatically generated">
            <a:extLst>
              <a:ext uri="{FF2B5EF4-FFF2-40B4-BE49-F238E27FC236}">
                <a16:creationId xmlns:a16="http://schemas.microsoft.com/office/drawing/2014/main" id="{9BDAC748-63DF-4B6A-A7E6-0E739D93696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39938"/>
          <a:stretch/>
        </p:blipFill>
        <p:spPr>
          <a:xfrm>
            <a:off x="7879557" y="4738026"/>
            <a:ext cx="4102252" cy="1900296"/>
          </a:xfrm>
          <a:prstGeom prst="rect">
            <a:avLst/>
          </a:prstGeom>
        </p:spPr>
      </p:pic>
      <p:pic>
        <p:nvPicPr>
          <p:cNvPr id="18" name="Picture 17" descr="A picture containing diagram&#10;&#10;Description automatically generated">
            <a:extLst>
              <a:ext uri="{FF2B5EF4-FFF2-40B4-BE49-F238E27FC236}">
                <a16:creationId xmlns:a16="http://schemas.microsoft.com/office/drawing/2014/main" id="{2755C3C7-D87C-4207-9CF9-116BD747ECB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845559" y="75245"/>
            <a:ext cx="3136250" cy="2090833"/>
          </a:xfrm>
          <a:prstGeom prst="rect">
            <a:avLst/>
          </a:prstGeom>
        </p:spPr>
      </p:pic>
      <p:sp>
        <p:nvSpPr>
          <p:cNvPr id="19" name="TextBox 18">
            <a:extLst>
              <a:ext uri="{FF2B5EF4-FFF2-40B4-BE49-F238E27FC236}">
                <a16:creationId xmlns:a16="http://schemas.microsoft.com/office/drawing/2014/main" id="{83278EAD-70E5-4114-8147-E98B6E6E0B9B}"/>
              </a:ext>
            </a:extLst>
          </p:cNvPr>
          <p:cNvSpPr txBox="1"/>
          <p:nvPr/>
        </p:nvSpPr>
        <p:spPr>
          <a:xfrm>
            <a:off x="165183" y="1342410"/>
            <a:ext cx="8406580" cy="1938992"/>
          </a:xfrm>
          <a:prstGeom prst="rect">
            <a:avLst/>
          </a:prstGeom>
          <a:noFill/>
        </p:spPr>
        <p:txBody>
          <a:bodyPr wrap="square" rtlCol="0">
            <a:spAutoFit/>
          </a:bodyPr>
          <a:lstStyle/>
          <a:p>
            <a:pPr algn="ctr"/>
            <a:r>
              <a:rPr lang="en-US" sz="4000" b="1" cap="small" dirty="0">
                <a:solidFill>
                  <a:srgbClr val="FF0000"/>
                </a:solidFill>
              </a:rPr>
              <a:t>Fasting</a:t>
            </a:r>
          </a:p>
          <a:p>
            <a:pPr algn="ctr"/>
            <a:r>
              <a:rPr lang="en-US" sz="4000" b="1" cap="small" dirty="0">
                <a:solidFill>
                  <a:srgbClr val="FF0000"/>
                </a:solidFill>
              </a:rPr>
              <a:t>Equipping Hour</a:t>
            </a:r>
          </a:p>
          <a:p>
            <a:pPr algn="ctr"/>
            <a:r>
              <a:rPr lang="en-US" sz="4000" b="1" cap="small" dirty="0">
                <a:solidFill>
                  <a:srgbClr val="FF0000"/>
                </a:solidFill>
              </a:rPr>
              <a:t>February 23, 2022</a:t>
            </a:r>
          </a:p>
        </p:txBody>
      </p:sp>
    </p:spTree>
    <p:extLst>
      <p:ext uri="{BB962C8B-B14F-4D97-AF65-F5344CB8AC3E}">
        <p14:creationId xmlns:p14="http://schemas.microsoft.com/office/powerpoint/2010/main" val="109193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795996"/>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6</a:t>
            </a:r>
            <a:r>
              <a:rPr lang="en-US" sz="3600" b="1" i="0" dirty="0">
                <a:solidFill>
                  <a:srgbClr val="FF0000"/>
                </a:solidFill>
                <a:effectLst/>
                <a:latin typeface="montserrat" panose="00000500000000000000" pitchFamily="2" charset="0"/>
              </a:rPr>
              <a:t>.   God’s Work</a:t>
            </a:r>
          </a:p>
        </p:txBody>
      </p:sp>
      <p:sp>
        <p:nvSpPr>
          <p:cNvPr id="6" name="TextBox 5">
            <a:extLst>
              <a:ext uri="{FF2B5EF4-FFF2-40B4-BE49-F238E27FC236}">
                <a16:creationId xmlns:a16="http://schemas.microsoft.com/office/drawing/2014/main" id="{41DA2136-7993-4583-AB6F-02B95C700E49}"/>
              </a:ext>
            </a:extLst>
          </p:cNvPr>
          <p:cNvSpPr txBox="1"/>
          <p:nvPr/>
        </p:nvSpPr>
        <p:spPr>
          <a:xfrm>
            <a:off x="990595" y="2675505"/>
            <a:ext cx="10074965" cy="3416320"/>
          </a:xfrm>
          <a:prstGeom prst="rect">
            <a:avLst/>
          </a:prstGeom>
          <a:noFill/>
        </p:spPr>
        <p:txBody>
          <a:bodyPr wrap="square" rtlCol="0">
            <a:spAutoFit/>
          </a:bodyPr>
          <a:lstStyle/>
          <a:p>
            <a:pPr algn="ctr"/>
            <a:r>
              <a:rPr lang="en-US" sz="3600" b="1" dirty="0">
                <a:solidFill>
                  <a:srgbClr val="7030A0"/>
                </a:solidFill>
              </a:rPr>
              <a:t>Nehemiah 1:3 (KJV)</a:t>
            </a:r>
          </a:p>
          <a:p>
            <a:r>
              <a:rPr lang="en-US" sz="3600" dirty="0">
                <a:solidFill>
                  <a:srgbClr val="0070C0"/>
                </a:solidFill>
              </a:rPr>
              <a:t>And they said unto me, The remnant that are left of the captivity there in the province are in great affliction and reproach: the wall of Jerusalem also is broken down, and the gates thereof are burned with fire.</a:t>
            </a:r>
          </a:p>
        </p:txBody>
      </p:sp>
    </p:spTree>
    <p:extLst>
      <p:ext uri="{BB962C8B-B14F-4D97-AF65-F5344CB8AC3E}">
        <p14:creationId xmlns:p14="http://schemas.microsoft.com/office/powerpoint/2010/main" val="406685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a:xfrm>
            <a:off x="838200" y="93459"/>
            <a:ext cx="10515600" cy="1325563"/>
          </a:xfrm>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053884"/>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7</a:t>
            </a:r>
            <a:r>
              <a:rPr lang="en-US" sz="3600" b="1" i="0" dirty="0">
                <a:solidFill>
                  <a:srgbClr val="FF0000"/>
                </a:solidFill>
                <a:effectLst/>
                <a:latin typeface="montserrat" panose="00000500000000000000" pitchFamily="2" charset="0"/>
              </a:rPr>
              <a:t>.   Minister To Others</a:t>
            </a:r>
          </a:p>
        </p:txBody>
      </p:sp>
      <p:sp>
        <p:nvSpPr>
          <p:cNvPr id="6" name="TextBox 5">
            <a:extLst>
              <a:ext uri="{FF2B5EF4-FFF2-40B4-BE49-F238E27FC236}">
                <a16:creationId xmlns:a16="http://schemas.microsoft.com/office/drawing/2014/main" id="{41DA2136-7993-4583-AB6F-02B95C700E49}"/>
              </a:ext>
            </a:extLst>
          </p:cNvPr>
          <p:cNvSpPr txBox="1"/>
          <p:nvPr/>
        </p:nvSpPr>
        <p:spPr>
          <a:xfrm>
            <a:off x="665914" y="1779727"/>
            <a:ext cx="10903225" cy="4093428"/>
          </a:xfrm>
          <a:prstGeom prst="rect">
            <a:avLst/>
          </a:prstGeom>
          <a:noFill/>
        </p:spPr>
        <p:txBody>
          <a:bodyPr wrap="square" rtlCol="0">
            <a:spAutoFit/>
          </a:bodyPr>
          <a:lstStyle/>
          <a:p>
            <a:pPr algn="ctr"/>
            <a:r>
              <a:rPr lang="en-US" sz="3600" b="1" dirty="0">
                <a:solidFill>
                  <a:srgbClr val="7030A0"/>
                </a:solidFill>
              </a:rPr>
              <a:t>Isaiah 58:3-5 (KJV)</a:t>
            </a:r>
          </a:p>
          <a:p>
            <a:r>
              <a:rPr lang="en-US" sz="2800" dirty="0">
                <a:solidFill>
                  <a:srgbClr val="0070C0"/>
                </a:solidFill>
              </a:rPr>
              <a:t>Wherefore have we fasted, say they, and thou seest not? Wherefore have we afflicted our soul, and thou takest no knowledge? Behold, in the day of your fast ye find pleasure, and exact all your labours. Behold, ye fast for strife and debate, and to smite with the fist of wickedness: ye shall not fast as ye do this day, to make your voice to be heard on high. Is it such a fast that I have chosen? A day for a man to afflict his soul? Is it to bow down his head as a bulrush, and to spread sackcloth and ashes under him? Wilt thou call this a fast, and an acceptable day to the LORD? </a:t>
            </a:r>
          </a:p>
        </p:txBody>
      </p:sp>
    </p:spTree>
    <p:extLst>
      <p:ext uri="{BB962C8B-B14F-4D97-AF65-F5344CB8AC3E}">
        <p14:creationId xmlns:p14="http://schemas.microsoft.com/office/powerpoint/2010/main" val="162795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a:xfrm>
            <a:off x="838200" y="93459"/>
            <a:ext cx="10515600" cy="1325563"/>
          </a:xfrm>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053884"/>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7</a:t>
            </a:r>
            <a:r>
              <a:rPr lang="en-US" sz="3600" b="1" i="0" dirty="0">
                <a:solidFill>
                  <a:srgbClr val="FF0000"/>
                </a:solidFill>
                <a:effectLst/>
                <a:latin typeface="montserrat" panose="00000500000000000000" pitchFamily="2" charset="0"/>
              </a:rPr>
              <a:t>.   Minister To Others</a:t>
            </a:r>
          </a:p>
        </p:txBody>
      </p:sp>
      <p:sp>
        <p:nvSpPr>
          <p:cNvPr id="6" name="TextBox 5">
            <a:extLst>
              <a:ext uri="{FF2B5EF4-FFF2-40B4-BE49-F238E27FC236}">
                <a16:creationId xmlns:a16="http://schemas.microsoft.com/office/drawing/2014/main" id="{41DA2136-7993-4583-AB6F-02B95C700E49}"/>
              </a:ext>
            </a:extLst>
          </p:cNvPr>
          <p:cNvSpPr txBox="1"/>
          <p:nvPr/>
        </p:nvSpPr>
        <p:spPr>
          <a:xfrm>
            <a:off x="450575" y="2028616"/>
            <a:ext cx="10903225" cy="2800767"/>
          </a:xfrm>
          <a:prstGeom prst="rect">
            <a:avLst/>
          </a:prstGeom>
          <a:noFill/>
        </p:spPr>
        <p:txBody>
          <a:bodyPr wrap="square" rtlCol="0">
            <a:spAutoFit/>
          </a:bodyPr>
          <a:lstStyle/>
          <a:p>
            <a:pPr algn="ctr"/>
            <a:r>
              <a:rPr lang="en-US" sz="3600" b="1" dirty="0">
                <a:solidFill>
                  <a:srgbClr val="7030A0"/>
                </a:solidFill>
              </a:rPr>
              <a:t>Isaiah 58:6-7 (KJV)</a:t>
            </a:r>
          </a:p>
          <a:p>
            <a:r>
              <a:rPr lang="en-US" sz="2800" dirty="0">
                <a:solidFill>
                  <a:srgbClr val="0070C0"/>
                </a:solidFill>
              </a:rPr>
              <a:t>Is not this the fast that I have chosen? To loose the bands of wickedness, to undo the heavy burdens, and to let the oppressed go free, and that ye break every yoke? Is it not to deal thy bread to the hungry, and that thou bring the poor that are cast out to thy house? When thou seest the naked, that thou cover him; and that thou hide not thyself from thine own flesh?</a:t>
            </a:r>
          </a:p>
        </p:txBody>
      </p:sp>
    </p:spTree>
    <p:extLst>
      <p:ext uri="{BB962C8B-B14F-4D97-AF65-F5344CB8AC3E}">
        <p14:creationId xmlns:p14="http://schemas.microsoft.com/office/powerpoint/2010/main" val="380910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a:xfrm>
            <a:off x="838200" y="93459"/>
            <a:ext cx="10515600" cy="1325563"/>
          </a:xfrm>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279168"/>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8</a:t>
            </a:r>
            <a:r>
              <a:rPr lang="en-US" sz="3600" b="1" i="0" dirty="0">
                <a:solidFill>
                  <a:srgbClr val="FF0000"/>
                </a:solidFill>
                <a:effectLst/>
                <a:latin typeface="montserrat" panose="00000500000000000000" pitchFamily="2" charset="0"/>
              </a:rPr>
              <a:t>.   Overcome Temptation</a:t>
            </a:r>
          </a:p>
        </p:txBody>
      </p:sp>
      <p:sp>
        <p:nvSpPr>
          <p:cNvPr id="6" name="TextBox 5">
            <a:extLst>
              <a:ext uri="{FF2B5EF4-FFF2-40B4-BE49-F238E27FC236}">
                <a16:creationId xmlns:a16="http://schemas.microsoft.com/office/drawing/2014/main" id="{41DA2136-7993-4583-AB6F-02B95C700E49}"/>
              </a:ext>
            </a:extLst>
          </p:cNvPr>
          <p:cNvSpPr txBox="1"/>
          <p:nvPr/>
        </p:nvSpPr>
        <p:spPr>
          <a:xfrm>
            <a:off x="450575" y="2028616"/>
            <a:ext cx="10903225" cy="3231654"/>
          </a:xfrm>
          <a:prstGeom prst="rect">
            <a:avLst/>
          </a:prstGeom>
          <a:noFill/>
        </p:spPr>
        <p:txBody>
          <a:bodyPr wrap="square" rtlCol="0">
            <a:spAutoFit/>
          </a:bodyPr>
          <a:lstStyle/>
          <a:p>
            <a:pPr algn="ctr"/>
            <a:r>
              <a:rPr lang="en-US" sz="3600" b="1" dirty="0">
                <a:solidFill>
                  <a:srgbClr val="7030A0"/>
                </a:solidFill>
              </a:rPr>
              <a:t>Matt. 4:1-4 (KJV)</a:t>
            </a:r>
          </a:p>
          <a:p>
            <a:r>
              <a:rPr lang="en-US" sz="2800" dirty="0">
                <a:solidFill>
                  <a:srgbClr val="0070C0"/>
                </a:solidFill>
              </a:rPr>
              <a:t>Then was Jesus led up of the Spirit into the wilderness to be tempted of the devil. And when he had fasted forty days and forty nights, he was afterward an hungred. And when the tempter came to him, he said, If thou be the Son of God, command that these stones be made bread. But he answered and said, It is written, Man shall not live by bread alone, but by every word that proceedeth out of the mouth of God. </a:t>
            </a:r>
          </a:p>
        </p:txBody>
      </p:sp>
    </p:spTree>
    <p:extLst>
      <p:ext uri="{BB962C8B-B14F-4D97-AF65-F5344CB8AC3E}">
        <p14:creationId xmlns:p14="http://schemas.microsoft.com/office/powerpoint/2010/main" val="3624885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a:xfrm>
            <a:off x="838200" y="93459"/>
            <a:ext cx="10515600" cy="1325563"/>
          </a:xfrm>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279168"/>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8</a:t>
            </a:r>
            <a:r>
              <a:rPr lang="en-US" sz="3600" b="1" i="0" dirty="0">
                <a:solidFill>
                  <a:srgbClr val="FF0000"/>
                </a:solidFill>
                <a:effectLst/>
                <a:latin typeface="montserrat" panose="00000500000000000000" pitchFamily="2" charset="0"/>
              </a:rPr>
              <a:t>.   Overcome Temptation</a:t>
            </a:r>
          </a:p>
        </p:txBody>
      </p:sp>
      <p:sp>
        <p:nvSpPr>
          <p:cNvPr id="6" name="TextBox 5">
            <a:extLst>
              <a:ext uri="{FF2B5EF4-FFF2-40B4-BE49-F238E27FC236}">
                <a16:creationId xmlns:a16="http://schemas.microsoft.com/office/drawing/2014/main" id="{41DA2136-7993-4583-AB6F-02B95C700E49}"/>
              </a:ext>
            </a:extLst>
          </p:cNvPr>
          <p:cNvSpPr txBox="1"/>
          <p:nvPr/>
        </p:nvSpPr>
        <p:spPr>
          <a:xfrm>
            <a:off x="450575" y="2028616"/>
            <a:ext cx="10903225" cy="4524315"/>
          </a:xfrm>
          <a:prstGeom prst="rect">
            <a:avLst/>
          </a:prstGeom>
          <a:noFill/>
        </p:spPr>
        <p:txBody>
          <a:bodyPr wrap="square" rtlCol="0">
            <a:spAutoFit/>
          </a:bodyPr>
          <a:lstStyle/>
          <a:p>
            <a:pPr algn="ctr"/>
            <a:r>
              <a:rPr lang="en-US" sz="3600" b="1" dirty="0">
                <a:solidFill>
                  <a:srgbClr val="7030A0"/>
                </a:solidFill>
              </a:rPr>
              <a:t>Matt. 4:5-9 (KJV)</a:t>
            </a:r>
          </a:p>
          <a:p>
            <a:r>
              <a:rPr lang="en-US" sz="2800" dirty="0">
                <a:solidFill>
                  <a:srgbClr val="0070C0"/>
                </a:solidFill>
              </a:rPr>
              <a:t>Then the devil taketh him up into the holy city, and setteth him on a pinnacle of the temple, and saith unto him, If thou be the Son of God, cast thyself down: for it is written, He shall give his angels charge concerning thee: And in their hands they shall bear thee up, Lest at any time thou dash thy foot against a stone. Jesus said unto him, It is written again, Thou shalt not tempt the Lord thy God. Again, the devil taketh him up into an exceeding high mountain, and sheweth him all the kingdoms of the world, and the glory of them; and saith unto him, All these things will I give thee, if thou wilt fall down and worship me. </a:t>
            </a:r>
          </a:p>
        </p:txBody>
      </p:sp>
    </p:spTree>
    <p:extLst>
      <p:ext uri="{BB962C8B-B14F-4D97-AF65-F5344CB8AC3E}">
        <p14:creationId xmlns:p14="http://schemas.microsoft.com/office/powerpoint/2010/main" val="3899958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a:xfrm>
            <a:off x="838200" y="93459"/>
            <a:ext cx="10515600" cy="1325563"/>
          </a:xfrm>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279168"/>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8</a:t>
            </a:r>
            <a:r>
              <a:rPr lang="en-US" sz="3600" b="1" i="0" dirty="0">
                <a:solidFill>
                  <a:srgbClr val="FF0000"/>
                </a:solidFill>
                <a:effectLst/>
                <a:latin typeface="montserrat" panose="00000500000000000000" pitchFamily="2" charset="0"/>
              </a:rPr>
              <a:t>.   Overcome Temptation</a:t>
            </a:r>
          </a:p>
        </p:txBody>
      </p:sp>
      <p:sp>
        <p:nvSpPr>
          <p:cNvPr id="6" name="TextBox 5">
            <a:extLst>
              <a:ext uri="{FF2B5EF4-FFF2-40B4-BE49-F238E27FC236}">
                <a16:creationId xmlns:a16="http://schemas.microsoft.com/office/drawing/2014/main" id="{41DA2136-7993-4583-AB6F-02B95C700E49}"/>
              </a:ext>
            </a:extLst>
          </p:cNvPr>
          <p:cNvSpPr txBox="1"/>
          <p:nvPr/>
        </p:nvSpPr>
        <p:spPr>
          <a:xfrm>
            <a:off x="450575" y="2028616"/>
            <a:ext cx="10903225" cy="1938992"/>
          </a:xfrm>
          <a:prstGeom prst="rect">
            <a:avLst/>
          </a:prstGeom>
          <a:noFill/>
        </p:spPr>
        <p:txBody>
          <a:bodyPr wrap="square" rtlCol="0">
            <a:spAutoFit/>
          </a:bodyPr>
          <a:lstStyle/>
          <a:p>
            <a:pPr algn="ctr"/>
            <a:r>
              <a:rPr lang="en-US" sz="3600" b="1" dirty="0">
                <a:solidFill>
                  <a:srgbClr val="7030A0"/>
                </a:solidFill>
              </a:rPr>
              <a:t>Matt. 4:10-11 (KJV)</a:t>
            </a:r>
          </a:p>
          <a:p>
            <a:r>
              <a:rPr lang="en-US" sz="2800" dirty="0">
                <a:solidFill>
                  <a:srgbClr val="0070C0"/>
                </a:solidFill>
              </a:rPr>
              <a:t>Then saith Jesus unto him, Get thee hence, Satan: for it is written, Thou shalt worship the Lord thy God, and him only shalt thou serve. Then the devil leaveth him, and, behold, angels came and ministered unto him.</a:t>
            </a:r>
          </a:p>
        </p:txBody>
      </p:sp>
    </p:spTree>
    <p:extLst>
      <p:ext uri="{BB962C8B-B14F-4D97-AF65-F5344CB8AC3E}">
        <p14:creationId xmlns:p14="http://schemas.microsoft.com/office/powerpoint/2010/main" val="177375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a:xfrm>
            <a:off x="838200" y="93459"/>
            <a:ext cx="10515600" cy="1325563"/>
          </a:xfrm>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279168"/>
            <a:ext cx="10903226" cy="646331"/>
          </a:xfrm>
          <a:prstGeom prst="rect">
            <a:avLst/>
          </a:prstGeom>
          <a:noFill/>
        </p:spPr>
        <p:txBody>
          <a:bodyPr wrap="square" rtlCol="0">
            <a:spAutoFit/>
          </a:bodyPr>
          <a:lstStyle/>
          <a:p>
            <a:pPr algn="l"/>
            <a:r>
              <a:rPr lang="en-US" sz="3600" b="1" i="0" dirty="0">
                <a:solidFill>
                  <a:srgbClr val="FF0000"/>
                </a:solidFill>
                <a:effectLst/>
                <a:latin typeface="montserrat" panose="00000500000000000000" pitchFamily="2" charset="0"/>
              </a:rPr>
              <a:t>9.   To Express Love and Worship God</a:t>
            </a:r>
          </a:p>
        </p:txBody>
      </p:sp>
      <p:sp>
        <p:nvSpPr>
          <p:cNvPr id="6" name="TextBox 5">
            <a:extLst>
              <a:ext uri="{FF2B5EF4-FFF2-40B4-BE49-F238E27FC236}">
                <a16:creationId xmlns:a16="http://schemas.microsoft.com/office/drawing/2014/main" id="{41DA2136-7993-4583-AB6F-02B95C700E49}"/>
              </a:ext>
            </a:extLst>
          </p:cNvPr>
          <p:cNvSpPr txBox="1"/>
          <p:nvPr/>
        </p:nvSpPr>
        <p:spPr>
          <a:xfrm>
            <a:off x="695740" y="2253902"/>
            <a:ext cx="10903225" cy="2308324"/>
          </a:xfrm>
          <a:prstGeom prst="rect">
            <a:avLst/>
          </a:prstGeom>
          <a:noFill/>
        </p:spPr>
        <p:txBody>
          <a:bodyPr wrap="square" rtlCol="0">
            <a:spAutoFit/>
          </a:bodyPr>
          <a:lstStyle/>
          <a:p>
            <a:pPr algn="ctr"/>
            <a:r>
              <a:rPr lang="en-US" sz="3600" b="1" dirty="0">
                <a:solidFill>
                  <a:srgbClr val="7030A0"/>
                </a:solidFill>
              </a:rPr>
              <a:t>Luke 2:37 (KJV)</a:t>
            </a:r>
          </a:p>
          <a:p>
            <a:r>
              <a:rPr lang="en-US" sz="3600" dirty="0">
                <a:solidFill>
                  <a:srgbClr val="0070C0"/>
                </a:solidFill>
              </a:rPr>
              <a:t>and she was a widow of about fourscore and four years, which departed not from the temple, but served God with fastings and prayers night and day.</a:t>
            </a:r>
          </a:p>
        </p:txBody>
      </p:sp>
    </p:spTree>
    <p:extLst>
      <p:ext uri="{BB962C8B-B14F-4D97-AF65-F5344CB8AC3E}">
        <p14:creationId xmlns:p14="http://schemas.microsoft.com/office/powerpoint/2010/main" val="381472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AD784-0532-4986-877B-ED55CDED1127}"/>
              </a:ext>
            </a:extLst>
          </p:cNvPr>
          <p:cNvSpPr txBox="1"/>
          <p:nvPr/>
        </p:nvSpPr>
        <p:spPr>
          <a:xfrm>
            <a:off x="927652" y="781878"/>
            <a:ext cx="10906539" cy="3400931"/>
          </a:xfrm>
          <a:prstGeom prst="rect">
            <a:avLst/>
          </a:prstGeom>
          <a:noFill/>
        </p:spPr>
        <p:txBody>
          <a:bodyPr wrap="square" rtlCol="0">
            <a:spAutoFit/>
          </a:bodyPr>
          <a:lstStyle/>
          <a:p>
            <a:pPr algn="ctr"/>
            <a:r>
              <a:rPr lang="en-US" sz="4400" b="1" dirty="0">
                <a:solidFill>
                  <a:schemeClr val="accent2">
                    <a:lumMod val="75000"/>
                  </a:schemeClr>
                </a:solidFill>
              </a:rPr>
              <a:t>Pre-Lenten Preparation</a:t>
            </a:r>
          </a:p>
          <a:p>
            <a:endParaRPr lang="en-US" dirty="0"/>
          </a:p>
          <a:p>
            <a:r>
              <a:rPr lang="en-US" sz="3200" b="1" dirty="0">
                <a:solidFill>
                  <a:srgbClr val="7030A0"/>
                </a:solidFill>
              </a:rPr>
              <a:t>Choose one of the following disciplines to prepare us for Lent:</a:t>
            </a:r>
          </a:p>
          <a:p>
            <a:pPr marL="400050" indent="-400050">
              <a:spcBef>
                <a:spcPts val="600"/>
              </a:spcBef>
              <a:spcAft>
                <a:spcPts val="600"/>
              </a:spcAft>
              <a:buAutoNum type="romanUcPeriod"/>
            </a:pPr>
            <a:r>
              <a:rPr lang="en-US" sz="3200" b="1" dirty="0">
                <a:solidFill>
                  <a:srgbClr val="7030A0"/>
                </a:solidFill>
              </a:rPr>
              <a:t>Fasting</a:t>
            </a:r>
          </a:p>
          <a:p>
            <a:pPr marL="400050" indent="-400050">
              <a:spcBef>
                <a:spcPts val="600"/>
              </a:spcBef>
              <a:spcAft>
                <a:spcPts val="600"/>
              </a:spcAft>
              <a:buAutoNum type="romanUcPeriod"/>
            </a:pPr>
            <a:r>
              <a:rPr lang="en-US" sz="3200" b="1" dirty="0">
                <a:solidFill>
                  <a:srgbClr val="7030A0"/>
                </a:solidFill>
              </a:rPr>
              <a:t>Daniel Diet</a:t>
            </a:r>
          </a:p>
          <a:p>
            <a:pPr marL="400050" indent="-400050">
              <a:spcBef>
                <a:spcPts val="600"/>
              </a:spcBef>
              <a:spcAft>
                <a:spcPts val="600"/>
              </a:spcAft>
              <a:buAutoNum type="romanUcPeriod"/>
            </a:pPr>
            <a:r>
              <a:rPr lang="en-US" sz="3200" b="1" dirty="0">
                <a:solidFill>
                  <a:srgbClr val="7030A0"/>
                </a:solidFill>
              </a:rPr>
              <a:t>Prayer</a:t>
            </a:r>
          </a:p>
        </p:txBody>
      </p:sp>
      <p:pic>
        <p:nvPicPr>
          <p:cNvPr id="4" name="Picture 3" descr="Icon&#10;&#10;Description automatically generated">
            <a:extLst>
              <a:ext uri="{FF2B5EF4-FFF2-40B4-BE49-F238E27FC236}">
                <a16:creationId xmlns:a16="http://schemas.microsoft.com/office/drawing/2014/main" id="{EBFE0BAC-36C6-446E-B60A-7A2DF9F41A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4154" y="4446005"/>
            <a:ext cx="6132588" cy="1914148"/>
          </a:xfrm>
          <a:prstGeom prst="rect">
            <a:avLst/>
          </a:prstGeom>
        </p:spPr>
      </p:pic>
      <p:pic>
        <p:nvPicPr>
          <p:cNvPr id="7" name="Picture 6" descr="A plate and fork on a table&#10;&#10;Description automatically generated with low confidence">
            <a:extLst>
              <a:ext uri="{FF2B5EF4-FFF2-40B4-BE49-F238E27FC236}">
                <a16:creationId xmlns:a16="http://schemas.microsoft.com/office/drawing/2014/main" id="{35C2773B-5C63-4877-8FC9-1B852AD34C4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36871" y="4386074"/>
            <a:ext cx="3048000" cy="2286000"/>
          </a:xfrm>
          <a:prstGeom prst="rect">
            <a:avLst/>
          </a:prstGeom>
        </p:spPr>
      </p:pic>
    </p:spTree>
    <p:extLst>
      <p:ext uri="{BB962C8B-B14F-4D97-AF65-F5344CB8AC3E}">
        <p14:creationId xmlns:p14="http://schemas.microsoft.com/office/powerpoint/2010/main" val="98320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1D1CE-F71F-48B1-A1B6-A447F8F6A16F}"/>
              </a:ext>
            </a:extLst>
          </p:cNvPr>
          <p:cNvSpPr txBox="1"/>
          <p:nvPr/>
        </p:nvSpPr>
        <p:spPr>
          <a:xfrm>
            <a:off x="66261" y="53009"/>
            <a:ext cx="12019722" cy="6924973"/>
          </a:xfrm>
          <a:prstGeom prst="rect">
            <a:avLst/>
          </a:prstGeom>
          <a:noFill/>
        </p:spPr>
        <p:txBody>
          <a:bodyPr wrap="square" rtlCol="0">
            <a:spAutoFit/>
          </a:bodyPr>
          <a:lstStyle/>
          <a:p>
            <a:pPr algn="ctr"/>
            <a:r>
              <a:rPr lang="en-US" sz="2800" b="1" dirty="0">
                <a:solidFill>
                  <a:schemeClr val="accent2">
                    <a:lumMod val="75000"/>
                  </a:schemeClr>
                </a:solidFill>
              </a:rPr>
              <a:t>Church Fast</a:t>
            </a:r>
          </a:p>
          <a:p>
            <a:endParaRPr lang="en-US" dirty="0"/>
          </a:p>
          <a:p>
            <a:pPr marL="400050" indent="-400050">
              <a:buAutoNum type="romanUcPeriod"/>
            </a:pPr>
            <a:r>
              <a:rPr lang="en-US" sz="2200" b="1" dirty="0">
                <a:solidFill>
                  <a:srgbClr val="0070C0"/>
                </a:solidFill>
              </a:rPr>
              <a:t>Reasons</a:t>
            </a:r>
          </a:p>
          <a:p>
            <a:r>
              <a:rPr lang="en-US" sz="2200" dirty="0"/>
              <a:t>      A. </a:t>
            </a:r>
            <a:r>
              <a:rPr lang="en-US" sz="2200" b="1" u="sng" dirty="0">
                <a:solidFill>
                  <a:srgbClr val="7030A0"/>
                </a:solidFill>
              </a:rPr>
              <a:t>PURPOSE</a:t>
            </a:r>
            <a:r>
              <a:rPr lang="en-US" sz="2200" dirty="0"/>
              <a:t> (God’s work for our church)</a:t>
            </a:r>
          </a:p>
          <a:p>
            <a:r>
              <a:rPr lang="en-US" sz="2200" dirty="0"/>
              <a:t>      B. </a:t>
            </a:r>
            <a:r>
              <a:rPr lang="en-US" sz="2200" b="1" u="sng" dirty="0">
                <a:solidFill>
                  <a:srgbClr val="7030A0"/>
                </a:solidFill>
              </a:rPr>
              <a:t>PEOPLE</a:t>
            </a:r>
            <a:r>
              <a:rPr lang="en-US" sz="2200" dirty="0"/>
              <a:t> (Intercessory prayer for others)</a:t>
            </a:r>
          </a:p>
          <a:p>
            <a:r>
              <a:rPr lang="en-US" sz="2200" dirty="0"/>
              <a:t>      C. </a:t>
            </a:r>
            <a:r>
              <a:rPr lang="en-US" sz="2200" b="1" u="sng" dirty="0">
                <a:solidFill>
                  <a:srgbClr val="7030A0"/>
                </a:solidFill>
              </a:rPr>
              <a:t>PERSONAL</a:t>
            </a:r>
            <a:r>
              <a:rPr lang="en-US" sz="2200" dirty="0"/>
              <a:t> (seeking God’s guidance)</a:t>
            </a:r>
          </a:p>
          <a:p>
            <a:r>
              <a:rPr lang="en-US" sz="2200" b="1" dirty="0">
                <a:solidFill>
                  <a:srgbClr val="0070C0"/>
                </a:solidFill>
              </a:rPr>
              <a:t>II.  Time Frame</a:t>
            </a:r>
          </a:p>
          <a:p>
            <a:r>
              <a:rPr lang="en-US" sz="2200" dirty="0"/>
              <a:t>      A. </a:t>
            </a:r>
            <a:r>
              <a:rPr lang="en-US" sz="2200" b="1" u="sng" dirty="0">
                <a:solidFill>
                  <a:srgbClr val="7030A0"/>
                </a:solidFill>
              </a:rPr>
              <a:t>Length</a:t>
            </a:r>
            <a:r>
              <a:rPr lang="en-US" sz="2200" dirty="0"/>
              <a:t> (3 days)</a:t>
            </a:r>
          </a:p>
          <a:p>
            <a:r>
              <a:rPr lang="en-US" sz="2200" dirty="0"/>
              <a:t>      B.  </a:t>
            </a:r>
            <a:r>
              <a:rPr lang="en-US" sz="2200" b="1" u="sng" dirty="0">
                <a:solidFill>
                  <a:srgbClr val="7030A0"/>
                </a:solidFill>
              </a:rPr>
              <a:t>Dates</a:t>
            </a:r>
            <a:r>
              <a:rPr lang="en-US" sz="2200" dirty="0"/>
              <a:t> (February 28 – March 2, 2022)</a:t>
            </a:r>
          </a:p>
          <a:p>
            <a:r>
              <a:rPr lang="en-US" sz="2200" dirty="0"/>
              <a:t>      C.  </a:t>
            </a:r>
            <a:r>
              <a:rPr lang="en-US" sz="2200" b="1" u="sng" dirty="0">
                <a:solidFill>
                  <a:srgbClr val="7030A0"/>
                </a:solidFill>
              </a:rPr>
              <a:t>Time</a:t>
            </a:r>
            <a:r>
              <a:rPr lang="en-US" sz="2200" dirty="0"/>
              <a:t> (6pm – 6pm)</a:t>
            </a:r>
          </a:p>
          <a:p>
            <a:r>
              <a:rPr lang="en-US" sz="2200" dirty="0"/>
              <a:t>      D. </a:t>
            </a:r>
            <a:r>
              <a:rPr lang="en-US" sz="2200" b="1" u="sng" dirty="0">
                <a:solidFill>
                  <a:srgbClr val="7030A0"/>
                </a:solidFill>
              </a:rPr>
              <a:t>Windows</a:t>
            </a:r>
            <a:r>
              <a:rPr lang="en-US" sz="2200" dirty="0"/>
              <a:t> (determine your own fasting time frame) – it can be as short as 1 hour or as</a:t>
            </a:r>
          </a:p>
          <a:p>
            <a:r>
              <a:rPr lang="en-US" sz="2200" dirty="0"/>
              <a:t>            long as 72 hours</a:t>
            </a:r>
          </a:p>
          <a:p>
            <a:r>
              <a:rPr lang="en-US" sz="2200" dirty="0"/>
              <a:t>      E. </a:t>
            </a:r>
            <a:r>
              <a:rPr lang="en-US" sz="2200" b="1" u="sng" dirty="0">
                <a:solidFill>
                  <a:srgbClr val="7030A0"/>
                </a:solidFill>
              </a:rPr>
              <a:t>Frames</a:t>
            </a:r>
            <a:r>
              <a:rPr lang="en-US" sz="2200" dirty="0"/>
              <a:t> (6 hours)</a:t>
            </a:r>
          </a:p>
          <a:p>
            <a:r>
              <a:rPr lang="en-US" sz="2200" dirty="0"/>
              <a:t>                         f1-2/28-6pm-12am,…</a:t>
            </a:r>
          </a:p>
          <a:p>
            <a:r>
              <a:rPr lang="en-US" sz="2200" dirty="0"/>
              <a:t>                         f2-2/29-12am-6am,…</a:t>
            </a:r>
          </a:p>
          <a:p>
            <a:pPr>
              <a:spcBef>
                <a:spcPts val="600"/>
              </a:spcBef>
              <a:spcAft>
                <a:spcPts val="600"/>
              </a:spcAft>
            </a:pPr>
            <a:r>
              <a:rPr lang="en-US" sz="2200" dirty="0"/>
              <a:t>                         f3-2/29-6am-12pm,…</a:t>
            </a:r>
          </a:p>
          <a:p>
            <a:r>
              <a:rPr lang="en-US" sz="2200" dirty="0"/>
              <a:t>                         f4-2/29-12pm-6pm,…</a:t>
            </a:r>
          </a:p>
          <a:p>
            <a:r>
              <a:rPr lang="en-US" sz="2200" dirty="0"/>
              <a:t>                         f5-6 hour intervals</a:t>
            </a:r>
          </a:p>
          <a:p>
            <a:r>
              <a:rPr lang="en-US" dirty="0"/>
              <a:t>              </a:t>
            </a:r>
          </a:p>
          <a:p>
            <a:endParaRPr lang="en-US" dirty="0"/>
          </a:p>
        </p:txBody>
      </p:sp>
      <p:pic>
        <p:nvPicPr>
          <p:cNvPr id="4" name="Picture 3" descr="A close-up of a measuring tape&#10;&#10;Description automatically generated with low confidence">
            <a:extLst>
              <a:ext uri="{FF2B5EF4-FFF2-40B4-BE49-F238E27FC236}">
                <a16:creationId xmlns:a16="http://schemas.microsoft.com/office/drawing/2014/main" id="{5F684D63-F49A-4F8E-A0DD-A6A5C33F61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99621" y="461176"/>
            <a:ext cx="3840480" cy="2834640"/>
          </a:xfrm>
          <a:prstGeom prst="rect">
            <a:avLst/>
          </a:prstGeom>
        </p:spPr>
      </p:pic>
    </p:spTree>
    <p:extLst>
      <p:ext uri="{BB962C8B-B14F-4D97-AF65-F5344CB8AC3E}">
        <p14:creationId xmlns:p14="http://schemas.microsoft.com/office/powerpoint/2010/main" val="196248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272F83-8BF3-4B54-BB4E-3F9D5B309BEF}"/>
              </a:ext>
            </a:extLst>
          </p:cNvPr>
          <p:cNvSpPr txBox="1"/>
          <p:nvPr/>
        </p:nvSpPr>
        <p:spPr>
          <a:xfrm>
            <a:off x="255104" y="535499"/>
            <a:ext cx="11681791" cy="4455450"/>
          </a:xfrm>
          <a:prstGeom prst="rect">
            <a:avLst/>
          </a:prstGeom>
          <a:noFill/>
        </p:spPr>
        <p:txBody>
          <a:bodyPr wrap="square">
            <a:spAutoFit/>
          </a:bodyPr>
          <a:lstStyle/>
          <a:p>
            <a:pPr marL="0" marR="0" algn="ctr">
              <a:lnSpc>
                <a:spcPct val="107000"/>
              </a:lnSpc>
              <a:spcBef>
                <a:spcPts val="0"/>
              </a:spcBef>
              <a:spcAft>
                <a:spcPts val="800"/>
              </a:spcAft>
            </a:pPr>
            <a:r>
              <a:rPr lang="en-US" sz="3600" dirty="0">
                <a:solidFill>
                  <a:srgbClr val="EE6D49"/>
                </a:solidFill>
                <a:effectLst/>
                <a:latin typeface="Arial Black" panose="020B0A04020102020204" pitchFamily="34" charset="0"/>
                <a:ea typeface="Calibri" panose="020F0502020204030204" pitchFamily="34" charset="0"/>
                <a:cs typeface="Times New Roman" panose="02020603050405020304" pitchFamily="18" charset="0"/>
              </a:rPr>
              <a:t>What is the Daniel Diet?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The Daniel Diet is a spiritual diet based on the biblical accounts of Daniel, Shadrach, Meshach, and Abednego in Daniel 1:15-16. In this account, Daniel, Shadrach, Meshach, and Abednego, underwent a ten day diet in order not to defile themselves with the food from the king’s table.  Instead, they ate vegetables and drank water.  At the end of the ten days they looked healthier and more fit than the other men who ate from the king’s table.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85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CF98DE-0B90-4EA3-9C26-03A1A6CF5DE0}"/>
              </a:ext>
            </a:extLst>
          </p:cNvPr>
          <p:cNvSpPr txBox="1"/>
          <p:nvPr/>
        </p:nvSpPr>
        <p:spPr>
          <a:xfrm>
            <a:off x="417443" y="534363"/>
            <a:ext cx="11357113" cy="5084918"/>
          </a:xfrm>
          <a:prstGeom prst="rect">
            <a:avLst/>
          </a:prstGeom>
          <a:noFill/>
        </p:spPr>
        <p:txBody>
          <a:bodyPr wrap="square">
            <a:spAutoFit/>
          </a:bodyPr>
          <a:lstStyle/>
          <a:p>
            <a:pPr marL="0" marR="0" algn="ctr">
              <a:lnSpc>
                <a:spcPct val="107000"/>
              </a:lnSpc>
              <a:spcBef>
                <a:spcPts val="0"/>
              </a:spcBef>
              <a:spcAft>
                <a:spcPts val="800"/>
              </a:spcAft>
            </a:pPr>
            <a:r>
              <a:rPr lang="en-US" sz="4000" dirty="0">
                <a:solidFill>
                  <a:srgbClr val="EE6D49"/>
                </a:solidFill>
                <a:effectLst/>
                <a:latin typeface="Arial Black" panose="020B0A04020102020204" pitchFamily="34" charset="0"/>
                <a:ea typeface="Calibri" panose="020F0502020204030204" pitchFamily="34" charset="0"/>
                <a:cs typeface="Times New Roman" panose="02020603050405020304" pitchFamily="18" charset="0"/>
              </a:rPr>
              <a:t>WHAT IS FASTING?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Fasting is giving up food (or something else) for a period of time in order to focus your thoughts on God. Fasting is for the purpose of: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spiritual growth.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seeking God’s guidance and direction.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gaining intimacy and closeness to God.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discerning God’s voice,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overcoming carnality,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appealing to God for forgiveness and strength.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34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272F83-8BF3-4B54-BB4E-3F9D5B309BEF}"/>
              </a:ext>
            </a:extLst>
          </p:cNvPr>
          <p:cNvSpPr txBox="1"/>
          <p:nvPr/>
        </p:nvSpPr>
        <p:spPr>
          <a:xfrm>
            <a:off x="255104" y="535499"/>
            <a:ext cx="11681791" cy="3533403"/>
          </a:xfrm>
          <a:prstGeom prst="rect">
            <a:avLst/>
          </a:prstGeom>
          <a:noFill/>
        </p:spPr>
        <p:txBody>
          <a:bodyPr wrap="square">
            <a:spAutoFit/>
          </a:bodyPr>
          <a:lstStyle/>
          <a:p>
            <a:pPr marL="0" marR="0" algn="ctr">
              <a:lnSpc>
                <a:spcPct val="107000"/>
              </a:lnSpc>
              <a:spcBef>
                <a:spcPts val="0"/>
              </a:spcBef>
              <a:spcAft>
                <a:spcPts val="800"/>
              </a:spcAft>
            </a:pPr>
            <a:r>
              <a:rPr lang="en-US" sz="3600" dirty="0">
                <a:solidFill>
                  <a:srgbClr val="EE6D49"/>
                </a:solidFill>
                <a:effectLst/>
                <a:latin typeface="Arial Black" panose="020B0A04020102020204" pitchFamily="34" charset="0"/>
                <a:ea typeface="Calibri" panose="020F0502020204030204" pitchFamily="34" charset="0"/>
                <a:cs typeface="Times New Roman" panose="02020603050405020304" pitchFamily="18" charset="0"/>
              </a:rPr>
              <a:t>What is the Daniel </a:t>
            </a:r>
            <a:r>
              <a:rPr lang="en-US" sz="3600" dirty="0">
                <a:solidFill>
                  <a:srgbClr val="EE6D49"/>
                </a:solidFill>
                <a:latin typeface="Arial Black" panose="020B0A04020102020204" pitchFamily="34" charset="0"/>
                <a:ea typeface="Calibri" panose="020F0502020204030204" pitchFamily="34" charset="0"/>
                <a:cs typeface="Times New Roman" panose="02020603050405020304" pitchFamily="18" charset="0"/>
              </a:rPr>
              <a:t>Fast</a:t>
            </a:r>
            <a:r>
              <a:rPr lang="en-US" sz="3600" dirty="0">
                <a:solidFill>
                  <a:srgbClr val="EE6D49"/>
                </a:solidFill>
                <a:effectLst/>
                <a:latin typeface="Arial Black" panose="020B0A04020102020204" pitchFamily="34"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In the second account, the Prophet Daniel underwent 21 days of fasting in order to receive an interpretation for a vision he received.  Daniel refrained from eating meat and drinking wine.  As a result, at the end of 21 days of fasting, he received a message from an angel that interpreted his vision.  Daniel 10:1-3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52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B74D4E-C5F4-4D04-A854-02AD1247F001}"/>
              </a:ext>
            </a:extLst>
          </p:cNvPr>
          <p:cNvSpPr txBox="1"/>
          <p:nvPr/>
        </p:nvSpPr>
        <p:spPr>
          <a:xfrm>
            <a:off x="284922" y="278843"/>
            <a:ext cx="11622156" cy="5673669"/>
          </a:xfrm>
          <a:prstGeom prst="rect">
            <a:avLst/>
          </a:prstGeom>
          <a:noFill/>
        </p:spPr>
        <p:txBody>
          <a:bodyPr wrap="square">
            <a:spAutoFit/>
          </a:bodyPr>
          <a:lstStyle/>
          <a:p>
            <a:pPr marL="0" marR="0" algn="ctr">
              <a:lnSpc>
                <a:spcPct val="107000"/>
              </a:lnSpc>
              <a:spcBef>
                <a:spcPts val="2625"/>
              </a:spcBef>
              <a:spcAft>
                <a:spcPts val="1500"/>
              </a:spcAft>
            </a:pPr>
            <a:r>
              <a:rPr lang="en-US" sz="3600" b="1" dirty="0">
                <a:solidFill>
                  <a:srgbClr val="EE6D49"/>
                </a:solidFill>
                <a:effectLst/>
                <a:latin typeface="Arial Black" panose="020B0A04020102020204" pitchFamily="34" charset="0"/>
                <a:ea typeface="Times New Roman" panose="02020603050405020304" pitchFamily="18" charset="0"/>
                <a:cs typeface="Arial" panose="020B0604020202020204" pitchFamily="34" charset="0"/>
              </a:rPr>
              <a:t>Foods to eat on the Daniel Diet</a:t>
            </a:r>
            <a:endParaRPr lang="en-US" sz="3600" b="1" dirty="0">
              <a:solidFill>
                <a:srgbClr val="511707"/>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1875"/>
              </a:spcBef>
              <a:spcAft>
                <a:spcPts val="1875"/>
              </a:spcAft>
            </a:pPr>
            <a:r>
              <a:rPr lang="en-US" sz="2600" dirty="0">
                <a:effectLst/>
                <a:latin typeface="Arial Black" panose="020B0A04020102020204" pitchFamily="34" charset="0"/>
                <a:ea typeface="Times New Roman" panose="02020603050405020304" pitchFamily="18" charset="0"/>
                <a:cs typeface="Arial" panose="020B0604020202020204" pitchFamily="34" charset="0"/>
              </a:rPr>
              <a:t>Here are foods that are approved while on the Daniel Diet:</a:t>
            </a:r>
            <a:endParaRPr lang="en-US" sz="2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Wingdings" panose="05000000000000000000" pitchFamily="2" charset="2"/>
              <a:buChar char="v"/>
              <a:tabLst>
                <a:tab pos="457200" algn="l"/>
              </a:tabLst>
            </a:pPr>
            <a:r>
              <a:rPr lang="en-US" sz="2600" b="1" dirty="0">
                <a:effectLst/>
                <a:latin typeface="Arial" panose="020B0604020202020204" pitchFamily="34" charset="0"/>
                <a:ea typeface="Calibri" panose="020F0502020204030204" pitchFamily="34" charset="0"/>
                <a:cs typeface="Arial" panose="020B0604020202020204" pitchFamily="34" charset="0"/>
              </a:rPr>
              <a:t>Beans and lentils.</a:t>
            </a:r>
            <a:r>
              <a:rPr lang="en-US" sz="2600" dirty="0">
                <a:effectLst/>
                <a:latin typeface="Arial" panose="020B0604020202020204" pitchFamily="34" charset="0"/>
                <a:ea typeface="Calibri" panose="020F0502020204030204" pitchFamily="34" charset="0"/>
                <a:cs typeface="Arial" panose="020B0604020202020204" pitchFamily="34" charset="0"/>
              </a:rPr>
              <a:t> All types are permitted.</a:t>
            </a:r>
          </a:p>
          <a:p>
            <a:pPr marL="342900" marR="0" lvl="0" indent="-342900">
              <a:spcBef>
                <a:spcPts val="0"/>
              </a:spcBef>
              <a:spcAft>
                <a:spcPts val="600"/>
              </a:spcAft>
              <a:buSzPts val="1000"/>
              <a:buFont typeface="Wingdings" panose="05000000000000000000" pitchFamily="2" charset="2"/>
              <a:buChar char="v"/>
              <a:tabLst>
                <a:tab pos="457200" algn="l"/>
              </a:tabLst>
            </a:pPr>
            <a:r>
              <a:rPr lang="en-US" sz="2600" b="1" dirty="0">
                <a:effectLst/>
                <a:latin typeface="Arial" panose="020B0604020202020204" pitchFamily="34" charset="0"/>
                <a:ea typeface="Calibri" panose="020F0502020204030204" pitchFamily="34" charset="0"/>
                <a:cs typeface="Arial" panose="020B0604020202020204" pitchFamily="34" charset="0"/>
              </a:rPr>
              <a:t>Nuts and seeds.</a:t>
            </a:r>
            <a:r>
              <a:rPr lang="en-US" sz="2600" dirty="0">
                <a:effectLst/>
                <a:latin typeface="Arial" panose="020B0604020202020204" pitchFamily="34" charset="0"/>
                <a:ea typeface="Calibri" panose="020F0502020204030204" pitchFamily="34" charset="0"/>
                <a:cs typeface="Arial" panose="020B0604020202020204" pitchFamily="34" charset="0"/>
              </a:rPr>
              <a:t> All types are permitted, except those with added salt.</a:t>
            </a:r>
          </a:p>
          <a:p>
            <a:pPr marL="342900" marR="0" lvl="0" indent="-342900">
              <a:spcBef>
                <a:spcPts val="0"/>
              </a:spcBef>
              <a:spcAft>
                <a:spcPts val="600"/>
              </a:spcAft>
              <a:buSzPts val="1000"/>
              <a:buFont typeface="Wingdings" panose="05000000000000000000" pitchFamily="2" charset="2"/>
              <a:buChar char="v"/>
              <a:tabLst>
                <a:tab pos="457200" algn="l"/>
              </a:tabLst>
            </a:pPr>
            <a:r>
              <a:rPr lang="en-US" sz="2600" b="1" dirty="0">
                <a:effectLst/>
                <a:latin typeface="Arial" panose="020B0604020202020204" pitchFamily="34" charset="0"/>
                <a:ea typeface="Calibri" panose="020F0502020204030204" pitchFamily="34" charset="0"/>
                <a:cs typeface="Arial" panose="020B0604020202020204" pitchFamily="34" charset="0"/>
              </a:rPr>
              <a:t>Fruits and vegetables.</a:t>
            </a:r>
            <a:r>
              <a:rPr lang="en-US" sz="2600" dirty="0">
                <a:effectLst/>
                <a:latin typeface="Arial" panose="020B0604020202020204" pitchFamily="34" charset="0"/>
                <a:ea typeface="Calibri" panose="020F0502020204030204" pitchFamily="34" charset="0"/>
                <a:cs typeface="Arial" panose="020B0604020202020204" pitchFamily="34" charset="0"/>
              </a:rPr>
              <a:t> All types are permitted.</a:t>
            </a:r>
          </a:p>
          <a:p>
            <a:pPr marL="342900" marR="0" lvl="0" indent="-342900">
              <a:spcBef>
                <a:spcPts val="0"/>
              </a:spcBef>
              <a:spcAft>
                <a:spcPts val="600"/>
              </a:spcAft>
              <a:buSzPts val="1000"/>
              <a:buFont typeface="Wingdings" panose="05000000000000000000" pitchFamily="2" charset="2"/>
              <a:buChar char="v"/>
              <a:tabLst>
                <a:tab pos="457200" algn="l"/>
              </a:tabLst>
            </a:pPr>
            <a:r>
              <a:rPr lang="en-US" sz="2600" b="1" dirty="0">
                <a:effectLst/>
                <a:latin typeface="Arial" panose="020B0604020202020204" pitchFamily="34" charset="0"/>
                <a:ea typeface="Calibri" panose="020F0502020204030204" pitchFamily="34" charset="0"/>
                <a:cs typeface="Arial" panose="020B0604020202020204" pitchFamily="34" charset="0"/>
              </a:rPr>
              <a:t>Oils and fats.</a:t>
            </a:r>
            <a:r>
              <a:rPr lang="en-US" sz="2600" dirty="0">
                <a:effectLst/>
                <a:latin typeface="Arial" panose="020B0604020202020204" pitchFamily="34" charset="0"/>
                <a:ea typeface="Calibri" panose="020F0502020204030204" pitchFamily="34" charset="0"/>
                <a:cs typeface="Arial" panose="020B0604020202020204" pitchFamily="34" charset="0"/>
              </a:rPr>
              <a:t> Only vegetable oils are allowed, and only in small amounts, such as to sauté vegetables. Olive, avocado, peanut, coconut, grapeseed, canola, walnut, and sesame oil are all approved oils.</a:t>
            </a:r>
          </a:p>
          <a:p>
            <a:pPr marL="342900" marR="0" lvl="0" indent="-342900">
              <a:spcBef>
                <a:spcPts val="0"/>
              </a:spcBef>
              <a:spcAft>
                <a:spcPts val="600"/>
              </a:spcAft>
              <a:buSzPts val="1000"/>
              <a:buFont typeface="Wingdings" panose="05000000000000000000" pitchFamily="2" charset="2"/>
              <a:buChar char="v"/>
              <a:tabLst>
                <a:tab pos="457200" algn="l"/>
              </a:tabLst>
            </a:pPr>
            <a:r>
              <a:rPr lang="en-US" sz="2600" b="1" dirty="0">
                <a:effectLst/>
                <a:latin typeface="Arial" panose="020B0604020202020204" pitchFamily="34" charset="0"/>
                <a:ea typeface="Calibri" panose="020F0502020204030204" pitchFamily="34" charset="0"/>
                <a:cs typeface="Arial" panose="020B0604020202020204" pitchFamily="34" charset="0"/>
              </a:rPr>
              <a:t>Whole grains.</a:t>
            </a:r>
            <a:r>
              <a:rPr lang="en-US" sz="2600" dirty="0">
                <a:effectLst/>
                <a:latin typeface="Arial" panose="020B0604020202020204" pitchFamily="34" charset="0"/>
                <a:ea typeface="Calibri" panose="020F0502020204030204" pitchFamily="34" charset="0"/>
                <a:cs typeface="Arial" panose="020B0604020202020204" pitchFamily="34" charset="0"/>
              </a:rPr>
              <a:t> </a:t>
            </a:r>
            <a:r>
              <a:rPr lang="en-US" sz="2600" u="sng"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Amaranth</a:t>
            </a:r>
            <a:r>
              <a:rPr lang="en-US" sz="2600" dirty="0">
                <a:effectLst/>
                <a:latin typeface="Arial" panose="020B0604020202020204" pitchFamily="34" charset="0"/>
                <a:ea typeface="Calibri" panose="020F0502020204030204" pitchFamily="34" charset="0"/>
                <a:cs typeface="Arial" panose="020B0604020202020204" pitchFamily="34" charset="0"/>
              </a:rPr>
              <a:t>, barley, brown rice, buckwheat, bulgur, freekeh, millet, oats, plain popcorn, quinoa, rye, sorghum, spelt, teff, whole grain pasta, whole wheat, and wild rice are approved.</a:t>
            </a:r>
          </a:p>
        </p:txBody>
      </p:sp>
    </p:spTree>
    <p:extLst>
      <p:ext uri="{BB962C8B-B14F-4D97-AF65-F5344CB8AC3E}">
        <p14:creationId xmlns:p14="http://schemas.microsoft.com/office/powerpoint/2010/main" val="151641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B74D4E-C5F4-4D04-A854-02AD1247F001}"/>
              </a:ext>
            </a:extLst>
          </p:cNvPr>
          <p:cNvSpPr txBox="1"/>
          <p:nvPr/>
        </p:nvSpPr>
        <p:spPr>
          <a:xfrm>
            <a:off x="284922" y="278843"/>
            <a:ext cx="11622156" cy="5299208"/>
          </a:xfrm>
          <a:prstGeom prst="rect">
            <a:avLst/>
          </a:prstGeom>
          <a:noFill/>
        </p:spPr>
        <p:txBody>
          <a:bodyPr wrap="square">
            <a:spAutoFit/>
          </a:bodyPr>
          <a:lstStyle/>
          <a:p>
            <a:pPr marL="0" marR="0" algn="ctr">
              <a:lnSpc>
                <a:spcPct val="107000"/>
              </a:lnSpc>
              <a:spcBef>
                <a:spcPts val="2625"/>
              </a:spcBef>
              <a:spcAft>
                <a:spcPts val="1500"/>
              </a:spcAft>
            </a:pPr>
            <a:r>
              <a:rPr lang="en-US" sz="3600" b="1" dirty="0">
                <a:solidFill>
                  <a:srgbClr val="EE6D49"/>
                </a:solidFill>
                <a:effectLst/>
                <a:latin typeface="Arial Black" panose="020B0A04020102020204" pitchFamily="34" charset="0"/>
                <a:ea typeface="Times New Roman" panose="02020603050405020304" pitchFamily="18" charset="0"/>
                <a:cs typeface="Arial" panose="020B0604020202020204" pitchFamily="34" charset="0"/>
              </a:rPr>
              <a:t>Foods to eat on the Daniel Diet</a:t>
            </a:r>
            <a:endParaRPr lang="en-US" sz="3600" b="1" dirty="0">
              <a:solidFill>
                <a:srgbClr val="511707"/>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nSpc>
                <a:spcPts val="1950"/>
              </a:lnSpc>
              <a:spcBef>
                <a:spcPts val="1875"/>
              </a:spcBef>
              <a:spcAft>
                <a:spcPts val="1875"/>
              </a:spcAft>
            </a:pPr>
            <a:r>
              <a:rPr lang="en-US" sz="2600" dirty="0">
                <a:effectLst/>
                <a:latin typeface="Arial Black" panose="020B0A04020102020204" pitchFamily="34" charset="0"/>
                <a:ea typeface="Times New Roman" panose="02020603050405020304" pitchFamily="18" charset="0"/>
                <a:cs typeface="Arial" panose="020B0604020202020204" pitchFamily="34" charset="0"/>
              </a:rPr>
              <a:t>Here are foods that are approved while on the Daniel Diet:</a:t>
            </a:r>
            <a:endParaRPr lang="en-US" sz="26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800" b="1" dirty="0">
                <a:effectLst/>
                <a:latin typeface="Arial" panose="020B0604020202020204" pitchFamily="34" charset="0"/>
                <a:ea typeface="Calibri" panose="020F0502020204030204" pitchFamily="34" charset="0"/>
                <a:cs typeface="Arial" panose="020B0604020202020204" pitchFamily="34" charset="0"/>
              </a:rPr>
              <a:t>Unleavened Bread. </a:t>
            </a:r>
            <a:r>
              <a:rPr lang="en-US" sz="2800" dirty="0">
                <a:effectLst/>
                <a:latin typeface="Arial" panose="020B0604020202020204" pitchFamily="34" charset="0"/>
                <a:ea typeface="Calibri" panose="020F0502020204030204" pitchFamily="34" charset="0"/>
                <a:cs typeface="Arial" panose="020B0604020202020204" pitchFamily="34" charset="0"/>
              </a:rPr>
              <a:t>Whole grain bread and flatbreads made without yeast, sugars, or preservatives are permitted.</a:t>
            </a:r>
          </a:p>
          <a:p>
            <a:pPr marL="342900" marR="0" lvl="0" indent="-342900">
              <a:spcBef>
                <a:spcPts val="0"/>
              </a:spcBef>
              <a:spcAft>
                <a:spcPts val="600"/>
              </a:spcAft>
              <a:buSzPts val="1000"/>
              <a:buFont typeface="Symbol" panose="05050102010706020507" pitchFamily="18" charset="2"/>
              <a:buChar char=""/>
              <a:tabLst>
                <a:tab pos="457200" algn="l"/>
              </a:tabLst>
            </a:pPr>
            <a:r>
              <a:rPr lang="en-US" sz="2800" b="1" dirty="0">
                <a:effectLst/>
                <a:latin typeface="Arial" panose="020B0604020202020204" pitchFamily="34" charset="0"/>
                <a:ea typeface="Calibri" panose="020F0502020204030204" pitchFamily="34" charset="0"/>
                <a:cs typeface="Arial" panose="020B0604020202020204" pitchFamily="34" charset="0"/>
              </a:rPr>
              <a:t>Herbs and spices.</a:t>
            </a:r>
            <a:r>
              <a:rPr lang="en-US" sz="2800" dirty="0">
                <a:effectLst/>
                <a:latin typeface="Arial" panose="020B0604020202020204" pitchFamily="34" charset="0"/>
                <a:ea typeface="Calibri" panose="020F0502020204030204" pitchFamily="34" charset="0"/>
                <a:cs typeface="Arial" panose="020B0604020202020204" pitchFamily="34" charset="0"/>
              </a:rPr>
              <a:t> All fresh and dried herbs and spices are permitted and encouraged as flavor enhancers, though salt should be used sparingly.</a:t>
            </a:r>
          </a:p>
          <a:p>
            <a:pPr marL="342900" marR="0" lvl="0" indent="-342900">
              <a:spcBef>
                <a:spcPts val="0"/>
              </a:spcBef>
              <a:spcAft>
                <a:spcPts val="600"/>
              </a:spcAft>
              <a:buSzPts val="1000"/>
              <a:buFont typeface="Symbol" panose="05050102010706020507" pitchFamily="18" charset="2"/>
              <a:buChar char=""/>
              <a:tabLst>
                <a:tab pos="457200" algn="l"/>
              </a:tabLst>
            </a:pPr>
            <a:r>
              <a:rPr lang="en-US" sz="2800" b="1" dirty="0">
                <a:effectLst/>
                <a:latin typeface="Arial" panose="020B0604020202020204" pitchFamily="34" charset="0"/>
                <a:ea typeface="Calibri" panose="020F0502020204030204" pitchFamily="34" charset="0"/>
                <a:cs typeface="Arial" panose="020B0604020202020204" pitchFamily="34" charset="0"/>
              </a:rPr>
              <a:t>Beverages.</a:t>
            </a:r>
            <a:r>
              <a:rPr lang="en-US" sz="2800" dirty="0">
                <a:effectLst/>
                <a:latin typeface="Arial" panose="020B0604020202020204" pitchFamily="34" charset="0"/>
                <a:ea typeface="Calibri" panose="020F0502020204030204" pitchFamily="34" charset="0"/>
                <a:cs typeface="Arial" panose="020B0604020202020204" pitchFamily="34" charset="0"/>
              </a:rPr>
              <a:t> Water should be your main beverage. Unsweetened plant beverages such as 100% </a:t>
            </a:r>
            <a:r>
              <a:rPr lang="en-US" sz="2800" u="sng" dirty="0">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fruit juice</a:t>
            </a:r>
            <a:r>
              <a:rPr lang="en-US" sz="2800" dirty="0">
                <a:effectLst/>
                <a:latin typeface="Arial" panose="020B0604020202020204" pitchFamily="34" charset="0"/>
                <a:ea typeface="Calibri" panose="020F0502020204030204" pitchFamily="34" charset="0"/>
                <a:cs typeface="Arial" panose="020B0604020202020204" pitchFamily="34" charset="0"/>
              </a:rPr>
              <a:t> are permitted in small amounts.</a:t>
            </a:r>
          </a:p>
          <a:p>
            <a:pPr marL="342900" marR="0" lvl="0" indent="-342900">
              <a:spcBef>
                <a:spcPts val="0"/>
              </a:spcBef>
              <a:spcAft>
                <a:spcPts val="1500"/>
              </a:spcAft>
              <a:buSzPts val="1000"/>
              <a:buFont typeface="Symbol" panose="05050102010706020507" pitchFamily="18" charset="2"/>
              <a:buChar char=""/>
              <a:tabLst>
                <a:tab pos="457200" algn="l"/>
              </a:tabLst>
            </a:pPr>
            <a:r>
              <a:rPr lang="en-US" sz="2800" b="1" dirty="0">
                <a:effectLst/>
                <a:latin typeface="Arial" panose="020B0604020202020204" pitchFamily="34" charset="0"/>
                <a:ea typeface="Calibri" panose="020F0502020204030204" pitchFamily="34" charset="0"/>
                <a:cs typeface="Arial" panose="020B0604020202020204" pitchFamily="34" charset="0"/>
              </a:rPr>
              <a:t>Vitamins and supplements.</a:t>
            </a:r>
            <a:r>
              <a:rPr lang="en-US" sz="2800" dirty="0">
                <a:effectLst/>
                <a:latin typeface="Arial" panose="020B0604020202020204" pitchFamily="34" charset="0"/>
                <a:ea typeface="Calibri" panose="020F0502020204030204" pitchFamily="34" charset="0"/>
                <a:cs typeface="Arial" panose="020B0604020202020204" pitchFamily="34" charset="0"/>
              </a:rPr>
              <a:t> All are permitted as needed. </a:t>
            </a:r>
          </a:p>
        </p:txBody>
      </p:sp>
    </p:spTree>
    <p:extLst>
      <p:ext uri="{BB962C8B-B14F-4D97-AF65-F5344CB8AC3E}">
        <p14:creationId xmlns:p14="http://schemas.microsoft.com/office/powerpoint/2010/main" val="334483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6CC3E0-F40B-4878-8F72-BFD8D3B51B3C}"/>
              </a:ext>
            </a:extLst>
          </p:cNvPr>
          <p:cNvSpPr txBox="1"/>
          <p:nvPr/>
        </p:nvSpPr>
        <p:spPr>
          <a:xfrm>
            <a:off x="149087" y="576019"/>
            <a:ext cx="11893825" cy="5930150"/>
          </a:xfrm>
          <a:prstGeom prst="rect">
            <a:avLst/>
          </a:prstGeom>
          <a:noFill/>
        </p:spPr>
        <p:txBody>
          <a:bodyPr wrap="square">
            <a:spAutoFit/>
          </a:bodyPr>
          <a:lstStyle/>
          <a:p>
            <a:pPr marL="0" marR="0" algn="ctr">
              <a:lnSpc>
                <a:spcPct val="107000"/>
              </a:lnSpc>
              <a:spcBef>
                <a:spcPts val="0"/>
              </a:spcBef>
              <a:spcAft>
                <a:spcPts val="1500"/>
              </a:spcAft>
            </a:pPr>
            <a:r>
              <a:rPr lang="en-US" sz="3600" dirty="0">
                <a:solidFill>
                  <a:srgbClr val="EE6D49"/>
                </a:solidFill>
                <a:effectLst/>
                <a:latin typeface="Arial Black" panose="020B0A04020102020204" pitchFamily="34" charset="0"/>
                <a:ea typeface="Calibri" panose="020F0502020204030204" pitchFamily="34" charset="0"/>
                <a:cs typeface="Arial" panose="020B0604020202020204" pitchFamily="34" charset="0"/>
              </a:rPr>
              <a:t>Foods to avoid on the Daniel Diet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50"/>
              </a:lnSpc>
              <a:spcBef>
                <a:spcPts val="1875"/>
              </a:spcBef>
              <a:spcAft>
                <a:spcPts val="1875"/>
              </a:spcAft>
            </a:pPr>
            <a:r>
              <a:rPr lang="en-US" sz="2800" dirty="0">
                <a:effectLst/>
                <a:latin typeface="Arial Black" panose="020B0A04020102020204" pitchFamily="34" charset="0"/>
                <a:ea typeface="Times New Roman" panose="02020603050405020304" pitchFamily="18" charset="0"/>
                <a:cs typeface="Arial" panose="020B0604020202020204" pitchFamily="34" charset="0"/>
              </a:rPr>
              <a:t>Here are foods that should be avoided on the diet:</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Meat, poultry, fish, and eggs.</a:t>
            </a:r>
            <a:r>
              <a:rPr lang="en-US" sz="2600" dirty="0">
                <a:effectLst/>
                <a:latin typeface="Arial Black" panose="020B0A04020102020204" pitchFamily="34" charset="0"/>
                <a:ea typeface="Calibri" panose="020F0502020204030204" pitchFamily="34" charset="0"/>
                <a:cs typeface="Arial" panose="020B0604020202020204" pitchFamily="34" charset="0"/>
              </a:rPr>
              <a:t> </a:t>
            </a:r>
            <a:r>
              <a:rPr lang="en-US" sz="2600" u="sng" dirty="0">
                <a:effectLst/>
                <a:latin typeface="Arial Black" panose="020B0A040201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Animal products</a:t>
            </a:r>
            <a:r>
              <a:rPr lang="en-US" sz="2600" dirty="0">
                <a:effectLst/>
                <a:latin typeface="Arial Black" panose="020B0A04020102020204" pitchFamily="34" charset="0"/>
                <a:ea typeface="Calibri" panose="020F0502020204030204" pitchFamily="34" charset="0"/>
                <a:cs typeface="Arial" panose="020B0604020202020204" pitchFamily="34" charset="0"/>
              </a:rPr>
              <a:t> are not permitted.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Dairy products.</a:t>
            </a:r>
            <a:r>
              <a:rPr lang="en-US" sz="2600" dirty="0">
                <a:effectLst/>
                <a:latin typeface="Arial Black" panose="020B0A04020102020204" pitchFamily="34" charset="0"/>
                <a:ea typeface="Calibri" panose="020F0502020204030204" pitchFamily="34" charset="0"/>
                <a:cs typeface="Arial" panose="020B0604020202020204" pitchFamily="34" charset="0"/>
              </a:rPr>
              <a:t> All dairy should be avoided, including milk, cheese, yogurt, and ice cream.</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Added sugar and artificial sweeteners.</a:t>
            </a:r>
            <a:r>
              <a:rPr lang="en-US" sz="2600" dirty="0">
                <a:effectLst/>
                <a:latin typeface="Arial Black" panose="020B0A04020102020204" pitchFamily="34" charset="0"/>
                <a:ea typeface="Calibri" panose="020F0502020204030204" pitchFamily="34" charset="0"/>
                <a:cs typeface="Arial" panose="020B0604020202020204" pitchFamily="34" charset="0"/>
              </a:rPr>
              <a:t> Table sugar, agave nectar, artificial sweeteners, brown rice syrup, brown sugar, cane juice, </a:t>
            </a:r>
            <a:r>
              <a:rPr lang="en-US" sz="2600" u="sng" dirty="0">
                <a:effectLst/>
                <a:latin typeface="Arial Black" panose="020B0A040201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corn syrup</a:t>
            </a:r>
            <a:r>
              <a:rPr lang="en-US" sz="2600" dirty="0">
                <a:effectLst/>
                <a:latin typeface="Arial Black" panose="020B0A04020102020204" pitchFamily="34" charset="0"/>
                <a:ea typeface="Calibri" panose="020F0502020204030204" pitchFamily="34" charset="0"/>
                <a:cs typeface="Arial" panose="020B0604020202020204" pitchFamily="34" charset="0"/>
              </a:rPr>
              <a:t>, honey, malt syrup, molasses, raw sugar, and similar products should be avoided.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Yeast.</a:t>
            </a:r>
            <a:r>
              <a:rPr lang="en-US" sz="2600" dirty="0">
                <a:effectLst/>
                <a:latin typeface="Arial Black" panose="020B0A04020102020204" pitchFamily="34" charset="0"/>
                <a:ea typeface="Calibri" panose="020F0502020204030204" pitchFamily="34" charset="0"/>
                <a:cs typeface="Arial" panose="020B0604020202020204" pitchFamily="34" charset="0"/>
              </a:rPr>
              <a:t> Yeast and leavened bread products are not permitted.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Refined grains.</a:t>
            </a:r>
            <a:r>
              <a:rPr lang="en-US" sz="2600" dirty="0">
                <a:effectLst/>
                <a:latin typeface="Arial Black" panose="020B0A04020102020204" pitchFamily="34" charset="0"/>
                <a:ea typeface="Calibri" panose="020F0502020204030204" pitchFamily="34" charset="0"/>
                <a:cs typeface="Arial" panose="020B0604020202020204" pitchFamily="34" charset="0"/>
              </a:rPr>
              <a:t> White flour and white rice are not permitted.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9997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6CC3E0-F40B-4878-8F72-BFD8D3B51B3C}"/>
              </a:ext>
            </a:extLst>
          </p:cNvPr>
          <p:cNvSpPr txBox="1"/>
          <p:nvPr/>
        </p:nvSpPr>
        <p:spPr>
          <a:xfrm>
            <a:off x="149087" y="576019"/>
            <a:ext cx="11893825" cy="4976042"/>
          </a:xfrm>
          <a:prstGeom prst="rect">
            <a:avLst/>
          </a:prstGeom>
          <a:noFill/>
        </p:spPr>
        <p:txBody>
          <a:bodyPr wrap="square">
            <a:spAutoFit/>
          </a:bodyPr>
          <a:lstStyle/>
          <a:p>
            <a:pPr marL="0" marR="0" algn="ctr">
              <a:lnSpc>
                <a:spcPct val="107000"/>
              </a:lnSpc>
              <a:spcBef>
                <a:spcPts val="0"/>
              </a:spcBef>
              <a:spcAft>
                <a:spcPts val="1500"/>
              </a:spcAft>
            </a:pPr>
            <a:r>
              <a:rPr lang="en-US" sz="3600" dirty="0">
                <a:solidFill>
                  <a:srgbClr val="EE6D49"/>
                </a:solidFill>
                <a:effectLst/>
                <a:latin typeface="Arial Black" panose="020B0A04020102020204" pitchFamily="34" charset="0"/>
                <a:ea typeface="Calibri" panose="020F0502020204030204" pitchFamily="34" charset="0"/>
                <a:cs typeface="Arial" panose="020B0604020202020204" pitchFamily="34" charset="0"/>
              </a:rPr>
              <a:t>Foods to avoid on the Daniel Diet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950"/>
              </a:lnSpc>
              <a:spcBef>
                <a:spcPts val="1875"/>
              </a:spcBef>
              <a:spcAft>
                <a:spcPts val="1875"/>
              </a:spcAft>
            </a:pPr>
            <a:r>
              <a:rPr lang="en-US" sz="2800" dirty="0">
                <a:effectLst/>
                <a:latin typeface="Arial Black" panose="020B0A04020102020204" pitchFamily="34" charset="0"/>
                <a:ea typeface="Times New Roman" panose="02020603050405020304" pitchFamily="18" charset="0"/>
                <a:cs typeface="Arial" panose="020B0604020202020204" pitchFamily="34" charset="0"/>
              </a:rPr>
              <a:t>Here are foods that should be avoided on the diet:</a:t>
            </a:r>
            <a:endParaRPr lang="en-US" sz="2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Processed foods.</a:t>
            </a:r>
            <a:r>
              <a:rPr lang="en-US" sz="2600" dirty="0">
                <a:effectLst/>
                <a:latin typeface="Arial Black" panose="020B0A04020102020204" pitchFamily="34" charset="0"/>
                <a:ea typeface="Calibri" panose="020F0502020204030204" pitchFamily="34" charset="0"/>
                <a:cs typeface="Arial" panose="020B0604020202020204" pitchFamily="34" charset="0"/>
              </a:rPr>
              <a:t> Any food that is heavily processed or contains added colors, flavors, or preservatives should be avoided. </a:t>
            </a:r>
            <a:r>
              <a:rPr lang="en-US" sz="2600" u="sng" dirty="0">
                <a:effectLst/>
                <a:latin typeface="Arial Black" panose="020B0A040201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Processed foods</a:t>
            </a:r>
            <a:r>
              <a:rPr lang="en-US" sz="2600" dirty="0">
                <a:effectLst/>
                <a:latin typeface="Arial Black" panose="020B0A04020102020204" pitchFamily="34" charset="0"/>
                <a:ea typeface="Calibri" panose="020F0502020204030204" pitchFamily="34" charset="0"/>
                <a:cs typeface="Arial" panose="020B0604020202020204" pitchFamily="34" charset="0"/>
              </a:rPr>
              <a:t> include chips, candy, chocolate, premade meals, takeout, granola bars, and more.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Solid fats.</a:t>
            </a:r>
            <a:r>
              <a:rPr lang="en-US" sz="2600" dirty="0">
                <a:effectLst/>
                <a:latin typeface="Arial Black" panose="020B0A04020102020204" pitchFamily="34" charset="0"/>
                <a:ea typeface="Calibri" panose="020F0502020204030204" pitchFamily="34" charset="0"/>
                <a:cs typeface="Arial" panose="020B0604020202020204" pitchFamily="34" charset="0"/>
              </a:rPr>
              <a:t> Butter, ghee, lard, margarine, and shortening should be avoided.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Symbol" panose="05050102010706020507" pitchFamily="18" charset="2"/>
              <a:buChar char=""/>
              <a:tabLst>
                <a:tab pos="457200" algn="l"/>
              </a:tabLst>
            </a:pPr>
            <a:r>
              <a:rPr lang="en-US" sz="2600" b="1" dirty="0">
                <a:effectLst/>
                <a:latin typeface="Arial Black" panose="020B0A04020102020204" pitchFamily="34" charset="0"/>
                <a:ea typeface="Calibri" panose="020F0502020204030204" pitchFamily="34" charset="0"/>
                <a:cs typeface="Arial" panose="020B0604020202020204" pitchFamily="34" charset="0"/>
              </a:rPr>
              <a:t>Certain beverages.</a:t>
            </a:r>
            <a:r>
              <a:rPr lang="en-US" sz="2600" dirty="0">
                <a:effectLst/>
                <a:latin typeface="Arial Black" panose="020B0A04020102020204" pitchFamily="34" charset="0"/>
                <a:ea typeface="Calibri" panose="020F0502020204030204" pitchFamily="34" charset="0"/>
                <a:cs typeface="Arial" panose="020B0604020202020204" pitchFamily="34" charset="0"/>
              </a:rPr>
              <a:t> Alcohol, coffee, tea, kombucha, soda, and sugar-sweetened beverages should be avoided.</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01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EAF93-60A8-48E5-AB05-A065EF10C7AE}"/>
              </a:ext>
            </a:extLst>
          </p:cNvPr>
          <p:cNvSpPr txBox="1"/>
          <p:nvPr/>
        </p:nvSpPr>
        <p:spPr>
          <a:xfrm>
            <a:off x="881270" y="251796"/>
            <a:ext cx="10137913" cy="4370427"/>
          </a:xfrm>
          <a:prstGeom prst="rect">
            <a:avLst/>
          </a:prstGeom>
          <a:noFill/>
        </p:spPr>
        <p:txBody>
          <a:bodyPr wrap="square" rtlCol="0">
            <a:spAutoFit/>
          </a:bodyPr>
          <a:lstStyle/>
          <a:p>
            <a:pPr algn="ctr"/>
            <a:r>
              <a:rPr lang="en-US" sz="3600" b="1" dirty="0">
                <a:solidFill>
                  <a:schemeClr val="accent2">
                    <a:lumMod val="75000"/>
                  </a:schemeClr>
                </a:solidFill>
              </a:rPr>
              <a:t>Pre-Lent Praying Schedule</a:t>
            </a:r>
          </a:p>
          <a:p>
            <a:endParaRPr lang="en-US" sz="2800" b="1" dirty="0">
              <a:solidFill>
                <a:srgbClr val="0070C0"/>
              </a:solidFill>
            </a:endParaRPr>
          </a:p>
          <a:p>
            <a:r>
              <a:rPr lang="en-US" sz="2800" b="1" dirty="0">
                <a:solidFill>
                  <a:srgbClr val="0070C0"/>
                </a:solidFill>
              </a:rPr>
              <a:t>You can and should pray at any time during your selected discipline, however; please pray specifically during the following times: 6am, 12pm, 6pm or make it work to fit your personal schedule for example it could be that you are working specifics shifts build your periods of prayer according to your shift this could mean that your specific prayer hours could be 6pm, 12am and 6am. In other words, WHATEVER WORKS FOR YOU!!!</a:t>
            </a:r>
          </a:p>
          <a:p>
            <a:endParaRPr lang="en-US" dirty="0"/>
          </a:p>
        </p:txBody>
      </p:sp>
      <p:pic>
        <p:nvPicPr>
          <p:cNvPr id="4" name="Picture 3" descr="A picture containing text&#10;&#10;Description automatically generated">
            <a:extLst>
              <a:ext uri="{FF2B5EF4-FFF2-40B4-BE49-F238E27FC236}">
                <a16:creationId xmlns:a16="http://schemas.microsoft.com/office/drawing/2014/main" id="{FE7BB1B1-263B-424A-9E37-50C5DD6D7D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1270" y="4622223"/>
            <a:ext cx="3395456" cy="1980683"/>
          </a:xfrm>
          <a:prstGeom prst="rect">
            <a:avLst/>
          </a:prstGeom>
        </p:spPr>
      </p:pic>
      <p:pic>
        <p:nvPicPr>
          <p:cNvPr id="11" name="Picture 10" descr="A picture containing timeline&#10;&#10;Description automatically generated">
            <a:extLst>
              <a:ext uri="{FF2B5EF4-FFF2-40B4-BE49-F238E27FC236}">
                <a16:creationId xmlns:a16="http://schemas.microsoft.com/office/drawing/2014/main" id="{671ED86B-63A4-49B2-8985-1EF2959B13B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44002" y="4490984"/>
            <a:ext cx="2380590" cy="2130627"/>
          </a:xfrm>
          <a:prstGeom prst="rect">
            <a:avLst/>
          </a:prstGeom>
        </p:spPr>
      </p:pic>
    </p:spTree>
    <p:extLst>
      <p:ext uri="{BB962C8B-B14F-4D97-AF65-F5344CB8AC3E}">
        <p14:creationId xmlns:p14="http://schemas.microsoft.com/office/powerpoint/2010/main" val="1753052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A2A759-91D8-4579-A90F-6FD14650584F}"/>
              </a:ext>
            </a:extLst>
          </p:cNvPr>
          <p:cNvSpPr txBox="1"/>
          <p:nvPr/>
        </p:nvSpPr>
        <p:spPr>
          <a:xfrm>
            <a:off x="503583" y="404191"/>
            <a:ext cx="11350487" cy="5816977"/>
          </a:xfrm>
          <a:prstGeom prst="rect">
            <a:avLst/>
          </a:prstGeom>
          <a:noFill/>
        </p:spPr>
        <p:txBody>
          <a:bodyPr wrap="square" rtlCol="0">
            <a:spAutoFit/>
          </a:bodyPr>
          <a:lstStyle/>
          <a:p>
            <a:r>
              <a:rPr lang="en-US" sz="2800" b="1" dirty="0">
                <a:solidFill>
                  <a:schemeClr val="accent2">
                    <a:lumMod val="75000"/>
                  </a:schemeClr>
                </a:solidFill>
              </a:rPr>
              <a:t>I. Diet Definition and Meaning – Webster</a:t>
            </a:r>
          </a:p>
          <a:p>
            <a:endParaRPr lang="en-US" sz="2800" dirty="0"/>
          </a:p>
          <a:p>
            <a:pPr marL="342900" indent="-342900">
              <a:buAutoNum type="arabicPeriod"/>
            </a:pPr>
            <a:r>
              <a:rPr lang="en-US" sz="2800" dirty="0"/>
              <a:t>Food and drink regularly provided or consumed</a:t>
            </a:r>
          </a:p>
          <a:p>
            <a:pPr marL="342900" indent="-342900">
              <a:buAutoNum type="arabicPeriod"/>
            </a:pPr>
            <a:r>
              <a:rPr lang="en-US" sz="2800" dirty="0"/>
              <a:t>The kind and amount of food prescribed for a person or animal for a special reason</a:t>
            </a:r>
          </a:p>
          <a:p>
            <a:pPr marL="342900" indent="-342900">
              <a:buAutoNum type="arabicPeriod"/>
            </a:pPr>
            <a:endParaRPr lang="en-US" sz="2800" dirty="0"/>
          </a:p>
          <a:p>
            <a:r>
              <a:rPr lang="en-US" sz="2800" b="1" dirty="0">
                <a:solidFill>
                  <a:schemeClr val="accent2">
                    <a:lumMod val="75000"/>
                  </a:schemeClr>
                </a:solidFill>
              </a:rPr>
              <a:t>II. Dieting</a:t>
            </a:r>
          </a:p>
          <a:p>
            <a:r>
              <a:rPr lang="en-US" sz="2800" dirty="0"/>
              <a:t>The act of following a diet</a:t>
            </a:r>
          </a:p>
          <a:p>
            <a:endParaRPr lang="en-US" sz="2800" dirty="0"/>
          </a:p>
          <a:p>
            <a:r>
              <a:rPr lang="en-US" sz="2800" b="1" dirty="0">
                <a:solidFill>
                  <a:schemeClr val="accent2">
                    <a:lumMod val="75000"/>
                  </a:schemeClr>
                </a:solidFill>
              </a:rPr>
              <a:t>III. Lenten Sacrifice</a:t>
            </a:r>
          </a:p>
          <a:p>
            <a:r>
              <a:rPr lang="en-US" sz="2800" dirty="0"/>
              <a:t>The act of giving up something (e.g. habit(s), personal likes/desires, etc.) in order to express penitence and obedience to God during the season of Lent. </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401171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6FB155-985E-4AD2-B70C-ECDC4413544F}"/>
              </a:ext>
            </a:extLst>
          </p:cNvPr>
          <p:cNvSpPr txBox="1"/>
          <p:nvPr/>
        </p:nvSpPr>
        <p:spPr>
          <a:xfrm>
            <a:off x="245165" y="278973"/>
            <a:ext cx="11827565" cy="5720861"/>
          </a:xfrm>
          <a:prstGeom prst="rect">
            <a:avLst/>
          </a:prstGeom>
          <a:noFill/>
        </p:spPr>
        <p:txBody>
          <a:bodyPr wrap="square">
            <a:spAutoFit/>
          </a:bodyPr>
          <a:lstStyle/>
          <a:p>
            <a:pPr marL="0" marR="0" algn="ctr">
              <a:lnSpc>
                <a:spcPct val="107000"/>
              </a:lnSpc>
              <a:spcBef>
                <a:spcPts val="0"/>
              </a:spcBef>
              <a:spcAft>
                <a:spcPts val="800"/>
              </a:spcAft>
            </a:pPr>
            <a:r>
              <a:rPr lang="en-US" sz="3600" dirty="0">
                <a:solidFill>
                  <a:srgbClr val="EE6D49"/>
                </a:solidFill>
                <a:effectLst/>
                <a:latin typeface="Arial Black" panose="020B0A04020102020204" pitchFamily="34" charset="0"/>
                <a:ea typeface="Calibri" panose="020F0502020204030204" pitchFamily="34" charset="0"/>
                <a:cs typeface="Times New Roman" panose="02020603050405020304" pitchFamily="18" charset="0"/>
              </a:rPr>
              <a:t>How To Fast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Arial Black" panose="020B0A04020102020204" pitchFamily="34" charset="0"/>
                <a:ea typeface="Calibri" panose="020F0502020204030204" pitchFamily="34" charset="0"/>
                <a:cs typeface="Times New Roman" panose="02020603050405020304" pitchFamily="18" charset="0"/>
              </a:rPr>
              <a:t>When considering fasting, persons should prepare themselves mentally, physically and spiritually. Keep in mind that fasting is not a form of dieting.  if necessary, persons should consult their doctors before making any changes in their diets. The objective of fasting is not only to eliminate things from your diet or daily routine, but also to replace them with the spiritual exercise of prayer, bible reading or spiritual activities, such as meditation, reading books on topics of faith, or listening to sermons or religious teaching.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480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795996"/>
            <a:ext cx="10903226" cy="646331"/>
          </a:xfrm>
          <a:prstGeom prst="rect">
            <a:avLst/>
          </a:prstGeom>
          <a:noFill/>
        </p:spPr>
        <p:txBody>
          <a:bodyPr wrap="square" rtlCol="0">
            <a:spAutoFit/>
          </a:bodyPr>
          <a:lstStyle/>
          <a:p>
            <a:pPr algn="l"/>
            <a:r>
              <a:rPr lang="en-US" sz="3600" b="1" i="0" dirty="0">
                <a:solidFill>
                  <a:srgbClr val="FF0000"/>
                </a:solidFill>
                <a:effectLst/>
                <a:latin typeface="montserrat" panose="00000500000000000000" pitchFamily="2" charset="0"/>
              </a:rPr>
              <a:t>1.   To Strengthen Prayer</a:t>
            </a:r>
          </a:p>
        </p:txBody>
      </p:sp>
      <p:sp>
        <p:nvSpPr>
          <p:cNvPr id="6" name="TextBox 5">
            <a:extLst>
              <a:ext uri="{FF2B5EF4-FFF2-40B4-BE49-F238E27FC236}">
                <a16:creationId xmlns:a16="http://schemas.microsoft.com/office/drawing/2014/main" id="{41DA2136-7993-4583-AB6F-02B95C700E49}"/>
              </a:ext>
            </a:extLst>
          </p:cNvPr>
          <p:cNvSpPr txBox="1"/>
          <p:nvPr/>
        </p:nvSpPr>
        <p:spPr>
          <a:xfrm>
            <a:off x="990595" y="2675505"/>
            <a:ext cx="10074965" cy="1754326"/>
          </a:xfrm>
          <a:prstGeom prst="rect">
            <a:avLst/>
          </a:prstGeom>
          <a:noFill/>
        </p:spPr>
        <p:txBody>
          <a:bodyPr wrap="square" rtlCol="0">
            <a:spAutoFit/>
          </a:bodyPr>
          <a:lstStyle/>
          <a:p>
            <a:pPr algn="ctr"/>
            <a:r>
              <a:rPr lang="en-US" sz="3600" b="1" dirty="0">
                <a:solidFill>
                  <a:srgbClr val="7030A0"/>
                </a:solidFill>
              </a:rPr>
              <a:t>Ezra 8:23 (KJV)</a:t>
            </a:r>
          </a:p>
          <a:p>
            <a:r>
              <a:rPr lang="en-US" sz="3600" dirty="0">
                <a:solidFill>
                  <a:srgbClr val="0070C0"/>
                </a:solidFill>
              </a:rPr>
              <a:t>So we fasted and besought our God for this: and he was intreated of us.</a:t>
            </a:r>
          </a:p>
        </p:txBody>
      </p:sp>
    </p:spTree>
    <p:extLst>
      <p:ext uri="{BB962C8B-B14F-4D97-AF65-F5344CB8AC3E}">
        <p14:creationId xmlns:p14="http://schemas.microsoft.com/office/powerpoint/2010/main" val="207551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795996"/>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2</a:t>
            </a:r>
            <a:r>
              <a:rPr lang="en-US" sz="3600" b="1" i="0" dirty="0">
                <a:solidFill>
                  <a:srgbClr val="FF0000"/>
                </a:solidFill>
                <a:effectLst/>
                <a:latin typeface="montserrat" panose="00000500000000000000" pitchFamily="2" charset="0"/>
              </a:rPr>
              <a:t>.   To Seek God’s Guidance</a:t>
            </a:r>
          </a:p>
        </p:txBody>
      </p:sp>
      <p:sp>
        <p:nvSpPr>
          <p:cNvPr id="6" name="TextBox 5">
            <a:extLst>
              <a:ext uri="{FF2B5EF4-FFF2-40B4-BE49-F238E27FC236}">
                <a16:creationId xmlns:a16="http://schemas.microsoft.com/office/drawing/2014/main" id="{41DA2136-7993-4583-AB6F-02B95C700E49}"/>
              </a:ext>
            </a:extLst>
          </p:cNvPr>
          <p:cNvSpPr txBox="1"/>
          <p:nvPr/>
        </p:nvSpPr>
        <p:spPr>
          <a:xfrm>
            <a:off x="990595" y="2675505"/>
            <a:ext cx="10074965" cy="1754326"/>
          </a:xfrm>
          <a:prstGeom prst="rect">
            <a:avLst/>
          </a:prstGeom>
          <a:noFill/>
        </p:spPr>
        <p:txBody>
          <a:bodyPr wrap="square" rtlCol="0">
            <a:spAutoFit/>
          </a:bodyPr>
          <a:lstStyle/>
          <a:p>
            <a:pPr algn="ctr"/>
            <a:r>
              <a:rPr lang="en-US" sz="3600" b="1" dirty="0">
                <a:solidFill>
                  <a:srgbClr val="7030A0"/>
                </a:solidFill>
              </a:rPr>
              <a:t>1 Samuel 31:13 (KJV)</a:t>
            </a:r>
          </a:p>
          <a:p>
            <a:r>
              <a:rPr lang="en-US" sz="3600" dirty="0">
                <a:solidFill>
                  <a:srgbClr val="0070C0"/>
                </a:solidFill>
              </a:rPr>
              <a:t>And they took their bones, and buried them under a tree at Jabesh, and fasted seven days.</a:t>
            </a:r>
          </a:p>
        </p:txBody>
      </p:sp>
    </p:spTree>
    <p:extLst>
      <p:ext uri="{BB962C8B-B14F-4D97-AF65-F5344CB8AC3E}">
        <p14:creationId xmlns:p14="http://schemas.microsoft.com/office/powerpoint/2010/main" val="103409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795996"/>
            <a:ext cx="10903226" cy="646331"/>
          </a:xfrm>
          <a:prstGeom prst="rect">
            <a:avLst/>
          </a:prstGeom>
          <a:noFill/>
        </p:spPr>
        <p:txBody>
          <a:bodyPr wrap="square" rtlCol="0">
            <a:spAutoFit/>
          </a:bodyPr>
          <a:lstStyle/>
          <a:p>
            <a:pPr algn="l"/>
            <a:r>
              <a:rPr lang="en-US" sz="3600" b="1" i="0" dirty="0">
                <a:solidFill>
                  <a:srgbClr val="FF0000"/>
                </a:solidFill>
                <a:effectLst/>
                <a:latin typeface="montserrat" panose="00000500000000000000" pitchFamily="2" charset="0"/>
              </a:rPr>
              <a:t>3.   To Seek God’s Deliverance</a:t>
            </a:r>
          </a:p>
        </p:txBody>
      </p:sp>
      <p:sp>
        <p:nvSpPr>
          <p:cNvPr id="6" name="TextBox 5">
            <a:extLst>
              <a:ext uri="{FF2B5EF4-FFF2-40B4-BE49-F238E27FC236}">
                <a16:creationId xmlns:a16="http://schemas.microsoft.com/office/drawing/2014/main" id="{41DA2136-7993-4583-AB6F-02B95C700E49}"/>
              </a:ext>
            </a:extLst>
          </p:cNvPr>
          <p:cNvSpPr txBox="1"/>
          <p:nvPr/>
        </p:nvSpPr>
        <p:spPr>
          <a:xfrm>
            <a:off x="990595" y="2675505"/>
            <a:ext cx="10074965" cy="3416320"/>
          </a:xfrm>
          <a:prstGeom prst="rect">
            <a:avLst/>
          </a:prstGeom>
          <a:noFill/>
        </p:spPr>
        <p:txBody>
          <a:bodyPr wrap="square" rtlCol="0">
            <a:spAutoFit/>
          </a:bodyPr>
          <a:lstStyle/>
          <a:p>
            <a:pPr algn="ctr"/>
            <a:r>
              <a:rPr lang="en-US" sz="3600" b="1" dirty="0">
                <a:solidFill>
                  <a:srgbClr val="7030A0"/>
                </a:solidFill>
              </a:rPr>
              <a:t>2 Chronicles 20:3-4 (KJV)</a:t>
            </a:r>
          </a:p>
          <a:p>
            <a:r>
              <a:rPr lang="en-US" sz="3600" dirty="0">
                <a:solidFill>
                  <a:srgbClr val="0070C0"/>
                </a:solidFill>
              </a:rPr>
              <a:t>And Jehoshaphat feared, and set himself to seek the LORD, and proclaimed a fast throughout all Judah. And Judah gathered themselves together, to ask help of the LORD: even out of all the cities of Judah they came to seek the LORD.</a:t>
            </a:r>
          </a:p>
        </p:txBody>
      </p:sp>
    </p:spTree>
    <p:extLst>
      <p:ext uri="{BB962C8B-B14F-4D97-AF65-F5344CB8AC3E}">
        <p14:creationId xmlns:p14="http://schemas.microsoft.com/office/powerpoint/2010/main" val="370320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p:txBody>
          <a:bodyPr>
            <a:normAutofit/>
          </a:bodyPr>
          <a:lstStyle/>
          <a:p>
            <a:pPr algn="ctr"/>
            <a:r>
              <a:rPr lang="en-US" sz="6600" b="1" cap="small" dirty="0">
                <a:solidFill>
                  <a:srgbClr val="7030A0"/>
                </a:solidFill>
              </a:rPr>
              <a:t>Reasons We Fast</a:t>
            </a: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795996"/>
            <a:ext cx="10903226" cy="646331"/>
          </a:xfrm>
          <a:prstGeom prst="rect">
            <a:avLst/>
          </a:prstGeom>
          <a:noFill/>
        </p:spPr>
        <p:txBody>
          <a:bodyPr wrap="square" rtlCol="0">
            <a:spAutoFit/>
          </a:bodyPr>
          <a:lstStyle/>
          <a:p>
            <a:pPr algn="l"/>
            <a:r>
              <a:rPr lang="en-US" sz="3600" b="1" i="0" dirty="0">
                <a:solidFill>
                  <a:srgbClr val="FF0000"/>
                </a:solidFill>
                <a:effectLst/>
                <a:latin typeface="montserrat" panose="00000500000000000000" pitchFamily="2" charset="0"/>
              </a:rPr>
              <a:t>4.   Repentance</a:t>
            </a:r>
          </a:p>
        </p:txBody>
      </p:sp>
      <p:sp>
        <p:nvSpPr>
          <p:cNvPr id="6" name="TextBox 5">
            <a:extLst>
              <a:ext uri="{FF2B5EF4-FFF2-40B4-BE49-F238E27FC236}">
                <a16:creationId xmlns:a16="http://schemas.microsoft.com/office/drawing/2014/main" id="{41DA2136-7993-4583-AB6F-02B95C700E49}"/>
              </a:ext>
            </a:extLst>
          </p:cNvPr>
          <p:cNvSpPr txBox="1"/>
          <p:nvPr/>
        </p:nvSpPr>
        <p:spPr>
          <a:xfrm>
            <a:off x="990595" y="2675505"/>
            <a:ext cx="10757457" cy="2862322"/>
          </a:xfrm>
          <a:prstGeom prst="rect">
            <a:avLst/>
          </a:prstGeom>
          <a:noFill/>
        </p:spPr>
        <p:txBody>
          <a:bodyPr wrap="square" rtlCol="0">
            <a:spAutoFit/>
          </a:bodyPr>
          <a:lstStyle/>
          <a:p>
            <a:pPr algn="ctr"/>
            <a:r>
              <a:rPr lang="en-US" sz="3600" b="1" dirty="0">
                <a:solidFill>
                  <a:srgbClr val="7030A0"/>
                </a:solidFill>
              </a:rPr>
              <a:t>1 Samuel 7:6 (KJV)</a:t>
            </a:r>
          </a:p>
          <a:p>
            <a:r>
              <a:rPr lang="en-US" sz="3600" dirty="0">
                <a:solidFill>
                  <a:srgbClr val="0070C0"/>
                </a:solidFill>
              </a:rPr>
              <a:t>And they gathered together to Mizpeh, and drew water, and poured it out before the LORD, and fasted on that day, and said there, We have sinned against the LORD. And Samuel judged the children of Israel in Mizpeh.</a:t>
            </a:r>
          </a:p>
        </p:txBody>
      </p:sp>
    </p:spTree>
    <p:extLst>
      <p:ext uri="{BB962C8B-B14F-4D97-AF65-F5344CB8AC3E}">
        <p14:creationId xmlns:p14="http://schemas.microsoft.com/office/powerpoint/2010/main" val="282084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ADBB7-B080-4122-A1D6-513662472FBF}"/>
              </a:ext>
            </a:extLst>
          </p:cNvPr>
          <p:cNvSpPr>
            <a:spLocks noGrp="1"/>
          </p:cNvSpPr>
          <p:nvPr>
            <p:ph type="title"/>
          </p:nvPr>
        </p:nvSpPr>
        <p:spPr>
          <a:xfrm>
            <a:off x="838200" y="146467"/>
            <a:ext cx="10515600" cy="1325563"/>
          </a:xfrm>
        </p:spPr>
        <p:txBody>
          <a:bodyPr>
            <a:normAutofit/>
          </a:bodyPr>
          <a:lstStyle/>
          <a:p>
            <a:pPr algn="ctr"/>
            <a:r>
              <a:rPr lang="en-US" sz="6600" b="1" cap="small" dirty="0">
                <a:solidFill>
                  <a:srgbClr val="7030A0"/>
                </a:solidFill>
              </a:rPr>
              <a:t>Reasons We Fast</a:t>
            </a:r>
            <a:endParaRPr lang="en-US" sz="6600" cap="small" dirty="0">
              <a:solidFill>
                <a:srgbClr val="7030A0"/>
              </a:solidFill>
            </a:endParaRPr>
          </a:p>
        </p:txBody>
      </p:sp>
      <p:sp>
        <p:nvSpPr>
          <p:cNvPr id="3" name="TextBox 2">
            <a:extLst>
              <a:ext uri="{FF2B5EF4-FFF2-40B4-BE49-F238E27FC236}">
                <a16:creationId xmlns:a16="http://schemas.microsoft.com/office/drawing/2014/main" id="{35A00D33-3D16-4063-9727-7B24EE5FE8A8}"/>
              </a:ext>
            </a:extLst>
          </p:cNvPr>
          <p:cNvSpPr txBox="1"/>
          <p:nvPr/>
        </p:nvSpPr>
        <p:spPr>
          <a:xfrm>
            <a:off x="901153" y="1391810"/>
            <a:ext cx="10903226" cy="646331"/>
          </a:xfrm>
          <a:prstGeom prst="rect">
            <a:avLst/>
          </a:prstGeom>
          <a:noFill/>
        </p:spPr>
        <p:txBody>
          <a:bodyPr wrap="square" rtlCol="0">
            <a:spAutoFit/>
          </a:bodyPr>
          <a:lstStyle/>
          <a:p>
            <a:pPr algn="l"/>
            <a:r>
              <a:rPr lang="en-US" sz="3600" b="1" dirty="0">
                <a:solidFill>
                  <a:srgbClr val="FF0000"/>
                </a:solidFill>
                <a:latin typeface="montserrat" panose="00000500000000000000" pitchFamily="2" charset="0"/>
              </a:rPr>
              <a:t>5</a:t>
            </a:r>
            <a:r>
              <a:rPr lang="en-US" sz="3600" b="1" i="0" dirty="0">
                <a:solidFill>
                  <a:srgbClr val="FF0000"/>
                </a:solidFill>
                <a:effectLst/>
                <a:latin typeface="montserrat" panose="00000500000000000000" pitchFamily="2" charset="0"/>
              </a:rPr>
              <a:t>.   Humility</a:t>
            </a:r>
          </a:p>
        </p:txBody>
      </p:sp>
      <p:sp>
        <p:nvSpPr>
          <p:cNvPr id="6" name="TextBox 5">
            <a:extLst>
              <a:ext uri="{FF2B5EF4-FFF2-40B4-BE49-F238E27FC236}">
                <a16:creationId xmlns:a16="http://schemas.microsoft.com/office/drawing/2014/main" id="{41DA2136-7993-4583-AB6F-02B95C700E49}"/>
              </a:ext>
            </a:extLst>
          </p:cNvPr>
          <p:cNvSpPr txBox="1"/>
          <p:nvPr/>
        </p:nvSpPr>
        <p:spPr>
          <a:xfrm>
            <a:off x="231913" y="1999650"/>
            <a:ext cx="11781183" cy="4524315"/>
          </a:xfrm>
          <a:prstGeom prst="rect">
            <a:avLst/>
          </a:prstGeom>
          <a:noFill/>
        </p:spPr>
        <p:txBody>
          <a:bodyPr wrap="square" rtlCol="0">
            <a:spAutoFit/>
          </a:bodyPr>
          <a:lstStyle/>
          <a:p>
            <a:pPr algn="ctr"/>
            <a:r>
              <a:rPr lang="en-US" sz="3600" b="1" dirty="0">
                <a:solidFill>
                  <a:srgbClr val="7030A0"/>
                </a:solidFill>
              </a:rPr>
              <a:t>1 Kings 21:27-29 (KJV)</a:t>
            </a:r>
          </a:p>
          <a:p>
            <a:r>
              <a:rPr lang="en-US" sz="3600" dirty="0">
                <a:solidFill>
                  <a:srgbClr val="0070C0"/>
                </a:solidFill>
              </a:rPr>
              <a:t>And it came to pass, when Ahab heard those words, that he rent his clothes, and put sackcloth upon his flesh, and fasted, and lay in sackcloth, and went softly. And the word of the LORD came to Elijah the Tishbite, saying, Seest thou how Ahab humbleth himself before me? Because he humbleth himself before me, I will not bring the evil in his days: but in his son’s days will I bring the evil upon his house.</a:t>
            </a:r>
          </a:p>
        </p:txBody>
      </p:sp>
    </p:spTree>
    <p:extLst>
      <p:ext uri="{BB962C8B-B14F-4D97-AF65-F5344CB8AC3E}">
        <p14:creationId xmlns:p14="http://schemas.microsoft.com/office/powerpoint/2010/main" val="2497425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2068</Words>
  <Application>Microsoft Office PowerPoint</Application>
  <PresentationFormat>Widescreen</PresentationFormat>
  <Paragraphs>129</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Calibri</vt:lpstr>
      <vt:lpstr>Calibri Light</vt:lpstr>
      <vt:lpstr>montserrat</vt:lpstr>
      <vt:lpstr>Symbol</vt:lpstr>
      <vt:lpstr>Times New Roman</vt:lpstr>
      <vt:lpstr>Wingdings</vt:lpstr>
      <vt:lpstr>Office Theme</vt:lpstr>
      <vt:lpstr>PowerPoint Presentation</vt:lpstr>
      <vt:lpstr>PowerPoint Presentation</vt:lpstr>
      <vt:lpstr>PowerPoint Presentation</vt:lpstr>
      <vt:lpstr>PowerPoint Presentation</vt:lpstr>
      <vt:lpstr>Reasons We Fast</vt:lpstr>
      <vt:lpstr>Reasons We Fast</vt:lpstr>
      <vt:lpstr>Reasons We Fast</vt:lpstr>
      <vt:lpstr>Reasons We Fast</vt:lpstr>
      <vt:lpstr>Reasons We Fast</vt:lpstr>
      <vt:lpstr>Reasons We Fast</vt:lpstr>
      <vt:lpstr>Reasons We Fast</vt:lpstr>
      <vt:lpstr>Reasons We Fast</vt:lpstr>
      <vt:lpstr>Reasons We Fast</vt:lpstr>
      <vt:lpstr>Reasons We Fast</vt:lpstr>
      <vt:lpstr>Reasons We Fast</vt:lpstr>
      <vt:lpstr>Reasons We Fast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Collins</dc:creator>
  <cp:lastModifiedBy>Michelle Collins</cp:lastModifiedBy>
  <cp:revision>13</cp:revision>
  <cp:lastPrinted>2022-02-17T17:40:52Z</cp:lastPrinted>
  <dcterms:created xsi:type="dcterms:W3CDTF">2022-01-12T16:04:46Z</dcterms:created>
  <dcterms:modified xsi:type="dcterms:W3CDTF">2022-02-23T23:11:48Z</dcterms:modified>
</cp:coreProperties>
</file>