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77" r:id="rId2"/>
    <p:sldId id="507" r:id="rId3"/>
    <p:sldId id="512" r:id="rId4"/>
    <p:sldId id="513" r:id="rId5"/>
    <p:sldId id="430" r:id="rId6"/>
    <p:sldId id="391" r:id="rId7"/>
    <p:sldId id="442" r:id="rId8"/>
    <p:sldId id="515" r:id="rId9"/>
    <p:sldId id="514" r:id="rId10"/>
    <p:sldId id="484" r:id="rId11"/>
    <p:sldId id="505" r:id="rId12"/>
    <p:sldId id="485" r:id="rId13"/>
    <p:sldId id="511" r:id="rId14"/>
    <p:sldId id="517" r:id="rId15"/>
    <p:sldId id="525" r:id="rId16"/>
    <p:sldId id="524" r:id="rId17"/>
    <p:sldId id="526" r:id="rId18"/>
    <p:sldId id="527"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990033"/>
    <a:srgbClr val="FF9900"/>
    <a:srgbClr val="FF3399"/>
    <a:srgbClr val="CCCC00"/>
    <a:srgbClr val="1EB26F"/>
    <a:srgbClr val="9966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0" autoAdjust="0"/>
    <p:restoredTop sz="92757" autoAdjust="0"/>
  </p:normalViewPr>
  <p:slideViewPr>
    <p:cSldViewPr snapToGrid="0">
      <p:cViewPr varScale="1">
        <p:scale>
          <a:sx n="81" d="100"/>
          <a:sy n="81" d="100"/>
        </p:scale>
        <p:origin x="60" y="537"/>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5BF182-405D-4C98-95E1-ED3A219F46E9}" type="datetimeFigureOut">
              <a:rPr lang="en-US" smtClean="0"/>
              <a:t>3/24/2021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73AF7B-0F1E-40DC-95DC-ABFC8C048E56}" type="slidenum">
              <a:rPr lang="en-US" smtClean="0"/>
              <a:t>‹#›</a:t>
            </a:fld>
            <a:endParaRPr lang="en-US" dirty="0"/>
          </a:p>
        </p:txBody>
      </p:sp>
    </p:spTree>
    <p:extLst>
      <p:ext uri="{BB962C8B-B14F-4D97-AF65-F5344CB8AC3E}">
        <p14:creationId xmlns:p14="http://schemas.microsoft.com/office/powerpoint/2010/main" val="580204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AF7B-0F1E-40DC-95DC-ABFC8C048E56}" type="slidenum">
              <a:rPr lang="en-US" smtClean="0"/>
              <a:t>5</a:t>
            </a:fld>
            <a:endParaRPr lang="en-US" dirty="0"/>
          </a:p>
        </p:txBody>
      </p:sp>
    </p:spTree>
    <p:extLst>
      <p:ext uri="{BB962C8B-B14F-4D97-AF65-F5344CB8AC3E}">
        <p14:creationId xmlns:p14="http://schemas.microsoft.com/office/powerpoint/2010/main" val="659759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AF7B-0F1E-40DC-95DC-ABFC8C048E56}" type="slidenum">
              <a:rPr lang="en-US" smtClean="0"/>
              <a:t>6</a:t>
            </a:fld>
            <a:endParaRPr lang="en-US" dirty="0"/>
          </a:p>
        </p:txBody>
      </p:sp>
    </p:spTree>
    <p:extLst>
      <p:ext uri="{BB962C8B-B14F-4D97-AF65-F5344CB8AC3E}">
        <p14:creationId xmlns:p14="http://schemas.microsoft.com/office/powerpoint/2010/main" val="252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AF7B-0F1E-40DC-95DC-ABFC8C048E56}" type="slidenum">
              <a:rPr lang="en-US" smtClean="0"/>
              <a:t>7</a:t>
            </a:fld>
            <a:endParaRPr lang="en-US" dirty="0"/>
          </a:p>
        </p:txBody>
      </p:sp>
    </p:spTree>
    <p:extLst>
      <p:ext uri="{BB962C8B-B14F-4D97-AF65-F5344CB8AC3E}">
        <p14:creationId xmlns:p14="http://schemas.microsoft.com/office/powerpoint/2010/main" val="317301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AF7B-0F1E-40DC-95DC-ABFC8C048E56}" type="slidenum">
              <a:rPr lang="en-US" smtClean="0"/>
              <a:t>10</a:t>
            </a:fld>
            <a:endParaRPr lang="en-US" dirty="0"/>
          </a:p>
        </p:txBody>
      </p:sp>
    </p:spTree>
    <p:extLst>
      <p:ext uri="{BB962C8B-B14F-4D97-AF65-F5344CB8AC3E}">
        <p14:creationId xmlns:p14="http://schemas.microsoft.com/office/powerpoint/2010/main" val="43017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AF7B-0F1E-40DC-95DC-ABFC8C048E56}" type="slidenum">
              <a:rPr lang="en-US" smtClean="0"/>
              <a:t>12</a:t>
            </a:fld>
            <a:endParaRPr lang="en-US" dirty="0"/>
          </a:p>
        </p:txBody>
      </p:sp>
    </p:spTree>
    <p:extLst>
      <p:ext uri="{BB962C8B-B14F-4D97-AF65-F5344CB8AC3E}">
        <p14:creationId xmlns:p14="http://schemas.microsoft.com/office/powerpoint/2010/main" val="2375942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F45D-8EB4-4D38-8B89-219FBEF94B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44A20E-884D-4FAB-86FA-0F36377C3C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DD349F-89EC-4DF6-B14D-D12FEB5D7456}"/>
              </a:ext>
            </a:extLst>
          </p:cNvPr>
          <p:cNvSpPr>
            <a:spLocks noGrp="1"/>
          </p:cNvSpPr>
          <p:nvPr>
            <p:ph type="dt" sz="half" idx="10"/>
          </p:nvPr>
        </p:nvSpPr>
        <p:spPr/>
        <p:txBody>
          <a:bodyPr/>
          <a:lstStyle/>
          <a:p>
            <a:fld id="{01395D6D-4286-4B4B-A4BC-6E34EAC7C0A3}" type="datetime1">
              <a:rPr lang="en-US" smtClean="0"/>
              <a:t>3/24/2021</a:t>
            </a:fld>
            <a:endParaRPr lang="en-US" dirty="0"/>
          </a:p>
        </p:txBody>
      </p:sp>
      <p:sp>
        <p:nvSpPr>
          <p:cNvPr id="5" name="Footer Placeholder 4">
            <a:extLst>
              <a:ext uri="{FF2B5EF4-FFF2-40B4-BE49-F238E27FC236}">
                <a16:creationId xmlns:a16="http://schemas.microsoft.com/office/drawing/2014/main" id="{D9EA6500-3A91-4EC7-A182-4A1C16EA9A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E28ACB-86AA-4503-ADCE-98D51E5A0001}"/>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154350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EC36-601F-4503-89C6-D2364C24CA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B0BE4E-6D42-454F-A797-672154B3B8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282C1-0D82-44F7-AA6F-09E9E6E1313B}"/>
              </a:ext>
            </a:extLst>
          </p:cNvPr>
          <p:cNvSpPr>
            <a:spLocks noGrp="1"/>
          </p:cNvSpPr>
          <p:nvPr>
            <p:ph type="dt" sz="half" idx="10"/>
          </p:nvPr>
        </p:nvSpPr>
        <p:spPr/>
        <p:txBody>
          <a:bodyPr/>
          <a:lstStyle/>
          <a:p>
            <a:fld id="{A1D8B501-0845-42DF-AE6C-61DC4171EF7D}" type="datetime1">
              <a:rPr lang="en-US" smtClean="0"/>
              <a:t>3/24/2021</a:t>
            </a:fld>
            <a:endParaRPr lang="en-US" dirty="0"/>
          </a:p>
        </p:txBody>
      </p:sp>
      <p:sp>
        <p:nvSpPr>
          <p:cNvPr id="5" name="Footer Placeholder 4">
            <a:extLst>
              <a:ext uri="{FF2B5EF4-FFF2-40B4-BE49-F238E27FC236}">
                <a16:creationId xmlns:a16="http://schemas.microsoft.com/office/drawing/2014/main" id="{892CFB63-30AF-4F31-AA09-3C88A4B056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0EB530-39C3-4075-AB02-6F1145B7EB88}"/>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228653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F42A52-6E5F-4A35-9AE9-689C720241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A5EFBA-C236-4CF9-B25C-5DFBC7A519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9BF49-4D53-47D1-89D1-4AEA14D0095B}"/>
              </a:ext>
            </a:extLst>
          </p:cNvPr>
          <p:cNvSpPr>
            <a:spLocks noGrp="1"/>
          </p:cNvSpPr>
          <p:nvPr>
            <p:ph type="dt" sz="half" idx="10"/>
          </p:nvPr>
        </p:nvSpPr>
        <p:spPr/>
        <p:txBody>
          <a:bodyPr/>
          <a:lstStyle/>
          <a:p>
            <a:fld id="{2846D793-D96C-4034-951E-E9513F93D9BE}" type="datetime1">
              <a:rPr lang="en-US" smtClean="0"/>
              <a:t>3/24/2021</a:t>
            </a:fld>
            <a:endParaRPr lang="en-US" dirty="0"/>
          </a:p>
        </p:txBody>
      </p:sp>
      <p:sp>
        <p:nvSpPr>
          <p:cNvPr id="5" name="Footer Placeholder 4">
            <a:extLst>
              <a:ext uri="{FF2B5EF4-FFF2-40B4-BE49-F238E27FC236}">
                <a16:creationId xmlns:a16="http://schemas.microsoft.com/office/drawing/2014/main" id="{40B59076-5B27-4855-9978-B957F01C4D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774D22-FF41-4E78-9E5E-373A28BD1E30}"/>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215443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595A-39BF-4256-964D-CF2A250A6A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640398-0EE5-4BEF-BA06-8B1E9F63A9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6EA19-F049-4B87-9F65-9F38FABC1BB3}"/>
              </a:ext>
            </a:extLst>
          </p:cNvPr>
          <p:cNvSpPr>
            <a:spLocks noGrp="1"/>
          </p:cNvSpPr>
          <p:nvPr>
            <p:ph type="dt" sz="half" idx="10"/>
          </p:nvPr>
        </p:nvSpPr>
        <p:spPr/>
        <p:txBody>
          <a:bodyPr/>
          <a:lstStyle/>
          <a:p>
            <a:fld id="{9A9B5609-5C4D-434C-8A30-A028DCB07454}" type="datetime1">
              <a:rPr lang="en-US" smtClean="0"/>
              <a:t>3/24/2021</a:t>
            </a:fld>
            <a:endParaRPr lang="en-US" dirty="0"/>
          </a:p>
        </p:txBody>
      </p:sp>
      <p:sp>
        <p:nvSpPr>
          <p:cNvPr id="5" name="Footer Placeholder 4">
            <a:extLst>
              <a:ext uri="{FF2B5EF4-FFF2-40B4-BE49-F238E27FC236}">
                <a16:creationId xmlns:a16="http://schemas.microsoft.com/office/drawing/2014/main" id="{25619FCB-9A50-4941-BBA6-DCB934BA3A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78F08F-E9A8-47DE-BEA3-B1A94D8696AF}"/>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428123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B1F9-2CFC-486F-A5E9-388CBB252A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F2AD5A-317A-4ECF-8537-393A733FDC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4F01F-B8E1-48A1-92B2-6E713F617FA4}"/>
              </a:ext>
            </a:extLst>
          </p:cNvPr>
          <p:cNvSpPr>
            <a:spLocks noGrp="1"/>
          </p:cNvSpPr>
          <p:nvPr>
            <p:ph type="dt" sz="half" idx="10"/>
          </p:nvPr>
        </p:nvSpPr>
        <p:spPr/>
        <p:txBody>
          <a:bodyPr/>
          <a:lstStyle/>
          <a:p>
            <a:fld id="{1F33E89F-43FE-4CFA-A168-6CBED45F244F}" type="datetime1">
              <a:rPr lang="en-US" smtClean="0"/>
              <a:t>3/24/2021</a:t>
            </a:fld>
            <a:endParaRPr lang="en-US" dirty="0"/>
          </a:p>
        </p:txBody>
      </p:sp>
      <p:sp>
        <p:nvSpPr>
          <p:cNvPr id="5" name="Footer Placeholder 4">
            <a:extLst>
              <a:ext uri="{FF2B5EF4-FFF2-40B4-BE49-F238E27FC236}">
                <a16:creationId xmlns:a16="http://schemas.microsoft.com/office/drawing/2014/main" id="{656A2441-C23F-433B-B97F-72551F4E8B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0CB81B-A924-47CB-A67E-49CDB647FFC8}"/>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248984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C43B-8B67-4E69-9165-A1D4E7D253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3DAF1B-3405-497E-8BE2-556C0910FE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472600-F3C5-4E7A-A251-7A3E7AC5E2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E58C5D-46EC-4104-AE74-5A1A23BD6B22}"/>
              </a:ext>
            </a:extLst>
          </p:cNvPr>
          <p:cNvSpPr>
            <a:spLocks noGrp="1"/>
          </p:cNvSpPr>
          <p:nvPr>
            <p:ph type="dt" sz="half" idx="10"/>
          </p:nvPr>
        </p:nvSpPr>
        <p:spPr/>
        <p:txBody>
          <a:bodyPr/>
          <a:lstStyle/>
          <a:p>
            <a:fld id="{FCF9F8F0-DB3E-485E-A9B6-15B66BD3854A}" type="datetime1">
              <a:rPr lang="en-US" smtClean="0"/>
              <a:t>3/24/2021</a:t>
            </a:fld>
            <a:endParaRPr lang="en-US" dirty="0"/>
          </a:p>
        </p:txBody>
      </p:sp>
      <p:sp>
        <p:nvSpPr>
          <p:cNvPr id="6" name="Footer Placeholder 5">
            <a:extLst>
              <a:ext uri="{FF2B5EF4-FFF2-40B4-BE49-F238E27FC236}">
                <a16:creationId xmlns:a16="http://schemas.microsoft.com/office/drawing/2014/main" id="{0A7BD768-C7C2-41E5-8CAB-7A712C1383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DA2245-5108-4615-B14A-C4B0509EDE21}"/>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303633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004F-CA52-4A59-9328-6996C247F7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7BF60E-8AD8-4FCD-BCB9-056C1F3C62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F53FA8-44E0-4030-B37F-9E307D4130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C0B93E-C2EC-47FF-93C2-7D274ABB31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14D086-07BC-4401-9704-81957E6C35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1141F-4B6A-4D87-AEEE-0773D2556366}"/>
              </a:ext>
            </a:extLst>
          </p:cNvPr>
          <p:cNvSpPr>
            <a:spLocks noGrp="1"/>
          </p:cNvSpPr>
          <p:nvPr>
            <p:ph type="dt" sz="half" idx="10"/>
          </p:nvPr>
        </p:nvSpPr>
        <p:spPr/>
        <p:txBody>
          <a:bodyPr/>
          <a:lstStyle/>
          <a:p>
            <a:fld id="{29F61F39-E2D0-483D-A2F4-DF382A7E232D}" type="datetime1">
              <a:rPr lang="en-US" smtClean="0"/>
              <a:t>3/24/2021</a:t>
            </a:fld>
            <a:endParaRPr lang="en-US" dirty="0"/>
          </a:p>
        </p:txBody>
      </p:sp>
      <p:sp>
        <p:nvSpPr>
          <p:cNvPr id="8" name="Footer Placeholder 7">
            <a:extLst>
              <a:ext uri="{FF2B5EF4-FFF2-40B4-BE49-F238E27FC236}">
                <a16:creationId xmlns:a16="http://schemas.microsoft.com/office/drawing/2014/main" id="{97319791-DA23-4485-B257-6E8270F11D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194A642-7EA5-42C9-BADA-223B722C0546}"/>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304604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4C30A-65A6-4146-B5CE-124AB2F205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1E46A8-7312-4395-BCF5-FA7D5438C1CC}"/>
              </a:ext>
            </a:extLst>
          </p:cNvPr>
          <p:cNvSpPr>
            <a:spLocks noGrp="1"/>
          </p:cNvSpPr>
          <p:nvPr>
            <p:ph type="dt" sz="half" idx="10"/>
          </p:nvPr>
        </p:nvSpPr>
        <p:spPr/>
        <p:txBody>
          <a:bodyPr/>
          <a:lstStyle/>
          <a:p>
            <a:fld id="{E5F3AFD5-2263-4012-955E-A7CBADDF9BCA}" type="datetime1">
              <a:rPr lang="en-US" smtClean="0"/>
              <a:t>3/24/2021</a:t>
            </a:fld>
            <a:endParaRPr lang="en-US" dirty="0"/>
          </a:p>
        </p:txBody>
      </p:sp>
      <p:sp>
        <p:nvSpPr>
          <p:cNvPr id="4" name="Footer Placeholder 3">
            <a:extLst>
              <a:ext uri="{FF2B5EF4-FFF2-40B4-BE49-F238E27FC236}">
                <a16:creationId xmlns:a16="http://schemas.microsoft.com/office/drawing/2014/main" id="{91188980-6A67-4417-898D-B6C5D96CE6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293335-8154-413E-B6E7-D5A6D43E44AC}"/>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368371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14CD9B-1282-44B9-84A6-EBFC13B8588B}"/>
              </a:ext>
            </a:extLst>
          </p:cNvPr>
          <p:cNvSpPr>
            <a:spLocks noGrp="1"/>
          </p:cNvSpPr>
          <p:nvPr>
            <p:ph type="dt" sz="half" idx="10"/>
          </p:nvPr>
        </p:nvSpPr>
        <p:spPr/>
        <p:txBody>
          <a:bodyPr/>
          <a:lstStyle/>
          <a:p>
            <a:fld id="{C76562EE-C57E-490E-A911-E0F1DB30B539}" type="datetime1">
              <a:rPr lang="en-US" smtClean="0"/>
              <a:t>3/24/2021</a:t>
            </a:fld>
            <a:endParaRPr lang="en-US" dirty="0"/>
          </a:p>
        </p:txBody>
      </p:sp>
      <p:sp>
        <p:nvSpPr>
          <p:cNvPr id="3" name="Footer Placeholder 2">
            <a:extLst>
              <a:ext uri="{FF2B5EF4-FFF2-40B4-BE49-F238E27FC236}">
                <a16:creationId xmlns:a16="http://schemas.microsoft.com/office/drawing/2014/main" id="{D8EFC990-5211-48AC-AD7F-6235C1CDB5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C563FB-6E0A-4277-A43B-7241DEEBEE86}"/>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206610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5C83-21AC-48C6-9A5E-1AA522E10F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533545-75E0-40E4-882A-DDEF5E7913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C7E081-58CF-4E50-9BE2-CA9B0E4E0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43BFA-CB48-4FD6-8CB0-1FD0F3196EF3}"/>
              </a:ext>
            </a:extLst>
          </p:cNvPr>
          <p:cNvSpPr>
            <a:spLocks noGrp="1"/>
          </p:cNvSpPr>
          <p:nvPr>
            <p:ph type="dt" sz="half" idx="10"/>
          </p:nvPr>
        </p:nvSpPr>
        <p:spPr/>
        <p:txBody>
          <a:bodyPr/>
          <a:lstStyle/>
          <a:p>
            <a:fld id="{BA1B0811-227D-45AE-8232-F0FAD4DC07F5}" type="datetime1">
              <a:rPr lang="en-US" smtClean="0"/>
              <a:t>3/24/2021</a:t>
            </a:fld>
            <a:endParaRPr lang="en-US" dirty="0"/>
          </a:p>
        </p:txBody>
      </p:sp>
      <p:sp>
        <p:nvSpPr>
          <p:cNvPr id="6" name="Footer Placeholder 5">
            <a:extLst>
              <a:ext uri="{FF2B5EF4-FFF2-40B4-BE49-F238E27FC236}">
                <a16:creationId xmlns:a16="http://schemas.microsoft.com/office/drawing/2014/main" id="{11E2B834-44CF-4927-8E8F-763055F893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9E8F60-64E0-4B56-8FA9-C5F900C71882}"/>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172438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9088-65A5-4C28-83A4-823BCCDA0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5A3D97-C360-4D91-A458-A9A47C70E7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6B76F85-066A-4074-8E55-7B015C03F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5AE4F3-DD9F-4665-9032-7BB31E2BD766}"/>
              </a:ext>
            </a:extLst>
          </p:cNvPr>
          <p:cNvSpPr>
            <a:spLocks noGrp="1"/>
          </p:cNvSpPr>
          <p:nvPr>
            <p:ph type="dt" sz="half" idx="10"/>
          </p:nvPr>
        </p:nvSpPr>
        <p:spPr/>
        <p:txBody>
          <a:bodyPr/>
          <a:lstStyle/>
          <a:p>
            <a:fld id="{A120C15F-31EA-4BFF-995B-EDC82BA09A28}" type="datetime1">
              <a:rPr lang="en-US" smtClean="0"/>
              <a:t>3/24/2021</a:t>
            </a:fld>
            <a:endParaRPr lang="en-US" dirty="0"/>
          </a:p>
        </p:txBody>
      </p:sp>
      <p:sp>
        <p:nvSpPr>
          <p:cNvPr id="6" name="Footer Placeholder 5">
            <a:extLst>
              <a:ext uri="{FF2B5EF4-FFF2-40B4-BE49-F238E27FC236}">
                <a16:creationId xmlns:a16="http://schemas.microsoft.com/office/drawing/2014/main" id="{9140FE84-CA8B-4BA6-87DB-27AC86A028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B7AB06-A96E-4EBD-9B3E-1EC5397FE13F}"/>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1567914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826C2C-F9C1-4FD4-8BF5-AE16D38502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8D1310-94F8-4D87-98CD-3CD9A12FA4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4B501-A5EB-405E-B78B-FC1CEEF303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FA743-55F8-406A-A158-D15C94121FA5}" type="datetime1">
              <a:rPr lang="en-US" smtClean="0"/>
              <a:t>3/24/2021</a:t>
            </a:fld>
            <a:endParaRPr lang="en-US" dirty="0"/>
          </a:p>
        </p:txBody>
      </p:sp>
      <p:sp>
        <p:nvSpPr>
          <p:cNvPr id="5" name="Footer Placeholder 4">
            <a:extLst>
              <a:ext uri="{FF2B5EF4-FFF2-40B4-BE49-F238E27FC236}">
                <a16:creationId xmlns:a16="http://schemas.microsoft.com/office/drawing/2014/main" id="{61DE7765-D8B9-4C57-BA3F-AB0B86B13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A8F6C9D-7497-4556-AC5A-31A0072B4B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07FEE-E424-4620-A0EA-5F1F48EF1E78}" type="slidenum">
              <a:rPr lang="en-US" smtClean="0"/>
              <a:t>‹#›</a:t>
            </a:fld>
            <a:endParaRPr lang="en-US" dirty="0"/>
          </a:p>
        </p:txBody>
      </p:sp>
    </p:spTree>
    <p:extLst>
      <p:ext uri="{BB962C8B-B14F-4D97-AF65-F5344CB8AC3E}">
        <p14:creationId xmlns:p14="http://schemas.microsoft.com/office/powerpoint/2010/main" val="685643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hemawordforyou.blogspot.com/2015/04/christ-died-for-us.html" TargetMode="External"/><Relationship Id="rId7" Type="http://schemas.openxmlformats.org/officeDocument/2006/relationships/hyperlink" Target="http://biblicalproof.wordpress.com/2012/12/07/accurately-handling-gods-word-2/"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echoofrestorationtruths.blogspot.com/2013/07/testing-doctrines.htm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flickr.com/photos/bjornmeansbear/4662232392" TargetMode="External"/><Relationship Id="rId3" Type="http://schemas.openxmlformats.org/officeDocument/2006/relationships/image" Target="../media/image11.pn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commons.wikimedia.org/wiki/File:Cell_Structure_,_Cell_Diagram.png" TargetMode="External"/><Relationship Id="rId5" Type="http://schemas.openxmlformats.org/officeDocument/2006/relationships/image" Target="../media/image12.png"/><Relationship Id="rId10" Type="http://schemas.openxmlformats.org/officeDocument/2006/relationships/hyperlink" Target="http://pngimg.com/download/22927" TargetMode="External"/><Relationship Id="rId4" Type="http://schemas.openxmlformats.org/officeDocument/2006/relationships/hyperlink" Target="https://en.wikipedia.org/wiki/Food_Basics_USA" TargetMode="Externa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themacrak.blogspot.com/2012/05/teaching-biblical-character-scripture.html" TargetMode="External"/><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hyperlink" Target="https://bibletalk.tv/sermons/topics"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braintrainingtools.org/skills/articles/levels-of-consciousness/"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forum.neformat.com.ua/post-punk-gothic/53460-lack-of-knowledge.html" TargetMode="External"/><Relationship Id="rId5" Type="http://schemas.openxmlformats.org/officeDocument/2006/relationships/image" Target="../media/image6.jpg"/><Relationship Id="rId4" Type="http://schemas.openxmlformats.org/officeDocument/2006/relationships/hyperlink" Target="https://vimeo.com/11955802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courses.lumenlearning.com/boundless-communications/chapter/logical-appeals/" TargetMode="External"/><Relationship Id="rId5" Type="http://schemas.openxmlformats.org/officeDocument/2006/relationships/image" Target="../media/image8.jpeg"/><Relationship Id="rId4" Type="http://schemas.openxmlformats.org/officeDocument/2006/relationships/hyperlink" Target="https://pcgamingwiki.com/wiki/Deprav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pixabay.com/en/training-pen-mark-marker-hand-469591/" TargetMode="External"/><Relationship Id="rId5" Type="http://schemas.openxmlformats.org/officeDocument/2006/relationships/image" Target="../media/image10.png"/><Relationship Id="rId4" Type="http://schemas.openxmlformats.org/officeDocument/2006/relationships/hyperlink" Target="http://www.braintrainingtools.org/skills/habit-is-the-intersection-of-knowledge-what-to-do-skill-how-to-do-and-desir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4006564-3DDD-41F5-9D4E-CA00A5C4FB4F}"/>
              </a:ext>
            </a:extLst>
          </p:cNvPr>
          <p:cNvSpPr txBox="1"/>
          <p:nvPr/>
        </p:nvSpPr>
        <p:spPr>
          <a:xfrm>
            <a:off x="5021821" y="3812954"/>
            <a:ext cx="6465287" cy="1516014"/>
          </a:xfrm>
          <a:prstGeom prst="rect">
            <a:avLst/>
          </a:prstGeom>
        </p:spPr>
        <p:txBody>
          <a:bodyPr vert="horz" lIns="91440" tIns="45720" rIns="91440" bIns="45720" rtlCol="0" anchor="b">
            <a:normAutofit/>
          </a:bodyPr>
          <a:lstStyle/>
          <a:p>
            <a:pPr marL="0" marR="0">
              <a:lnSpc>
                <a:spcPct val="90000"/>
              </a:lnSpc>
              <a:spcBef>
                <a:spcPct val="0"/>
              </a:spcBef>
              <a:spcAft>
                <a:spcPts val="600"/>
              </a:spcAft>
            </a:pPr>
            <a:r>
              <a:rPr lang="en-US" sz="4800" b="1" kern="1200" dirty="0">
                <a:solidFill>
                  <a:srgbClr val="FFFFFF"/>
                </a:solidFill>
                <a:effectLst/>
                <a:latin typeface="+mj-lt"/>
                <a:ea typeface="+mj-ea"/>
                <a:cs typeface="+mj-cs"/>
              </a:rPr>
              <a:t>HOW TO STUDY the BIBLE</a:t>
            </a:r>
            <a:endParaRPr lang="en-US" sz="4800" kern="1200" dirty="0">
              <a:solidFill>
                <a:srgbClr val="FFFFFF"/>
              </a:solidFill>
              <a:effectLst/>
              <a:latin typeface="+mj-lt"/>
              <a:ea typeface="+mj-ea"/>
              <a:cs typeface="+mj-cs"/>
            </a:endParaRPr>
          </a:p>
        </p:txBody>
      </p:sp>
      <p:pic>
        <p:nvPicPr>
          <p:cNvPr id="9" name="Picture 8" descr="Text&#10;&#10;Description automatically generated">
            <a:extLst>
              <a:ext uri="{FF2B5EF4-FFF2-40B4-BE49-F238E27FC236}">
                <a16:creationId xmlns:a16="http://schemas.microsoft.com/office/drawing/2014/main" id="{2EC19876-73E4-48CF-8BA6-ACF66C6B066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864" r="-2" b="16577"/>
          <a:stretch/>
        </p:blipFill>
        <p:spPr>
          <a:xfrm>
            <a:off x="317635" y="299363"/>
            <a:ext cx="4160452" cy="3049204"/>
          </a:xfrm>
          <a:prstGeom prst="rect">
            <a:avLst/>
          </a:prstGeom>
        </p:spPr>
      </p:pic>
      <p:pic>
        <p:nvPicPr>
          <p:cNvPr id="8" name="Picture 7" descr="Text&#10;&#10;Description automatically generated">
            <a:extLst>
              <a:ext uri="{FF2B5EF4-FFF2-40B4-BE49-F238E27FC236}">
                <a16:creationId xmlns:a16="http://schemas.microsoft.com/office/drawing/2014/main" id="{DF14FCB2-1D68-487D-BB64-9FF510DF4C6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5393" r="2" b="11245"/>
          <a:stretch/>
        </p:blipFill>
        <p:spPr>
          <a:xfrm>
            <a:off x="4654296" y="299363"/>
            <a:ext cx="7217085" cy="3008188"/>
          </a:xfrm>
          <a:prstGeom prst="rect">
            <a:avLst/>
          </a:prstGeom>
        </p:spPr>
      </p:pic>
      <p:cxnSp>
        <p:nvCxnSpPr>
          <p:cNvPr id="19" name="Straight Connector 18">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531F5221-3E24-4225-90AB-A8BACE1C8986}"/>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241" r="6567" b="-3"/>
          <a:stretch/>
        </p:blipFill>
        <p:spPr>
          <a:xfrm>
            <a:off x="317635" y="3509433"/>
            <a:ext cx="4160452" cy="3026833"/>
          </a:xfrm>
          <a:prstGeom prst="rect">
            <a:avLst/>
          </a:prstGeom>
        </p:spPr>
      </p:pic>
      <p:sp>
        <p:nvSpPr>
          <p:cNvPr id="3" name="Slide Number Placeholder 2">
            <a:extLst>
              <a:ext uri="{FF2B5EF4-FFF2-40B4-BE49-F238E27FC236}">
                <a16:creationId xmlns:a16="http://schemas.microsoft.com/office/drawing/2014/main" id="{69F69384-3740-4BE7-9B83-1F0685A895F0}"/>
              </a:ext>
            </a:extLst>
          </p:cNvPr>
          <p:cNvSpPr>
            <a:spLocks noGrp="1"/>
          </p:cNvSpPr>
          <p:nvPr>
            <p:ph type="sldNum" sz="quarter" idx="12"/>
          </p:nvPr>
        </p:nvSpPr>
        <p:spPr>
          <a:xfrm>
            <a:off x="9057372" y="6536267"/>
            <a:ext cx="2743200" cy="306928"/>
          </a:xfrm>
        </p:spPr>
        <p:txBody>
          <a:bodyPr vert="horz" lIns="91440" tIns="45720" rIns="91440" bIns="45720" rtlCol="0" anchor="ctr">
            <a:normAutofit/>
          </a:bodyPr>
          <a:lstStyle/>
          <a:p>
            <a:pPr>
              <a:spcAft>
                <a:spcPts val="600"/>
              </a:spcAft>
            </a:pPr>
            <a:fld id="{8A93AD35-03B3-4DE0-B369-4124358E2214}" type="slidenum">
              <a:rPr lang="en-US" smtClean="0"/>
              <a:pPr>
                <a:spcAft>
                  <a:spcPts val="600"/>
                </a:spcAft>
              </a:pPr>
              <a:t>1</a:t>
            </a:fld>
            <a:endParaRPr lang="en-US" dirty="0"/>
          </a:p>
        </p:txBody>
      </p:sp>
    </p:spTree>
    <p:extLst>
      <p:ext uri="{BB962C8B-B14F-4D97-AF65-F5344CB8AC3E}">
        <p14:creationId xmlns:p14="http://schemas.microsoft.com/office/powerpoint/2010/main" val="83944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2865658" y="866164"/>
            <a:ext cx="6190412" cy="1182927"/>
          </a:xfrm>
        </p:spPr>
        <p:txBody>
          <a:bodyPr vert="horz" lIns="91440" tIns="45720" rIns="91440" bIns="45720" rtlCol="0" anchor="b">
            <a:normAutofit/>
          </a:bodyPr>
          <a:lstStyle/>
          <a:p>
            <a:r>
              <a:rPr lang="en-US" sz="5600" b="1" dirty="0">
                <a:solidFill>
                  <a:srgbClr val="FF0000"/>
                </a:solidFill>
              </a:rPr>
              <a:t>2 Tim. 3:14-17 (MSG)</a:t>
            </a:r>
          </a:p>
        </p:txBody>
      </p:sp>
      <p:cxnSp>
        <p:nvCxnSpPr>
          <p:cNvPr id="35" name="Straight Connector 34">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B589529-B967-4B41-AE66-EF627E332944}"/>
              </a:ext>
            </a:extLst>
          </p:cNvPr>
          <p:cNvSpPr txBox="1"/>
          <p:nvPr/>
        </p:nvSpPr>
        <p:spPr>
          <a:xfrm>
            <a:off x="400673" y="2054998"/>
            <a:ext cx="11719611" cy="4443029"/>
          </a:xfrm>
          <a:prstGeom prst="rect">
            <a:avLst/>
          </a:prstGeom>
        </p:spPr>
        <p:txBody>
          <a:bodyPr vert="horz" lIns="91440" tIns="45720" rIns="91440" bIns="45720" rtlCol="0" anchor="t">
            <a:noAutofit/>
          </a:bodyPr>
          <a:lstStyle/>
          <a:p>
            <a:pPr>
              <a:lnSpc>
                <a:spcPct val="90000"/>
              </a:lnSpc>
              <a:spcAft>
                <a:spcPts val="600"/>
              </a:spcAft>
            </a:pPr>
            <a:r>
              <a:rPr lang="en-US" sz="3400" b="1" dirty="0">
                <a:solidFill>
                  <a:srgbClr val="0070C0">
                    <a:alpha val="80000"/>
                  </a:srgbClr>
                </a:solidFill>
              </a:rPr>
              <a:t>But don’t let it faze you. Stick with what you learned and believed, sure of the integrity of your teachers—why, you took in the sacred Scriptures with your mother’s milk! There’s nothing like the written Word of God for showing you the way to salvation through faith in Christ Jesus. Every part of Scripture is God-breathed and useful one way or another—showing us truth, exposing our rebellion, correcting our mistakes, training us to live God’s way, through the Word we are put together and shaped up for the tasks God has for us.</a:t>
            </a:r>
            <a:endParaRPr lang="en-US" sz="3400" dirty="0">
              <a:solidFill>
                <a:srgbClr val="0070C0">
                  <a:alpha val="80000"/>
                </a:srgbClr>
              </a:solidFill>
            </a:endParaRPr>
          </a:p>
        </p:txBody>
      </p:sp>
      <p:sp>
        <p:nvSpPr>
          <p:cNvPr id="3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dirty="0"/>
          </a:p>
        </p:txBody>
      </p:sp>
      <p:sp>
        <p:nvSpPr>
          <p:cNvPr id="3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dirty="0"/>
          </a:p>
        </p:txBody>
      </p:sp>
      <p:sp>
        <p:nvSpPr>
          <p:cNvPr id="4" name="Slide Number Placeholder 3">
            <a:extLst>
              <a:ext uri="{FF2B5EF4-FFF2-40B4-BE49-F238E27FC236}">
                <a16:creationId xmlns:a16="http://schemas.microsoft.com/office/drawing/2014/main" id="{9FE0592E-8CD5-4B0B-9841-2991D49ADD89}"/>
              </a:ext>
            </a:extLst>
          </p:cNvPr>
          <p:cNvSpPr>
            <a:spLocks noGrp="1"/>
          </p:cNvSpPr>
          <p:nvPr>
            <p:ph type="sldNum" sz="quarter" idx="12"/>
          </p:nvPr>
        </p:nvSpPr>
        <p:spPr/>
        <p:txBody>
          <a:bodyPr/>
          <a:lstStyle/>
          <a:p>
            <a:fld id="{9BB07FEE-E424-4620-A0EA-5F1F48EF1E78}" type="slidenum">
              <a:rPr lang="en-US" smtClean="0"/>
              <a:t>10</a:t>
            </a:fld>
            <a:endParaRPr lang="en-US" dirty="0"/>
          </a:p>
        </p:txBody>
      </p:sp>
    </p:spTree>
    <p:extLst>
      <p:ext uri="{BB962C8B-B14F-4D97-AF65-F5344CB8AC3E}">
        <p14:creationId xmlns:p14="http://schemas.microsoft.com/office/powerpoint/2010/main" val="3843165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EDFA5F-E509-43F7-922D-94A946FF03FF}"/>
              </a:ext>
            </a:extLst>
          </p:cNvPr>
          <p:cNvSpPr>
            <a:spLocks noGrp="1"/>
          </p:cNvSpPr>
          <p:nvPr>
            <p:ph type="sldNum" sz="quarter" idx="12"/>
          </p:nvPr>
        </p:nvSpPr>
        <p:spPr/>
        <p:txBody>
          <a:bodyPr/>
          <a:lstStyle/>
          <a:p>
            <a:fld id="{9BB07FEE-E424-4620-A0EA-5F1F48EF1E78}" type="slidenum">
              <a:rPr lang="en-US" smtClean="0"/>
              <a:t>11</a:t>
            </a:fld>
            <a:endParaRPr lang="en-US" dirty="0"/>
          </a:p>
        </p:txBody>
      </p:sp>
      <p:sp>
        <p:nvSpPr>
          <p:cNvPr id="3" name="TextBox 2">
            <a:extLst>
              <a:ext uri="{FF2B5EF4-FFF2-40B4-BE49-F238E27FC236}">
                <a16:creationId xmlns:a16="http://schemas.microsoft.com/office/drawing/2014/main" id="{5A327066-67E8-4783-9BF7-42BFEF0C1CA5}"/>
              </a:ext>
            </a:extLst>
          </p:cNvPr>
          <p:cNvSpPr txBox="1"/>
          <p:nvPr/>
        </p:nvSpPr>
        <p:spPr>
          <a:xfrm>
            <a:off x="3837212" y="196424"/>
            <a:ext cx="3190938" cy="1446550"/>
          </a:xfrm>
          <a:prstGeom prst="rect">
            <a:avLst/>
          </a:prstGeom>
          <a:noFill/>
        </p:spPr>
        <p:txBody>
          <a:bodyPr wrap="none" rtlCol="0">
            <a:spAutoFit/>
          </a:bodyPr>
          <a:lstStyle/>
          <a:p>
            <a:r>
              <a:rPr lang="en-US" sz="8800" b="1" dirty="0">
                <a:solidFill>
                  <a:schemeClr val="accent6">
                    <a:lumMod val="50000"/>
                  </a:schemeClr>
                </a:solidFill>
              </a:rPr>
              <a:t>HOW?</a:t>
            </a:r>
          </a:p>
        </p:txBody>
      </p:sp>
      <p:sp>
        <p:nvSpPr>
          <p:cNvPr id="4" name="TextBox 3">
            <a:extLst>
              <a:ext uri="{FF2B5EF4-FFF2-40B4-BE49-F238E27FC236}">
                <a16:creationId xmlns:a16="http://schemas.microsoft.com/office/drawing/2014/main" id="{21516273-75E3-4D72-9A22-F2EFA50E661B}"/>
              </a:ext>
            </a:extLst>
          </p:cNvPr>
          <p:cNvSpPr txBox="1"/>
          <p:nvPr/>
        </p:nvSpPr>
        <p:spPr>
          <a:xfrm>
            <a:off x="3786275" y="1495156"/>
            <a:ext cx="3894685" cy="646331"/>
          </a:xfrm>
          <a:prstGeom prst="rect">
            <a:avLst/>
          </a:prstGeom>
          <a:noFill/>
        </p:spPr>
        <p:txBody>
          <a:bodyPr wrap="square" rtlCol="0">
            <a:spAutoFit/>
          </a:bodyPr>
          <a:lstStyle/>
          <a:p>
            <a:r>
              <a:rPr lang="en-US" sz="3600" b="1" dirty="0">
                <a:solidFill>
                  <a:srgbClr val="FF0000"/>
                </a:solidFill>
              </a:rPr>
              <a:t>To Study the Bible</a:t>
            </a:r>
          </a:p>
        </p:txBody>
      </p:sp>
      <p:sp>
        <p:nvSpPr>
          <p:cNvPr id="5" name="TextBox 4">
            <a:extLst>
              <a:ext uri="{FF2B5EF4-FFF2-40B4-BE49-F238E27FC236}">
                <a16:creationId xmlns:a16="http://schemas.microsoft.com/office/drawing/2014/main" id="{9A91BF52-FB8F-449C-9052-502BD84B5FFA}"/>
              </a:ext>
            </a:extLst>
          </p:cNvPr>
          <p:cNvSpPr txBox="1"/>
          <p:nvPr/>
        </p:nvSpPr>
        <p:spPr>
          <a:xfrm>
            <a:off x="2005693" y="2094292"/>
            <a:ext cx="8180614" cy="4524315"/>
          </a:xfrm>
          <a:prstGeom prst="rect">
            <a:avLst/>
          </a:prstGeom>
          <a:noFill/>
        </p:spPr>
        <p:txBody>
          <a:bodyPr wrap="square" rtlCol="0">
            <a:spAutoFit/>
          </a:bodyPr>
          <a:lstStyle/>
          <a:p>
            <a:pPr marL="285750" indent="-285750">
              <a:buFont typeface="Wingdings" panose="05000000000000000000" pitchFamily="2" charset="2"/>
              <a:buChar char="v"/>
            </a:pPr>
            <a:r>
              <a:rPr lang="en-US" sz="3200" dirty="0">
                <a:solidFill>
                  <a:srgbClr val="660033"/>
                </a:solidFill>
              </a:rPr>
              <a:t>Many methods of Bible Study exist: </a:t>
            </a:r>
          </a:p>
          <a:p>
            <a:pPr marL="742950" lvl="1" indent="-285750">
              <a:buFont typeface="Wingdings" panose="05000000000000000000" pitchFamily="2" charset="2"/>
              <a:buChar char="v"/>
            </a:pPr>
            <a:r>
              <a:rPr lang="en-US" sz="3200" dirty="0">
                <a:solidFill>
                  <a:srgbClr val="660033"/>
                </a:solidFill>
              </a:rPr>
              <a:t> Basics of the Bible</a:t>
            </a:r>
          </a:p>
          <a:p>
            <a:pPr marL="742950" lvl="1" indent="-285750">
              <a:buFont typeface="Wingdings" panose="05000000000000000000" pitchFamily="2" charset="2"/>
              <a:buChar char="v"/>
            </a:pPr>
            <a:r>
              <a:rPr lang="en-US" sz="3200" dirty="0">
                <a:solidFill>
                  <a:srgbClr val="660033"/>
                </a:solidFill>
              </a:rPr>
              <a:t>A Theme</a:t>
            </a:r>
          </a:p>
          <a:p>
            <a:pPr marL="742950" lvl="1" indent="-285750">
              <a:buFont typeface="Wingdings" panose="05000000000000000000" pitchFamily="2" charset="2"/>
              <a:buChar char="v"/>
            </a:pPr>
            <a:r>
              <a:rPr lang="en-US" sz="3200" dirty="0">
                <a:solidFill>
                  <a:srgbClr val="660033"/>
                </a:solidFill>
              </a:rPr>
              <a:t> A book of the Bible</a:t>
            </a:r>
          </a:p>
          <a:p>
            <a:pPr marL="742950" lvl="1" indent="-285750">
              <a:buFont typeface="Wingdings" panose="05000000000000000000" pitchFamily="2" charset="2"/>
              <a:buChar char="v"/>
            </a:pPr>
            <a:r>
              <a:rPr lang="en-US" sz="3200" dirty="0">
                <a:solidFill>
                  <a:srgbClr val="660033"/>
                </a:solidFill>
              </a:rPr>
              <a:t> A passage of the Bible</a:t>
            </a:r>
          </a:p>
          <a:p>
            <a:pPr marL="742950" lvl="1" indent="-285750">
              <a:buFont typeface="Wingdings" panose="05000000000000000000" pitchFamily="2" charset="2"/>
              <a:buChar char="v"/>
            </a:pPr>
            <a:r>
              <a:rPr lang="en-US" sz="3200" dirty="0">
                <a:solidFill>
                  <a:srgbClr val="660033"/>
                </a:solidFill>
              </a:rPr>
              <a:t> A Bible word</a:t>
            </a:r>
          </a:p>
          <a:p>
            <a:pPr marL="742950" lvl="1" indent="-285750">
              <a:buFont typeface="Wingdings" panose="05000000000000000000" pitchFamily="2" charset="2"/>
              <a:buChar char="v"/>
            </a:pPr>
            <a:r>
              <a:rPr lang="en-US" sz="3200" dirty="0">
                <a:solidFill>
                  <a:srgbClr val="660033"/>
                </a:solidFill>
              </a:rPr>
              <a:t> A Doctrine</a:t>
            </a:r>
          </a:p>
          <a:p>
            <a:pPr marL="742950" lvl="1" indent="-285750">
              <a:buFont typeface="Wingdings" panose="05000000000000000000" pitchFamily="2" charset="2"/>
              <a:buChar char="v"/>
            </a:pPr>
            <a:r>
              <a:rPr lang="en-US" sz="3200" dirty="0">
                <a:solidFill>
                  <a:srgbClr val="660033"/>
                </a:solidFill>
              </a:rPr>
              <a:t> A Person</a:t>
            </a:r>
          </a:p>
          <a:p>
            <a:pPr marL="742950" lvl="1" indent="-285750">
              <a:buFont typeface="Wingdings" panose="05000000000000000000" pitchFamily="2" charset="2"/>
              <a:buChar char="v"/>
            </a:pPr>
            <a:r>
              <a:rPr lang="en-US" sz="3200" dirty="0">
                <a:solidFill>
                  <a:srgbClr val="660033"/>
                </a:solidFill>
              </a:rPr>
              <a:t> A Topic</a:t>
            </a:r>
          </a:p>
        </p:txBody>
      </p:sp>
    </p:spTree>
    <p:extLst>
      <p:ext uri="{BB962C8B-B14F-4D97-AF65-F5344CB8AC3E}">
        <p14:creationId xmlns:p14="http://schemas.microsoft.com/office/powerpoint/2010/main" val="361752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DC09A0A-5EF7-45F4-B8EE-54903540B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908218-FA10-4152-93FB-567E304AAF07}"/>
              </a:ext>
            </a:extLst>
          </p:cNvPr>
          <p:cNvSpPr>
            <a:spLocks noGrp="1"/>
          </p:cNvSpPr>
          <p:nvPr>
            <p:ph type="title"/>
          </p:nvPr>
        </p:nvSpPr>
        <p:spPr>
          <a:xfrm>
            <a:off x="2911144" y="66892"/>
            <a:ext cx="5949082" cy="1544062"/>
          </a:xfrm>
        </p:spPr>
        <p:txBody>
          <a:bodyPr vert="horz" lIns="91440" tIns="45720" rIns="91440" bIns="45720" rtlCol="0" anchor="ctr">
            <a:normAutofit/>
          </a:bodyPr>
          <a:lstStyle/>
          <a:p>
            <a:r>
              <a:rPr lang="en-US" sz="4000" b="1" dirty="0">
                <a:solidFill>
                  <a:srgbClr val="7030A0"/>
                </a:solidFill>
              </a:rPr>
              <a:t>How to Study the Bible</a:t>
            </a:r>
          </a:p>
        </p:txBody>
      </p:sp>
      <p:sp>
        <p:nvSpPr>
          <p:cNvPr id="3" name="TextBox 2">
            <a:extLst>
              <a:ext uri="{FF2B5EF4-FFF2-40B4-BE49-F238E27FC236}">
                <a16:creationId xmlns:a16="http://schemas.microsoft.com/office/drawing/2014/main" id="{F7707ED2-E75A-4D2C-BC2D-673880CCAE76}"/>
              </a:ext>
            </a:extLst>
          </p:cNvPr>
          <p:cNvSpPr txBox="1"/>
          <p:nvPr/>
        </p:nvSpPr>
        <p:spPr>
          <a:xfrm>
            <a:off x="306201" y="1229746"/>
            <a:ext cx="9232246" cy="2570482"/>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3900" b="1" dirty="0">
                <a:solidFill>
                  <a:srgbClr val="C00000"/>
                </a:solidFill>
              </a:rPr>
              <a:t>The Believer Should:</a:t>
            </a:r>
          </a:p>
          <a:p>
            <a:pPr marL="571500" indent="-571500">
              <a:lnSpc>
                <a:spcPct val="90000"/>
              </a:lnSpc>
              <a:spcAft>
                <a:spcPts val="600"/>
              </a:spcAft>
              <a:buFont typeface="Wingdings" panose="05000000000000000000" pitchFamily="2" charset="2"/>
              <a:buChar char="v"/>
            </a:pPr>
            <a:r>
              <a:rPr lang="en-US" sz="3900" b="1" dirty="0">
                <a:solidFill>
                  <a:srgbClr val="C00000"/>
                </a:solidFill>
              </a:rPr>
              <a:t>1</a:t>
            </a:r>
            <a:r>
              <a:rPr lang="en-US" sz="3900" b="1" baseline="30000" dirty="0">
                <a:solidFill>
                  <a:srgbClr val="C00000"/>
                </a:solidFill>
              </a:rPr>
              <a:t>st</a:t>
            </a:r>
            <a:r>
              <a:rPr lang="en-US" sz="3900" b="1" dirty="0">
                <a:solidFill>
                  <a:srgbClr val="C00000"/>
                </a:solidFill>
              </a:rPr>
              <a:t> Learn the BASICS (facts)</a:t>
            </a:r>
          </a:p>
          <a:p>
            <a:pPr marL="571500" indent="-571500">
              <a:lnSpc>
                <a:spcPct val="90000"/>
              </a:lnSpc>
              <a:spcAft>
                <a:spcPts val="600"/>
              </a:spcAft>
              <a:buFont typeface="Wingdings" panose="05000000000000000000" pitchFamily="2" charset="2"/>
              <a:buChar char="v"/>
            </a:pPr>
            <a:r>
              <a:rPr lang="en-US" sz="3900" b="1" dirty="0">
                <a:solidFill>
                  <a:srgbClr val="C00000"/>
                </a:solidFill>
              </a:rPr>
              <a:t>2</a:t>
            </a:r>
            <a:r>
              <a:rPr lang="en-US" sz="3900" b="1" baseline="30000" dirty="0">
                <a:solidFill>
                  <a:srgbClr val="C00000"/>
                </a:solidFill>
              </a:rPr>
              <a:t>nd</a:t>
            </a:r>
            <a:r>
              <a:rPr lang="en-US" sz="3900" b="1" dirty="0">
                <a:solidFill>
                  <a:srgbClr val="C00000"/>
                </a:solidFill>
              </a:rPr>
              <a:t> Learn the STRUCTURE (interpretation)</a:t>
            </a:r>
          </a:p>
          <a:p>
            <a:pPr marL="571500" indent="-571500">
              <a:lnSpc>
                <a:spcPct val="90000"/>
              </a:lnSpc>
              <a:spcAft>
                <a:spcPts val="600"/>
              </a:spcAft>
              <a:buFont typeface="Wingdings" panose="05000000000000000000" pitchFamily="2" charset="2"/>
              <a:buChar char="v"/>
            </a:pPr>
            <a:r>
              <a:rPr lang="en-US" sz="3900" b="1" dirty="0">
                <a:solidFill>
                  <a:srgbClr val="C00000"/>
                </a:solidFill>
              </a:rPr>
              <a:t>3</a:t>
            </a:r>
            <a:r>
              <a:rPr lang="en-US" sz="3900" b="1" baseline="30000" dirty="0">
                <a:solidFill>
                  <a:srgbClr val="C00000"/>
                </a:solidFill>
              </a:rPr>
              <a:t>rd</a:t>
            </a:r>
            <a:r>
              <a:rPr lang="en-US" sz="3900" b="1" dirty="0">
                <a:solidFill>
                  <a:srgbClr val="C00000"/>
                </a:solidFill>
              </a:rPr>
              <a:t> Learn the PRINCIPLES (foundational truths)</a:t>
            </a:r>
          </a:p>
          <a:p>
            <a:pPr>
              <a:lnSpc>
                <a:spcPct val="90000"/>
              </a:lnSpc>
              <a:spcAft>
                <a:spcPts val="600"/>
              </a:spcAft>
            </a:pPr>
            <a:endParaRPr lang="en-US" dirty="0"/>
          </a:p>
        </p:txBody>
      </p:sp>
      <p:cxnSp>
        <p:nvCxnSpPr>
          <p:cNvPr id="6" name="Straight Connector 5">
            <a:extLst>
              <a:ext uri="{FF2B5EF4-FFF2-40B4-BE49-F238E27FC236}">
                <a16:creationId xmlns:a16="http://schemas.microsoft.com/office/drawing/2014/main" id="{5EDD856D-F221-43FF-8D01-32EB14914299}"/>
              </a:ext>
            </a:extLst>
          </p:cNvPr>
          <p:cNvCxnSpPr/>
          <p:nvPr/>
        </p:nvCxnSpPr>
        <p:spPr>
          <a:xfrm>
            <a:off x="2008554" y="115667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4D68F3-7E36-4518-BCFA-6A382A7D5792}"/>
              </a:ext>
            </a:extLst>
          </p:cNvPr>
          <p:cNvCxnSpPr/>
          <p:nvPr/>
        </p:nvCxnSpPr>
        <p:spPr>
          <a:xfrm>
            <a:off x="679938" y="1094155"/>
            <a:ext cx="10785231" cy="0"/>
          </a:xfrm>
          <a:prstGeom prst="line">
            <a:avLst/>
          </a:prstGeom>
          <a:ln w="79375" cmpd="thickThi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48604A27-F665-4E2F-B9AB-BB595B6B45D8}"/>
              </a:ext>
            </a:extLst>
          </p:cNvPr>
          <p:cNvSpPr>
            <a:spLocks noGrp="1"/>
          </p:cNvSpPr>
          <p:nvPr>
            <p:ph type="sldNum" sz="quarter" idx="12"/>
          </p:nvPr>
        </p:nvSpPr>
        <p:spPr/>
        <p:txBody>
          <a:bodyPr/>
          <a:lstStyle/>
          <a:p>
            <a:fld id="{9BB07FEE-E424-4620-A0EA-5F1F48EF1E78}" type="slidenum">
              <a:rPr lang="en-US" smtClean="0"/>
              <a:t>12</a:t>
            </a:fld>
            <a:endParaRPr lang="en-US" dirty="0"/>
          </a:p>
        </p:txBody>
      </p:sp>
      <p:pic>
        <p:nvPicPr>
          <p:cNvPr id="7" name="Picture 6" descr="Logo&#10;&#10;Description automatically generated with medium confidence">
            <a:extLst>
              <a:ext uri="{FF2B5EF4-FFF2-40B4-BE49-F238E27FC236}">
                <a16:creationId xmlns:a16="http://schemas.microsoft.com/office/drawing/2014/main" id="{AE0EF2F3-C7E8-43BE-AF62-037975A5728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4353" t="19905" r="11466" b="16463"/>
          <a:stretch/>
        </p:blipFill>
        <p:spPr>
          <a:xfrm>
            <a:off x="1612957" y="3429000"/>
            <a:ext cx="2081191" cy="869264"/>
          </a:xfrm>
          <a:prstGeom prst="rect">
            <a:avLst/>
          </a:prstGeom>
        </p:spPr>
      </p:pic>
      <p:pic>
        <p:nvPicPr>
          <p:cNvPr id="13" name="Picture 12" descr="Diagram&#10;&#10;Description automatically generated">
            <a:extLst>
              <a:ext uri="{FF2B5EF4-FFF2-40B4-BE49-F238E27FC236}">
                <a16:creationId xmlns:a16="http://schemas.microsoft.com/office/drawing/2014/main" id="{2B450E9F-34A2-483D-9C10-8EA03402BB5C}"/>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43835" t="-752" r="31606" b="90136"/>
          <a:stretch/>
        </p:blipFill>
        <p:spPr>
          <a:xfrm>
            <a:off x="4597368" y="4301878"/>
            <a:ext cx="2994213" cy="728096"/>
          </a:xfrm>
          <a:prstGeom prst="rect">
            <a:avLst/>
          </a:prstGeom>
        </p:spPr>
      </p:pic>
      <p:pic>
        <p:nvPicPr>
          <p:cNvPr id="18" name="Picture 17" descr="Text&#10;&#10;Description automatically generated">
            <a:extLst>
              <a:ext uri="{FF2B5EF4-FFF2-40B4-BE49-F238E27FC236}">
                <a16:creationId xmlns:a16="http://schemas.microsoft.com/office/drawing/2014/main" id="{14CF5CC8-2836-4331-BFA7-F9C8A002BE8F}"/>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4608" t="50000" r="14070" b="3924"/>
          <a:stretch/>
        </p:blipFill>
        <p:spPr>
          <a:xfrm>
            <a:off x="7974822" y="5243076"/>
            <a:ext cx="2844861" cy="1295836"/>
          </a:xfrm>
          <a:prstGeom prst="rect">
            <a:avLst/>
          </a:prstGeom>
        </p:spPr>
      </p:pic>
      <p:pic>
        <p:nvPicPr>
          <p:cNvPr id="21" name="Picture 20" descr="A close-up of a book&#10;&#10;Description automatically generated with low confidence">
            <a:extLst>
              <a:ext uri="{FF2B5EF4-FFF2-40B4-BE49-F238E27FC236}">
                <a16:creationId xmlns:a16="http://schemas.microsoft.com/office/drawing/2014/main" id="{B07838C0-FF4C-4855-9253-540B5E755CB8}"/>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826029" y="2328685"/>
            <a:ext cx="3231276" cy="2570483"/>
          </a:xfrm>
          <a:prstGeom prst="rect">
            <a:avLst/>
          </a:prstGeom>
        </p:spPr>
      </p:pic>
    </p:spTree>
    <p:extLst>
      <p:ext uri="{BB962C8B-B14F-4D97-AF65-F5344CB8AC3E}">
        <p14:creationId xmlns:p14="http://schemas.microsoft.com/office/powerpoint/2010/main" val="1598845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8FD4D-59D5-4F34-8D95-40EB05B5EDA8}"/>
              </a:ext>
            </a:extLst>
          </p:cNvPr>
          <p:cNvSpPr>
            <a:spLocks noGrp="1"/>
          </p:cNvSpPr>
          <p:nvPr>
            <p:ph type="sldNum" sz="quarter" idx="12"/>
          </p:nvPr>
        </p:nvSpPr>
        <p:spPr/>
        <p:txBody>
          <a:bodyPr/>
          <a:lstStyle/>
          <a:p>
            <a:fld id="{9BB07FEE-E424-4620-A0EA-5F1F48EF1E78}" type="slidenum">
              <a:rPr lang="en-US" smtClean="0"/>
              <a:t>13</a:t>
            </a:fld>
            <a:endParaRPr lang="en-US" dirty="0"/>
          </a:p>
        </p:txBody>
      </p:sp>
      <p:sp>
        <p:nvSpPr>
          <p:cNvPr id="3" name="TextBox 2">
            <a:extLst>
              <a:ext uri="{FF2B5EF4-FFF2-40B4-BE49-F238E27FC236}">
                <a16:creationId xmlns:a16="http://schemas.microsoft.com/office/drawing/2014/main" id="{4A10969E-69F6-4A47-AAB4-36DFBAEF828D}"/>
              </a:ext>
            </a:extLst>
          </p:cNvPr>
          <p:cNvSpPr txBox="1"/>
          <p:nvPr/>
        </p:nvSpPr>
        <p:spPr>
          <a:xfrm>
            <a:off x="1881894" y="106276"/>
            <a:ext cx="6641004" cy="707886"/>
          </a:xfrm>
          <a:prstGeom prst="rect">
            <a:avLst/>
          </a:prstGeom>
          <a:noFill/>
        </p:spPr>
        <p:txBody>
          <a:bodyPr wrap="square" rtlCol="0">
            <a:spAutoFit/>
          </a:bodyPr>
          <a:lstStyle/>
          <a:p>
            <a:r>
              <a:rPr lang="en-US" sz="4000" b="1" dirty="0">
                <a:solidFill>
                  <a:srgbClr val="FF0000"/>
                </a:solidFill>
              </a:rPr>
              <a:t>Studying a Person/Character</a:t>
            </a:r>
          </a:p>
        </p:txBody>
      </p:sp>
      <p:sp>
        <p:nvSpPr>
          <p:cNvPr id="4" name="TextBox 3">
            <a:extLst>
              <a:ext uri="{FF2B5EF4-FFF2-40B4-BE49-F238E27FC236}">
                <a16:creationId xmlns:a16="http://schemas.microsoft.com/office/drawing/2014/main" id="{76DA0DE9-AD54-44FC-8651-831E6E4AD887}"/>
              </a:ext>
            </a:extLst>
          </p:cNvPr>
          <p:cNvSpPr txBox="1"/>
          <p:nvPr/>
        </p:nvSpPr>
        <p:spPr>
          <a:xfrm>
            <a:off x="491560" y="1092266"/>
            <a:ext cx="8138652" cy="5724644"/>
          </a:xfrm>
          <a:prstGeom prst="rect">
            <a:avLst/>
          </a:prstGeom>
          <a:noFill/>
        </p:spPr>
        <p:txBody>
          <a:bodyPr wrap="square" rtlCol="0">
            <a:spAutoFit/>
          </a:bodyPr>
          <a:lstStyle/>
          <a:p>
            <a:r>
              <a:rPr lang="en-US" sz="2400" b="1" dirty="0">
                <a:solidFill>
                  <a:srgbClr val="7030A0"/>
                </a:solidFill>
              </a:rPr>
              <a:t>Choose a Bible character and discover what God teaches you through this person’s life.</a:t>
            </a:r>
          </a:p>
          <a:p>
            <a:pPr marL="342900" indent="-342900">
              <a:buAutoNum type="arabicPeriod"/>
            </a:pPr>
            <a:r>
              <a:rPr lang="en-US" sz="2000" b="1" dirty="0"/>
              <a:t>Gather basic information about the character:</a:t>
            </a:r>
          </a:p>
          <a:p>
            <a:pPr marL="800100" lvl="1" indent="-342900">
              <a:buFont typeface="Courier New" panose="02070309020205020404" pitchFamily="49" charset="0"/>
              <a:buChar char="o"/>
            </a:pPr>
            <a:r>
              <a:rPr lang="en-US" sz="2000" b="1" dirty="0"/>
              <a:t>Genealogy: what shaped the person’s formative years?</a:t>
            </a:r>
          </a:p>
          <a:p>
            <a:pPr marL="800100" lvl="1" indent="-342900">
              <a:buFont typeface="Courier New" panose="02070309020205020404" pitchFamily="49" charset="0"/>
              <a:buChar char="o"/>
            </a:pPr>
            <a:r>
              <a:rPr lang="en-US" sz="2000" b="1" dirty="0"/>
              <a:t>Geography: where was the person born?</a:t>
            </a:r>
          </a:p>
          <a:p>
            <a:pPr marL="800100" lvl="1" indent="-342900">
              <a:buFont typeface="Courier New" panose="02070309020205020404" pitchFamily="49" charset="0"/>
              <a:buChar char="o"/>
            </a:pPr>
            <a:r>
              <a:rPr lang="en-US" sz="2000" b="1" dirty="0"/>
              <a:t>Significant events in the person’s life</a:t>
            </a:r>
          </a:p>
          <a:p>
            <a:pPr marL="800100" lvl="1" indent="-342900">
              <a:buFont typeface="Courier New" panose="02070309020205020404" pitchFamily="49" charset="0"/>
              <a:buChar char="o"/>
            </a:pPr>
            <a:r>
              <a:rPr lang="en-US" sz="2000" b="1" dirty="0"/>
              <a:t>How the person responded to events</a:t>
            </a:r>
          </a:p>
          <a:p>
            <a:pPr marL="800100" lvl="1" indent="-342900">
              <a:buFont typeface="Courier New" panose="02070309020205020404" pitchFamily="49" charset="0"/>
              <a:buChar char="o"/>
            </a:pPr>
            <a:r>
              <a:rPr lang="en-US" sz="2000" b="1" dirty="0"/>
              <a:t>What other characters were this person’s contemporaries</a:t>
            </a:r>
          </a:p>
          <a:p>
            <a:pPr marL="800100" lvl="1" indent="-342900">
              <a:buFont typeface="Courier New" panose="02070309020205020404" pitchFamily="49" charset="0"/>
              <a:buChar char="o"/>
            </a:pPr>
            <a:r>
              <a:rPr lang="en-US" sz="2000" b="1" dirty="0"/>
              <a:t>Statements the character made and what others said about this person</a:t>
            </a:r>
          </a:p>
          <a:p>
            <a:pPr marL="800100" lvl="1" indent="-342900">
              <a:buFont typeface="Courier New" panose="02070309020205020404" pitchFamily="49" charset="0"/>
              <a:buChar char="o"/>
            </a:pPr>
            <a:r>
              <a:rPr lang="en-US" sz="2000" b="1" dirty="0"/>
              <a:t>What impact the person had on others</a:t>
            </a:r>
          </a:p>
          <a:p>
            <a:pPr marL="800100" lvl="1" indent="-342900">
              <a:buFont typeface="Courier New" panose="02070309020205020404" pitchFamily="49" charset="0"/>
              <a:buChar char="o"/>
            </a:pPr>
            <a:r>
              <a:rPr lang="en-US" sz="2000" b="1" dirty="0"/>
              <a:t>The person’s strengths and weaknesses</a:t>
            </a:r>
          </a:p>
          <a:p>
            <a:pPr marL="800100" lvl="1" indent="-342900">
              <a:buFont typeface="Courier New" panose="02070309020205020404" pitchFamily="49" charset="0"/>
              <a:buChar char="o"/>
            </a:pPr>
            <a:r>
              <a:rPr lang="en-US" sz="2000" b="1" dirty="0"/>
              <a:t>Evidence of the person’s devotion to the Lord</a:t>
            </a:r>
          </a:p>
          <a:p>
            <a:pPr marL="342900" lvl="1" indent="-342900">
              <a:buAutoNum type="arabicPeriod" startAt="2"/>
            </a:pPr>
            <a:r>
              <a:rPr lang="en-US" sz="2000" b="1" dirty="0"/>
              <a:t>Establish a lifeline for the Bible character and document with Scripture</a:t>
            </a:r>
          </a:p>
          <a:p>
            <a:pPr marL="342900" lvl="1" indent="-342900">
              <a:buAutoNum type="arabicPeriod" startAt="2"/>
            </a:pPr>
            <a:r>
              <a:rPr lang="en-US" sz="2000" b="1" dirty="0"/>
              <a:t>Write biblical principles you learn from the character’s life.</a:t>
            </a:r>
          </a:p>
          <a:p>
            <a:pPr marL="342900" lvl="1" indent="-342900">
              <a:buAutoNum type="arabicPeriod" startAt="2"/>
            </a:pPr>
            <a:r>
              <a:rPr lang="en-US" sz="2000" b="1" dirty="0"/>
              <a:t>Apply the teaching to your life. What strengths or weaknesses do you share with the person?</a:t>
            </a:r>
          </a:p>
          <a:p>
            <a:pPr marL="800100" lvl="1" indent="-342900">
              <a:buAutoNum type="arabicPeriod"/>
            </a:pPr>
            <a:endParaRPr lang="en-US" dirty="0"/>
          </a:p>
        </p:txBody>
      </p:sp>
      <p:sp>
        <p:nvSpPr>
          <p:cNvPr id="5" name="Footer Placeholder 4">
            <a:extLst>
              <a:ext uri="{FF2B5EF4-FFF2-40B4-BE49-F238E27FC236}">
                <a16:creationId xmlns:a16="http://schemas.microsoft.com/office/drawing/2014/main" id="{21811D10-DC4A-46F9-90EF-CA63162C2274}"/>
              </a:ext>
            </a:extLst>
          </p:cNvPr>
          <p:cNvSpPr>
            <a:spLocks noGrp="1"/>
          </p:cNvSpPr>
          <p:nvPr>
            <p:ph type="ftr" sz="quarter" idx="11"/>
          </p:nvPr>
        </p:nvSpPr>
        <p:spPr/>
        <p:txBody>
          <a:bodyPr/>
          <a:lstStyle/>
          <a:p>
            <a:r>
              <a:rPr lang="en-US" dirty="0"/>
              <a:t>Avery, Disciple's Victory</a:t>
            </a:r>
          </a:p>
        </p:txBody>
      </p:sp>
      <p:pic>
        <p:nvPicPr>
          <p:cNvPr id="7" name="Picture 6" descr="Text&#10;&#10;Description automatically generated">
            <a:extLst>
              <a:ext uri="{FF2B5EF4-FFF2-40B4-BE49-F238E27FC236}">
                <a16:creationId xmlns:a16="http://schemas.microsoft.com/office/drawing/2014/main" id="{44F03CA7-BFD0-4E68-8230-E6ADD5B52C0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37525" y="454325"/>
            <a:ext cx="3048000" cy="2295525"/>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001A56C6-6FBF-4309-B5E0-DA1E0D1A0E3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545157" y="2977040"/>
            <a:ext cx="2375788" cy="2375788"/>
          </a:xfrm>
          <a:prstGeom prst="rect">
            <a:avLst/>
          </a:prstGeom>
        </p:spPr>
      </p:pic>
    </p:spTree>
    <p:extLst>
      <p:ext uri="{BB962C8B-B14F-4D97-AF65-F5344CB8AC3E}">
        <p14:creationId xmlns:p14="http://schemas.microsoft.com/office/powerpoint/2010/main" val="1832151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756BD3-759A-49DF-B965-825ECA00EA91}"/>
              </a:ext>
            </a:extLst>
          </p:cNvPr>
          <p:cNvSpPr>
            <a:spLocks noGrp="1"/>
          </p:cNvSpPr>
          <p:nvPr>
            <p:ph type="sldNum" sz="quarter" idx="12"/>
          </p:nvPr>
        </p:nvSpPr>
        <p:spPr/>
        <p:txBody>
          <a:bodyPr/>
          <a:lstStyle/>
          <a:p>
            <a:fld id="{9BB07FEE-E424-4620-A0EA-5F1F48EF1E78}" type="slidenum">
              <a:rPr lang="en-US" smtClean="0"/>
              <a:t>14</a:t>
            </a:fld>
            <a:endParaRPr lang="en-US" dirty="0"/>
          </a:p>
        </p:txBody>
      </p:sp>
      <p:sp>
        <p:nvSpPr>
          <p:cNvPr id="5" name="Title 1">
            <a:extLst>
              <a:ext uri="{FF2B5EF4-FFF2-40B4-BE49-F238E27FC236}">
                <a16:creationId xmlns:a16="http://schemas.microsoft.com/office/drawing/2014/main" id="{1F1C7D1D-0584-4E61-87AC-5F70E4E3E1CC}"/>
              </a:ext>
            </a:extLst>
          </p:cNvPr>
          <p:cNvSpPr txBox="1">
            <a:spLocks/>
          </p:cNvSpPr>
          <p:nvPr/>
        </p:nvSpPr>
        <p:spPr>
          <a:xfrm>
            <a:off x="6090574" y="140857"/>
            <a:ext cx="4977976" cy="9834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cap="small" dirty="0">
              <a:solidFill>
                <a:srgbClr val="FF0000"/>
              </a:solidFill>
            </a:endParaRPr>
          </a:p>
        </p:txBody>
      </p:sp>
      <p:sp>
        <p:nvSpPr>
          <p:cNvPr id="6" name="TextBox 5">
            <a:extLst>
              <a:ext uri="{FF2B5EF4-FFF2-40B4-BE49-F238E27FC236}">
                <a16:creationId xmlns:a16="http://schemas.microsoft.com/office/drawing/2014/main" id="{4D52C6E3-E643-419B-BA80-C1B01A6411CA}"/>
              </a:ext>
            </a:extLst>
          </p:cNvPr>
          <p:cNvSpPr txBox="1"/>
          <p:nvPr/>
        </p:nvSpPr>
        <p:spPr>
          <a:xfrm>
            <a:off x="289822" y="1080718"/>
            <a:ext cx="11689813" cy="4930607"/>
          </a:xfrm>
          <a:prstGeom prst="rect">
            <a:avLst/>
          </a:prstGeom>
        </p:spPr>
        <p:txBody>
          <a:bodyPr vert="horz" lIns="91440" tIns="45720" rIns="91440" bIns="45720" rtlCol="0" anchor="ctr">
            <a:normAutofit/>
          </a:bodyPr>
          <a:lstStyle/>
          <a:p>
            <a:pPr marL="228600" lvl="1" algn="ctr">
              <a:lnSpc>
                <a:spcPct val="90000"/>
              </a:lnSpc>
              <a:spcAft>
                <a:spcPts val="600"/>
              </a:spcAft>
            </a:pPr>
            <a:r>
              <a:rPr lang="en-US" sz="3200" b="1" dirty="0">
                <a:solidFill>
                  <a:srgbClr val="7030A0"/>
                </a:solidFill>
              </a:rPr>
              <a:t>Genealogy: what shaped the person’s formative years?</a:t>
            </a:r>
            <a:endParaRPr lang="en-US" sz="3200" b="1" dirty="0">
              <a:solidFill>
                <a:srgbClr val="000000"/>
              </a:solidFill>
            </a:endParaRPr>
          </a:p>
          <a:p>
            <a:pPr marL="228600" lvl="1">
              <a:lnSpc>
                <a:spcPct val="90000"/>
              </a:lnSpc>
              <a:spcAft>
                <a:spcPts val="600"/>
              </a:spcAft>
            </a:pPr>
            <a:r>
              <a:rPr lang="en-US" sz="2200" b="1" dirty="0">
                <a:solidFill>
                  <a:srgbClr val="000000"/>
                </a:solidFill>
              </a:rPr>
              <a:t>Genealogy is an account of the descent of a person, family or group from an ancestor. Biblical genealogy is important because it reveals how God has worked in the life of a people. We can learn lessons about the character we are studying by knowing how that character’s perspective is shaped based upon how the person understood God as he interacted with the ancestors. Moreover, it evidences the historical walk with God and the people he guides. </a:t>
            </a:r>
          </a:p>
          <a:p>
            <a:pPr marL="228600" lvl="1">
              <a:lnSpc>
                <a:spcPct val="90000"/>
              </a:lnSpc>
              <a:spcAft>
                <a:spcPts val="600"/>
              </a:spcAft>
            </a:pPr>
            <a:endParaRPr lang="en-US" sz="1900" b="1" dirty="0">
              <a:solidFill>
                <a:srgbClr val="000000"/>
              </a:solidFill>
            </a:endParaRPr>
          </a:p>
          <a:p>
            <a:pPr marL="514350" lvl="1" indent="-285750">
              <a:lnSpc>
                <a:spcPct val="90000"/>
              </a:lnSpc>
              <a:spcAft>
                <a:spcPts val="600"/>
              </a:spcAft>
              <a:buFont typeface="Wingdings" panose="05000000000000000000" pitchFamily="2" charset="2"/>
              <a:buChar char="v"/>
            </a:pPr>
            <a:r>
              <a:rPr lang="en-US" sz="2200" b="1" dirty="0">
                <a:solidFill>
                  <a:srgbClr val="660033"/>
                </a:solidFill>
              </a:rPr>
              <a:t>Abraham can be traced to Noah (Genesis 10:1)</a:t>
            </a:r>
          </a:p>
          <a:p>
            <a:pPr marL="514350" lvl="1" indent="-285750">
              <a:lnSpc>
                <a:spcPct val="90000"/>
              </a:lnSpc>
              <a:spcAft>
                <a:spcPts val="600"/>
              </a:spcAft>
              <a:buFont typeface="Wingdings" panose="05000000000000000000" pitchFamily="2" charset="2"/>
              <a:buChar char="v"/>
            </a:pPr>
            <a:r>
              <a:rPr lang="en-US" sz="2200" b="1" dirty="0">
                <a:solidFill>
                  <a:srgbClr val="660033"/>
                </a:solidFill>
              </a:rPr>
              <a:t>He’s in the lineage of Shem (Genesis 11:10-27)</a:t>
            </a:r>
          </a:p>
          <a:p>
            <a:pPr marL="514350" lvl="1" indent="-285750">
              <a:lnSpc>
                <a:spcPct val="90000"/>
              </a:lnSpc>
              <a:spcAft>
                <a:spcPts val="600"/>
              </a:spcAft>
              <a:buFont typeface="Wingdings" panose="05000000000000000000" pitchFamily="2" charset="2"/>
              <a:buChar char="v"/>
            </a:pPr>
            <a:r>
              <a:rPr lang="en-US" sz="2200" b="1" dirty="0">
                <a:solidFill>
                  <a:srgbClr val="660033"/>
                </a:solidFill>
              </a:rPr>
              <a:t>Interesting Fact – The name Shem is Hebrew – the Arabic is pronounced Sem. Adding the suffix itc brings specific reference to the biblical character as it relates to the lineage or the tribe Hence, Shemite, Semic or Shemtic/Semitic makes reference to those who are in the lineage of Shem</a:t>
            </a:r>
          </a:p>
        </p:txBody>
      </p:sp>
      <p:sp>
        <p:nvSpPr>
          <p:cNvPr id="11" name="Title 1">
            <a:extLst>
              <a:ext uri="{FF2B5EF4-FFF2-40B4-BE49-F238E27FC236}">
                <a16:creationId xmlns:a16="http://schemas.microsoft.com/office/drawing/2014/main" id="{09697771-DB50-4188-BFC8-11A2E1DEA798}"/>
              </a:ext>
            </a:extLst>
          </p:cNvPr>
          <p:cNvSpPr>
            <a:spLocks noGrp="1"/>
          </p:cNvSpPr>
          <p:nvPr>
            <p:ph type="title"/>
          </p:nvPr>
        </p:nvSpPr>
        <p:spPr>
          <a:xfrm>
            <a:off x="838200" y="202370"/>
            <a:ext cx="10515600" cy="1107287"/>
          </a:xfrm>
        </p:spPr>
        <p:txBody>
          <a:bodyPr>
            <a:normAutofit/>
          </a:bodyPr>
          <a:lstStyle/>
          <a:p>
            <a:pPr algn="ctr"/>
            <a:r>
              <a:rPr lang="en-US" sz="4800" b="1" cap="small" dirty="0">
                <a:solidFill>
                  <a:srgbClr val="FF0000"/>
                </a:solidFill>
              </a:rPr>
              <a:t>Abraham</a:t>
            </a:r>
          </a:p>
        </p:txBody>
      </p:sp>
    </p:spTree>
    <p:extLst>
      <p:ext uri="{BB962C8B-B14F-4D97-AF65-F5344CB8AC3E}">
        <p14:creationId xmlns:p14="http://schemas.microsoft.com/office/powerpoint/2010/main" val="800682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8677-30AD-4FB8-9E10-9302EECA52BB}"/>
              </a:ext>
            </a:extLst>
          </p:cNvPr>
          <p:cNvSpPr>
            <a:spLocks noGrp="1"/>
          </p:cNvSpPr>
          <p:nvPr>
            <p:ph type="title"/>
          </p:nvPr>
        </p:nvSpPr>
        <p:spPr>
          <a:xfrm>
            <a:off x="838200" y="202370"/>
            <a:ext cx="10515600" cy="1325563"/>
          </a:xfrm>
        </p:spPr>
        <p:txBody>
          <a:bodyPr>
            <a:normAutofit/>
          </a:bodyPr>
          <a:lstStyle/>
          <a:p>
            <a:pPr algn="ctr"/>
            <a:r>
              <a:rPr lang="en-US" sz="4800" b="1" cap="small" dirty="0">
                <a:solidFill>
                  <a:srgbClr val="FF0000"/>
                </a:solidFill>
              </a:rPr>
              <a:t>Abraham</a:t>
            </a:r>
          </a:p>
        </p:txBody>
      </p:sp>
      <p:sp>
        <p:nvSpPr>
          <p:cNvPr id="3" name="Slide Number Placeholder 2">
            <a:extLst>
              <a:ext uri="{FF2B5EF4-FFF2-40B4-BE49-F238E27FC236}">
                <a16:creationId xmlns:a16="http://schemas.microsoft.com/office/drawing/2014/main" id="{22756BD3-759A-49DF-B965-825ECA00EA91}"/>
              </a:ext>
            </a:extLst>
          </p:cNvPr>
          <p:cNvSpPr>
            <a:spLocks noGrp="1"/>
          </p:cNvSpPr>
          <p:nvPr>
            <p:ph type="sldNum" sz="quarter" idx="12"/>
          </p:nvPr>
        </p:nvSpPr>
        <p:spPr/>
        <p:txBody>
          <a:bodyPr/>
          <a:lstStyle/>
          <a:p>
            <a:fld id="{9BB07FEE-E424-4620-A0EA-5F1F48EF1E78}" type="slidenum">
              <a:rPr lang="en-US" smtClean="0"/>
              <a:t>15</a:t>
            </a:fld>
            <a:endParaRPr lang="en-US" dirty="0"/>
          </a:p>
        </p:txBody>
      </p:sp>
      <p:sp>
        <p:nvSpPr>
          <p:cNvPr id="4" name="TextBox 3">
            <a:extLst>
              <a:ext uri="{FF2B5EF4-FFF2-40B4-BE49-F238E27FC236}">
                <a16:creationId xmlns:a16="http://schemas.microsoft.com/office/drawing/2014/main" id="{6C7B634C-9E09-43DC-8AAF-95BBE91B9D49}"/>
              </a:ext>
            </a:extLst>
          </p:cNvPr>
          <p:cNvSpPr txBox="1"/>
          <p:nvPr/>
        </p:nvSpPr>
        <p:spPr>
          <a:xfrm>
            <a:off x="926199" y="1527933"/>
            <a:ext cx="10515600" cy="3662541"/>
          </a:xfrm>
          <a:prstGeom prst="rect">
            <a:avLst/>
          </a:prstGeom>
          <a:noFill/>
        </p:spPr>
        <p:txBody>
          <a:bodyPr wrap="square" rtlCol="0">
            <a:spAutoFit/>
          </a:bodyPr>
          <a:lstStyle/>
          <a:p>
            <a:pPr lvl="1" algn="ctr"/>
            <a:r>
              <a:rPr lang="en-US" sz="3600" b="1" dirty="0">
                <a:solidFill>
                  <a:srgbClr val="7030A0"/>
                </a:solidFill>
              </a:rPr>
              <a:t>Geography: where was the person born?</a:t>
            </a:r>
          </a:p>
          <a:p>
            <a:pPr lvl="1" algn="ctr"/>
            <a:endParaRPr lang="en-US" sz="3600" b="1" dirty="0">
              <a:solidFill>
                <a:srgbClr val="7030A0"/>
              </a:solidFill>
            </a:endParaRPr>
          </a:p>
          <a:p>
            <a:pPr lvl="1"/>
            <a:r>
              <a:rPr lang="en-US" sz="3200" b="1" dirty="0">
                <a:solidFill>
                  <a:srgbClr val="0070C0"/>
                </a:solidFill>
              </a:rPr>
              <a:t>Abraham, who is first introduced to us as Abram in the Bible (Genesis 11:27), was a native of Ur in Mesopotamia. Ur – the Moon City is a city of the Chaldea. It was the center of political power and it stood near the mouth of the Euphrates River on the western bank.</a:t>
            </a:r>
          </a:p>
        </p:txBody>
      </p:sp>
    </p:spTree>
    <p:extLst>
      <p:ext uri="{BB962C8B-B14F-4D97-AF65-F5344CB8AC3E}">
        <p14:creationId xmlns:p14="http://schemas.microsoft.com/office/powerpoint/2010/main" val="3073925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8677-30AD-4FB8-9E10-9302EECA52BB}"/>
              </a:ext>
            </a:extLst>
          </p:cNvPr>
          <p:cNvSpPr>
            <a:spLocks noGrp="1"/>
          </p:cNvSpPr>
          <p:nvPr>
            <p:ph type="title"/>
          </p:nvPr>
        </p:nvSpPr>
        <p:spPr>
          <a:xfrm>
            <a:off x="838200" y="202370"/>
            <a:ext cx="10515600" cy="1325563"/>
          </a:xfrm>
        </p:spPr>
        <p:txBody>
          <a:bodyPr>
            <a:normAutofit/>
          </a:bodyPr>
          <a:lstStyle/>
          <a:p>
            <a:pPr algn="ctr"/>
            <a:r>
              <a:rPr lang="en-US" sz="4800" b="1" cap="small" dirty="0">
                <a:solidFill>
                  <a:srgbClr val="FF0000"/>
                </a:solidFill>
              </a:rPr>
              <a:t>Abraham</a:t>
            </a:r>
          </a:p>
        </p:txBody>
      </p:sp>
      <p:sp>
        <p:nvSpPr>
          <p:cNvPr id="3" name="Slide Number Placeholder 2">
            <a:extLst>
              <a:ext uri="{FF2B5EF4-FFF2-40B4-BE49-F238E27FC236}">
                <a16:creationId xmlns:a16="http://schemas.microsoft.com/office/drawing/2014/main" id="{22756BD3-759A-49DF-B965-825ECA00EA91}"/>
              </a:ext>
            </a:extLst>
          </p:cNvPr>
          <p:cNvSpPr>
            <a:spLocks noGrp="1"/>
          </p:cNvSpPr>
          <p:nvPr>
            <p:ph type="sldNum" sz="quarter" idx="12"/>
          </p:nvPr>
        </p:nvSpPr>
        <p:spPr/>
        <p:txBody>
          <a:bodyPr/>
          <a:lstStyle/>
          <a:p>
            <a:fld id="{9BB07FEE-E424-4620-A0EA-5F1F48EF1E78}" type="slidenum">
              <a:rPr lang="en-US" smtClean="0"/>
              <a:t>16</a:t>
            </a:fld>
            <a:endParaRPr lang="en-US" dirty="0"/>
          </a:p>
        </p:txBody>
      </p:sp>
      <p:sp>
        <p:nvSpPr>
          <p:cNvPr id="4" name="TextBox 3">
            <a:extLst>
              <a:ext uri="{FF2B5EF4-FFF2-40B4-BE49-F238E27FC236}">
                <a16:creationId xmlns:a16="http://schemas.microsoft.com/office/drawing/2014/main" id="{6C7B634C-9E09-43DC-8AAF-95BBE91B9D49}"/>
              </a:ext>
            </a:extLst>
          </p:cNvPr>
          <p:cNvSpPr txBox="1"/>
          <p:nvPr/>
        </p:nvSpPr>
        <p:spPr>
          <a:xfrm>
            <a:off x="926199" y="1156296"/>
            <a:ext cx="10843014" cy="5293757"/>
          </a:xfrm>
          <a:prstGeom prst="rect">
            <a:avLst/>
          </a:prstGeom>
          <a:noFill/>
        </p:spPr>
        <p:txBody>
          <a:bodyPr wrap="square" rtlCol="0">
            <a:spAutoFit/>
          </a:bodyPr>
          <a:lstStyle/>
          <a:p>
            <a:pPr lvl="1" algn="ctr"/>
            <a:r>
              <a:rPr lang="en-US" sz="2800" b="1" dirty="0">
                <a:solidFill>
                  <a:srgbClr val="7030A0"/>
                </a:solidFill>
              </a:rPr>
              <a:t>Significant events in the person’s life</a:t>
            </a:r>
          </a:p>
          <a:p>
            <a:pPr marL="800100" lvl="1" indent="-342900">
              <a:buFont typeface="+mj-lt"/>
              <a:buAutoNum type="arabicPeriod"/>
            </a:pPr>
            <a:r>
              <a:rPr lang="en-US" sz="2400" b="1" dirty="0"/>
              <a:t>He is married to his half sister Sarai (Genesis 11:29-30) and she is barren.</a:t>
            </a:r>
          </a:p>
          <a:p>
            <a:pPr marL="800100" lvl="1" indent="-342900">
              <a:buFont typeface="+mj-lt"/>
              <a:buAutoNum type="arabicPeriod"/>
            </a:pPr>
            <a:r>
              <a:rPr lang="en-US" sz="2400" b="1" dirty="0"/>
              <a:t>Abram, Sarai his wife, his father, Terah, and his nephew, Lot leaves their home place, Ur (Genesis 11:31)</a:t>
            </a:r>
          </a:p>
          <a:p>
            <a:pPr marL="800100" lvl="1" indent="-342900">
              <a:buFont typeface="+mj-lt"/>
              <a:buAutoNum type="arabicPeriod"/>
            </a:pPr>
            <a:r>
              <a:rPr lang="en-US" sz="2400" b="1" dirty="0"/>
              <a:t>God speaks to him in a dream (Genesis 12:1-3)</a:t>
            </a:r>
          </a:p>
          <a:p>
            <a:pPr marL="800100" lvl="1" indent="-342900">
              <a:buFont typeface="+mj-lt"/>
              <a:buAutoNum type="arabicPeriod"/>
            </a:pPr>
            <a:r>
              <a:rPr lang="en-US" sz="2400" b="1" dirty="0"/>
              <a:t>Abram responds yes to God (Genesis 12:4-10)</a:t>
            </a:r>
          </a:p>
          <a:p>
            <a:pPr marL="800100" lvl="1" indent="-342900">
              <a:buFont typeface="+mj-lt"/>
              <a:buAutoNum type="arabicPeriod"/>
            </a:pPr>
            <a:r>
              <a:rPr lang="en-US" sz="2400" b="1" dirty="0"/>
              <a:t>He engages the Egyptian Pharoah (Genesis 12:11-20) </a:t>
            </a:r>
          </a:p>
          <a:p>
            <a:pPr marL="800100" lvl="1" indent="-342900">
              <a:buFont typeface="+mj-lt"/>
              <a:buAutoNum type="arabicPeriod"/>
            </a:pPr>
            <a:endParaRPr lang="en-US" sz="1800" b="1" dirty="0"/>
          </a:p>
          <a:p>
            <a:pPr lvl="1" algn="ctr"/>
            <a:r>
              <a:rPr lang="en-US" sz="2800" b="1" dirty="0">
                <a:solidFill>
                  <a:srgbClr val="7030A0"/>
                </a:solidFill>
              </a:rPr>
              <a:t>Significant Circumstances</a:t>
            </a:r>
          </a:p>
          <a:p>
            <a:pPr marL="800100" lvl="1" indent="-342900">
              <a:buFont typeface="+mj-lt"/>
              <a:buAutoNum type="arabicPeriod"/>
            </a:pPr>
            <a:r>
              <a:rPr lang="en-US" sz="2400" b="1" dirty="0"/>
              <a:t>The name Abram means Exalted Father</a:t>
            </a:r>
          </a:p>
          <a:p>
            <a:pPr marL="800100" lvl="1" indent="-342900">
              <a:buFont typeface="+mj-lt"/>
              <a:buAutoNum type="arabicPeriod"/>
            </a:pPr>
            <a:r>
              <a:rPr lang="en-US" sz="2400" b="1" dirty="0"/>
              <a:t>His name is changed to Abraham which means Father of Many Nations</a:t>
            </a:r>
          </a:p>
          <a:p>
            <a:pPr marL="800100" lvl="1" indent="-342900">
              <a:buFont typeface="+mj-lt"/>
              <a:buAutoNum type="arabicPeriod"/>
            </a:pPr>
            <a:r>
              <a:rPr lang="en-US" sz="2400" b="1" dirty="0"/>
              <a:t>Names are significant in the Bible as it relates to the character</a:t>
            </a:r>
          </a:p>
          <a:p>
            <a:pPr marL="800100" lvl="1" indent="-342900">
              <a:buFont typeface="+mj-lt"/>
              <a:buAutoNum type="arabicPeriod"/>
            </a:pPr>
            <a:r>
              <a:rPr lang="en-US" sz="2400" b="1" dirty="0"/>
              <a:t>Abraham’s Expression of Faith</a:t>
            </a:r>
          </a:p>
          <a:p>
            <a:pPr marL="800100" lvl="1" indent="-342900">
              <a:buFont typeface="+mj-lt"/>
              <a:buAutoNum type="arabicPeriod"/>
            </a:pPr>
            <a:r>
              <a:rPr lang="en-US" sz="2400" b="1" dirty="0"/>
              <a:t>God’s Use of Covenant</a:t>
            </a:r>
          </a:p>
        </p:txBody>
      </p:sp>
    </p:spTree>
    <p:extLst>
      <p:ext uri="{BB962C8B-B14F-4D97-AF65-F5344CB8AC3E}">
        <p14:creationId xmlns:p14="http://schemas.microsoft.com/office/powerpoint/2010/main" val="1457024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F054-53F7-4705-9549-EA130881D6D9}"/>
              </a:ext>
            </a:extLst>
          </p:cNvPr>
          <p:cNvSpPr>
            <a:spLocks noGrp="1"/>
          </p:cNvSpPr>
          <p:nvPr>
            <p:ph type="title"/>
          </p:nvPr>
        </p:nvSpPr>
        <p:spPr/>
        <p:txBody>
          <a:bodyPr/>
          <a:lstStyle/>
          <a:p>
            <a:pPr algn="ctr"/>
            <a:r>
              <a:rPr lang="en-US" b="1" dirty="0">
                <a:solidFill>
                  <a:srgbClr val="7030A0"/>
                </a:solidFill>
              </a:rPr>
              <a:t>Courses We Offer</a:t>
            </a:r>
          </a:p>
        </p:txBody>
      </p:sp>
      <p:sp>
        <p:nvSpPr>
          <p:cNvPr id="3" name="Slide Number Placeholder 2">
            <a:extLst>
              <a:ext uri="{FF2B5EF4-FFF2-40B4-BE49-F238E27FC236}">
                <a16:creationId xmlns:a16="http://schemas.microsoft.com/office/drawing/2014/main" id="{4AC154E8-5085-4BC8-B27C-346576DFBD56}"/>
              </a:ext>
            </a:extLst>
          </p:cNvPr>
          <p:cNvSpPr>
            <a:spLocks noGrp="1"/>
          </p:cNvSpPr>
          <p:nvPr>
            <p:ph type="sldNum" sz="quarter" idx="12"/>
          </p:nvPr>
        </p:nvSpPr>
        <p:spPr/>
        <p:txBody>
          <a:bodyPr/>
          <a:lstStyle/>
          <a:p>
            <a:fld id="{9BB07FEE-E424-4620-A0EA-5F1F48EF1E78}" type="slidenum">
              <a:rPr lang="en-US" smtClean="0"/>
              <a:t>17</a:t>
            </a:fld>
            <a:endParaRPr lang="en-US" dirty="0"/>
          </a:p>
        </p:txBody>
      </p:sp>
      <p:sp>
        <p:nvSpPr>
          <p:cNvPr id="4" name="TextBox 3">
            <a:extLst>
              <a:ext uri="{FF2B5EF4-FFF2-40B4-BE49-F238E27FC236}">
                <a16:creationId xmlns:a16="http://schemas.microsoft.com/office/drawing/2014/main" id="{41782307-5022-4DDF-B8FB-61C8822D8DD1}"/>
              </a:ext>
            </a:extLst>
          </p:cNvPr>
          <p:cNvSpPr txBox="1"/>
          <p:nvPr/>
        </p:nvSpPr>
        <p:spPr>
          <a:xfrm>
            <a:off x="914399" y="1822901"/>
            <a:ext cx="10854813" cy="3483261"/>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3000" b="1" dirty="0">
                <a:solidFill>
                  <a:srgbClr val="0070C0"/>
                </a:solidFill>
              </a:rPr>
              <a:t>  Introduction to the Bible is a study of basic facts about the Bible</a:t>
            </a:r>
          </a:p>
          <a:p>
            <a:pPr marL="457200" indent="-457200">
              <a:lnSpc>
                <a:spcPct val="150000"/>
              </a:lnSpc>
              <a:buFont typeface="Wingdings" panose="05000000000000000000" pitchFamily="2" charset="2"/>
              <a:buChar char="v"/>
            </a:pPr>
            <a:r>
              <a:rPr lang="en-US" sz="3000" b="1" dirty="0">
                <a:solidFill>
                  <a:srgbClr val="0070C0"/>
                </a:solidFill>
              </a:rPr>
              <a:t> Women of the Bible – is a course on the development of character</a:t>
            </a:r>
          </a:p>
          <a:p>
            <a:pPr marL="457200" indent="-457200">
              <a:lnSpc>
                <a:spcPct val="150000"/>
              </a:lnSpc>
              <a:buFont typeface="Wingdings" panose="05000000000000000000" pitchFamily="2" charset="2"/>
              <a:buChar char="v"/>
            </a:pPr>
            <a:r>
              <a:rPr lang="en-US" sz="3000" b="1" dirty="0">
                <a:solidFill>
                  <a:srgbClr val="0070C0"/>
                </a:solidFill>
              </a:rPr>
              <a:t> The Gospel of John is a course about the book of John in the Bible</a:t>
            </a:r>
          </a:p>
        </p:txBody>
      </p:sp>
    </p:spTree>
    <p:extLst>
      <p:ext uri="{BB962C8B-B14F-4D97-AF65-F5344CB8AC3E}">
        <p14:creationId xmlns:p14="http://schemas.microsoft.com/office/powerpoint/2010/main" val="967048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9D5B-7F2D-45A3-9901-354AD52A30FE}"/>
              </a:ext>
            </a:extLst>
          </p:cNvPr>
          <p:cNvSpPr>
            <a:spLocks noGrp="1"/>
          </p:cNvSpPr>
          <p:nvPr>
            <p:ph type="title"/>
          </p:nvPr>
        </p:nvSpPr>
        <p:spPr/>
        <p:txBody>
          <a:bodyPr>
            <a:normAutofit/>
          </a:bodyPr>
          <a:lstStyle/>
          <a:p>
            <a:pPr algn="ctr"/>
            <a:r>
              <a:rPr lang="en-US" sz="5400" b="1" dirty="0">
                <a:solidFill>
                  <a:srgbClr val="660033"/>
                </a:solidFill>
              </a:rPr>
              <a:t>Announcements</a:t>
            </a:r>
          </a:p>
        </p:txBody>
      </p:sp>
      <p:sp>
        <p:nvSpPr>
          <p:cNvPr id="3" name="Slide Number Placeholder 2">
            <a:extLst>
              <a:ext uri="{FF2B5EF4-FFF2-40B4-BE49-F238E27FC236}">
                <a16:creationId xmlns:a16="http://schemas.microsoft.com/office/drawing/2014/main" id="{DFB8AF40-D198-499E-9829-2D4C189D8EAD}"/>
              </a:ext>
            </a:extLst>
          </p:cNvPr>
          <p:cNvSpPr>
            <a:spLocks noGrp="1"/>
          </p:cNvSpPr>
          <p:nvPr>
            <p:ph type="sldNum" sz="quarter" idx="12"/>
          </p:nvPr>
        </p:nvSpPr>
        <p:spPr/>
        <p:txBody>
          <a:bodyPr/>
          <a:lstStyle/>
          <a:p>
            <a:fld id="{9BB07FEE-E424-4620-A0EA-5F1F48EF1E78}" type="slidenum">
              <a:rPr lang="en-US" smtClean="0"/>
              <a:t>18</a:t>
            </a:fld>
            <a:endParaRPr lang="en-US" dirty="0"/>
          </a:p>
        </p:txBody>
      </p:sp>
      <p:sp>
        <p:nvSpPr>
          <p:cNvPr id="4" name="TextBox 3">
            <a:extLst>
              <a:ext uri="{FF2B5EF4-FFF2-40B4-BE49-F238E27FC236}">
                <a16:creationId xmlns:a16="http://schemas.microsoft.com/office/drawing/2014/main" id="{FE3D14F5-E5BA-4021-8EF0-F7862798BE46}"/>
              </a:ext>
            </a:extLst>
          </p:cNvPr>
          <p:cNvSpPr txBox="1"/>
          <p:nvPr/>
        </p:nvSpPr>
        <p:spPr>
          <a:xfrm>
            <a:off x="1014689" y="1690688"/>
            <a:ext cx="9604150" cy="2677656"/>
          </a:xfrm>
          <a:prstGeom prst="rect">
            <a:avLst/>
          </a:prstGeom>
          <a:noFill/>
        </p:spPr>
        <p:txBody>
          <a:bodyPr wrap="square" rtlCol="0">
            <a:spAutoFit/>
          </a:bodyPr>
          <a:lstStyle/>
          <a:p>
            <a:pPr marL="285750" indent="-285750">
              <a:buFont typeface="Wingdings" panose="05000000000000000000" pitchFamily="2" charset="2"/>
              <a:buChar char="v"/>
            </a:pPr>
            <a:r>
              <a:rPr lang="en-US" sz="2800" dirty="0">
                <a:solidFill>
                  <a:srgbClr val="7030A0"/>
                </a:solidFill>
              </a:rPr>
              <a:t>Community Cleanup – Saturday, March 27, 2021 – Everyone is encouraged to clean up your property</a:t>
            </a:r>
          </a:p>
          <a:p>
            <a:pPr marL="285750" indent="-285750">
              <a:buFont typeface="Wingdings" panose="05000000000000000000" pitchFamily="2" charset="2"/>
              <a:buChar char="v"/>
            </a:pPr>
            <a:r>
              <a:rPr lang="en-US" sz="2800" dirty="0">
                <a:solidFill>
                  <a:srgbClr val="7030A0"/>
                </a:solidFill>
              </a:rPr>
              <a:t>Community Feeding – 12 NOON – 2 PM – Drive-up @ BRW </a:t>
            </a:r>
          </a:p>
          <a:p>
            <a:pPr marL="285750" indent="-285750">
              <a:buFont typeface="Wingdings" panose="05000000000000000000" pitchFamily="2" charset="2"/>
              <a:buChar char="v"/>
            </a:pPr>
            <a:r>
              <a:rPr lang="en-US" sz="2800" dirty="0">
                <a:solidFill>
                  <a:srgbClr val="7030A0"/>
                </a:solidFill>
              </a:rPr>
              <a:t>Palm Sunday Service is Sunday at 7:30AM</a:t>
            </a:r>
          </a:p>
          <a:p>
            <a:pPr marL="285750" indent="-285750">
              <a:buFont typeface="Wingdings" panose="05000000000000000000" pitchFamily="2" charset="2"/>
              <a:buChar char="v"/>
            </a:pPr>
            <a:r>
              <a:rPr lang="en-US" sz="2800" dirty="0">
                <a:solidFill>
                  <a:srgbClr val="7030A0"/>
                </a:solidFill>
              </a:rPr>
              <a:t>Holy Week Mid-day Services – Monday – Friday @ 12 Noon</a:t>
            </a:r>
          </a:p>
          <a:p>
            <a:pPr marL="285750" indent="-285750">
              <a:buFont typeface="Wingdings" panose="05000000000000000000" pitchFamily="2" charset="2"/>
              <a:buChar char="v"/>
            </a:pPr>
            <a:r>
              <a:rPr lang="en-US" sz="2800" dirty="0">
                <a:solidFill>
                  <a:srgbClr val="7030A0"/>
                </a:solidFill>
              </a:rPr>
              <a:t>Resurrection Service – 1</a:t>
            </a:r>
            <a:r>
              <a:rPr lang="en-US" sz="2800" baseline="30000" dirty="0">
                <a:solidFill>
                  <a:srgbClr val="7030A0"/>
                </a:solidFill>
              </a:rPr>
              <a:t>st</a:t>
            </a:r>
            <a:r>
              <a:rPr lang="en-US" sz="2800" dirty="0">
                <a:solidFill>
                  <a:srgbClr val="7030A0"/>
                </a:solidFill>
              </a:rPr>
              <a:t> Sunday April @ 10am Drive-up</a:t>
            </a:r>
          </a:p>
        </p:txBody>
      </p:sp>
    </p:spTree>
    <p:extLst>
      <p:ext uri="{BB962C8B-B14F-4D97-AF65-F5344CB8AC3E}">
        <p14:creationId xmlns:p14="http://schemas.microsoft.com/office/powerpoint/2010/main" val="937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865E1D-1545-4262-8A08-78C915D195AD}"/>
              </a:ext>
            </a:extLst>
          </p:cNvPr>
          <p:cNvSpPr>
            <a:spLocks noGrp="1"/>
          </p:cNvSpPr>
          <p:nvPr>
            <p:ph type="sldNum" sz="quarter" idx="12"/>
          </p:nvPr>
        </p:nvSpPr>
        <p:spPr/>
        <p:txBody>
          <a:bodyPr/>
          <a:lstStyle/>
          <a:p>
            <a:fld id="{9BB07FEE-E424-4620-A0EA-5F1F48EF1E78}" type="slidenum">
              <a:rPr lang="en-US" smtClean="0"/>
              <a:t>2</a:t>
            </a:fld>
            <a:endParaRPr lang="en-US" dirty="0"/>
          </a:p>
        </p:txBody>
      </p:sp>
      <p:pic>
        <p:nvPicPr>
          <p:cNvPr id="5" name="Picture 4" descr="Text&#10;&#10;Description automatically generated with medium confidence">
            <a:extLst>
              <a:ext uri="{FF2B5EF4-FFF2-40B4-BE49-F238E27FC236}">
                <a16:creationId xmlns:a16="http://schemas.microsoft.com/office/drawing/2014/main" id="{9CDC0EE6-D442-469A-9A53-C4FDC9EDE9E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190" t="67426" r="11004" b="9667"/>
          <a:stretch/>
        </p:blipFill>
        <p:spPr>
          <a:xfrm>
            <a:off x="991341" y="816429"/>
            <a:ext cx="10402239" cy="1551214"/>
          </a:xfrm>
          <a:prstGeom prst="rect">
            <a:avLst/>
          </a:prstGeom>
        </p:spPr>
      </p:pic>
      <p:sp>
        <p:nvSpPr>
          <p:cNvPr id="8" name="TextBox 7">
            <a:extLst>
              <a:ext uri="{FF2B5EF4-FFF2-40B4-BE49-F238E27FC236}">
                <a16:creationId xmlns:a16="http://schemas.microsoft.com/office/drawing/2014/main" id="{002CC2CF-7393-498B-B4D5-AFCE0F15C08C}"/>
              </a:ext>
            </a:extLst>
          </p:cNvPr>
          <p:cNvSpPr txBox="1"/>
          <p:nvPr/>
        </p:nvSpPr>
        <p:spPr>
          <a:xfrm>
            <a:off x="3037119" y="2841177"/>
            <a:ext cx="6074229" cy="3416320"/>
          </a:xfrm>
          <a:prstGeom prst="rect">
            <a:avLst/>
          </a:prstGeom>
          <a:noFill/>
        </p:spPr>
        <p:txBody>
          <a:bodyPr wrap="square" rtlCol="0">
            <a:spAutoFit/>
          </a:bodyPr>
          <a:lstStyle/>
          <a:p>
            <a:pPr marL="285750" indent="-285750">
              <a:buFont typeface="Wingdings" panose="05000000000000000000" pitchFamily="2" charset="2"/>
              <a:buChar char="v"/>
            </a:pPr>
            <a:r>
              <a:rPr lang="en-US" sz="5400" dirty="0">
                <a:solidFill>
                  <a:srgbClr val="002060"/>
                </a:solidFill>
              </a:rPr>
              <a:t>Hosea 4:1-6</a:t>
            </a:r>
          </a:p>
          <a:p>
            <a:pPr marL="285750" indent="-285750">
              <a:buFont typeface="Wingdings" panose="05000000000000000000" pitchFamily="2" charset="2"/>
              <a:buChar char="v"/>
            </a:pPr>
            <a:r>
              <a:rPr lang="en-US" sz="5400" dirty="0">
                <a:solidFill>
                  <a:srgbClr val="002060"/>
                </a:solidFill>
              </a:rPr>
              <a:t>Romans 1:28-32</a:t>
            </a:r>
          </a:p>
          <a:p>
            <a:pPr marL="285750" indent="-285750">
              <a:buFont typeface="Wingdings" panose="05000000000000000000" pitchFamily="2" charset="2"/>
              <a:buChar char="v"/>
            </a:pPr>
            <a:r>
              <a:rPr lang="en-US" sz="5400" dirty="0">
                <a:solidFill>
                  <a:srgbClr val="002060"/>
                </a:solidFill>
              </a:rPr>
              <a:t>Romans 10:1-3</a:t>
            </a:r>
          </a:p>
          <a:p>
            <a:pPr marL="285750" indent="-285750">
              <a:buFont typeface="Wingdings" panose="05000000000000000000" pitchFamily="2" charset="2"/>
              <a:buChar char="v"/>
            </a:pPr>
            <a:r>
              <a:rPr lang="en-US" sz="5400" dirty="0">
                <a:solidFill>
                  <a:srgbClr val="002060"/>
                </a:solidFill>
              </a:rPr>
              <a:t>2 Timothy 3:14-17</a:t>
            </a:r>
          </a:p>
        </p:txBody>
      </p:sp>
    </p:spTree>
    <p:extLst>
      <p:ext uri="{BB962C8B-B14F-4D97-AF65-F5344CB8AC3E}">
        <p14:creationId xmlns:p14="http://schemas.microsoft.com/office/powerpoint/2010/main" val="2913567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3B76F-760F-4833-8BEC-60D436C0706A}"/>
              </a:ext>
            </a:extLst>
          </p:cNvPr>
          <p:cNvSpPr>
            <a:spLocks noGrp="1"/>
          </p:cNvSpPr>
          <p:nvPr>
            <p:ph type="title"/>
          </p:nvPr>
        </p:nvSpPr>
        <p:spPr/>
        <p:txBody>
          <a:bodyPr>
            <a:normAutofit/>
          </a:bodyPr>
          <a:lstStyle/>
          <a:p>
            <a:pPr algn="ctr"/>
            <a:r>
              <a:rPr lang="en-US" sz="6000" b="1" dirty="0">
                <a:solidFill>
                  <a:srgbClr val="FF0000"/>
                </a:solidFill>
              </a:rPr>
              <a:t>KNOWLEDGE</a:t>
            </a:r>
          </a:p>
        </p:txBody>
      </p:sp>
      <p:sp>
        <p:nvSpPr>
          <p:cNvPr id="3" name="Slide Number Placeholder 2">
            <a:extLst>
              <a:ext uri="{FF2B5EF4-FFF2-40B4-BE49-F238E27FC236}">
                <a16:creationId xmlns:a16="http://schemas.microsoft.com/office/drawing/2014/main" id="{D11A8FBD-1869-4729-BE7E-449A8A861F90}"/>
              </a:ext>
            </a:extLst>
          </p:cNvPr>
          <p:cNvSpPr>
            <a:spLocks noGrp="1"/>
          </p:cNvSpPr>
          <p:nvPr>
            <p:ph type="sldNum" sz="quarter" idx="12"/>
          </p:nvPr>
        </p:nvSpPr>
        <p:spPr/>
        <p:txBody>
          <a:bodyPr/>
          <a:lstStyle/>
          <a:p>
            <a:fld id="{9BB07FEE-E424-4620-A0EA-5F1F48EF1E78}" type="slidenum">
              <a:rPr lang="en-US" smtClean="0"/>
              <a:t>3</a:t>
            </a:fld>
            <a:endParaRPr lang="en-US" dirty="0"/>
          </a:p>
        </p:txBody>
      </p:sp>
      <p:sp>
        <p:nvSpPr>
          <p:cNvPr id="4" name="TextBox 3">
            <a:extLst>
              <a:ext uri="{FF2B5EF4-FFF2-40B4-BE49-F238E27FC236}">
                <a16:creationId xmlns:a16="http://schemas.microsoft.com/office/drawing/2014/main" id="{C0557246-044B-4AFC-B6DF-3733319D635A}"/>
              </a:ext>
            </a:extLst>
          </p:cNvPr>
          <p:cNvSpPr txBox="1"/>
          <p:nvPr/>
        </p:nvSpPr>
        <p:spPr>
          <a:xfrm>
            <a:off x="1020588" y="1640021"/>
            <a:ext cx="10583443" cy="1477328"/>
          </a:xfrm>
          <a:prstGeom prst="rect">
            <a:avLst/>
          </a:prstGeom>
          <a:noFill/>
        </p:spPr>
        <p:txBody>
          <a:bodyPr wrap="square" rtlCol="0">
            <a:spAutoFit/>
          </a:bodyPr>
          <a:lstStyle/>
          <a:p>
            <a:r>
              <a:rPr lang="en-US" sz="3000" b="1" dirty="0">
                <a:solidFill>
                  <a:srgbClr val="00B050"/>
                </a:solidFill>
              </a:rPr>
              <a:t>The Greek word GINOSKO signified to be taken in knowledge, to come to know, recognize, understand, or to understand completely, it frequently means to know in the sense of realizing. </a:t>
            </a:r>
          </a:p>
        </p:txBody>
      </p:sp>
    </p:spTree>
    <p:extLst>
      <p:ext uri="{BB962C8B-B14F-4D97-AF65-F5344CB8AC3E}">
        <p14:creationId xmlns:p14="http://schemas.microsoft.com/office/powerpoint/2010/main" val="10577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88A7-2C41-49F9-A433-8ED59C30771E}"/>
              </a:ext>
            </a:extLst>
          </p:cNvPr>
          <p:cNvSpPr>
            <a:spLocks noGrp="1"/>
          </p:cNvSpPr>
          <p:nvPr>
            <p:ph type="title"/>
          </p:nvPr>
        </p:nvSpPr>
        <p:spPr/>
        <p:txBody>
          <a:bodyPr>
            <a:normAutofit/>
          </a:bodyPr>
          <a:lstStyle/>
          <a:p>
            <a:pPr algn="ctr"/>
            <a:r>
              <a:rPr lang="en-US" sz="6000" b="1" dirty="0">
                <a:solidFill>
                  <a:srgbClr val="FF0000"/>
                </a:solidFill>
              </a:rPr>
              <a:t>GINOSKO</a:t>
            </a:r>
          </a:p>
        </p:txBody>
      </p:sp>
      <p:sp>
        <p:nvSpPr>
          <p:cNvPr id="3" name="Slide Number Placeholder 2">
            <a:extLst>
              <a:ext uri="{FF2B5EF4-FFF2-40B4-BE49-F238E27FC236}">
                <a16:creationId xmlns:a16="http://schemas.microsoft.com/office/drawing/2014/main" id="{B6E2653B-0341-4FCD-BC09-5EE570795248}"/>
              </a:ext>
            </a:extLst>
          </p:cNvPr>
          <p:cNvSpPr>
            <a:spLocks noGrp="1"/>
          </p:cNvSpPr>
          <p:nvPr>
            <p:ph type="sldNum" sz="quarter" idx="12"/>
          </p:nvPr>
        </p:nvSpPr>
        <p:spPr/>
        <p:txBody>
          <a:bodyPr/>
          <a:lstStyle/>
          <a:p>
            <a:fld id="{9BB07FEE-E424-4620-A0EA-5F1F48EF1E78}" type="slidenum">
              <a:rPr lang="en-US" smtClean="0"/>
              <a:t>4</a:t>
            </a:fld>
            <a:endParaRPr lang="en-US" dirty="0"/>
          </a:p>
        </p:txBody>
      </p:sp>
      <p:sp>
        <p:nvSpPr>
          <p:cNvPr id="4" name="TextBox 3">
            <a:extLst>
              <a:ext uri="{FF2B5EF4-FFF2-40B4-BE49-F238E27FC236}">
                <a16:creationId xmlns:a16="http://schemas.microsoft.com/office/drawing/2014/main" id="{7878A793-CEEF-49E7-B6E2-DDA793199739}"/>
              </a:ext>
            </a:extLst>
          </p:cNvPr>
          <p:cNvSpPr txBox="1"/>
          <p:nvPr/>
        </p:nvSpPr>
        <p:spPr>
          <a:xfrm>
            <a:off x="1144474" y="2017579"/>
            <a:ext cx="10209326" cy="3416320"/>
          </a:xfrm>
          <a:prstGeom prst="rect">
            <a:avLst/>
          </a:prstGeom>
          <a:noFill/>
        </p:spPr>
        <p:txBody>
          <a:bodyPr wrap="square" rtlCol="0">
            <a:spAutoFit/>
          </a:bodyPr>
          <a:lstStyle/>
          <a:p>
            <a:r>
              <a:rPr lang="en-US" sz="3600" b="1" dirty="0">
                <a:solidFill>
                  <a:srgbClr val="7030A0"/>
                </a:solidFill>
              </a:rPr>
              <a:t>In the New Testament, Ginosko frequently indicates a relation between the person knowing and the object known; in this respect what is known is of value or importance to the one who knows. Knowing suggests approval and bears the meaning to be approved.</a:t>
            </a:r>
          </a:p>
        </p:txBody>
      </p:sp>
    </p:spTree>
    <p:extLst>
      <p:ext uri="{BB962C8B-B14F-4D97-AF65-F5344CB8AC3E}">
        <p14:creationId xmlns:p14="http://schemas.microsoft.com/office/powerpoint/2010/main" val="393670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60E0E4BF-A0A0-407B-B6DF-3FFE66E56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6">
            <a:extLst>
              <a:ext uri="{FF2B5EF4-FFF2-40B4-BE49-F238E27FC236}">
                <a16:creationId xmlns:a16="http://schemas.microsoft.com/office/drawing/2014/main" id="{EC539AFD-2CC3-4386-8AD7-0EEC8E973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7">
            <a:extLst>
              <a:ext uri="{FF2B5EF4-FFF2-40B4-BE49-F238E27FC236}">
                <a16:creationId xmlns:a16="http://schemas.microsoft.com/office/drawing/2014/main" id="{50BA16B2-5287-4777-9C67-B9BC3962F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Rectangle 8">
            <a:extLst>
              <a:ext uri="{FF2B5EF4-FFF2-40B4-BE49-F238E27FC236}">
                <a16:creationId xmlns:a16="http://schemas.microsoft.com/office/drawing/2014/main" id="{DE349891-3F5B-49B2-B512-5426A3B32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643279" y="771683"/>
            <a:ext cx="6149595" cy="757106"/>
          </a:xfrm>
        </p:spPr>
        <p:txBody>
          <a:bodyPr vert="horz" lIns="91440" tIns="45720" rIns="91440" bIns="45720" rtlCol="0" anchor="ctr">
            <a:normAutofit/>
          </a:bodyPr>
          <a:lstStyle/>
          <a:p>
            <a:pPr algn="ctr"/>
            <a:r>
              <a:rPr lang="en-US" sz="2600" b="1" dirty="0">
                <a:solidFill>
                  <a:srgbClr val="FFFFFF"/>
                </a:solidFill>
              </a:rPr>
              <a:t> Hosea 4:1-6 (NIV)</a:t>
            </a:r>
          </a:p>
        </p:txBody>
      </p:sp>
      <p:sp>
        <p:nvSpPr>
          <p:cNvPr id="3" name="TextBox 2">
            <a:extLst>
              <a:ext uri="{FF2B5EF4-FFF2-40B4-BE49-F238E27FC236}">
                <a16:creationId xmlns:a16="http://schemas.microsoft.com/office/drawing/2014/main" id="{2B589529-B967-4B41-AE66-EF627E332944}"/>
              </a:ext>
            </a:extLst>
          </p:cNvPr>
          <p:cNvSpPr txBox="1"/>
          <p:nvPr/>
        </p:nvSpPr>
        <p:spPr>
          <a:xfrm>
            <a:off x="349153" y="1378786"/>
            <a:ext cx="6737846" cy="4367186"/>
          </a:xfrm>
          <a:prstGeom prst="rect">
            <a:avLst/>
          </a:prstGeom>
        </p:spPr>
        <p:txBody>
          <a:bodyPr vert="horz" lIns="91440" tIns="45720" rIns="91440" bIns="45720" rtlCol="0" anchor="t">
            <a:noAutofit/>
          </a:bodyPr>
          <a:lstStyle/>
          <a:p>
            <a:pPr>
              <a:lnSpc>
                <a:spcPct val="90000"/>
              </a:lnSpc>
              <a:spcAft>
                <a:spcPts val="600"/>
              </a:spcAft>
            </a:pPr>
            <a:r>
              <a:rPr lang="en-US" sz="2000" b="1" dirty="0">
                <a:solidFill>
                  <a:srgbClr val="FEFFFF"/>
                </a:solidFill>
              </a:rPr>
              <a:t>Hear the word of the Lord, you Israelites, because the Lord has a charge to bring against you who live in the land:  There is no faithfulness, no love, no acknowledgement of God in the land. There is only cursing, lying and murder, stealing and adultery; they break all bounds, and bloodshed follows bloodshed. Because of this the land dries up, and all who live in it waste away; the beasts of the field, the birds in the sky and the fish in the sea are swept away. But let no one bring a charge, let no one accuse another, for your people are like those who bring charges against a priest. You stumble day and night, and the prophets stumble with you. So I will destroy your mother—my people are destroyed from lack of knowledge. “Because you have rejected knowledge, I also reject you as my priests; because you have ignored the law of your God, I also will ignore your children.</a:t>
            </a:r>
          </a:p>
        </p:txBody>
      </p:sp>
      <p:pic>
        <p:nvPicPr>
          <p:cNvPr id="6" name="Picture 5" descr="A picture containing text&#10;&#10;Description automatically generated">
            <a:extLst>
              <a:ext uri="{FF2B5EF4-FFF2-40B4-BE49-F238E27FC236}">
                <a16:creationId xmlns:a16="http://schemas.microsoft.com/office/drawing/2014/main" id="{5CE36C54-8A72-4F3B-9F59-4EC5358F3FB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0319" t="12934" r="2623" b="61199"/>
          <a:stretch/>
        </p:blipFill>
        <p:spPr>
          <a:xfrm>
            <a:off x="7709397" y="2053903"/>
            <a:ext cx="4315829" cy="1100566"/>
          </a:xfrm>
          <a:prstGeom prst="rect">
            <a:avLst/>
          </a:prstGeom>
        </p:spPr>
      </p:pic>
      <p:pic>
        <p:nvPicPr>
          <p:cNvPr id="9" name="Picture 8" descr="A picture containing letter&#10;&#10;Description automatically generated">
            <a:extLst>
              <a:ext uri="{FF2B5EF4-FFF2-40B4-BE49-F238E27FC236}">
                <a16:creationId xmlns:a16="http://schemas.microsoft.com/office/drawing/2014/main" id="{19517F9D-A045-436A-9001-33E89B3E3D9E}"/>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81466"/>
          <a:stretch/>
        </p:blipFill>
        <p:spPr>
          <a:xfrm>
            <a:off x="7709397" y="4830441"/>
            <a:ext cx="4315829" cy="693242"/>
          </a:xfrm>
          <a:prstGeom prst="rect">
            <a:avLst/>
          </a:prstGeom>
        </p:spPr>
      </p:pic>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a:xfrm>
            <a:off x="10709589" y="6382512"/>
            <a:ext cx="682311" cy="320040"/>
          </a:xfrm>
        </p:spPr>
        <p:txBody>
          <a:bodyPr vert="horz" lIns="91440" tIns="45720" rIns="91440" bIns="45720" rtlCol="0" anchor="ctr">
            <a:normAutofit/>
          </a:bodyPr>
          <a:lstStyle/>
          <a:p>
            <a:pPr>
              <a:spcAft>
                <a:spcPts val="600"/>
              </a:spcAft>
              <a:defRPr/>
            </a:pPr>
            <a:fld id="{9BB07FEE-E424-4620-A0EA-5F1F48EF1E78}" type="slidenum">
              <a:rPr lang="en-US" sz="1000"/>
              <a:pPr>
                <a:spcAft>
                  <a:spcPts val="600"/>
                </a:spcAft>
                <a:defRPr/>
              </a:pPr>
              <a:t>5</a:t>
            </a:fld>
            <a:endParaRPr lang="en-US" sz="1000" dirty="0"/>
          </a:p>
        </p:txBody>
      </p:sp>
    </p:spTree>
    <p:extLst>
      <p:ext uri="{BB962C8B-B14F-4D97-AF65-F5344CB8AC3E}">
        <p14:creationId xmlns:p14="http://schemas.microsoft.com/office/powerpoint/2010/main" val="3854743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1047280" y="353961"/>
            <a:ext cx="10306520" cy="1050085"/>
          </a:xfrm>
        </p:spPr>
        <p:txBody>
          <a:bodyPr vert="horz" lIns="91440" tIns="45720" rIns="91440" bIns="45720" rtlCol="0" anchor="ctr">
            <a:normAutofit/>
          </a:bodyPr>
          <a:lstStyle/>
          <a:p>
            <a:r>
              <a:rPr lang="en-US" sz="4000" b="1" dirty="0">
                <a:solidFill>
                  <a:srgbClr val="FFFFFF"/>
                </a:solidFill>
              </a:rPr>
              <a:t>1 Corinthians 2:14 (KJV)</a:t>
            </a:r>
          </a:p>
        </p:txBody>
      </p:sp>
      <p:sp>
        <p:nvSpPr>
          <p:cNvPr id="3" name="TextBox 2">
            <a:extLst>
              <a:ext uri="{FF2B5EF4-FFF2-40B4-BE49-F238E27FC236}">
                <a16:creationId xmlns:a16="http://schemas.microsoft.com/office/drawing/2014/main" id="{2B589529-B967-4B41-AE66-EF627E332944}"/>
              </a:ext>
            </a:extLst>
          </p:cNvPr>
          <p:cNvSpPr txBox="1"/>
          <p:nvPr/>
        </p:nvSpPr>
        <p:spPr>
          <a:xfrm>
            <a:off x="838200" y="1662641"/>
            <a:ext cx="7538884" cy="4549379"/>
          </a:xfrm>
          <a:prstGeom prst="rect">
            <a:avLst/>
          </a:prstGeom>
        </p:spPr>
        <p:txBody>
          <a:bodyPr vert="horz" lIns="91440" tIns="45720" rIns="91440" bIns="45720" rtlCol="0">
            <a:noAutofit/>
          </a:bodyPr>
          <a:lstStyle/>
          <a:p>
            <a:pPr>
              <a:lnSpc>
                <a:spcPct val="90000"/>
              </a:lnSpc>
              <a:spcAft>
                <a:spcPts val="600"/>
              </a:spcAft>
            </a:pPr>
            <a:r>
              <a:rPr lang="en-US" sz="2400" b="1" dirty="0">
                <a:solidFill>
                  <a:srgbClr val="C00000"/>
                </a:solidFill>
              </a:rPr>
              <a:t>Furthermore, just as they did not think it worthwhile to retain the knowledge of God, so God gave them over to a depraved mind, so that they do what ought not to be done. They have become filled with every kind of wickedness, evil, greed and depravity. They are full of envy, murder, strife, deceit and malice. They are gossips, slanderers, God-haters, insolent, arrogant and boastful; they invent ways of doing evil; they disobey their parents; they have no understanding, no fidelity, no love, no mercy. Although they know God’s righteous decree that those who do such things deserve death, they not only continue to do these very things but also approve of those who practice them.</a:t>
            </a:r>
          </a:p>
        </p:txBody>
      </p:sp>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defRPr/>
            </a:pPr>
            <a:fld id="{9BB07FEE-E424-4620-A0EA-5F1F48EF1E78}" type="slidenum">
              <a:rPr lang="en-US" sz="1000">
                <a:solidFill>
                  <a:prstClr val="black">
                    <a:tint val="75000"/>
                  </a:prstClr>
                </a:solidFill>
                <a:latin typeface="Calibri" panose="020F0502020204030204"/>
              </a:rPr>
              <a:pPr>
                <a:spcAft>
                  <a:spcPts val="600"/>
                </a:spcAft>
                <a:defRPr/>
              </a:pPr>
              <a:t>6</a:t>
            </a:fld>
            <a:endParaRPr lang="en-US" sz="1000" dirty="0">
              <a:solidFill>
                <a:prstClr val="black">
                  <a:tint val="75000"/>
                </a:prstClr>
              </a:solidFill>
              <a:latin typeface="Calibri" panose="020F0502020204030204"/>
            </a:endParaRPr>
          </a:p>
        </p:txBody>
      </p:sp>
      <p:sp>
        <p:nvSpPr>
          <p:cNvPr id="13" name="Title 1">
            <a:extLst>
              <a:ext uri="{FF2B5EF4-FFF2-40B4-BE49-F238E27FC236}">
                <a16:creationId xmlns:a16="http://schemas.microsoft.com/office/drawing/2014/main" id="{347B2097-21D6-446C-ABF4-403981C3EB77}"/>
              </a:ext>
            </a:extLst>
          </p:cNvPr>
          <p:cNvSpPr txBox="1">
            <a:spLocks/>
          </p:cNvSpPr>
          <p:nvPr/>
        </p:nvSpPr>
        <p:spPr>
          <a:xfrm>
            <a:off x="2942349" y="168341"/>
            <a:ext cx="6190412" cy="1182927"/>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600" b="1" dirty="0">
                <a:solidFill>
                  <a:srgbClr val="FF0000"/>
                </a:solidFill>
              </a:rPr>
              <a:t>Romans 1: 28-32 (NIV)</a:t>
            </a:r>
          </a:p>
        </p:txBody>
      </p:sp>
      <p:grpSp>
        <p:nvGrpSpPr>
          <p:cNvPr id="11" name="Group 10">
            <a:extLst>
              <a:ext uri="{FF2B5EF4-FFF2-40B4-BE49-F238E27FC236}">
                <a16:creationId xmlns:a16="http://schemas.microsoft.com/office/drawing/2014/main" id="{F28A4C43-2808-432E-9396-2A962580BAB6}"/>
              </a:ext>
            </a:extLst>
          </p:cNvPr>
          <p:cNvGrpSpPr/>
          <p:nvPr/>
        </p:nvGrpSpPr>
        <p:grpSpPr>
          <a:xfrm>
            <a:off x="8692669" y="1656253"/>
            <a:ext cx="3141431" cy="2785964"/>
            <a:chOff x="8692669" y="1945319"/>
            <a:chExt cx="3141431" cy="2785964"/>
          </a:xfrm>
        </p:grpSpPr>
        <p:pic>
          <p:nvPicPr>
            <p:cNvPr id="6" name="Picture 5" descr="Text&#10;&#10;Description automatically generated">
              <a:extLst>
                <a:ext uri="{FF2B5EF4-FFF2-40B4-BE49-F238E27FC236}">
                  <a16:creationId xmlns:a16="http://schemas.microsoft.com/office/drawing/2014/main" id="{91FEF908-BCBA-459A-A6DC-B1FE1CEAA47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345" t="31973" r="14255" b="33819"/>
            <a:stretch/>
          </p:blipFill>
          <p:spPr>
            <a:xfrm>
              <a:off x="8943589" y="1945319"/>
              <a:ext cx="2619141" cy="729673"/>
            </a:xfrm>
            <a:prstGeom prst="rect">
              <a:avLst/>
            </a:prstGeom>
          </p:spPr>
        </p:pic>
        <p:pic>
          <p:nvPicPr>
            <p:cNvPr id="9" name="Picture 8" descr="Shape&#10;&#10;Description automatically generated">
              <a:extLst>
                <a:ext uri="{FF2B5EF4-FFF2-40B4-BE49-F238E27FC236}">
                  <a16:creationId xmlns:a16="http://schemas.microsoft.com/office/drawing/2014/main" id="{D4DC8F92-0D83-49A3-9550-E424C78296F3}"/>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6186" t="24170" r="3921" b="17154"/>
            <a:stretch/>
          </p:blipFill>
          <p:spPr>
            <a:xfrm>
              <a:off x="8692669" y="2674576"/>
              <a:ext cx="3141431" cy="2056707"/>
            </a:xfrm>
            <a:prstGeom prst="rect">
              <a:avLst/>
            </a:prstGeom>
          </p:spPr>
        </p:pic>
      </p:grpSp>
    </p:spTree>
    <p:extLst>
      <p:ext uri="{BB962C8B-B14F-4D97-AF65-F5344CB8AC3E}">
        <p14:creationId xmlns:p14="http://schemas.microsoft.com/office/powerpoint/2010/main" val="2655028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6593153" y="67053"/>
            <a:ext cx="5034783" cy="882743"/>
          </a:xfrm>
        </p:spPr>
        <p:txBody>
          <a:bodyPr vert="horz" lIns="91440" tIns="45720" rIns="91440" bIns="45720" rtlCol="0" anchor="ctr">
            <a:normAutofit/>
          </a:bodyPr>
          <a:lstStyle/>
          <a:p>
            <a:pPr algn="ctr"/>
            <a:r>
              <a:rPr lang="en-US" b="1" dirty="0"/>
              <a:t> </a:t>
            </a:r>
            <a:r>
              <a:rPr lang="en-US" sz="3600" b="1" dirty="0"/>
              <a:t>Romans 10:1 – 3 (KJV)</a:t>
            </a:r>
          </a:p>
        </p:txBody>
      </p:sp>
      <p:sp>
        <p:nvSpPr>
          <p:cNvPr id="51" name="Freeform: Shape 50">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red flower with white text&#10;&#10;Description automatically generated with low confidence">
            <a:extLst>
              <a:ext uri="{FF2B5EF4-FFF2-40B4-BE49-F238E27FC236}">
                <a16:creationId xmlns:a16="http://schemas.microsoft.com/office/drawing/2014/main" id="{384AF645-E7BA-4C48-9845-32D4D959874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9767" y="571480"/>
            <a:ext cx="4856199" cy="2428099"/>
          </a:xfrm>
          <a:prstGeom prst="rect">
            <a:avLst/>
          </a:prstGeom>
        </p:spPr>
      </p:pic>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a:xfrm>
            <a:off x="11499668" y="6181513"/>
            <a:ext cx="548640" cy="548640"/>
          </a:xfrm>
          <a:prstGeom prst="ellipse">
            <a:avLst/>
          </a:prstGeom>
          <a:solidFill>
            <a:srgbClr val="2F5C4B"/>
          </a:solidFill>
        </p:spPr>
        <p:txBody>
          <a:bodyPr vert="horz" lIns="91440" tIns="45720" rIns="91440" bIns="45720" rtlCol="0" anchor="ctr">
            <a:normAutofit/>
          </a:bodyPr>
          <a:lstStyle/>
          <a:p>
            <a:pPr algn="ctr">
              <a:spcAft>
                <a:spcPts val="600"/>
              </a:spcAft>
            </a:pPr>
            <a:fld id="{9BB07FEE-E424-4620-A0EA-5F1F48EF1E78}" type="slidenum">
              <a:rPr lang="en-US" sz="1500">
                <a:solidFill>
                  <a:srgbClr val="FFFFFF"/>
                </a:solidFill>
              </a:rPr>
              <a:pPr algn="ctr">
                <a:spcAft>
                  <a:spcPts val="600"/>
                </a:spcAft>
              </a:pPr>
              <a:t>7</a:t>
            </a:fld>
            <a:endParaRPr lang="en-US" sz="1500" dirty="0">
              <a:solidFill>
                <a:srgbClr val="FFFFFF"/>
              </a:solidFill>
            </a:endParaRPr>
          </a:p>
        </p:txBody>
      </p:sp>
      <p:pic>
        <p:nvPicPr>
          <p:cNvPr id="8" name="Picture 7" descr="A picture containing text, person, red, hand&#10;&#10;Description automatically generated">
            <a:extLst>
              <a:ext uri="{FF2B5EF4-FFF2-40B4-BE49-F238E27FC236}">
                <a16:creationId xmlns:a16="http://schemas.microsoft.com/office/drawing/2014/main" id="{559BC6BE-857B-4D67-8092-BB8C5A09B05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29768" y="3471531"/>
            <a:ext cx="2323213" cy="2323213"/>
          </a:xfrm>
          <a:prstGeom prst="rect">
            <a:avLst/>
          </a:prstGeom>
        </p:spPr>
      </p:pic>
      <p:sp>
        <p:nvSpPr>
          <p:cNvPr id="3" name="TextBox 2">
            <a:extLst>
              <a:ext uri="{FF2B5EF4-FFF2-40B4-BE49-F238E27FC236}">
                <a16:creationId xmlns:a16="http://schemas.microsoft.com/office/drawing/2014/main" id="{2B589529-B967-4B41-AE66-EF627E332944}"/>
              </a:ext>
            </a:extLst>
          </p:cNvPr>
          <p:cNvSpPr txBox="1"/>
          <p:nvPr/>
        </p:nvSpPr>
        <p:spPr>
          <a:xfrm>
            <a:off x="6167848" y="1096276"/>
            <a:ext cx="6024154" cy="2478733"/>
          </a:xfrm>
          <a:prstGeom prst="rect">
            <a:avLst/>
          </a:prstGeom>
        </p:spPr>
        <p:txBody>
          <a:bodyPr vert="horz" lIns="91440" tIns="45720" rIns="91440" bIns="45720" rtlCol="0" anchor="t">
            <a:normAutofit lnSpcReduction="10000"/>
          </a:bodyPr>
          <a:lstStyle/>
          <a:p>
            <a:pPr>
              <a:lnSpc>
                <a:spcPct val="90000"/>
              </a:lnSpc>
              <a:spcAft>
                <a:spcPts val="600"/>
              </a:spcAft>
            </a:pPr>
            <a:r>
              <a:rPr lang="en-US" sz="2200" b="1" dirty="0"/>
              <a:t>Brethren, my heart’s desire and prayer to God for Israel is, that they might be saved. For I bear them record that they have a zeal of God, but not according to knowledge. For they being ignorant of God’s righteousness, and going about to establish their own righteousness, have not submitted themselves unto the righteousness of God.</a:t>
            </a:r>
          </a:p>
          <a:p>
            <a:pPr indent="-228600">
              <a:lnSpc>
                <a:spcPct val="90000"/>
              </a:lnSpc>
              <a:spcAft>
                <a:spcPts val="600"/>
              </a:spcAft>
              <a:buFont typeface="Arial" panose="020B0604020202020204" pitchFamily="34" charset="0"/>
              <a:buChar char="•"/>
            </a:pPr>
            <a:endParaRPr lang="en-US" dirty="0"/>
          </a:p>
        </p:txBody>
      </p:sp>
      <p:sp>
        <p:nvSpPr>
          <p:cNvPr id="9" name="Title 1">
            <a:extLst>
              <a:ext uri="{FF2B5EF4-FFF2-40B4-BE49-F238E27FC236}">
                <a16:creationId xmlns:a16="http://schemas.microsoft.com/office/drawing/2014/main" id="{261F54AF-CA95-4E2E-A78E-7B879D10E878}"/>
              </a:ext>
            </a:extLst>
          </p:cNvPr>
          <p:cNvSpPr txBox="1">
            <a:spLocks/>
          </p:cNvSpPr>
          <p:nvPr/>
        </p:nvSpPr>
        <p:spPr>
          <a:xfrm>
            <a:off x="6745553" y="3293016"/>
            <a:ext cx="5034783" cy="8827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 </a:t>
            </a:r>
            <a:r>
              <a:rPr lang="en-US" sz="3600" b="1" dirty="0"/>
              <a:t>Romans 10:1 – 3 (NIV)</a:t>
            </a:r>
          </a:p>
        </p:txBody>
      </p:sp>
      <p:sp>
        <p:nvSpPr>
          <p:cNvPr id="10" name="TextBox 9">
            <a:extLst>
              <a:ext uri="{FF2B5EF4-FFF2-40B4-BE49-F238E27FC236}">
                <a16:creationId xmlns:a16="http://schemas.microsoft.com/office/drawing/2014/main" id="{804B2AC9-8E2E-47D5-88C0-1001E369353D}"/>
              </a:ext>
            </a:extLst>
          </p:cNvPr>
          <p:cNvSpPr txBox="1"/>
          <p:nvPr/>
        </p:nvSpPr>
        <p:spPr>
          <a:xfrm>
            <a:off x="6080239" y="4175759"/>
            <a:ext cx="6024154" cy="2478733"/>
          </a:xfrm>
          <a:prstGeom prst="rect">
            <a:avLst/>
          </a:prstGeom>
        </p:spPr>
        <p:txBody>
          <a:bodyPr vert="horz" lIns="91440" tIns="45720" rIns="91440" bIns="45720" rtlCol="0" anchor="t">
            <a:normAutofit/>
          </a:bodyPr>
          <a:lstStyle/>
          <a:p>
            <a:pPr>
              <a:lnSpc>
                <a:spcPct val="90000"/>
              </a:lnSpc>
              <a:spcAft>
                <a:spcPts val="600"/>
              </a:spcAft>
            </a:pPr>
            <a:r>
              <a:rPr lang="en-US" sz="2200" b="1" dirty="0"/>
              <a:t>Brothers and sisters, my heart’s desire and prayer to God for the Israelites is that they may be saved. For I can testify about them that they are zealous for God, but their zeal is not based on knowledge. Since they did not know the righteousness of God and sought to establish their own, they did not submit to God’s righteousness. </a:t>
            </a:r>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3216328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BA340-5EB3-471F-81CD-7A1A9CF9305C}"/>
              </a:ext>
            </a:extLst>
          </p:cNvPr>
          <p:cNvSpPr>
            <a:spLocks noGrp="1"/>
          </p:cNvSpPr>
          <p:nvPr>
            <p:ph type="title"/>
          </p:nvPr>
        </p:nvSpPr>
        <p:spPr/>
        <p:txBody>
          <a:bodyPr>
            <a:normAutofit/>
          </a:bodyPr>
          <a:lstStyle/>
          <a:p>
            <a:pPr algn="ctr"/>
            <a:r>
              <a:rPr lang="en-US" sz="5400" b="1" dirty="0">
                <a:solidFill>
                  <a:srgbClr val="FF0000"/>
                </a:solidFill>
              </a:rPr>
              <a:t>REJECTION OF KNOWLEDGE</a:t>
            </a:r>
          </a:p>
        </p:txBody>
      </p:sp>
      <p:sp>
        <p:nvSpPr>
          <p:cNvPr id="3" name="Slide Number Placeholder 2">
            <a:extLst>
              <a:ext uri="{FF2B5EF4-FFF2-40B4-BE49-F238E27FC236}">
                <a16:creationId xmlns:a16="http://schemas.microsoft.com/office/drawing/2014/main" id="{793019B2-38DF-4FCB-A193-D4F7352B27B9}"/>
              </a:ext>
            </a:extLst>
          </p:cNvPr>
          <p:cNvSpPr>
            <a:spLocks noGrp="1"/>
          </p:cNvSpPr>
          <p:nvPr>
            <p:ph type="sldNum" sz="quarter" idx="12"/>
          </p:nvPr>
        </p:nvSpPr>
        <p:spPr/>
        <p:txBody>
          <a:bodyPr/>
          <a:lstStyle/>
          <a:p>
            <a:fld id="{9BB07FEE-E424-4620-A0EA-5F1F48EF1E78}" type="slidenum">
              <a:rPr lang="en-US" smtClean="0"/>
              <a:t>8</a:t>
            </a:fld>
            <a:endParaRPr lang="en-US" dirty="0"/>
          </a:p>
        </p:txBody>
      </p:sp>
      <p:sp>
        <p:nvSpPr>
          <p:cNvPr id="4" name="TextBox 3">
            <a:extLst>
              <a:ext uri="{FF2B5EF4-FFF2-40B4-BE49-F238E27FC236}">
                <a16:creationId xmlns:a16="http://schemas.microsoft.com/office/drawing/2014/main" id="{6FF59520-6E90-4C02-89E3-79A6F31508B7}"/>
              </a:ext>
            </a:extLst>
          </p:cNvPr>
          <p:cNvSpPr txBox="1"/>
          <p:nvPr/>
        </p:nvSpPr>
        <p:spPr>
          <a:xfrm>
            <a:off x="1297858" y="1752108"/>
            <a:ext cx="9899117" cy="3785652"/>
          </a:xfrm>
          <a:prstGeom prst="rect">
            <a:avLst/>
          </a:prstGeom>
          <a:noFill/>
        </p:spPr>
        <p:txBody>
          <a:bodyPr wrap="square" rtlCol="0">
            <a:spAutoFit/>
          </a:bodyPr>
          <a:lstStyle/>
          <a:p>
            <a:pPr marL="285750" indent="-285750">
              <a:buFont typeface="Wingdings" panose="05000000000000000000" pitchFamily="2" charset="2"/>
              <a:buChar char="v"/>
            </a:pPr>
            <a:r>
              <a:rPr lang="en-US" sz="4000" dirty="0">
                <a:solidFill>
                  <a:srgbClr val="660033"/>
                </a:solidFill>
              </a:rPr>
              <a:t>Causes Destruction</a:t>
            </a:r>
          </a:p>
          <a:p>
            <a:pPr marL="285750" indent="-285750">
              <a:buFont typeface="Wingdings" panose="05000000000000000000" pitchFamily="2" charset="2"/>
              <a:buChar char="v"/>
            </a:pPr>
            <a:r>
              <a:rPr lang="en-US" sz="4000" dirty="0">
                <a:solidFill>
                  <a:srgbClr val="660033"/>
                </a:solidFill>
              </a:rPr>
              <a:t>Rejection of Religious Leadership</a:t>
            </a:r>
          </a:p>
          <a:p>
            <a:pPr marL="285750" indent="-285750">
              <a:buFont typeface="Wingdings" panose="05000000000000000000" pitchFamily="2" charset="2"/>
              <a:buChar char="v"/>
            </a:pPr>
            <a:r>
              <a:rPr lang="en-US" sz="4000" dirty="0">
                <a:solidFill>
                  <a:srgbClr val="660033"/>
                </a:solidFill>
              </a:rPr>
              <a:t>Generational Repercussions</a:t>
            </a:r>
          </a:p>
          <a:p>
            <a:pPr marL="285750" indent="-285750">
              <a:buFont typeface="Wingdings" panose="05000000000000000000" pitchFamily="2" charset="2"/>
              <a:buChar char="v"/>
            </a:pPr>
            <a:r>
              <a:rPr lang="en-US" sz="4000" dirty="0">
                <a:solidFill>
                  <a:srgbClr val="660033"/>
                </a:solidFill>
              </a:rPr>
              <a:t>Depraved or Reprobate Mind</a:t>
            </a:r>
          </a:p>
          <a:p>
            <a:pPr marL="285750" indent="-285750">
              <a:buFont typeface="Wingdings" panose="05000000000000000000" pitchFamily="2" charset="2"/>
              <a:buChar char="v"/>
            </a:pPr>
            <a:r>
              <a:rPr lang="en-US" sz="4000" dirty="0">
                <a:solidFill>
                  <a:srgbClr val="660033"/>
                </a:solidFill>
              </a:rPr>
              <a:t>Defilement </a:t>
            </a:r>
          </a:p>
          <a:p>
            <a:pPr marL="285750" indent="-285750">
              <a:buFont typeface="Wingdings" panose="05000000000000000000" pitchFamily="2" charset="2"/>
              <a:buChar char="v"/>
            </a:pPr>
            <a:r>
              <a:rPr lang="en-US" sz="4000" dirty="0">
                <a:solidFill>
                  <a:srgbClr val="660033"/>
                </a:solidFill>
              </a:rPr>
              <a:t>Death</a:t>
            </a:r>
          </a:p>
        </p:txBody>
      </p:sp>
    </p:spTree>
    <p:extLst>
      <p:ext uri="{BB962C8B-B14F-4D97-AF65-F5344CB8AC3E}">
        <p14:creationId xmlns:p14="http://schemas.microsoft.com/office/powerpoint/2010/main" val="1822789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C19B67-3B71-4F2E-8259-CCE62A7A98CC}"/>
              </a:ext>
            </a:extLst>
          </p:cNvPr>
          <p:cNvSpPr>
            <a:spLocks noGrp="1"/>
          </p:cNvSpPr>
          <p:nvPr>
            <p:ph type="sldNum" sz="quarter" idx="12"/>
          </p:nvPr>
        </p:nvSpPr>
        <p:spPr/>
        <p:txBody>
          <a:bodyPr/>
          <a:lstStyle/>
          <a:p>
            <a:fld id="{9BB07FEE-E424-4620-A0EA-5F1F48EF1E78}" type="slidenum">
              <a:rPr lang="en-US" smtClean="0"/>
              <a:t>9</a:t>
            </a:fld>
            <a:endParaRPr lang="en-US" dirty="0"/>
          </a:p>
        </p:txBody>
      </p:sp>
      <p:sp>
        <p:nvSpPr>
          <p:cNvPr id="3" name="TextBox 2">
            <a:extLst>
              <a:ext uri="{FF2B5EF4-FFF2-40B4-BE49-F238E27FC236}">
                <a16:creationId xmlns:a16="http://schemas.microsoft.com/office/drawing/2014/main" id="{0A9C1252-2D3A-43A9-9851-9F544D82AF93}"/>
              </a:ext>
            </a:extLst>
          </p:cNvPr>
          <p:cNvSpPr txBox="1"/>
          <p:nvPr/>
        </p:nvSpPr>
        <p:spPr>
          <a:xfrm>
            <a:off x="953726" y="643035"/>
            <a:ext cx="10768289" cy="738664"/>
          </a:xfrm>
          <a:prstGeom prst="rect">
            <a:avLst/>
          </a:prstGeom>
          <a:noFill/>
        </p:spPr>
        <p:txBody>
          <a:bodyPr wrap="square" rtlCol="0">
            <a:spAutoFit/>
          </a:bodyPr>
          <a:lstStyle/>
          <a:p>
            <a:pPr algn="ctr"/>
            <a:r>
              <a:rPr lang="en-US" sz="4200" b="1" dirty="0">
                <a:solidFill>
                  <a:srgbClr val="990033"/>
                </a:solidFill>
              </a:rPr>
              <a:t>Quality of Knowledge = Quality of Development</a:t>
            </a:r>
          </a:p>
        </p:txBody>
      </p:sp>
      <p:sp>
        <p:nvSpPr>
          <p:cNvPr id="4" name="TextBox 3">
            <a:extLst>
              <a:ext uri="{FF2B5EF4-FFF2-40B4-BE49-F238E27FC236}">
                <a16:creationId xmlns:a16="http://schemas.microsoft.com/office/drawing/2014/main" id="{47C08F27-E161-4A21-A335-54B9D5E578E5}"/>
              </a:ext>
            </a:extLst>
          </p:cNvPr>
          <p:cNvSpPr txBox="1"/>
          <p:nvPr/>
        </p:nvSpPr>
        <p:spPr>
          <a:xfrm>
            <a:off x="471948" y="1569510"/>
            <a:ext cx="11373957" cy="5478423"/>
          </a:xfrm>
          <a:prstGeom prst="rect">
            <a:avLst/>
          </a:prstGeom>
          <a:noFill/>
        </p:spPr>
        <p:txBody>
          <a:bodyPr wrap="square" rtlCol="0">
            <a:spAutoFit/>
          </a:bodyPr>
          <a:lstStyle/>
          <a:p>
            <a:pPr marL="571500" indent="-571500">
              <a:buFont typeface="Wingdings" panose="05000000000000000000" pitchFamily="2" charset="2"/>
              <a:buChar char="v"/>
            </a:pPr>
            <a:r>
              <a:rPr lang="en-US" sz="3600" dirty="0">
                <a:solidFill>
                  <a:srgbClr val="0070C0"/>
                </a:solidFill>
              </a:rPr>
              <a:t>John 8:31-32 (KJV)</a:t>
            </a:r>
          </a:p>
          <a:p>
            <a:r>
              <a:rPr lang="en-US" sz="2800" dirty="0"/>
              <a:t>Then said Jesus to those Jews which believed on him, If ye continue in my word, then are ye my disciples indeed; And ye shall know the truth, and the truth shall make you free.</a:t>
            </a:r>
          </a:p>
          <a:p>
            <a:endParaRPr lang="en-US" dirty="0"/>
          </a:p>
          <a:p>
            <a:endParaRPr lang="en-US" dirty="0"/>
          </a:p>
          <a:p>
            <a:pPr marL="571500" indent="-571500">
              <a:buFont typeface="Wingdings" panose="05000000000000000000" pitchFamily="2" charset="2"/>
              <a:buChar char="v"/>
            </a:pPr>
            <a:r>
              <a:rPr lang="en-US" sz="3600" dirty="0">
                <a:solidFill>
                  <a:srgbClr val="0070C0"/>
                </a:solidFill>
              </a:rPr>
              <a:t>2 Peter 3:17-18 (KJV)</a:t>
            </a:r>
          </a:p>
          <a:p>
            <a:r>
              <a:rPr lang="en-US" sz="2800" dirty="0"/>
              <a:t>Ye, therefore, beloved, seeing ye know these things before, beware lest ye also, being led away with the error of the wicked, fall from your own stedfastness. But grow in grace, and in the knowledge of our Lord and Saviour Jesus Christ. To him be glory both now and for ever. Amen.</a:t>
            </a:r>
          </a:p>
          <a:p>
            <a:endParaRPr lang="en-US" sz="2800" dirty="0"/>
          </a:p>
          <a:p>
            <a:endParaRPr lang="en-US" dirty="0"/>
          </a:p>
        </p:txBody>
      </p:sp>
    </p:spTree>
    <p:extLst>
      <p:ext uri="{BB962C8B-B14F-4D97-AF65-F5344CB8AC3E}">
        <p14:creationId xmlns:p14="http://schemas.microsoft.com/office/powerpoint/2010/main" val="781315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1546</Words>
  <Application>Microsoft Office PowerPoint</Application>
  <PresentationFormat>Widescreen</PresentationFormat>
  <Paragraphs>124</Paragraphs>
  <Slides>18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Courier New</vt:lpstr>
      <vt:lpstr>Wingdings</vt:lpstr>
      <vt:lpstr>Office Theme</vt:lpstr>
      <vt:lpstr>PowerPoint Presentation</vt:lpstr>
      <vt:lpstr>PowerPoint Presentation</vt:lpstr>
      <vt:lpstr>KNOWLEDGE</vt:lpstr>
      <vt:lpstr>GINOSKO</vt:lpstr>
      <vt:lpstr> Hosea 4:1-6 (NIV)</vt:lpstr>
      <vt:lpstr>1 Corinthians 2:14 (KJV)</vt:lpstr>
      <vt:lpstr> Romans 10:1 – 3 (KJV)</vt:lpstr>
      <vt:lpstr>REJECTION OF KNOWLEDGE</vt:lpstr>
      <vt:lpstr>PowerPoint Presentation</vt:lpstr>
      <vt:lpstr>2 Tim. 3:14-17 (MSG)</vt:lpstr>
      <vt:lpstr>PowerPoint Presentation</vt:lpstr>
      <vt:lpstr>How to Study the Bible</vt:lpstr>
      <vt:lpstr>PowerPoint Presentation</vt:lpstr>
      <vt:lpstr>Abraham</vt:lpstr>
      <vt:lpstr>Abraham</vt:lpstr>
      <vt:lpstr>Abraham</vt:lpstr>
      <vt:lpstr>Courses We Offer</vt:lpstr>
      <vt:lpstr>Announcements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Collins</dc:creator>
  <cp:lastModifiedBy>Michelle Collins</cp:lastModifiedBy>
  <cp:revision>122</cp:revision>
  <cp:lastPrinted>2021-03-24T21:05:39Z</cp:lastPrinted>
  <dcterms:created xsi:type="dcterms:W3CDTF">2021-01-26T22:14:20Z</dcterms:created>
  <dcterms:modified xsi:type="dcterms:W3CDTF">2021-03-24T21:25:54Z</dcterms:modified>
</cp:coreProperties>
</file>