
<file path=[Content_Types].xml><?xml version="1.0" encoding="utf-8"?>
<Types xmlns="http://schemas.openxmlformats.org/package/2006/content-types">
  <Default Extension="28"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8" r:id="rId4"/>
    <p:sldId id="289" r:id="rId5"/>
    <p:sldId id="290" r:id="rId6"/>
    <p:sldId id="291" r:id="rId7"/>
    <p:sldId id="292" r:id="rId8"/>
    <p:sldId id="293" r:id="rId9"/>
    <p:sldId id="294" r:id="rId10"/>
    <p:sldId id="297" r:id="rId11"/>
    <p:sldId id="296" r:id="rId12"/>
    <p:sldId id="29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28" autoAdjust="0"/>
    <p:restoredTop sz="13043" autoAdjust="0"/>
  </p:normalViewPr>
  <p:slideViewPr>
    <p:cSldViewPr snapToGrid="0">
      <p:cViewPr varScale="1">
        <p:scale>
          <a:sx n="70" d="100"/>
          <a:sy n="70" d="100"/>
        </p:scale>
        <p:origin x="17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FED4-33CE-4935-85A2-2D48FD3D7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99D979-BC75-44AF-B3EB-69F1B8D91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BF9FE-F3FD-4B23-B8A2-C4FF4CB2F759}"/>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5" name="Footer Placeholder 4">
            <a:extLst>
              <a:ext uri="{FF2B5EF4-FFF2-40B4-BE49-F238E27FC236}">
                <a16:creationId xmlns:a16="http://schemas.microsoft.com/office/drawing/2014/main" id="{3DC614AA-0E8D-45F0-B99F-074BA0E1C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63DB31-9098-4A96-B571-5EAA1984B2BE}"/>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0026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3FAC-CA73-4E1B-A0E6-0A321807B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5BFFAE-74DE-4EBF-8FBA-8428FD842E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94CEE-F8E2-45E9-9681-6E2F4D8E5415}"/>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5" name="Footer Placeholder 4">
            <a:extLst>
              <a:ext uri="{FF2B5EF4-FFF2-40B4-BE49-F238E27FC236}">
                <a16:creationId xmlns:a16="http://schemas.microsoft.com/office/drawing/2014/main" id="{D4B8A51E-BA2A-4F04-AA6F-19FE8EC19A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E4C5BA-5563-4C3C-A088-7339C0B249D9}"/>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214148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ECA22-39A1-4169-B1A8-563CA8C059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DE131-36B5-4AB2-A969-7DE2A2987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B0278-515D-4AD6-96A9-4BF10F5F9297}"/>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5" name="Footer Placeholder 4">
            <a:extLst>
              <a:ext uri="{FF2B5EF4-FFF2-40B4-BE49-F238E27FC236}">
                <a16:creationId xmlns:a16="http://schemas.microsoft.com/office/drawing/2014/main" id="{AA9D87B8-61D1-425D-A91D-50F7D00CA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186C7E-4589-47E9-827F-4799C4D24265}"/>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31571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415E-6925-4BF3-8C7E-73ED6FB36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013B0-F141-487E-9F1D-A78426DB7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70EE7-F94D-43CF-9122-D85B7ABD2663}"/>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5" name="Footer Placeholder 4">
            <a:extLst>
              <a:ext uri="{FF2B5EF4-FFF2-40B4-BE49-F238E27FC236}">
                <a16:creationId xmlns:a16="http://schemas.microsoft.com/office/drawing/2014/main" id="{2CB42A72-A760-43F6-9E1D-2052084D38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90DC5B-46E9-469C-9959-D671B15AF9E0}"/>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09086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82CA-6099-4112-8340-0F5F8EEEB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972D9-0CB1-460C-8B0A-FB611FFAB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17701C-42B1-4CF2-A7D7-DEA79C4A46A0}"/>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5" name="Footer Placeholder 4">
            <a:extLst>
              <a:ext uri="{FF2B5EF4-FFF2-40B4-BE49-F238E27FC236}">
                <a16:creationId xmlns:a16="http://schemas.microsoft.com/office/drawing/2014/main" id="{178931C5-4F70-4D3A-9DB3-4E43851647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2F16D4-1296-4133-BD61-81FADB94C6B3}"/>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136890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4489-BF02-4EAD-86FC-001891349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D457B-0F89-4E8B-B376-88820CB37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E1E5D-F58C-45AF-AC75-6FA66E5540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7CD404-1B97-4E20-9A56-10DC0C94C15D}"/>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6" name="Footer Placeholder 5">
            <a:extLst>
              <a:ext uri="{FF2B5EF4-FFF2-40B4-BE49-F238E27FC236}">
                <a16:creationId xmlns:a16="http://schemas.microsoft.com/office/drawing/2014/main" id="{0A59D872-936D-492D-8102-1874206DA9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E764A3-3E0F-4255-B37C-427F2E8DFEDE}"/>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62280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D789-4E8D-4FC8-B528-C052585BF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B18ED-D4D9-42F5-B619-28BDED1E7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6F12B8-6E19-4A89-935F-EEAD9D8EA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86FAA5-92C4-4B28-93A5-C042D9CD6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160FF-E8F2-4275-B940-7F91D1E6C1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C8775D-C0A1-442F-98AA-F5E6824EE391}"/>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8" name="Footer Placeholder 7">
            <a:extLst>
              <a:ext uri="{FF2B5EF4-FFF2-40B4-BE49-F238E27FC236}">
                <a16:creationId xmlns:a16="http://schemas.microsoft.com/office/drawing/2014/main" id="{42F6B81B-5F64-4951-A332-7E1878DD17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0567FB-EB0A-4F73-8841-1CF68F62C5A8}"/>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97082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4582-741C-4353-B4F2-DE19ECC61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4BDF7-D723-42E8-866E-E747E7D2A26E}"/>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4" name="Footer Placeholder 3">
            <a:extLst>
              <a:ext uri="{FF2B5EF4-FFF2-40B4-BE49-F238E27FC236}">
                <a16:creationId xmlns:a16="http://schemas.microsoft.com/office/drawing/2014/main" id="{5EA444F1-E9D9-46B0-8DED-C64F294FF0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9B3754-C9AB-48A2-8AC1-6DBE133F678A}"/>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243504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DE535-0B31-46C2-B263-096DF3ECBA0B}"/>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3" name="Footer Placeholder 2">
            <a:extLst>
              <a:ext uri="{FF2B5EF4-FFF2-40B4-BE49-F238E27FC236}">
                <a16:creationId xmlns:a16="http://schemas.microsoft.com/office/drawing/2014/main" id="{35F75809-26D7-478F-8DC5-E0358A9C69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178FB8-805B-499E-B673-6EB9DFB9F208}"/>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85266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B4E3-5C22-4BB3-B708-74C059BE5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4E2BB-265D-44B6-A895-35D6E0176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AA1B4-EAB9-41F2-977F-85A62208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00ED6-7F84-4D22-8318-C3045D26E6A1}"/>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6" name="Footer Placeholder 5">
            <a:extLst>
              <a:ext uri="{FF2B5EF4-FFF2-40B4-BE49-F238E27FC236}">
                <a16:creationId xmlns:a16="http://schemas.microsoft.com/office/drawing/2014/main" id="{4F8316FA-CE0F-41A5-9E8D-BB4590145B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BD34A7-CAD1-439F-8F00-01DBE21A5BA7}"/>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97440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2DF3-9297-40C5-9EBE-D7D39D52F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C72DC6-2B2B-4772-A8F7-CD0D9FF4F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C27F93-A51F-4F4E-A9C1-115D99281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EBE45-B731-49D8-AE2C-9DA755798D8F}"/>
              </a:ext>
            </a:extLst>
          </p:cNvPr>
          <p:cNvSpPr>
            <a:spLocks noGrp="1"/>
          </p:cNvSpPr>
          <p:nvPr>
            <p:ph type="dt" sz="half" idx="10"/>
          </p:nvPr>
        </p:nvSpPr>
        <p:spPr/>
        <p:txBody>
          <a:bodyPr/>
          <a:lstStyle/>
          <a:p>
            <a:fld id="{67FC2B2A-CFDD-478B-8AA9-5FD380E6DE29}" type="datetimeFigureOut">
              <a:rPr lang="en-US" smtClean="0"/>
              <a:t>2/2/2022</a:t>
            </a:fld>
            <a:endParaRPr lang="en-US" dirty="0"/>
          </a:p>
        </p:txBody>
      </p:sp>
      <p:sp>
        <p:nvSpPr>
          <p:cNvPr id="6" name="Footer Placeholder 5">
            <a:extLst>
              <a:ext uri="{FF2B5EF4-FFF2-40B4-BE49-F238E27FC236}">
                <a16:creationId xmlns:a16="http://schemas.microsoft.com/office/drawing/2014/main" id="{7DA105BF-6F94-4E91-96FB-C659FB6336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DEF376-6EA3-4718-B9FC-280B16CDFF6D}"/>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267337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4D9C5-2A57-4222-A0C3-BE9E44109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FC07B8-93BA-4991-9910-B723F980B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65E8C-1F89-47CE-802A-521467B88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C2B2A-CFDD-478B-8AA9-5FD380E6DE29}" type="datetimeFigureOut">
              <a:rPr lang="en-US" smtClean="0"/>
              <a:t>2/2/2022</a:t>
            </a:fld>
            <a:endParaRPr lang="en-US" dirty="0"/>
          </a:p>
        </p:txBody>
      </p:sp>
      <p:sp>
        <p:nvSpPr>
          <p:cNvPr id="5" name="Footer Placeholder 4">
            <a:extLst>
              <a:ext uri="{FF2B5EF4-FFF2-40B4-BE49-F238E27FC236}">
                <a16:creationId xmlns:a16="http://schemas.microsoft.com/office/drawing/2014/main" id="{43B1C605-965D-48E3-95FC-170406C3B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1804A7-98E9-476E-988F-9F1C23D98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E435F-EC59-4615-80B8-A971E227E7EE}" type="slidenum">
              <a:rPr lang="en-US" smtClean="0"/>
              <a:t>‹#›</a:t>
            </a:fld>
            <a:endParaRPr lang="en-US" dirty="0"/>
          </a:p>
        </p:txBody>
      </p:sp>
    </p:spTree>
    <p:extLst>
      <p:ext uri="{BB962C8B-B14F-4D97-AF65-F5344CB8AC3E}">
        <p14:creationId xmlns:p14="http://schemas.microsoft.com/office/powerpoint/2010/main" val="84227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xhere.com/en/photo/1099569" TargetMode="External"/><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inspiks.com/inspirational-christian-art-archive/" TargetMode="External"/><Relationship Id="rId5" Type="http://schemas.openxmlformats.org/officeDocument/2006/relationships/image" Target="../media/image3.jpg"/><Relationship Id="rId4" Type="http://schemas.openxmlformats.org/officeDocument/2006/relationships/hyperlink" Target="https://www.pexels.com/photo/person-walking-3138977/"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unshinereflections.wordpress.com/2011/01/05/do-people-know-that-you-are-his-disciple/" TargetMode="External"/><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hyperlink" Target="https://plainbibleteaching.com/2014/04/29/reasons-to-love-our-brethren/"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heart-love-affection-agape-caring-534793/"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famvin.org/en/2020/02/09/vincentians-create-the-perfect-storm-of-social-justice/1-corinthians-13-13/" TargetMode="Externa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www.heartlight.org/articles/201607/20160711_messenger.html"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bytheirstrangefruit.blogspot.com/2015/09/from-trauma-to-hope-how-one-initiative.html" TargetMode="External"/><Relationship Id="rId2" Type="http://schemas.openxmlformats.org/officeDocument/2006/relationships/image" Target="../media/image5.28"/><Relationship Id="rId1" Type="http://schemas.openxmlformats.org/officeDocument/2006/relationships/slideLayout" Target="../slideLayouts/slideLayout6.xml"/><Relationship Id="rId5" Type="http://schemas.openxmlformats.org/officeDocument/2006/relationships/hyperlink" Target="http://www.propheticministeryiwilson.org/2012_04_01_archive.html"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cambraza.blogspot.com/2013/07/obedience-to-god.html"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martinlabar/34409364462" TargetMode="External"/><Relationship Id="rId7" Type="http://schemas.openxmlformats.org/officeDocument/2006/relationships/hyperlink" Target="https://www.flickr.com/photos/martinlabar/24091532687"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hyperlink" Target="http://robbiepruitt.blogspot.com/2013/04/the-fruit-of-spirit.html"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inganewsongpoetry.blogspot.com/2017/08/galatians-610.html"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encer.gear.dyndns.org/category/church/"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33DCD4-FF81-4579-B7E7-CF443C0AB287}"/>
              </a:ext>
            </a:extLst>
          </p:cNvPr>
          <p:cNvSpPr txBox="1"/>
          <p:nvPr/>
        </p:nvSpPr>
        <p:spPr>
          <a:xfrm>
            <a:off x="210191" y="359860"/>
            <a:ext cx="8471473" cy="584775"/>
          </a:xfrm>
          <a:prstGeom prst="rect">
            <a:avLst/>
          </a:prstGeom>
          <a:noFill/>
        </p:spPr>
        <p:txBody>
          <a:bodyPr wrap="square" rtlCol="0">
            <a:spAutoFit/>
          </a:bodyPr>
          <a:lstStyle/>
          <a:p>
            <a:r>
              <a:rPr lang="en-US" sz="3200" b="1" cap="small" dirty="0">
                <a:solidFill>
                  <a:srgbClr val="7030A0"/>
                </a:solidFill>
                <a:latin typeface="Arial" panose="020B0604020202020204" pitchFamily="34" charset="0"/>
                <a:cs typeface="Arial" panose="020B0604020202020204" pitchFamily="34" charset="0"/>
              </a:rPr>
              <a:t>SBC 2022 Theme – Walking in God’s Agape</a:t>
            </a:r>
          </a:p>
        </p:txBody>
      </p:sp>
      <p:pic>
        <p:nvPicPr>
          <p:cNvPr id="5" name="Picture 4" descr="sbc logo1">
            <a:extLst>
              <a:ext uri="{FF2B5EF4-FFF2-40B4-BE49-F238E27FC236}">
                <a16:creationId xmlns:a16="http://schemas.microsoft.com/office/drawing/2014/main" id="{E83DEE5B-5FB1-4A9A-AD97-0233C482A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2" y="4294730"/>
            <a:ext cx="5747038" cy="2343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10;&#10;Description automatically generated">
            <a:extLst>
              <a:ext uri="{FF2B5EF4-FFF2-40B4-BE49-F238E27FC236}">
                <a16:creationId xmlns:a16="http://schemas.microsoft.com/office/drawing/2014/main" id="{45B446B3-528C-4BE5-832F-DB16CD5602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7606" y="2342780"/>
            <a:ext cx="3324203" cy="2218544"/>
          </a:xfrm>
          <a:prstGeom prst="rect">
            <a:avLst/>
          </a:prstGeom>
        </p:spPr>
      </p:pic>
      <p:pic>
        <p:nvPicPr>
          <p:cNvPr id="12" name="Picture 11" descr="Text&#10;&#10;Description automatically generated">
            <a:extLst>
              <a:ext uri="{FF2B5EF4-FFF2-40B4-BE49-F238E27FC236}">
                <a16:creationId xmlns:a16="http://schemas.microsoft.com/office/drawing/2014/main" id="{9BDAC748-63DF-4B6A-A7E6-0E739D93696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39938"/>
          <a:stretch/>
        </p:blipFill>
        <p:spPr>
          <a:xfrm>
            <a:off x="7879557" y="4738026"/>
            <a:ext cx="4102252" cy="1900296"/>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2755C3C7-D87C-4207-9CF9-116BD747ECB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45559" y="75245"/>
            <a:ext cx="3136250" cy="2090833"/>
          </a:xfrm>
          <a:prstGeom prst="rect">
            <a:avLst/>
          </a:prstGeom>
        </p:spPr>
      </p:pic>
      <p:sp>
        <p:nvSpPr>
          <p:cNvPr id="19" name="TextBox 18">
            <a:extLst>
              <a:ext uri="{FF2B5EF4-FFF2-40B4-BE49-F238E27FC236}">
                <a16:creationId xmlns:a16="http://schemas.microsoft.com/office/drawing/2014/main" id="{83278EAD-70E5-4114-8147-E98B6E6E0B9B}"/>
              </a:ext>
            </a:extLst>
          </p:cNvPr>
          <p:cNvSpPr txBox="1"/>
          <p:nvPr/>
        </p:nvSpPr>
        <p:spPr>
          <a:xfrm>
            <a:off x="165183" y="1342410"/>
            <a:ext cx="8406580" cy="2554545"/>
          </a:xfrm>
          <a:prstGeom prst="rect">
            <a:avLst/>
          </a:prstGeom>
          <a:noFill/>
        </p:spPr>
        <p:txBody>
          <a:bodyPr wrap="square" rtlCol="0">
            <a:spAutoFit/>
          </a:bodyPr>
          <a:lstStyle/>
          <a:p>
            <a:pPr algn="ctr"/>
            <a:r>
              <a:rPr lang="en-US" sz="4000" b="1" cap="small" dirty="0">
                <a:solidFill>
                  <a:srgbClr val="FF0000"/>
                </a:solidFill>
              </a:rPr>
              <a:t>Love in the Household of Faith</a:t>
            </a:r>
          </a:p>
          <a:p>
            <a:pPr algn="ctr"/>
            <a:r>
              <a:rPr lang="en-US" sz="4000" b="1" cap="small" dirty="0">
                <a:solidFill>
                  <a:srgbClr val="FF0000"/>
                </a:solidFill>
              </a:rPr>
              <a:t>Church Love in the Household of Faith</a:t>
            </a:r>
          </a:p>
          <a:p>
            <a:pPr algn="ctr"/>
            <a:r>
              <a:rPr lang="en-US" sz="4000" b="1" cap="small" dirty="0">
                <a:solidFill>
                  <a:srgbClr val="FF0000"/>
                </a:solidFill>
              </a:rPr>
              <a:t>Equipping Hour</a:t>
            </a:r>
          </a:p>
          <a:p>
            <a:pPr algn="ctr"/>
            <a:r>
              <a:rPr lang="en-US" sz="4000" b="1" cap="small" dirty="0">
                <a:solidFill>
                  <a:srgbClr val="FF0000"/>
                </a:solidFill>
              </a:rPr>
              <a:t>February 2, 2022</a:t>
            </a:r>
          </a:p>
        </p:txBody>
      </p:sp>
    </p:spTree>
    <p:extLst>
      <p:ext uri="{BB962C8B-B14F-4D97-AF65-F5344CB8AC3E}">
        <p14:creationId xmlns:p14="http://schemas.microsoft.com/office/powerpoint/2010/main" val="109193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228601" y="203200"/>
            <a:ext cx="9702800" cy="1375402"/>
          </a:xfrm>
        </p:spPr>
        <p:txBody>
          <a:bodyPr>
            <a:normAutofit/>
          </a:bodyPr>
          <a:lstStyle/>
          <a:p>
            <a:pPr algn="ctr"/>
            <a:r>
              <a:rPr lang="en-US" b="1" cap="small" dirty="0">
                <a:solidFill>
                  <a:srgbClr val="7030A0"/>
                </a:solidFill>
              </a:rPr>
              <a:t>Love in the Fellowship</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781301" y="1313577"/>
            <a:ext cx="4483099" cy="1495048"/>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Romans 15:1-7 (NIV)</a:t>
            </a:r>
          </a:p>
          <a:p>
            <a:pPr algn="l"/>
            <a:endParaRPr lang="en-US" b="0" i="0" dirty="0">
              <a:solidFill>
                <a:srgbClr val="000000"/>
              </a:solidFill>
              <a:effectLst/>
              <a:latin typeface="system-ui"/>
            </a:endParaRPr>
          </a:p>
          <a:p>
            <a:pPr algn="l"/>
            <a:endParaRPr lang="en-US" sz="3600" b="0" i="0" dirty="0">
              <a:solidFill>
                <a:srgbClr val="0070C0"/>
              </a:solidFill>
              <a:effectLst/>
              <a:latin typeface="system-ui"/>
            </a:endParaRPr>
          </a:p>
        </p:txBody>
      </p:sp>
      <p:pic>
        <p:nvPicPr>
          <p:cNvPr id="6" name="Picture 5" descr="A picture containing text, stone&#10;&#10;Description automatically generated">
            <a:extLst>
              <a:ext uri="{FF2B5EF4-FFF2-40B4-BE49-F238E27FC236}">
                <a16:creationId xmlns:a16="http://schemas.microsoft.com/office/drawing/2014/main" id="{ED93B2CD-AB1E-4890-8D70-6E21642693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0804" y="414083"/>
            <a:ext cx="1506417" cy="1495048"/>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8CF137AC-6A71-4CCE-ACD4-767BB220814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0919"/>
          <a:stretch/>
        </p:blipFill>
        <p:spPr>
          <a:xfrm>
            <a:off x="8353059" y="-62960"/>
            <a:ext cx="3838941" cy="2137355"/>
          </a:xfrm>
          <a:prstGeom prst="rect">
            <a:avLst/>
          </a:prstGeom>
        </p:spPr>
      </p:pic>
      <p:sp>
        <p:nvSpPr>
          <p:cNvPr id="7" name="TextBox 6">
            <a:extLst>
              <a:ext uri="{FF2B5EF4-FFF2-40B4-BE49-F238E27FC236}">
                <a16:creationId xmlns:a16="http://schemas.microsoft.com/office/drawing/2014/main" id="{1C4C5A40-91F5-459B-8DE6-AA4DFB8BBB5E}"/>
              </a:ext>
            </a:extLst>
          </p:cNvPr>
          <p:cNvSpPr txBox="1"/>
          <p:nvPr/>
        </p:nvSpPr>
        <p:spPr>
          <a:xfrm>
            <a:off x="132522" y="2080636"/>
            <a:ext cx="11926956" cy="4832092"/>
          </a:xfrm>
          <a:prstGeom prst="rect">
            <a:avLst/>
          </a:prstGeom>
          <a:noFill/>
        </p:spPr>
        <p:txBody>
          <a:bodyPr wrap="square">
            <a:spAutoFit/>
          </a:bodyPr>
          <a:lstStyle/>
          <a:p>
            <a:pPr algn="l"/>
            <a:r>
              <a:rPr lang="en-US" sz="2800" b="0" i="0" dirty="0">
                <a:solidFill>
                  <a:srgbClr val="0070C0"/>
                </a:solidFill>
                <a:effectLst/>
                <a:latin typeface="system-ui"/>
              </a:rPr>
              <a:t>We who are strong ought to bear with the failings of the weak and not to please ourselves. </a:t>
            </a:r>
            <a:r>
              <a:rPr lang="en-US" sz="2800" b="1" i="0" baseline="30000" dirty="0">
                <a:solidFill>
                  <a:srgbClr val="0070C0"/>
                </a:solidFill>
                <a:effectLst/>
                <a:latin typeface="system-ui"/>
              </a:rPr>
              <a:t> </a:t>
            </a:r>
            <a:r>
              <a:rPr lang="en-US" sz="2800" b="0" i="0" dirty="0">
                <a:solidFill>
                  <a:srgbClr val="0070C0"/>
                </a:solidFill>
                <a:effectLst/>
                <a:latin typeface="system-ui"/>
              </a:rPr>
              <a:t>Each of us should please our neighbors for their good, to build them up. For even Christ did not please himself but, as it is written: “The insults of those who insult you have fallen on me.”</a:t>
            </a:r>
            <a:r>
              <a:rPr lang="en-US" sz="2800" baseline="30000" dirty="0">
                <a:solidFill>
                  <a:srgbClr val="0070C0"/>
                </a:solidFill>
                <a:latin typeface="system-ui"/>
              </a:rPr>
              <a:t> </a:t>
            </a:r>
            <a:r>
              <a:rPr lang="en-US" sz="2800" b="0" i="0" dirty="0">
                <a:solidFill>
                  <a:srgbClr val="0070C0"/>
                </a:solidFill>
                <a:effectLst/>
                <a:latin typeface="system-ui"/>
              </a:rPr>
              <a:t>For everything that was written in the past was written to teach us, so that through the endurance taught in the Scriptures and the encouragement they provide we might have hope.</a:t>
            </a:r>
          </a:p>
          <a:p>
            <a:pPr algn="l"/>
            <a:r>
              <a:rPr lang="en-US" sz="2800" b="1" i="0" baseline="30000" dirty="0">
                <a:solidFill>
                  <a:srgbClr val="0070C0"/>
                </a:solidFill>
                <a:effectLst/>
                <a:latin typeface="system-ui"/>
              </a:rPr>
              <a:t> </a:t>
            </a:r>
            <a:r>
              <a:rPr lang="en-US" sz="2800" b="0" i="0" dirty="0">
                <a:solidFill>
                  <a:srgbClr val="0070C0"/>
                </a:solidFill>
                <a:effectLst/>
                <a:latin typeface="system-ui"/>
              </a:rPr>
              <a:t>May the God who gives endurance and encouragement give you the same attitude of mind toward each other that Christ Jesus had,</a:t>
            </a:r>
            <a:r>
              <a:rPr lang="en-US" sz="2800" b="1" i="0" baseline="30000" dirty="0">
                <a:solidFill>
                  <a:srgbClr val="0070C0"/>
                </a:solidFill>
                <a:effectLst/>
                <a:latin typeface="system-ui"/>
              </a:rPr>
              <a:t> </a:t>
            </a:r>
            <a:r>
              <a:rPr lang="en-US" sz="2800" b="0" i="0" dirty="0">
                <a:solidFill>
                  <a:srgbClr val="0070C0"/>
                </a:solidFill>
                <a:effectLst/>
                <a:latin typeface="system-ui"/>
              </a:rPr>
              <a:t>so that with one mind and one voice you may glorify the God and Father of our Lord Jesus Christ.</a:t>
            </a:r>
          </a:p>
          <a:p>
            <a:pPr algn="l"/>
            <a:r>
              <a:rPr lang="en-US" sz="2800" b="0" i="0" dirty="0">
                <a:solidFill>
                  <a:srgbClr val="0070C0"/>
                </a:solidFill>
                <a:effectLst/>
                <a:latin typeface="system-ui"/>
              </a:rPr>
              <a:t>Accept one another, then, just as Christ accepted you, in order to bring praise to God</a:t>
            </a:r>
          </a:p>
        </p:txBody>
      </p:sp>
    </p:spTree>
    <p:extLst>
      <p:ext uri="{BB962C8B-B14F-4D97-AF65-F5344CB8AC3E}">
        <p14:creationId xmlns:p14="http://schemas.microsoft.com/office/powerpoint/2010/main" val="120059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572493" y="73154"/>
            <a:ext cx="11018520" cy="1289986"/>
          </a:xfrm>
        </p:spPr>
        <p:txBody>
          <a:bodyPr vert="horz" lIns="91440" tIns="45720" rIns="91440" bIns="45720" rtlCol="0" anchor="b">
            <a:normAutofit/>
          </a:bodyPr>
          <a:lstStyle/>
          <a:p>
            <a:r>
              <a:rPr lang="en-US" sz="5400" b="1" cap="small" dirty="0"/>
              <a:t>Love in the Fellowship</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462E11-E7BA-4E2D-A9E6-D30DCB596A66}"/>
              </a:ext>
            </a:extLst>
          </p:cNvPr>
          <p:cNvSpPr txBox="1"/>
          <p:nvPr/>
        </p:nvSpPr>
        <p:spPr>
          <a:xfrm>
            <a:off x="139148" y="1775790"/>
            <a:ext cx="9395791" cy="5009056"/>
          </a:xfrm>
          <a:prstGeom prst="rect">
            <a:avLst/>
          </a:prstGeom>
        </p:spPr>
        <p:txBody>
          <a:bodyPr vert="horz" lIns="91440" tIns="45720" rIns="91440" bIns="45720" rtlCol="0" anchor="t">
            <a:noAutofit/>
          </a:bodyPr>
          <a:lstStyle/>
          <a:p>
            <a:pPr algn="ctr">
              <a:lnSpc>
                <a:spcPct val="90000"/>
              </a:lnSpc>
              <a:spcAft>
                <a:spcPts val="600"/>
              </a:spcAft>
            </a:pPr>
            <a:r>
              <a:rPr lang="en-US" sz="2800" b="1" i="0" dirty="0">
                <a:solidFill>
                  <a:srgbClr val="FF0000"/>
                </a:solidFill>
                <a:effectLst/>
                <a:latin typeface="system-ui"/>
              </a:rPr>
              <a:t>Colossians 3:12-14 (AMP)</a:t>
            </a:r>
            <a:endParaRPr lang="en-US" sz="2400" b="0" i="0" dirty="0">
              <a:effectLst/>
              <a:latin typeface="system-ui"/>
            </a:endParaRPr>
          </a:p>
          <a:p>
            <a:pPr>
              <a:lnSpc>
                <a:spcPct val="90000"/>
              </a:lnSpc>
              <a:spcAft>
                <a:spcPts val="600"/>
              </a:spcAft>
            </a:pPr>
            <a:r>
              <a:rPr lang="en-US" sz="2800" b="1" i="0" baseline="30000" dirty="0">
                <a:solidFill>
                  <a:srgbClr val="000000"/>
                </a:solidFill>
                <a:effectLst/>
                <a:latin typeface="system-ui"/>
              </a:rPr>
              <a:t> </a:t>
            </a:r>
            <a:r>
              <a:rPr lang="en-US" sz="2800" b="0" i="0" dirty="0">
                <a:solidFill>
                  <a:srgbClr val="0070C0"/>
                </a:solidFill>
                <a:effectLst/>
                <a:latin typeface="system-ui"/>
              </a:rPr>
              <a:t>So, as God’s own chosen people, who are holy [set apart, sanctified for His purpose] and well-beloved [by God Himself], put on a heart of compassion, kindness, humility, gentleness, and patience [which has the power to endure whatever injustice or unpleasantness comes, with good temper];</a:t>
            </a:r>
            <a:r>
              <a:rPr lang="en-US" sz="2800" b="1" i="0" baseline="30000" dirty="0">
                <a:solidFill>
                  <a:srgbClr val="0070C0"/>
                </a:solidFill>
                <a:effectLst/>
                <a:latin typeface="system-ui"/>
              </a:rPr>
              <a:t> </a:t>
            </a:r>
            <a:r>
              <a:rPr lang="en-US" sz="2800" b="0" i="0" dirty="0">
                <a:solidFill>
                  <a:srgbClr val="0070C0"/>
                </a:solidFill>
                <a:effectLst/>
                <a:latin typeface="system-ui"/>
              </a:rPr>
              <a:t>bearing graciously with one another, and willingly forgiving each other if one has a cause for complaint against another; just as the Lord has forgiven you, so should you forgive.</a:t>
            </a:r>
            <a:r>
              <a:rPr lang="en-US" sz="2800" b="1" i="0" baseline="30000" dirty="0">
                <a:solidFill>
                  <a:srgbClr val="0070C0"/>
                </a:solidFill>
                <a:effectLst/>
                <a:latin typeface="system-ui"/>
              </a:rPr>
              <a:t> </a:t>
            </a:r>
            <a:r>
              <a:rPr lang="en-US" sz="2800" b="0" i="0" dirty="0">
                <a:solidFill>
                  <a:srgbClr val="0070C0"/>
                </a:solidFill>
                <a:effectLst/>
                <a:latin typeface="system-ui"/>
              </a:rPr>
              <a:t>Beyond all these things put on </a:t>
            </a:r>
            <a:r>
              <a:rPr lang="en-US" sz="2800" b="0" i="1" dirty="0">
                <a:solidFill>
                  <a:srgbClr val="0070C0"/>
                </a:solidFill>
                <a:effectLst/>
                <a:latin typeface="system-ui"/>
              </a:rPr>
              <a:t>and</a:t>
            </a:r>
            <a:r>
              <a:rPr lang="en-US" sz="2800" b="0" i="0" dirty="0">
                <a:solidFill>
                  <a:srgbClr val="0070C0"/>
                </a:solidFill>
                <a:effectLst/>
                <a:latin typeface="system-ui"/>
              </a:rPr>
              <a:t> wrap yourselves in [unselfish] love, which is the perfect bond of unity [for everything is bound together in agreement when each one seeks the best for others].</a:t>
            </a:r>
          </a:p>
        </p:txBody>
      </p:sp>
      <p:pic>
        <p:nvPicPr>
          <p:cNvPr id="6" name="Picture 5" descr="Text&#10;&#10;Description automatically generated">
            <a:extLst>
              <a:ext uri="{FF2B5EF4-FFF2-40B4-BE49-F238E27FC236}">
                <a16:creationId xmlns:a16="http://schemas.microsoft.com/office/drawing/2014/main" id="{94766149-DD4E-4177-90A8-6E2D352CE9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92" b="-3"/>
          <a:stretch/>
        </p:blipFill>
        <p:spPr>
          <a:xfrm>
            <a:off x="9534939" y="2862604"/>
            <a:ext cx="2401220" cy="2495932"/>
          </a:xfrm>
          <a:prstGeom prst="rect">
            <a:avLst/>
          </a:prstGeom>
        </p:spPr>
      </p:pic>
    </p:spTree>
    <p:extLst>
      <p:ext uri="{BB962C8B-B14F-4D97-AF65-F5344CB8AC3E}">
        <p14:creationId xmlns:p14="http://schemas.microsoft.com/office/powerpoint/2010/main" val="172062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Examples of Immature Love</a:t>
            </a:r>
            <a:br>
              <a:rPr lang="en-US" b="1" cap="small" dirty="0">
                <a:solidFill>
                  <a:srgbClr val="7030A0"/>
                </a:solidFill>
              </a:rPr>
            </a:br>
            <a:r>
              <a:rPr lang="en-US" b="1" cap="small" dirty="0">
                <a:solidFill>
                  <a:srgbClr val="7030A0"/>
                </a:solidFill>
              </a:rPr>
              <a:t>Worldly and Carnal</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4044801" y="1494839"/>
            <a:ext cx="4761873" cy="646331"/>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1 Corinthians</a:t>
            </a:r>
            <a:endParaRPr lang="en-US" sz="3600" b="0" i="0" dirty="0">
              <a:solidFill>
                <a:srgbClr val="0070C0"/>
              </a:solidFill>
              <a:effectLst/>
              <a:latin typeface="system-ui"/>
            </a:endParaRPr>
          </a:p>
        </p:txBody>
      </p:sp>
      <p:pic>
        <p:nvPicPr>
          <p:cNvPr id="17" name="Picture 16" descr="A picture containing diagram&#10;&#10;Description automatically generated">
            <a:extLst>
              <a:ext uri="{FF2B5EF4-FFF2-40B4-BE49-F238E27FC236}">
                <a16:creationId xmlns:a16="http://schemas.microsoft.com/office/drawing/2014/main" id="{69066555-C988-4F6C-8EAA-55B731E1A7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9355" y="3034163"/>
            <a:ext cx="5932621" cy="2855238"/>
          </a:xfrm>
          <a:prstGeom prst="rect">
            <a:avLst/>
          </a:prstGeom>
        </p:spPr>
      </p:pic>
      <p:pic>
        <p:nvPicPr>
          <p:cNvPr id="20" name="Picture 19" descr="Text&#10;&#10;Description automatically generated">
            <a:extLst>
              <a:ext uri="{FF2B5EF4-FFF2-40B4-BE49-F238E27FC236}">
                <a16:creationId xmlns:a16="http://schemas.microsoft.com/office/drawing/2014/main" id="{701993C0-6901-48FD-9D21-48782FB4BC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10498" y="2837272"/>
            <a:ext cx="5776034" cy="3249020"/>
          </a:xfrm>
          <a:prstGeom prst="rect">
            <a:avLst/>
          </a:prstGeom>
        </p:spPr>
      </p:pic>
    </p:spTree>
    <p:extLst>
      <p:ext uri="{BB962C8B-B14F-4D97-AF65-F5344CB8AC3E}">
        <p14:creationId xmlns:p14="http://schemas.microsoft.com/office/powerpoint/2010/main" val="417829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God’s Command</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14861" y="1305341"/>
            <a:ext cx="7729926" cy="3816429"/>
          </a:xfrm>
          <a:prstGeom prst="rect">
            <a:avLst/>
          </a:prstGeom>
          <a:noFill/>
        </p:spPr>
        <p:txBody>
          <a:bodyPr wrap="square" rtlCol="0">
            <a:spAutoFit/>
          </a:bodyPr>
          <a:lstStyle/>
          <a:p>
            <a:pPr algn="ctr"/>
            <a:r>
              <a:rPr lang="en-US" sz="4800" b="1" i="0" dirty="0">
                <a:solidFill>
                  <a:schemeClr val="accent4">
                    <a:lumMod val="50000"/>
                  </a:schemeClr>
                </a:solidFill>
                <a:effectLst/>
                <a:latin typeface="system-ui"/>
              </a:rPr>
              <a:t>Romans 8:28 (NIV)</a:t>
            </a:r>
          </a:p>
          <a:p>
            <a:pPr algn="l"/>
            <a:endParaRPr lang="en-US" b="0" i="0" dirty="0">
              <a:solidFill>
                <a:srgbClr val="000000"/>
              </a:solidFill>
              <a:effectLst/>
              <a:latin typeface="system-ui"/>
            </a:endParaRPr>
          </a:p>
          <a:p>
            <a:pPr algn="l"/>
            <a:r>
              <a:rPr lang="en-US" sz="4400" dirty="0">
                <a:solidFill>
                  <a:srgbClr val="0070C0"/>
                </a:solidFill>
                <a:latin typeface="system-ui"/>
              </a:rPr>
              <a:t>And we know that in all things God works for the good of those who love him, who have been called according to his purpose.</a:t>
            </a:r>
            <a:endParaRPr lang="en-US" sz="4400" b="0" i="0" dirty="0">
              <a:solidFill>
                <a:srgbClr val="0070C0"/>
              </a:solidFill>
              <a:effectLst/>
              <a:latin typeface="system-ui"/>
            </a:endParaRPr>
          </a:p>
        </p:txBody>
      </p:sp>
      <p:pic>
        <p:nvPicPr>
          <p:cNvPr id="5" name="Picture 4" descr="Map&#10;&#10;Description automatically generated">
            <a:extLst>
              <a:ext uri="{FF2B5EF4-FFF2-40B4-BE49-F238E27FC236}">
                <a16:creationId xmlns:a16="http://schemas.microsoft.com/office/drawing/2014/main" id="{1651246C-BE7E-4BA2-902D-E5171033E2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00417" y="1705857"/>
            <a:ext cx="3458567" cy="1945444"/>
          </a:xfrm>
          <a:prstGeom prst="rect">
            <a:avLst/>
          </a:prstGeom>
        </p:spPr>
      </p:pic>
      <p:pic>
        <p:nvPicPr>
          <p:cNvPr id="8" name="Picture 7" descr="Text&#10;&#10;Description automatically generated">
            <a:extLst>
              <a:ext uri="{FF2B5EF4-FFF2-40B4-BE49-F238E27FC236}">
                <a16:creationId xmlns:a16="http://schemas.microsoft.com/office/drawing/2014/main" id="{ED093AE1-F91D-445B-808B-65244DC281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00417" y="3778556"/>
            <a:ext cx="3562522" cy="2775991"/>
          </a:xfrm>
          <a:prstGeom prst="rect">
            <a:avLst/>
          </a:prstGeom>
        </p:spPr>
      </p:pic>
    </p:spTree>
    <p:extLst>
      <p:ext uri="{BB962C8B-B14F-4D97-AF65-F5344CB8AC3E}">
        <p14:creationId xmlns:p14="http://schemas.microsoft.com/office/powerpoint/2010/main" val="300666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God’s Command</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95950" y="1934819"/>
            <a:ext cx="7729926" cy="2677656"/>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John 14:15 (NIV)</a:t>
            </a:r>
          </a:p>
          <a:p>
            <a:pPr algn="l"/>
            <a:endParaRPr lang="en-US" b="0" i="0" dirty="0">
              <a:solidFill>
                <a:srgbClr val="000000"/>
              </a:solidFill>
              <a:effectLst/>
              <a:latin typeface="system-ui"/>
            </a:endParaRPr>
          </a:p>
          <a:p>
            <a:pPr algn="l"/>
            <a:r>
              <a:rPr lang="en-US" sz="4800" dirty="0">
                <a:solidFill>
                  <a:srgbClr val="0070C0"/>
                </a:solidFill>
                <a:latin typeface="system-ui"/>
              </a:rPr>
              <a:t>If you love me, keep my commands.</a:t>
            </a:r>
            <a:endParaRPr lang="en-US" sz="4800" b="0" i="0" dirty="0">
              <a:solidFill>
                <a:srgbClr val="0070C0"/>
              </a:solidFill>
              <a:effectLst/>
              <a:latin typeface="system-ui"/>
            </a:endParaRPr>
          </a:p>
        </p:txBody>
      </p:sp>
      <p:pic>
        <p:nvPicPr>
          <p:cNvPr id="6" name="Picture 5" descr="A picture containing text&#10;&#10;Description automatically generated">
            <a:extLst>
              <a:ext uri="{FF2B5EF4-FFF2-40B4-BE49-F238E27FC236}">
                <a16:creationId xmlns:a16="http://schemas.microsoft.com/office/drawing/2014/main" id="{CF71FC4D-A947-4E0B-81B3-C52CDE4E5C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1282" y="2782669"/>
            <a:ext cx="4958663" cy="2604340"/>
          </a:xfrm>
          <a:prstGeom prst="rect">
            <a:avLst/>
          </a:prstGeom>
        </p:spPr>
      </p:pic>
    </p:spTree>
    <p:extLst>
      <p:ext uri="{BB962C8B-B14F-4D97-AF65-F5344CB8AC3E}">
        <p14:creationId xmlns:p14="http://schemas.microsoft.com/office/powerpoint/2010/main" val="351177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God’s Command</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14860" y="1305341"/>
            <a:ext cx="11469139" cy="5355312"/>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John 14:21-23 (NIV)</a:t>
            </a:r>
          </a:p>
          <a:p>
            <a:pPr algn="l"/>
            <a:endParaRPr lang="en-US" b="0" i="0" dirty="0">
              <a:solidFill>
                <a:srgbClr val="000000"/>
              </a:solidFill>
              <a:effectLst/>
              <a:latin typeface="system-ui"/>
            </a:endParaRPr>
          </a:p>
          <a:p>
            <a:pPr algn="l"/>
            <a:r>
              <a:rPr lang="en-US" sz="3600" dirty="0">
                <a:solidFill>
                  <a:srgbClr val="0070C0"/>
                </a:solidFill>
                <a:latin typeface="system-ui"/>
              </a:rPr>
              <a:t>Whoever has my commands and keeps them is the one who loves me. The one who loves me will be loved by my Father, and I too will love them and show myself to them. </a:t>
            </a:r>
          </a:p>
          <a:p>
            <a:pPr algn="l"/>
            <a:r>
              <a:rPr lang="en-US" sz="3600" dirty="0">
                <a:solidFill>
                  <a:srgbClr val="0070C0"/>
                </a:solidFill>
                <a:latin typeface="system-ui"/>
              </a:rPr>
              <a:t>Then Judas(not Judas Iscariot) said, “But Lord, why do you intend to show yourself to us and not to the world?”</a:t>
            </a:r>
          </a:p>
          <a:p>
            <a:pPr algn="l"/>
            <a:r>
              <a:rPr lang="en-US" sz="3600" b="0" i="0" dirty="0">
                <a:solidFill>
                  <a:srgbClr val="0070C0"/>
                </a:solidFill>
                <a:effectLst/>
                <a:latin typeface="system-ui"/>
              </a:rPr>
              <a:t>Jes</a:t>
            </a:r>
            <a:r>
              <a:rPr lang="en-US" sz="3600" dirty="0">
                <a:solidFill>
                  <a:srgbClr val="0070C0"/>
                </a:solidFill>
                <a:latin typeface="system-ui"/>
              </a:rPr>
              <a:t>us replied, “Anyone who loves ne will obey my teaching. My Father will love them, and we will come to them and make our home with them.</a:t>
            </a:r>
            <a:endParaRPr lang="en-US" sz="3600" b="0" i="0" dirty="0">
              <a:solidFill>
                <a:srgbClr val="0070C0"/>
              </a:solidFill>
              <a:effectLst/>
              <a:latin typeface="system-ui"/>
            </a:endParaRPr>
          </a:p>
        </p:txBody>
      </p:sp>
    </p:spTree>
    <p:extLst>
      <p:ext uri="{BB962C8B-B14F-4D97-AF65-F5344CB8AC3E}">
        <p14:creationId xmlns:p14="http://schemas.microsoft.com/office/powerpoint/2010/main" val="259976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God’s Command</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14861" y="1305341"/>
            <a:ext cx="11432496" cy="4801314"/>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1 John 2:5; 5:2-3 (NIV)</a:t>
            </a:r>
          </a:p>
          <a:p>
            <a:pPr algn="l"/>
            <a:endParaRPr lang="en-US" b="0" i="0" dirty="0">
              <a:solidFill>
                <a:srgbClr val="000000"/>
              </a:solidFill>
              <a:effectLst/>
              <a:latin typeface="system-ui"/>
            </a:endParaRPr>
          </a:p>
          <a:p>
            <a:pPr algn="l"/>
            <a:r>
              <a:rPr lang="en-US" sz="3600" dirty="0">
                <a:solidFill>
                  <a:srgbClr val="0070C0"/>
                </a:solidFill>
                <a:latin typeface="system-ui"/>
              </a:rPr>
              <a:t>But if anyone obeys his word, love for God is truly made complete in them.</a:t>
            </a:r>
          </a:p>
          <a:p>
            <a:pPr algn="l"/>
            <a:endParaRPr lang="en-US" sz="3600" b="0" i="0" dirty="0">
              <a:solidFill>
                <a:srgbClr val="0070C0"/>
              </a:solidFill>
              <a:effectLst/>
              <a:latin typeface="system-ui"/>
            </a:endParaRPr>
          </a:p>
          <a:p>
            <a:pPr algn="l"/>
            <a:r>
              <a:rPr lang="en-US" sz="3600" dirty="0">
                <a:solidFill>
                  <a:srgbClr val="0070C0"/>
                </a:solidFill>
                <a:latin typeface="system-ui"/>
              </a:rPr>
              <a:t>This is how we know that we love the children of God: by loving God and carrying out his commands. In fact, this is love for God: to keep his commands, And his commands are not burdensome,</a:t>
            </a:r>
            <a:endParaRPr lang="en-US" sz="3600" b="0" i="0" dirty="0">
              <a:solidFill>
                <a:srgbClr val="0070C0"/>
              </a:solidFill>
              <a:effectLst/>
              <a:latin typeface="system-ui"/>
            </a:endParaRPr>
          </a:p>
        </p:txBody>
      </p:sp>
    </p:spTree>
    <p:extLst>
      <p:ext uri="{BB962C8B-B14F-4D97-AF65-F5344CB8AC3E}">
        <p14:creationId xmlns:p14="http://schemas.microsoft.com/office/powerpoint/2010/main" val="400453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God’s Command</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658806" y="1305341"/>
            <a:ext cx="11432496" cy="3231654"/>
          </a:xfrm>
          <a:prstGeom prst="rect">
            <a:avLst/>
          </a:prstGeom>
          <a:noFill/>
        </p:spPr>
        <p:txBody>
          <a:bodyPr wrap="square" rtlCol="0">
            <a:spAutoFit/>
          </a:bodyPr>
          <a:lstStyle/>
          <a:p>
            <a:pPr algn="ctr"/>
            <a:r>
              <a:rPr lang="en-US" sz="5400" b="1" i="0" dirty="0">
                <a:solidFill>
                  <a:schemeClr val="accent4">
                    <a:lumMod val="50000"/>
                  </a:schemeClr>
                </a:solidFill>
                <a:effectLst/>
                <a:latin typeface="system-ui"/>
              </a:rPr>
              <a:t>2 John 1:6 (NIV)</a:t>
            </a:r>
          </a:p>
          <a:p>
            <a:pPr algn="l"/>
            <a:endParaRPr lang="en-US" b="0" i="0" dirty="0">
              <a:solidFill>
                <a:srgbClr val="000000"/>
              </a:solidFill>
              <a:effectLst/>
              <a:latin typeface="system-ui"/>
            </a:endParaRPr>
          </a:p>
          <a:p>
            <a:pPr algn="l"/>
            <a:r>
              <a:rPr lang="en-US" sz="4400" dirty="0">
                <a:solidFill>
                  <a:srgbClr val="0070C0"/>
                </a:solidFill>
                <a:latin typeface="system-ui"/>
              </a:rPr>
              <a:t>And this is love: that we walk in obedience to his commands. As you have heard from the beginning, his command is that you walk in love.</a:t>
            </a:r>
            <a:endParaRPr lang="en-US" sz="4400" b="0" i="0" dirty="0">
              <a:solidFill>
                <a:srgbClr val="0070C0"/>
              </a:solidFill>
              <a:effectLst/>
              <a:latin typeface="system-ui"/>
            </a:endParaRPr>
          </a:p>
        </p:txBody>
      </p:sp>
    </p:spTree>
    <p:extLst>
      <p:ext uri="{BB962C8B-B14F-4D97-AF65-F5344CB8AC3E}">
        <p14:creationId xmlns:p14="http://schemas.microsoft.com/office/powerpoint/2010/main" val="70800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Love is the Fruit</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14861" y="1305341"/>
            <a:ext cx="4761873" cy="4062651"/>
          </a:xfrm>
          <a:prstGeom prst="rect">
            <a:avLst/>
          </a:prstGeom>
          <a:noFill/>
        </p:spPr>
        <p:txBody>
          <a:bodyPr wrap="square" rtlCol="0">
            <a:spAutoFit/>
          </a:bodyPr>
          <a:lstStyle/>
          <a:p>
            <a:pPr algn="ctr"/>
            <a:r>
              <a:rPr lang="en-US" sz="4000" b="1" i="0" dirty="0">
                <a:solidFill>
                  <a:schemeClr val="accent4">
                    <a:lumMod val="50000"/>
                  </a:schemeClr>
                </a:solidFill>
                <a:effectLst/>
                <a:latin typeface="system-ui"/>
              </a:rPr>
              <a:t>Galatians 5:22 (NIV)</a:t>
            </a:r>
          </a:p>
          <a:p>
            <a:pPr algn="l"/>
            <a:endParaRPr lang="en-US" b="0" i="0" dirty="0">
              <a:solidFill>
                <a:srgbClr val="000000"/>
              </a:solidFill>
              <a:effectLst/>
              <a:latin typeface="system-ui"/>
            </a:endParaRPr>
          </a:p>
          <a:p>
            <a:pPr algn="l"/>
            <a:r>
              <a:rPr lang="en-US" sz="4000" dirty="0">
                <a:solidFill>
                  <a:srgbClr val="0070C0"/>
                </a:solidFill>
                <a:latin typeface="system-ui"/>
              </a:rPr>
              <a:t>But the fruit of the Spirit is love, peace, forbearance, kindness, goodness, faithfulness</a:t>
            </a:r>
            <a:endParaRPr lang="en-US" sz="4000" b="0" i="0" dirty="0">
              <a:solidFill>
                <a:srgbClr val="0070C0"/>
              </a:solidFill>
              <a:effectLst/>
              <a:latin typeface="system-ui"/>
            </a:endParaRPr>
          </a:p>
        </p:txBody>
      </p:sp>
      <p:pic>
        <p:nvPicPr>
          <p:cNvPr id="5" name="Picture 4" descr="A picture containing text, grape, fruit&#10;&#10;Description automatically generated">
            <a:extLst>
              <a:ext uri="{FF2B5EF4-FFF2-40B4-BE49-F238E27FC236}">
                <a16:creationId xmlns:a16="http://schemas.microsoft.com/office/drawing/2014/main" id="{FB63661E-8BAC-4969-9268-FA0841F391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3885" y="2630967"/>
            <a:ext cx="3124068" cy="2315593"/>
          </a:xfrm>
          <a:prstGeom prst="rect">
            <a:avLst/>
          </a:prstGeom>
        </p:spPr>
      </p:pic>
      <p:pic>
        <p:nvPicPr>
          <p:cNvPr id="8" name="Picture 7" descr="A picture containing text, fruit&#10;&#10;Description automatically generated">
            <a:extLst>
              <a:ext uri="{FF2B5EF4-FFF2-40B4-BE49-F238E27FC236}">
                <a16:creationId xmlns:a16="http://schemas.microsoft.com/office/drawing/2014/main" id="{4E073A71-C69D-40B0-A179-BF9BBF6EF76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20106" y="4090101"/>
            <a:ext cx="3013021" cy="2259766"/>
          </a:xfrm>
          <a:prstGeom prst="rect">
            <a:avLst/>
          </a:prstGeom>
        </p:spPr>
      </p:pic>
      <p:pic>
        <p:nvPicPr>
          <p:cNvPr id="11" name="Picture 10" descr="Text&#10;&#10;Description automatically generated">
            <a:extLst>
              <a:ext uri="{FF2B5EF4-FFF2-40B4-BE49-F238E27FC236}">
                <a16:creationId xmlns:a16="http://schemas.microsoft.com/office/drawing/2014/main" id="{0E7A16BE-3F2E-493E-9B53-C9A674D7BFE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664583" y="1558444"/>
            <a:ext cx="3124068" cy="2446780"/>
          </a:xfrm>
          <a:prstGeom prst="rect">
            <a:avLst/>
          </a:prstGeom>
        </p:spPr>
      </p:pic>
    </p:spTree>
    <p:extLst>
      <p:ext uri="{BB962C8B-B14F-4D97-AF65-F5344CB8AC3E}">
        <p14:creationId xmlns:p14="http://schemas.microsoft.com/office/powerpoint/2010/main" val="277387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82786"/>
            <a:ext cx="11138941" cy="1495816"/>
          </a:xfrm>
        </p:spPr>
        <p:txBody>
          <a:bodyPr>
            <a:normAutofit/>
          </a:bodyPr>
          <a:lstStyle/>
          <a:p>
            <a:pPr algn="ctr"/>
            <a:r>
              <a:rPr lang="en-US" b="1" cap="small" dirty="0">
                <a:solidFill>
                  <a:srgbClr val="7030A0"/>
                </a:solidFill>
              </a:rPr>
              <a:t>Love in the Fellowship</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262056" y="1417767"/>
            <a:ext cx="7095890" cy="5355312"/>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Galatians 6:10 (AMP)</a:t>
            </a:r>
          </a:p>
          <a:p>
            <a:pPr algn="l"/>
            <a:endParaRPr lang="en-US" b="0" i="0" dirty="0">
              <a:solidFill>
                <a:srgbClr val="000000"/>
              </a:solidFill>
              <a:effectLst/>
              <a:latin typeface="system-ui"/>
            </a:endParaRPr>
          </a:p>
          <a:p>
            <a:pPr algn="l"/>
            <a:r>
              <a:rPr lang="en-US" sz="3600" dirty="0">
                <a:solidFill>
                  <a:srgbClr val="0070C0"/>
                </a:solidFill>
                <a:latin typeface="system-ui"/>
              </a:rPr>
              <a:t>So then, while we [as individual believers] have the opportunity, let us do good to all people [not only being helpful, but also doing that which promote their spiritual well-being], and especially [be a blessing] to those if the household of faith (born-again believers)</a:t>
            </a:r>
            <a:endParaRPr lang="en-US" sz="3600" b="0" i="0" dirty="0">
              <a:solidFill>
                <a:srgbClr val="0070C0"/>
              </a:solidFill>
              <a:effectLst/>
              <a:latin typeface="system-ui"/>
            </a:endParaRPr>
          </a:p>
        </p:txBody>
      </p:sp>
      <p:pic>
        <p:nvPicPr>
          <p:cNvPr id="6" name="Picture 5" descr="Text&#10;&#10;Description automatically generated">
            <a:extLst>
              <a:ext uri="{FF2B5EF4-FFF2-40B4-BE49-F238E27FC236}">
                <a16:creationId xmlns:a16="http://schemas.microsoft.com/office/drawing/2014/main" id="{9C6FA747-88BD-4990-8559-ACD4A6E310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57945" y="1637675"/>
            <a:ext cx="4572000" cy="4572000"/>
          </a:xfrm>
          <a:prstGeom prst="rect">
            <a:avLst/>
          </a:prstGeom>
        </p:spPr>
      </p:pic>
    </p:spTree>
    <p:extLst>
      <p:ext uri="{BB962C8B-B14F-4D97-AF65-F5344CB8AC3E}">
        <p14:creationId xmlns:p14="http://schemas.microsoft.com/office/powerpoint/2010/main" val="74798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A2AD-446E-4BE8-B5D9-5CB2BA1E5C67}"/>
              </a:ext>
            </a:extLst>
          </p:cNvPr>
          <p:cNvSpPr>
            <a:spLocks noGrp="1"/>
          </p:cNvSpPr>
          <p:nvPr>
            <p:ph type="title"/>
          </p:nvPr>
        </p:nvSpPr>
        <p:spPr>
          <a:xfrm>
            <a:off x="791004" y="50800"/>
            <a:ext cx="10571047" cy="1206500"/>
          </a:xfrm>
        </p:spPr>
        <p:txBody>
          <a:bodyPr>
            <a:normAutofit/>
          </a:bodyPr>
          <a:lstStyle/>
          <a:p>
            <a:pPr algn="ctr"/>
            <a:r>
              <a:rPr lang="en-US" b="1" cap="small" dirty="0">
                <a:solidFill>
                  <a:srgbClr val="7030A0"/>
                </a:solidFill>
              </a:rPr>
              <a:t>Love in the Fellowship</a:t>
            </a:r>
            <a:endParaRPr lang="en-US" b="1" cap="small" dirty="0">
              <a:solidFill>
                <a:srgbClr val="C00000"/>
              </a:solidFill>
            </a:endParaRPr>
          </a:p>
        </p:txBody>
      </p:sp>
      <p:sp>
        <p:nvSpPr>
          <p:cNvPr id="3" name="TextBox 2">
            <a:extLst>
              <a:ext uri="{FF2B5EF4-FFF2-40B4-BE49-F238E27FC236}">
                <a16:creationId xmlns:a16="http://schemas.microsoft.com/office/drawing/2014/main" id="{49462E11-E7BA-4E2D-A9E6-D30DCB596A66}"/>
              </a:ext>
            </a:extLst>
          </p:cNvPr>
          <p:cNvSpPr txBox="1"/>
          <p:nvPr/>
        </p:nvSpPr>
        <p:spPr>
          <a:xfrm>
            <a:off x="88900" y="948690"/>
            <a:ext cx="10198100" cy="5909310"/>
          </a:xfrm>
          <a:prstGeom prst="rect">
            <a:avLst/>
          </a:prstGeom>
          <a:noFill/>
        </p:spPr>
        <p:txBody>
          <a:bodyPr wrap="square" rtlCol="0">
            <a:spAutoFit/>
          </a:bodyPr>
          <a:lstStyle/>
          <a:p>
            <a:pPr algn="ctr"/>
            <a:r>
              <a:rPr lang="en-US" sz="3600" b="1" i="0" dirty="0">
                <a:solidFill>
                  <a:schemeClr val="accent4">
                    <a:lumMod val="50000"/>
                  </a:schemeClr>
                </a:solidFill>
                <a:effectLst/>
                <a:latin typeface="system-ui"/>
              </a:rPr>
              <a:t>Romans 13:8-10 (NIV)</a:t>
            </a:r>
          </a:p>
          <a:p>
            <a:pPr algn="l"/>
            <a:endParaRPr lang="en-US" b="0" i="0" dirty="0">
              <a:solidFill>
                <a:srgbClr val="000000"/>
              </a:solidFill>
              <a:effectLst/>
              <a:latin typeface="system-ui"/>
            </a:endParaRPr>
          </a:p>
          <a:p>
            <a:pPr algn="l"/>
            <a:r>
              <a:rPr lang="en-US" sz="3600" dirty="0">
                <a:solidFill>
                  <a:srgbClr val="0070C0"/>
                </a:solidFill>
                <a:latin typeface="system-ui"/>
              </a:rPr>
              <a:t>Let no debt remain outstanding, except the continuing debt to love one another, for whoever loves others has fulfilled the law. The commandments “You shall not commit adultery,” “You shall not commit murder,” “ You shall not steal,” “You shall not covet,” and whatever other command there may be, are summed up in this one command: “Love thy neighbor as yourself.” Love does no harm to a neighbor. Therefore love is the fulfillment of the law.</a:t>
            </a:r>
            <a:endParaRPr lang="en-US" sz="3600" b="0" i="0" dirty="0">
              <a:solidFill>
                <a:srgbClr val="0070C0"/>
              </a:solidFill>
              <a:effectLst/>
              <a:latin typeface="system-ui"/>
            </a:endParaRPr>
          </a:p>
        </p:txBody>
      </p:sp>
      <p:pic>
        <p:nvPicPr>
          <p:cNvPr id="5" name="Picture 4" descr="A picture containing text, sign&#10;&#10;Description automatically generated">
            <a:extLst>
              <a:ext uri="{FF2B5EF4-FFF2-40B4-BE49-F238E27FC236}">
                <a16:creationId xmlns:a16="http://schemas.microsoft.com/office/drawing/2014/main" id="{89B0768D-D143-4497-8C50-F8BED58282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74300" y="1633512"/>
            <a:ext cx="1828800" cy="3810000"/>
          </a:xfrm>
          <a:prstGeom prst="rect">
            <a:avLst/>
          </a:prstGeom>
        </p:spPr>
      </p:pic>
    </p:spTree>
    <p:extLst>
      <p:ext uri="{BB962C8B-B14F-4D97-AF65-F5344CB8AC3E}">
        <p14:creationId xmlns:p14="http://schemas.microsoft.com/office/powerpoint/2010/main" val="861298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803</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system-ui</vt:lpstr>
      <vt:lpstr>Office Theme</vt:lpstr>
      <vt:lpstr>PowerPoint Presentation</vt:lpstr>
      <vt:lpstr>God’s Command</vt:lpstr>
      <vt:lpstr>God’s Command</vt:lpstr>
      <vt:lpstr>God’s Command</vt:lpstr>
      <vt:lpstr>God’s Command</vt:lpstr>
      <vt:lpstr>God’s Command</vt:lpstr>
      <vt:lpstr>Love is the Fruit</vt:lpstr>
      <vt:lpstr>Love in the Fellowship</vt:lpstr>
      <vt:lpstr>Love in the Fellowship</vt:lpstr>
      <vt:lpstr>Love in the Fellowship</vt:lpstr>
      <vt:lpstr>Love in the Fellowship</vt:lpstr>
      <vt:lpstr>Examples of Immature Love Worldly and Carnal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8</cp:revision>
  <cp:lastPrinted>2022-02-02T21:17:34Z</cp:lastPrinted>
  <dcterms:created xsi:type="dcterms:W3CDTF">2022-01-12T16:04:46Z</dcterms:created>
  <dcterms:modified xsi:type="dcterms:W3CDTF">2022-02-02T23:04:22Z</dcterms:modified>
</cp:coreProperties>
</file>