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70" r:id="rId2"/>
    <p:sldId id="256" r:id="rId3"/>
    <p:sldId id="257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elle Collins" initials="MC" lastIdx="1" clrIdx="0">
    <p:extLst>
      <p:ext uri="{19B8F6BF-5375-455C-9EA6-DF929625EA0E}">
        <p15:presenceInfo xmlns:p15="http://schemas.microsoft.com/office/powerpoint/2012/main" userId="15db5871f477b4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0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B1832E9-889E-4953-9777-9FF53185BEB9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88F097-5103-4A17-93C2-AF27BBE2A0F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852F4-329F-4DE3-A8D0-DD6A72F37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855B5F-1C2E-4F2F-9174-04D4D71A04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04AA1-F62E-4790-AD5D-ED0AFE54E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8CFB7-2E41-4BF6-B83F-AA790F1B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8C651-1FC2-4BCE-AA42-3572A6838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13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D5EC6-4CDD-4853-8C04-22C35F137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D67494-FD11-4BCB-8194-0A81A9F49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AA80C9-D340-45CF-9068-D2049A71F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21D21-81BD-4DB2-8982-2C63629F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42320-A521-4F1C-82B8-37855C2E4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3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FB882E-D881-423A-B2FE-349FBC1173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CF7E0-7BF3-49A4-825B-F2FEF8B79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51F80-4BD3-429F-BFD8-B4A0B3C9F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552C6-A8B7-40A1-AF33-2C9A0B5B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628CB-3A36-49F2-818E-A3EE0876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997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91851-53FF-467F-9E4E-430066E3C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53E88-A167-42BF-95DA-66BB4E16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87132-B2AE-4519-846F-145354862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B4539-0128-4B61-AD59-628D8DF6D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BD02A-6200-4856-B767-A66E54ED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37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61948-7009-46AD-ADF2-1229F7832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734A6-1755-47F6-9D32-7CA34176C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86B8A-2271-4C6F-B6E3-6B364F65F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41002-F569-4DF6-8FFA-58E3C065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2D48B-7B01-4AE8-A6A1-4265132D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86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95401-E77F-486C-A85A-7F6901C26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D675C-BEE1-4D3E-9286-C25B7D2E7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C1767-D6A4-48C8-B609-6B89C8C22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5CA51-CE04-4E58-8704-920A72D70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DE208-B692-4E32-96FF-A8F4F6989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A38FB-00BC-4156-AB8B-0E62C126A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05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58592-3379-47C2-9792-AA42DEB8F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21184-95E3-402C-9698-09D6C8EBD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8F4B6-3FD7-4765-96B9-088A387D1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59C83B-3C32-44C8-A8F5-C86EFC8C33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B59E34-C59B-423F-A358-67DA59549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BBA0B3-BA61-413E-AC10-55C02F052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923DDA-BD36-44E5-A08C-FEBF27291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338226-C8F8-455D-AC5B-E671D971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10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4A135-910F-42F8-90C5-3A2A01FF7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12ED01-041D-44B9-A28E-227A9810A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F3B765-1026-4F09-9BB0-4FC211228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9B3BB2-F513-4E82-B723-60E23BE4B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0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DFFBEC-3774-4D5F-B5B0-17924256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BBCDF6-DB85-4602-994A-E3B3C83D5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EA0086-C4A7-40FD-96F0-C7C6E187F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1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4CD99-D4BB-45FD-8917-1CFAAA5F3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6CDF1-4D57-48FE-B2A7-C02F492A6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FEC739-48FF-4999-BB33-C6A5D4535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C67405-4CE4-4ED5-B4ED-7242FDFDB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EC2F8-8CBA-41E1-A431-F679D874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4226A-599D-47E8-87EB-61F1CB80F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448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55483-6DDC-4280-A84B-B9328E7B4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9A1A77-1D46-4AAA-9BD8-03CB3D7B4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B82637-4729-457A-BB43-844C5DCC66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A7B11-5096-40CD-8B08-E2C035B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AB28D-F39E-4F73-84A4-F3F2FA09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C49A4-AFAB-4CF1-B6C3-742E4493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3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CAF2BE-B17A-4AE0-9534-D2DE48DFB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4AC24-8DEC-4293-8794-1EC3BCD00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E64FC-9668-45FC-944D-D4ECBFED5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EEE22-26E3-43A1-B860-AE0F7527DFD5}" type="datetimeFigureOut">
              <a:rPr lang="en-US" smtClean="0"/>
              <a:t>3/15/2021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F21C5-43E9-4DC3-A8E3-AC8CA5A62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AFFFA-04A7-4533-9BA1-F7434239C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687A-46EB-4630-AA36-3657151E83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10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andoms-city.blogspot.com/2013/10/i-am-pusheen-cat-by-claire-belton.html" TargetMode="External"/><Relationship Id="rId7" Type="http://schemas.openxmlformats.org/officeDocument/2006/relationships/hyperlink" Target="https://asingledropintheocean.com/2013/11/02/goal-review-november-2013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http://theswirlworld.com/2013/01/09/reaching-the-goal/" TargetMode="Externa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ichaelmilton.org/2009/04/09/giving-worship-philippians-410-20-psalm-505-15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agonizomai.blogspot.com/2009_08_01_archive.html" TargetMode="Externa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ichaelmilton.org/2009/04/09/giving-worship-philippians-410-20-psalm-505-15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agonizomai.blogspot.com/2009_08_01_archive.html" TargetMode="Externa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85E8A63-7432-48A3-8A22-BAA6A5C322B2}"/>
              </a:ext>
            </a:extLst>
          </p:cNvPr>
          <p:cNvSpPr txBox="1"/>
          <p:nvPr/>
        </p:nvSpPr>
        <p:spPr>
          <a:xfrm>
            <a:off x="736120" y="1255018"/>
            <a:ext cx="9143375" cy="5351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Seven Covenant Goals for our church as we cast the vision for the next 7 years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Witnessing to a minimal of 10,000 people – </a:t>
            </a:r>
            <a:r>
              <a:rPr lang="en-US" sz="2400" b="1" cap="small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Evangelism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overall health of our church family collectively and individually will improve spiritually, physically, mentally, emotionally, and financially – </a:t>
            </a:r>
            <a:r>
              <a:rPr lang="en-US" sz="2400" b="1" cap="small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Fellowship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mission ministries will continue and expand as we express the presence of God – </a:t>
            </a:r>
            <a:r>
              <a:rPr lang="en-US" sz="2400" b="1" cap="small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Mission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faith family will be strengthened immensely through the study of God’s word for our church and surrounding communities – </a:t>
            </a:r>
            <a:r>
              <a:rPr lang="en-US" sz="2400" b="1" cap="small" dirty="0">
                <a:solidFill>
                  <a:srgbClr val="7030A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Study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 expression of our worship is always steeped in God’s truth as we are guided by his spirit – </a:t>
            </a:r>
            <a:r>
              <a:rPr lang="en-US" sz="2400" b="1" cap="small" dirty="0">
                <a:solidFill>
                  <a:srgbClr val="D60093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Worship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God will allow us to bless the multitude through Imani, our non-profit ministry, as we hope to impact them economically, educationally, environmentally, clinically, etc. as we construct new physical and spiritual horizons – </a:t>
            </a:r>
            <a:r>
              <a:rPr lang="en-US" sz="2400" b="1" cap="small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Outreach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Faith Liberation – </a:t>
            </a:r>
            <a:r>
              <a:rPr lang="en-US" sz="2400" b="1" cap="small" dirty="0">
                <a:solidFill>
                  <a:srgbClr val="0070C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Offertory Gifts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058DE6-96BB-4EEA-B3A2-A8628BE835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943345" y="153697"/>
            <a:ext cx="5448608" cy="710688"/>
          </a:xfrm>
          <a:prstGeom prst="rect">
            <a:avLst/>
          </a:prstGeom>
        </p:spPr>
      </p:pic>
      <p:pic>
        <p:nvPicPr>
          <p:cNvPr id="8" name="Picture 7" descr="Graphical user interface, application, website, Teams&#10;&#10;Description automatically generated">
            <a:extLst>
              <a:ext uri="{FF2B5EF4-FFF2-40B4-BE49-F238E27FC236}">
                <a16:creationId xmlns:a16="http://schemas.microsoft.com/office/drawing/2014/main" id="{281E2620-163D-4AD8-9F44-A3E0254A48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45238" t="9113" r="30125" b="5700"/>
          <a:stretch/>
        </p:blipFill>
        <p:spPr>
          <a:xfrm>
            <a:off x="10170455" y="1566109"/>
            <a:ext cx="1314179" cy="3407894"/>
          </a:xfrm>
          <a:prstGeom prst="rect">
            <a:avLst/>
          </a:prstGeom>
        </p:spPr>
      </p:pic>
      <p:pic>
        <p:nvPicPr>
          <p:cNvPr id="14" name="Picture 13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C9450CD0-87D4-4C4A-888C-FE66D312A83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rcRect l="13553" t="23475" r="17850" b="26833"/>
          <a:stretch/>
        </p:blipFill>
        <p:spPr>
          <a:xfrm>
            <a:off x="9213574" y="50638"/>
            <a:ext cx="2374351" cy="1151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34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4F21A6-6644-4839-B0AF-08CD73AD4727}"/>
              </a:ext>
            </a:extLst>
          </p:cNvPr>
          <p:cNvSpPr txBox="1"/>
          <p:nvPr/>
        </p:nvSpPr>
        <p:spPr>
          <a:xfrm>
            <a:off x="552091" y="544732"/>
            <a:ext cx="6648090" cy="533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Faith Offering – 7/3</a:t>
            </a:r>
            <a:endParaRPr lang="en-US" sz="1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times a year for the next </a:t>
            </a: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years, we are asking for faith offerings to be given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asking as many as possible to give during the following </a:t>
            </a: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times listed in the following </a:t>
            </a: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categories</a:t>
            </a: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"/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$1000.00 or more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"/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$700 - $999.99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"/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$500 and below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asking that you equally divide the amount you plan to give for the year into </a:t>
            </a: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amounts.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example, if you plan to give $700 for the year, then you would give $100 – 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times during the year ($700/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$100), ($500/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$71.43 – round up to $72), (1000/</a:t>
            </a:r>
            <a:r>
              <a:rPr lang="en-US" sz="20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$142.86 – round up to $143)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25443C8D-49E5-4E2D-9348-A57B3CE0122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1149" r="2" b="24839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pic>
        <p:nvPicPr>
          <p:cNvPr id="4" name="Picture 3" descr="A picture containing text, sign, outdoor, table&#10;&#10;Description automatically generated">
            <a:extLst>
              <a:ext uri="{FF2B5EF4-FFF2-40B4-BE49-F238E27FC236}">
                <a16:creationId xmlns:a16="http://schemas.microsoft.com/office/drawing/2014/main" id="{586F1C5D-AF01-4EE6-8901-C4A7E88BF29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0496" r="11698" b="1"/>
          <a:stretch/>
        </p:blipFill>
        <p:spPr>
          <a:xfrm>
            <a:off x="7521063" y="92016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557412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7FCD15-9FED-47FF-BAA5-A2C5467591E9}"/>
              </a:ext>
            </a:extLst>
          </p:cNvPr>
          <p:cNvSpPr txBox="1"/>
          <p:nvPr/>
        </p:nvSpPr>
        <p:spPr>
          <a:xfrm>
            <a:off x="576706" y="1200305"/>
            <a:ext cx="547328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>
                <a:effectLst/>
              </a:rPr>
              <a:t>The faith offering dates are as follows:</a:t>
            </a:r>
            <a:endParaRPr lang="en-US" sz="2000" dirty="0">
              <a:effectLst/>
            </a:endParaRP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1</a:t>
            </a:r>
            <a:r>
              <a:rPr lang="en-US" sz="2000" baseline="30000" dirty="0">
                <a:effectLst/>
              </a:rPr>
              <a:t>st</a:t>
            </a:r>
            <a:r>
              <a:rPr lang="en-US" sz="2000" dirty="0">
                <a:effectLst/>
              </a:rPr>
              <a:t> Sunday in February – February 7,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Easter Sunday – April 4,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1</a:t>
            </a:r>
            <a:r>
              <a:rPr lang="en-US" sz="2000" baseline="30000" dirty="0">
                <a:effectLst/>
              </a:rPr>
              <a:t>st</a:t>
            </a:r>
            <a:r>
              <a:rPr lang="en-US" sz="2000" dirty="0">
                <a:effectLst/>
              </a:rPr>
              <a:t> Sunday in June – June 6,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1</a:t>
            </a:r>
            <a:r>
              <a:rPr lang="en-US" sz="2000" baseline="30000" dirty="0">
                <a:effectLst/>
              </a:rPr>
              <a:t>st</a:t>
            </a:r>
            <a:r>
              <a:rPr lang="en-US" sz="2000" dirty="0">
                <a:effectLst/>
              </a:rPr>
              <a:t> Sunday in August – August 1,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1</a:t>
            </a:r>
            <a:r>
              <a:rPr lang="en-US" sz="2000" baseline="30000" dirty="0">
                <a:effectLst/>
              </a:rPr>
              <a:t>st</a:t>
            </a:r>
            <a:r>
              <a:rPr lang="en-US" sz="2000" dirty="0">
                <a:effectLst/>
              </a:rPr>
              <a:t> Sunday in September – September 5,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3</a:t>
            </a:r>
            <a:r>
              <a:rPr lang="en-US" sz="2000" baseline="30000" dirty="0">
                <a:effectLst/>
              </a:rPr>
              <a:t>rd</a:t>
            </a:r>
            <a:r>
              <a:rPr lang="en-US" sz="2000" dirty="0">
                <a:effectLst/>
              </a:rPr>
              <a:t> Sunday in October – October 17,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1</a:t>
            </a:r>
            <a:r>
              <a:rPr lang="en-US" sz="2000" baseline="30000" dirty="0">
                <a:effectLst/>
              </a:rPr>
              <a:t>st</a:t>
            </a:r>
            <a:r>
              <a:rPr lang="en-US" sz="2000" dirty="0">
                <a:effectLst/>
              </a:rPr>
              <a:t> Sunday in December – December 5, 2021</a:t>
            </a:r>
          </a:p>
          <a:p>
            <a:pPr marL="0" marR="0" indent="-22860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</a:rPr>
              <a:t>Whatever we receive will be applied to the loan. We want to pay off the loan within 3 years or earlier. We are striving to be resurrected from the debt of the loan.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Text&#10;&#10;Description automatically generated with medium confidence">
            <a:extLst>
              <a:ext uri="{FF2B5EF4-FFF2-40B4-BE49-F238E27FC236}">
                <a16:creationId xmlns:a16="http://schemas.microsoft.com/office/drawing/2014/main" id="{7581EEC8-CA92-455F-82CA-1CBC160D4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1149" r="2" b="24839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7" name="Arc 16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A picture containing text, sign, outdoor, table&#10;&#10;Description automatically generated">
            <a:extLst>
              <a:ext uri="{FF2B5EF4-FFF2-40B4-BE49-F238E27FC236}">
                <a16:creationId xmlns:a16="http://schemas.microsoft.com/office/drawing/2014/main" id="{8A6971F4-71F6-4DC4-B5DF-78E4CA1FF30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l="10496" r="11698" b="1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256947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390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Collins</dc:creator>
  <cp:lastModifiedBy>Michelle Collins</cp:lastModifiedBy>
  <cp:revision>32</cp:revision>
  <cp:lastPrinted>2021-03-05T21:34:33Z</cp:lastPrinted>
  <dcterms:created xsi:type="dcterms:W3CDTF">2021-01-11T21:10:49Z</dcterms:created>
  <dcterms:modified xsi:type="dcterms:W3CDTF">2021-03-15T19:10:03Z</dcterms:modified>
</cp:coreProperties>
</file>