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77" r:id="rId2"/>
    <p:sldId id="533" r:id="rId3"/>
    <p:sldId id="545" r:id="rId4"/>
    <p:sldId id="537" r:id="rId5"/>
    <p:sldId id="508" r:id="rId6"/>
    <p:sldId id="546" r:id="rId7"/>
    <p:sldId id="544" r:id="rId8"/>
    <p:sldId id="525" r:id="rId9"/>
    <p:sldId id="540" r:id="rId10"/>
    <p:sldId id="542" r:id="rId11"/>
    <p:sldId id="541" r:id="rId12"/>
    <p:sldId id="539" r:id="rId13"/>
    <p:sldId id="53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1" d="100"/>
          <a:sy n="81" d="100"/>
        </p:scale>
        <p:origin x="60" y="537"/>
      </p:cViewPr>
      <p:guideLst/>
    </p:cSldViewPr>
  </p:slideViewPr>
  <p:notesTextViewPr>
    <p:cViewPr>
      <p:scale>
        <a:sx n="1" d="1"/>
        <a:sy n="1" d="1"/>
      </p:scale>
      <p:origin x="0" y="0"/>
    </p:cViewPr>
  </p:notesTextViewPr>
  <p:sorterViewPr>
    <p:cViewPr>
      <p:scale>
        <a:sx n="100" d="100"/>
        <a:sy n="100" d="100"/>
      </p:scale>
      <p:origin x="0" y="-9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010315-7855-419C-89A7-C04DA91E7FAB}" type="datetimeFigureOut">
              <a:rPr lang="en-US" smtClean="0"/>
              <a:t>10/20/2021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E4CF99-91F7-492B-A82C-BEAEA141A975}" type="slidenum">
              <a:rPr lang="en-US" smtClean="0"/>
              <a:t>‹#›</a:t>
            </a:fld>
            <a:endParaRPr lang="en-US" dirty="0"/>
          </a:p>
        </p:txBody>
      </p:sp>
    </p:spTree>
    <p:extLst>
      <p:ext uri="{BB962C8B-B14F-4D97-AF65-F5344CB8AC3E}">
        <p14:creationId xmlns:p14="http://schemas.microsoft.com/office/powerpoint/2010/main" val="381637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59E1-CF63-45E1-8531-EC4B76DCE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2CC87E-F2B7-42C3-BF5C-F714490DB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203F81-EA32-41DD-99E0-CB9BC838E86A}"/>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5" name="Footer Placeholder 4">
            <a:extLst>
              <a:ext uri="{FF2B5EF4-FFF2-40B4-BE49-F238E27FC236}">
                <a16:creationId xmlns:a16="http://schemas.microsoft.com/office/drawing/2014/main" id="{76F1888D-8D85-4480-910C-321C3F61A6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81A0D1-CF5B-475D-A3F6-4E323552B28E}"/>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126358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5D73-5C4D-4F5F-AEE3-B01529A1D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0768B1-26DF-4B5F-BE17-344E19747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7CC46-3647-4503-A3FF-BC6A2A0D57DD}"/>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5" name="Footer Placeholder 4">
            <a:extLst>
              <a:ext uri="{FF2B5EF4-FFF2-40B4-BE49-F238E27FC236}">
                <a16:creationId xmlns:a16="http://schemas.microsoft.com/office/drawing/2014/main" id="{18731610-0589-4684-8A28-FBB0C9AD7D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0E5FC-5C7D-4BB2-A29C-E98A01B0C686}"/>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12520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85B2B-2A6B-44BA-8DB2-CDB28F868D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068FA5-FF2D-4AE6-B10F-FE6955B4AC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2E721-854D-4FC1-8610-533352F369C3}"/>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5" name="Footer Placeholder 4">
            <a:extLst>
              <a:ext uri="{FF2B5EF4-FFF2-40B4-BE49-F238E27FC236}">
                <a16:creationId xmlns:a16="http://schemas.microsoft.com/office/drawing/2014/main" id="{6A2C7405-1386-4D3C-A902-6AD0C8378A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73CFB3-88A4-4C5A-9C52-A870522D70AA}"/>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323120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EF7E-D068-4407-830E-3C9C29C1E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A7A91-2E8F-4367-83DC-795D7D8C1C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947AE-38AF-47E1-BCB7-419C89915D7D}"/>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5" name="Footer Placeholder 4">
            <a:extLst>
              <a:ext uri="{FF2B5EF4-FFF2-40B4-BE49-F238E27FC236}">
                <a16:creationId xmlns:a16="http://schemas.microsoft.com/office/drawing/2014/main" id="{EA8B9578-738E-4542-96E2-4D9EED4BC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7CD065-8A74-4FFD-A2EF-9B73C0E41529}"/>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335359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1C18-4268-4367-8590-2A57745019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7106B8-61F2-4F09-80AB-25E841B39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4D873-BFFF-41B0-B5FF-C39A2F937291}"/>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5" name="Footer Placeholder 4">
            <a:extLst>
              <a:ext uri="{FF2B5EF4-FFF2-40B4-BE49-F238E27FC236}">
                <a16:creationId xmlns:a16="http://schemas.microsoft.com/office/drawing/2014/main" id="{5AAEF258-747C-4C49-B120-E5DD9B8E98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C8E477-E235-401A-85DB-1796A92B8DE5}"/>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339908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1DB0-79FF-439A-89A9-5BE8DEFF9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53DB0-CDFD-4B2F-B0D5-2F23BBA5CE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FC7B88-594F-45E7-8363-D9A50ED67B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E8652-740F-4ECA-A19C-6C0D1B557FC4}"/>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6" name="Footer Placeholder 5">
            <a:extLst>
              <a:ext uri="{FF2B5EF4-FFF2-40B4-BE49-F238E27FC236}">
                <a16:creationId xmlns:a16="http://schemas.microsoft.com/office/drawing/2014/main" id="{0DB3FFE5-0246-4E7B-97A8-AF77110F9E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C7ADE4-E390-486A-B76C-B702BB705086}"/>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254220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E005-A094-4F43-A0B4-5FC2006160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FB916E-3E80-4EC5-9E95-4F389520A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8E32D-FAF3-4C72-9AE5-E573190519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43B6CE-540C-4413-B828-2900E2587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DE988-D963-4B47-B533-604F35AAB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09724E-A0FA-4657-B97A-06128AC05FEA}"/>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8" name="Footer Placeholder 7">
            <a:extLst>
              <a:ext uri="{FF2B5EF4-FFF2-40B4-BE49-F238E27FC236}">
                <a16:creationId xmlns:a16="http://schemas.microsoft.com/office/drawing/2014/main" id="{2F5D1A1D-FBCC-4513-9DBF-43C49BF7210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8CB0063-01EB-488A-9360-EA76124D56C9}"/>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367011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9120-6A70-48D8-939A-B5074739CF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13DCD-F8BC-47E6-8E52-F95E035E7856}"/>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4" name="Footer Placeholder 3">
            <a:extLst>
              <a:ext uri="{FF2B5EF4-FFF2-40B4-BE49-F238E27FC236}">
                <a16:creationId xmlns:a16="http://schemas.microsoft.com/office/drawing/2014/main" id="{5F8A1A10-41C4-4FA3-9E87-B5BDE7AAB6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539C4A-4299-4530-995A-A02C597965BC}"/>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263849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EFF2E-B6C6-464C-896F-69745D657992}"/>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3" name="Footer Placeholder 2">
            <a:extLst>
              <a:ext uri="{FF2B5EF4-FFF2-40B4-BE49-F238E27FC236}">
                <a16:creationId xmlns:a16="http://schemas.microsoft.com/office/drawing/2014/main" id="{1747A940-972B-4C8F-B57B-2F14303A8A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F6B2A6-BD04-46F0-8497-912F20EC66DD}"/>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63502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FE66-D327-4128-B295-53CDACA06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DAC114-AA89-4F7E-A94D-19BB7AC8C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61CFC-BB10-4118-A338-0AB8A5AFD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0DB3C-7040-4ADB-BEF2-8F34FC5E905B}"/>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6" name="Footer Placeholder 5">
            <a:extLst>
              <a:ext uri="{FF2B5EF4-FFF2-40B4-BE49-F238E27FC236}">
                <a16:creationId xmlns:a16="http://schemas.microsoft.com/office/drawing/2014/main" id="{9876CABA-FF3F-4E4D-8703-14C7FBE9A8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F50CD-1438-4E46-AD48-8FFACC89C7D5}"/>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333376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56C0-A2B2-46DE-8C50-BDCE10FB5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825136-576F-4887-AF11-E7FB4E5F3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BAFEDAF-6606-4FAB-B86A-2442FDFF0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786BC-5DB6-4B03-87B1-F8CF59A91611}"/>
              </a:ext>
            </a:extLst>
          </p:cNvPr>
          <p:cNvSpPr>
            <a:spLocks noGrp="1"/>
          </p:cNvSpPr>
          <p:nvPr>
            <p:ph type="dt" sz="half" idx="10"/>
          </p:nvPr>
        </p:nvSpPr>
        <p:spPr/>
        <p:txBody>
          <a:bodyPr/>
          <a:lstStyle/>
          <a:p>
            <a:fld id="{63364B13-52C6-4EFD-BB87-2A7F25809E68}" type="datetimeFigureOut">
              <a:rPr lang="en-US" smtClean="0"/>
              <a:t>10/20/2021</a:t>
            </a:fld>
            <a:endParaRPr lang="en-US" dirty="0"/>
          </a:p>
        </p:txBody>
      </p:sp>
      <p:sp>
        <p:nvSpPr>
          <p:cNvPr id="6" name="Footer Placeholder 5">
            <a:extLst>
              <a:ext uri="{FF2B5EF4-FFF2-40B4-BE49-F238E27FC236}">
                <a16:creationId xmlns:a16="http://schemas.microsoft.com/office/drawing/2014/main" id="{D3DE8630-18A9-4C09-B947-906674BD9B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D400EF-1E80-45B3-913B-0E6CAACAB565}"/>
              </a:ext>
            </a:extLst>
          </p:cNvPr>
          <p:cNvSpPr>
            <a:spLocks noGrp="1"/>
          </p:cNvSpPr>
          <p:nvPr>
            <p:ph type="sldNum" sz="quarter" idx="12"/>
          </p:nvPr>
        </p:nvSpPr>
        <p:spPr/>
        <p:txBody>
          <a:bodyPr/>
          <a:lstStyle/>
          <a:p>
            <a:fld id="{2BB7E392-76C2-4393-8DBE-96DD96858E0C}" type="slidenum">
              <a:rPr lang="en-US" smtClean="0"/>
              <a:t>‹#›</a:t>
            </a:fld>
            <a:endParaRPr lang="en-US" dirty="0"/>
          </a:p>
        </p:txBody>
      </p:sp>
    </p:spTree>
    <p:extLst>
      <p:ext uri="{BB962C8B-B14F-4D97-AF65-F5344CB8AC3E}">
        <p14:creationId xmlns:p14="http://schemas.microsoft.com/office/powerpoint/2010/main" val="311691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07E36-5394-41E8-B49D-E22322A8F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7AD7A0-00B9-44A7-804C-A1FE5E49C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DDB21-FB3F-42C2-BE46-A9B917C17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64B13-52C6-4EFD-BB87-2A7F25809E68}" type="datetimeFigureOut">
              <a:rPr lang="en-US" smtClean="0"/>
              <a:t>10/20/2021</a:t>
            </a:fld>
            <a:endParaRPr lang="en-US" dirty="0"/>
          </a:p>
        </p:txBody>
      </p:sp>
      <p:sp>
        <p:nvSpPr>
          <p:cNvPr id="5" name="Footer Placeholder 4">
            <a:extLst>
              <a:ext uri="{FF2B5EF4-FFF2-40B4-BE49-F238E27FC236}">
                <a16:creationId xmlns:a16="http://schemas.microsoft.com/office/drawing/2014/main" id="{C83BB110-D9AE-4FFE-8FF1-A9350D164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E0B0D6-F369-4C94-B91C-CAB89C435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7E392-76C2-4393-8DBE-96DD96858E0C}" type="slidenum">
              <a:rPr lang="en-US" smtClean="0"/>
              <a:t>‹#›</a:t>
            </a:fld>
            <a:endParaRPr lang="en-US" dirty="0"/>
          </a:p>
        </p:txBody>
      </p:sp>
    </p:spTree>
    <p:extLst>
      <p:ext uri="{BB962C8B-B14F-4D97-AF65-F5344CB8AC3E}">
        <p14:creationId xmlns:p14="http://schemas.microsoft.com/office/powerpoint/2010/main" val="303752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geograph.ie/photo/4687266" TargetMode="External"/><Relationship Id="rId7" Type="http://schemas.openxmlformats.org/officeDocument/2006/relationships/hyperlink" Target="https://www.pexels.com/photo/colorful-cutouts-of-the-word-purpose-411664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themommaven.com/2016/01/purpose/" TargetMode="External"/><Relationship Id="rId4" Type="http://schemas.openxmlformats.org/officeDocument/2006/relationships/image" Target="../media/image2.jpg"/><Relationship Id="rId9" Type="http://schemas.openxmlformats.org/officeDocument/2006/relationships/hyperlink" Target="http://www.tanveernaseer.com/leading-with-purpose-to-bring-out-the-best-in-employe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joinmychurch.com/churches/Fellowship-Bible-Church-Dedham-Massachusetts-United-States/25354" TargetMode="External"/><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hyperlink" Target="https://clamorworld.com/apply-for-facebook-graduate-fellowship-programme/"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hyperlink" Target="http://www.pngall.com/mission-png"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www.picpedia.org/highway-signs/m/mission.html" TargetMode="Externa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hyperlink" Target="http://designers-original.blogspot.com/2012_06_01_archive.html" TargetMode="External"/><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hyperlink" Target="https://angdakilangpangako.blogspot.com/2017/09/all-time-pageviewer.html"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bmsj.yolasite.com/lunchtime-praise-and-worship.php" TargetMode="External"/><Relationship Id="rId7" Type="http://schemas.openxmlformats.org/officeDocument/2006/relationships/hyperlink" Target="https://sethtothebrown.deviantart.com/art/Go-271759499"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lickr.com/photos/chsia/8603906079/in/photolist-bGwcZc-btBoRj-bGpmwt-btuxis-bGpmVn-bGwcMp-btuwY3-bGwcFc-bGpmJR-btux1N-bGwcVa-btBoJu-4oSU8k-btBosw-GeMLf-bGpmzZ-btBoE9-bGwcKp-9PxzdF-5Lrysb-bWvjqQ-bGpn3D-7QmDfD-9LcdZ-7Q3FC1-cFWXKJ-6ZUZU2-TR936b-eNKnvN-7T8dfi-r3sBq4-dktd4u-7CZ9qL-btuJ5L-bGpxTa-nyEEya-6fcsTA-8PPXs1-8PPY59-8PLPsT-ndSEmk-e7igwg-ERkpov-rEBbYn-Mj1jZE-QRQRbM-TWYfKT-CfTTPY-t3vqdz-rXZf5w"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heartlight.org/articles/202011/20201111_training.html" TargetMode="External"/><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hyperlink" Target="https://chunsheng-huangchunsheng.blogspot.com/2011/10/blog-post_22.html"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kahunapulej/47077876312/"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rtlight.org/articles/201802/20180214_always.html"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biologycorner.com/anatomy/intro/chap1_notes.html" TargetMode="External"/><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hyperlink" Target="https://sangregorio5aguilardecampoo.blogspot.com/2016/10/unicellular-and-multicellular-cells.html"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Institution" TargetMode="External"/><Relationship Id="rId3" Type="http://schemas.openxmlformats.org/officeDocument/2006/relationships/hyperlink" Target="https://granite.pressbooks.pub/mgmt805/chapter/organizational-behavior-as-its-own-field/" TargetMode="External"/><Relationship Id="rId7" Type="http://schemas.openxmlformats.org/officeDocument/2006/relationships/hyperlink" Target="https://en.wikipedia.org/wiki/Company" TargetMode="Externa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hyperlink" Target="https://en.wikipedia.org/wiki/Legal_entity" TargetMode="External"/><Relationship Id="rId5" Type="http://schemas.openxmlformats.org/officeDocument/2006/relationships/hyperlink" Target="https://www.picserver.org/highway-signs2/o/organization.html" TargetMode="External"/><Relationship Id="rId10" Type="http://schemas.openxmlformats.org/officeDocument/2006/relationships/hyperlink" Target="https://en.wikipedia.org/wiki/Person" TargetMode="External"/><Relationship Id="rId4" Type="http://schemas.openxmlformats.org/officeDocument/2006/relationships/image" Target="../media/image15.jpg"/><Relationship Id="rId9" Type="http://schemas.openxmlformats.org/officeDocument/2006/relationships/hyperlink" Target="https://en.wikipedia.org/wiki/Voluntary_associ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lvaryga.com/acts-241-47/"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robbiepruitt.blogspot.com/2009/11/how-discipleship-gets-lost-in-inferior.html"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F69384-3740-4BE7-9B83-1F0685A895F0}"/>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8A93AD35-03B3-4DE0-B369-4124358E2214}" type="slidenum">
              <a:rPr lang="en-US" smtClean="0"/>
              <a:pPr>
                <a:spcAft>
                  <a:spcPts val="600"/>
                </a:spcAft>
              </a:pPr>
              <a:t>1</a:t>
            </a:fld>
            <a:endParaRPr lang="en-US" dirty="0"/>
          </a:p>
        </p:txBody>
      </p:sp>
      <p:sp>
        <p:nvSpPr>
          <p:cNvPr id="2" name="TextBox 1">
            <a:extLst>
              <a:ext uri="{FF2B5EF4-FFF2-40B4-BE49-F238E27FC236}">
                <a16:creationId xmlns:a16="http://schemas.microsoft.com/office/drawing/2014/main" id="{9D28CBB7-47F8-4A3C-A981-961210A2859E}"/>
              </a:ext>
            </a:extLst>
          </p:cNvPr>
          <p:cNvSpPr txBox="1"/>
          <p:nvPr/>
        </p:nvSpPr>
        <p:spPr>
          <a:xfrm>
            <a:off x="5494411" y="1735408"/>
            <a:ext cx="6306161" cy="2830693"/>
          </a:xfrm>
          <a:prstGeom prst="rect">
            <a:avLst/>
          </a:prstGeom>
          <a:noFill/>
        </p:spPr>
        <p:txBody>
          <a:bodyPr wrap="square" rtlCol="0">
            <a:spAutoFit/>
          </a:bodyPr>
          <a:lstStyle/>
          <a:p>
            <a:pPr algn="ctr"/>
            <a:r>
              <a:rPr lang="en-US" sz="4400" b="1" dirty="0">
                <a:solidFill>
                  <a:srgbClr val="0070C0"/>
                </a:solidFill>
              </a:rPr>
              <a:t>The Church Purpose</a:t>
            </a:r>
          </a:p>
          <a:p>
            <a:pPr algn="ctr"/>
            <a:r>
              <a:rPr lang="en-US" sz="4400" b="1" dirty="0">
                <a:solidFill>
                  <a:srgbClr val="FF0000"/>
                </a:solidFill>
              </a:rPr>
              <a:t>Matthew 28:18-20</a:t>
            </a:r>
          </a:p>
          <a:p>
            <a:pPr algn="ctr"/>
            <a:r>
              <a:rPr lang="en-US" sz="4400" b="1" dirty="0">
                <a:solidFill>
                  <a:srgbClr val="FF0000"/>
                </a:solidFill>
              </a:rPr>
              <a:t>Acts 2</a:t>
            </a:r>
          </a:p>
          <a:p>
            <a:pPr algn="ctr"/>
            <a:r>
              <a:rPr lang="en-US" sz="4400" b="1" dirty="0">
                <a:solidFill>
                  <a:srgbClr val="FF0000"/>
                </a:solidFill>
              </a:rPr>
              <a:t>October 20, 2021</a:t>
            </a:r>
          </a:p>
        </p:txBody>
      </p:sp>
      <p:pic>
        <p:nvPicPr>
          <p:cNvPr id="6" name="Picture 5" descr="A white church with a cross on top&#10;&#10;Description automatically generated with medium confidence">
            <a:extLst>
              <a:ext uri="{FF2B5EF4-FFF2-40B4-BE49-F238E27FC236}">
                <a16:creationId xmlns:a16="http://schemas.microsoft.com/office/drawing/2014/main" id="{11552009-9AE5-488B-A4C8-8E4D469F3EA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917"/>
          <a:stretch/>
        </p:blipFill>
        <p:spPr>
          <a:xfrm>
            <a:off x="593245" y="439795"/>
            <a:ext cx="2771743" cy="3477718"/>
          </a:xfrm>
          <a:prstGeom prst="rect">
            <a:avLst/>
          </a:prstGeom>
        </p:spPr>
      </p:pic>
      <p:pic>
        <p:nvPicPr>
          <p:cNvPr id="5" name="Picture 4" descr="Text&#10;&#10;Description automatically generated">
            <a:extLst>
              <a:ext uri="{FF2B5EF4-FFF2-40B4-BE49-F238E27FC236}">
                <a16:creationId xmlns:a16="http://schemas.microsoft.com/office/drawing/2014/main" id="{84DF6AC2-D8D1-42BA-9580-E42B6CB9E4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43296" y="4345179"/>
            <a:ext cx="3355618" cy="2073026"/>
          </a:xfrm>
          <a:prstGeom prst="rect">
            <a:avLst/>
          </a:prstGeom>
        </p:spPr>
      </p:pic>
      <p:pic>
        <p:nvPicPr>
          <p:cNvPr id="9" name="Picture 8" descr="A picture containing text, mat, furniture&#10;&#10;Description automatically generated">
            <a:extLst>
              <a:ext uri="{FF2B5EF4-FFF2-40B4-BE49-F238E27FC236}">
                <a16:creationId xmlns:a16="http://schemas.microsoft.com/office/drawing/2014/main" id="{559D89BC-EAFD-4872-B220-B4B2579DB615}"/>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0681" t="33540" r="5837" b="30493"/>
          <a:stretch/>
        </p:blipFill>
        <p:spPr>
          <a:xfrm>
            <a:off x="7197448" y="346748"/>
            <a:ext cx="3991744" cy="1132468"/>
          </a:xfrm>
          <a:prstGeom prst="rect">
            <a:avLst/>
          </a:prstGeom>
        </p:spPr>
      </p:pic>
      <p:pic>
        <p:nvPicPr>
          <p:cNvPr id="11" name="Picture 10" descr="A picture containing text, outdoor, sign&#10;&#10;Description automatically generated">
            <a:extLst>
              <a:ext uri="{FF2B5EF4-FFF2-40B4-BE49-F238E27FC236}">
                <a16:creationId xmlns:a16="http://schemas.microsoft.com/office/drawing/2014/main" id="{B2D773C9-70D0-48C4-A692-F05142AEE44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23946" y="4458433"/>
            <a:ext cx="2866852" cy="1911235"/>
          </a:xfrm>
          <a:prstGeom prst="rect">
            <a:avLst/>
          </a:prstGeom>
        </p:spPr>
      </p:pic>
    </p:spTree>
    <p:extLst>
      <p:ext uri="{BB962C8B-B14F-4D97-AF65-F5344CB8AC3E}">
        <p14:creationId xmlns:p14="http://schemas.microsoft.com/office/powerpoint/2010/main" val="83944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10</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3536349" y="196424"/>
            <a:ext cx="5397631" cy="1107996"/>
          </a:xfrm>
          <a:prstGeom prst="rect">
            <a:avLst/>
          </a:prstGeom>
          <a:noFill/>
        </p:spPr>
        <p:txBody>
          <a:bodyPr wrap="none" rtlCol="0">
            <a:spAutoFit/>
          </a:bodyPr>
          <a:lstStyle/>
          <a:p>
            <a:r>
              <a:rPr lang="en-US" sz="6600" b="1" dirty="0">
                <a:solidFill>
                  <a:schemeClr val="accent6">
                    <a:lumMod val="50000"/>
                  </a:schemeClr>
                </a:solidFill>
              </a:rPr>
              <a:t>Acts 2:44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4072193" y="1238740"/>
            <a:ext cx="4047614" cy="923330"/>
          </a:xfrm>
          <a:prstGeom prst="rect">
            <a:avLst/>
          </a:prstGeom>
          <a:noFill/>
        </p:spPr>
        <p:txBody>
          <a:bodyPr wrap="square" rtlCol="0">
            <a:spAutoFit/>
          </a:bodyPr>
          <a:lstStyle/>
          <a:p>
            <a:pPr algn="ctr"/>
            <a:r>
              <a:rPr lang="en-US" sz="5400" b="1" dirty="0">
                <a:solidFill>
                  <a:srgbClr val="0070C0"/>
                </a:solidFill>
              </a:rPr>
              <a:t>Fellowship</a:t>
            </a:r>
          </a:p>
        </p:txBody>
      </p:sp>
      <p:sp>
        <p:nvSpPr>
          <p:cNvPr id="6" name="TextBox 5">
            <a:extLst>
              <a:ext uri="{FF2B5EF4-FFF2-40B4-BE49-F238E27FC236}">
                <a16:creationId xmlns:a16="http://schemas.microsoft.com/office/drawing/2014/main" id="{387D8502-C678-4CE5-9CA2-F5F30FD7B1DB}"/>
              </a:ext>
            </a:extLst>
          </p:cNvPr>
          <p:cNvSpPr txBox="1"/>
          <p:nvPr/>
        </p:nvSpPr>
        <p:spPr>
          <a:xfrm>
            <a:off x="448842" y="2217680"/>
            <a:ext cx="5173243" cy="3831818"/>
          </a:xfrm>
          <a:prstGeom prst="rect">
            <a:avLst/>
          </a:prstGeom>
          <a:noFill/>
        </p:spPr>
        <p:txBody>
          <a:bodyPr wrap="square" rtlCol="0">
            <a:spAutoFit/>
          </a:bodyPr>
          <a:lstStyle/>
          <a:p>
            <a:pPr>
              <a:lnSpc>
                <a:spcPct val="90000"/>
              </a:lnSpc>
              <a:spcAft>
                <a:spcPts val="600"/>
              </a:spcAft>
            </a:pPr>
            <a:r>
              <a:rPr lang="en-US" sz="5400" b="1" dirty="0">
                <a:solidFill>
                  <a:srgbClr val="00B050"/>
                </a:solidFill>
              </a:rPr>
              <a:t>All the believers were together and had everything in common.</a:t>
            </a:r>
          </a:p>
        </p:txBody>
      </p:sp>
      <p:pic>
        <p:nvPicPr>
          <p:cNvPr id="7" name="Picture 6" descr="Logo, company name&#10;&#10;Description automatically generated">
            <a:extLst>
              <a:ext uri="{FF2B5EF4-FFF2-40B4-BE49-F238E27FC236}">
                <a16:creationId xmlns:a16="http://schemas.microsoft.com/office/drawing/2014/main" id="{2F017EE5-1A06-4352-9E00-4CFC90F8E57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903" b="25420"/>
          <a:stretch/>
        </p:blipFill>
        <p:spPr>
          <a:xfrm>
            <a:off x="7996424" y="1304420"/>
            <a:ext cx="3634645" cy="224175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EBC7AA0-6132-4163-B542-33321CD9C7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03690" y="3611856"/>
            <a:ext cx="4857512" cy="2744494"/>
          </a:xfrm>
          <a:prstGeom prst="rect">
            <a:avLst/>
          </a:prstGeom>
        </p:spPr>
      </p:pic>
    </p:spTree>
    <p:extLst>
      <p:ext uri="{BB962C8B-B14F-4D97-AF65-F5344CB8AC3E}">
        <p14:creationId xmlns:p14="http://schemas.microsoft.com/office/powerpoint/2010/main" val="309342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11</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3536349" y="196424"/>
            <a:ext cx="5397631" cy="1107996"/>
          </a:xfrm>
          <a:prstGeom prst="rect">
            <a:avLst/>
          </a:prstGeom>
          <a:noFill/>
        </p:spPr>
        <p:txBody>
          <a:bodyPr wrap="none" rtlCol="0">
            <a:spAutoFit/>
          </a:bodyPr>
          <a:lstStyle/>
          <a:p>
            <a:r>
              <a:rPr lang="en-US" sz="6600" b="1" dirty="0">
                <a:solidFill>
                  <a:schemeClr val="accent6">
                    <a:lumMod val="50000"/>
                  </a:schemeClr>
                </a:solidFill>
              </a:rPr>
              <a:t>Acts 2:45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4167472" y="1211243"/>
            <a:ext cx="2858659" cy="923330"/>
          </a:xfrm>
          <a:prstGeom prst="rect">
            <a:avLst/>
          </a:prstGeom>
          <a:noFill/>
        </p:spPr>
        <p:txBody>
          <a:bodyPr wrap="square" rtlCol="0">
            <a:spAutoFit/>
          </a:bodyPr>
          <a:lstStyle/>
          <a:p>
            <a:pPr algn="ctr"/>
            <a:r>
              <a:rPr lang="en-US" sz="5400" b="1" dirty="0">
                <a:solidFill>
                  <a:srgbClr val="0070C0"/>
                </a:solidFill>
              </a:rPr>
              <a:t>Mission</a:t>
            </a:r>
          </a:p>
        </p:txBody>
      </p:sp>
      <p:sp>
        <p:nvSpPr>
          <p:cNvPr id="6" name="TextBox 5">
            <a:extLst>
              <a:ext uri="{FF2B5EF4-FFF2-40B4-BE49-F238E27FC236}">
                <a16:creationId xmlns:a16="http://schemas.microsoft.com/office/drawing/2014/main" id="{387D8502-C678-4CE5-9CA2-F5F30FD7B1DB}"/>
              </a:ext>
            </a:extLst>
          </p:cNvPr>
          <p:cNvSpPr txBox="1"/>
          <p:nvPr/>
        </p:nvSpPr>
        <p:spPr>
          <a:xfrm>
            <a:off x="997483" y="2134573"/>
            <a:ext cx="5326626" cy="4247317"/>
          </a:xfrm>
          <a:prstGeom prst="rect">
            <a:avLst/>
          </a:prstGeom>
          <a:noFill/>
        </p:spPr>
        <p:txBody>
          <a:bodyPr wrap="square" rtlCol="0">
            <a:spAutoFit/>
          </a:bodyPr>
          <a:lstStyle/>
          <a:p>
            <a:pPr>
              <a:lnSpc>
                <a:spcPct val="90000"/>
              </a:lnSpc>
              <a:spcAft>
                <a:spcPts val="600"/>
              </a:spcAft>
            </a:pPr>
            <a:r>
              <a:rPr lang="en-US" sz="6000" b="1" dirty="0">
                <a:solidFill>
                  <a:srgbClr val="00B050"/>
                </a:solidFill>
              </a:rPr>
              <a:t>They sold property and possessions to give to anyone who had need.</a:t>
            </a:r>
          </a:p>
        </p:txBody>
      </p:sp>
      <p:pic>
        <p:nvPicPr>
          <p:cNvPr id="7" name="Picture 6" descr="A picture containing text, tableware, sign&#10;&#10;Description automatically generated">
            <a:extLst>
              <a:ext uri="{FF2B5EF4-FFF2-40B4-BE49-F238E27FC236}">
                <a16:creationId xmlns:a16="http://schemas.microsoft.com/office/drawing/2014/main" id="{C1BD0DBF-BF6B-45A0-B4A3-B0667CD13A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46467" y="1642219"/>
            <a:ext cx="4121165" cy="2060583"/>
          </a:xfrm>
          <a:prstGeom prst="rect">
            <a:avLst/>
          </a:prstGeom>
        </p:spPr>
      </p:pic>
      <p:pic>
        <p:nvPicPr>
          <p:cNvPr id="10" name="Picture 9" descr="A picture containing text, sky, sign, outdoor&#10;&#10;Description automatically generated">
            <a:extLst>
              <a:ext uri="{FF2B5EF4-FFF2-40B4-BE49-F238E27FC236}">
                <a16:creationId xmlns:a16="http://schemas.microsoft.com/office/drawing/2014/main" id="{C446344A-231D-430F-8200-40F8CE253EE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7792"/>
          <a:stretch/>
        </p:blipFill>
        <p:spPr>
          <a:xfrm>
            <a:off x="7659465" y="3447359"/>
            <a:ext cx="4275896" cy="2625214"/>
          </a:xfrm>
          <a:prstGeom prst="rect">
            <a:avLst/>
          </a:prstGeom>
        </p:spPr>
      </p:pic>
    </p:spTree>
    <p:extLst>
      <p:ext uri="{BB962C8B-B14F-4D97-AF65-F5344CB8AC3E}">
        <p14:creationId xmlns:p14="http://schemas.microsoft.com/office/powerpoint/2010/main" val="14686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12</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3536349" y="196424"/>
            <a:ext cx="5397631" cy="1107996"/>
          </a:xfrm>
          <a:prstGeom prst="rect">
            <a:avLst/>
          </a:prstGeom>
          <a:noFill/>
        </p:spPr>
        <p:txBody>
          <a:bodyPr wrap="none" rtlCol="0">
            <a:spAutoFit/>
          </a:bodyPr>
          <a:lstStyle/>
          <a:p>
            <a:r>
              <a:rPr lang="en-US" sz="6600" b="1" dirty="0">
                <a:solidFill>
                  <a:schemeClr val="accent6">
                    <a:lumMod val="50000"/>
                  </a:schemeClr>
                </a:solidFill>
              </a:rPr>
              <a:t>Acts 2:47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970022" y="1208630"/>
            <a:ext cx="10251956" cy="923330"/>
          </a:xfrm>
          <a:prstGeom prst="rect">
            <a:avLst/>
          </a:prstGeom>
          <a:noFill/>
        </p:spPr>
        <p:txBody>
          <a:bodyPr wrap="square" rtlCol="0">
            <a:spAutoFit/>
          </a:bodyPr>
          <a:lstStyle/>
          <a:p>
            <a:pPr algn="ctr"/>
            <a:r>
              <a:rPr lang="en-US" sz="5400" b="1" dirty="0">
                <a:solidFill>
                  <a:srgbClr val="0070C0"/>
                </a:solidFill>
              </a:rPr>
              <a:t>Worship and Evangelism</a:t>
            </a:r>
          </a:p>
        </p:txBody>
      </p:sp>
      <p:sp>
        <p:nvSpPr>
          <p:cNvPr id="6" name="TextBox 5">
            <a:extLst>
              <a:ext uri="{FF2B5EF4-FFF2-40B4-BE49-F238E27FC236}">
                <a16:creationId xmlns:a16="http://schemas.microsoft.com/office/drawing/2014/main" id="{387D8502-C678-4CE5-9CA2-F5F30FD7B1DB}"/>
              </a:ext>
            </a:extLst>
          </p:cNvPr>
          <p:cNvSpPr txBox="1"/>
          <p:nvPr/>
        </p:nvSpPr>
        <p:spPr>
          <a:xfrm>
            <a:off x="277270" y="2134573"/>
            <a:ext cx="7922833" cy="4579715"/>
          </a:xfrm>
          <a:prstGeom prst="rect">
            <a:avLst/>
          </a:prstGeom>
          <a:noFill/>
        </p:spPr>
        <p:txBody>
          <a:bodyPr wrap="square" rtlCol="0">
            <a:spAutoFit/>
          </a:bodyPr>
          <a:lstStyle/>
          <a:p>
            <a:pPr>
              <a:lnSpc>
                <a:spcPct val="90000"/>
              </a:lnSpc>
              <a:spcAft>
                <a:spcPts val="600"/>
              </a:spcAft>
            </a:pPr>
            <a:r>
              <a:rPr lang="en-US" sz="5400" b="1" dirty="0">
                <a:solidFill>
                  <a:srgbClr val="00B050"/>
                </a:solidFill>
              </a:rPr>
              <a:t>… praising God and enjoying the favor of all the people. And the Lord added to their number daily those who were being saved.</a:t>
            </a:r>
          </a:p>
        </p:txBody>
      </p:sp>
      <p:pic>
        <p:nvPicPr>
          <p:cNvPr id="10" name="Picture 9" descr="A picture containing text&#10;&#10;Description automatically generated">
            <a:extLst>
              <a:ext uri="{FF2B5EF4-FFF2-40B4-BE49-F238E27FC236}">
                <a16:creationId xmlns:a16="http://schemas.microsoft.com/office/drawing/2014/main" id="{3A7A1C99-0BE2-4306-A61B-2D813C017F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79105" y="4175897"/>
            <a:ext cx="2348493" cy="1761370"/>
          </a:xfrm>
          <a:prstGeom prst="rect">
            <a:avLst/>
          </a:prstGeom>
        </p:spPr>
      </p:pic>
      <p:pic>
        <p:nvPicPr>
          <p:cNvPr id="13" name="Picture 12" descr="A picture containing text, train, track, nature&#10;&#10;Description automatically generated">
            <a:extLst>
              <a:ext uri="{FF2B5EF4-FFF2-40B4-BE49-F238E27FC236}">
                <a16:creationId xmlns:a16="http://schemas.microsoft.com/office/drawing/2014/main" id="{2A5A5B6C-1284-4984-854A-B16766B94EF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55520" y="2367216"/>
            <a:ext cx="3765399" cy="1761370"/>
          </a:xfrm>
          <a:prstGeom prst="rect">
            <a:avLst/>
          </a:prstGeom>
        </p:spPr>
      </p:pic>
    </p:spTree>
    <p:extLst>
      <p:ext uri="{BB962C8B-B14F-4D97-AF65-F5344CB8AC3E}">
        <p14:creationId xmlns:p14="http://schemas.microsoft.com/office/powerpoint/2010/main" val="381954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13</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1571628" y="247104"/>
            <a:ext cx="8410572" cy="1015663"/>
          </a:xfrm>
          <a:prstGeom prst="rect">
            <a:avLst/>
          </a:prstGeom>
          <a:noFill/>
        </p:spPr>
        <p:txBody>
          <a:bodyPr wrap="none" rtlCol="0">
            <a:spAutoFit/>
          </a:bodyPr>
          <a:lstStyle/>
          <a:p>
            <a:r>
              <a:rPr lang="en-US" sz="6000" b="1" dirty="0">
                <a:solidFill>
                  <a:schemeClr val="accent6">
                    <a:lumMod val="50000"/>
                  </a:schemeClr>
                </a:solidFill>
              </a:rPr>
              <a:t>1 Corinthians 12:3-6 (NIV)</a:t>
            </a:r>
          </a:p>
        </p:txBody>
      </p:sp>
      <p:sp>
        <p:nvSpPr>
          <p:cNvPr id="6" name="TextBox 5">
            <a:extLst>
              <a:ext uri="{FF2B5EF4-FFF2-40B4-BE49-F238E27FC236}">
                <a16:creationId xmlns:a16="http://schemas.microsoft.com/office/drawing/2014/main" id="{387D8502-C678-4CE5-9CA2-F5F30FD7B1DB}"/>
              </a:ext>
            </a:extLst>
          </p:cNvPr>
          <p:cNvSpPr txBox="1"/>
          <p:nvPr/>
        </p:nvSpPr>
        <p:spPr>
          <a:xfrm>
            <a:off x="336258" y="1373562"/>
            <a:ext cx="11533237" cy="4524315"/>
          </a:xfrm>
          <a:prstGeom prst="rect">
            <a:avLst/>
          </a:prstGeom>
          <a:noFill/>
        </p:spPr>
        <p:txBody>
          <a:bodyPr wrap="square" rtlCol="0">
            <a:spAutoFit/>
          </a:bodyPr>
          <a:lstStyle/>
          <a:p>
            <a:pPr>
              <a:lnSpc>
                <a:spcPct val="90000"/>
              </a:lnSpc>
              <a:spcAft>
                <a:spcPts val="600"/>
              </a:spcAft>
            </a:pPr>
            <a:r>
              <a:rPr lang="en-US" sz="4000" b="1" dirty="0">
                <a:solidFill>
                  <a:srgbClr val="00B050"/>
                </a:solidFill>
              </a:rPr>
              <a:t>Therefore I want you to know that no one who is speaking by the Spirit of God says, “Jesus be cursed,” and no one can say, “Jesus is Lord,” except by the Holy Spirit. There are different kinds of gifts, but the same Spirit distributes them. There are different kinds of service, but the same Lord. There are different kinds of working, but in all of them and in everyone it is the same God at work.</a:t>
            </a:r>
          </a:p>
        </p:txBody>
      </p:sp>
    </p:spTree>
    <p:extLst>
      <p:ext uri="{BB962C8B-B14F-4D97-AF65-F5344CB8AC3E}">
        <p14:creationId xmlns:p14="http://schemas.microsoft.com/office/powerpoint/2010/main" val="114565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3" name="Rectangle 32">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5" name="Picture 24" descr="A sunset over a body of water&#10;&#10;Description automatically generated with medium confidence">
            <a:extLst>
              <a:ext uri="{FF2B5EF4-FFF2-40B4-BE49-F238E27FC236}">
                <a16:creationId xmlns:a16="http://schemas.microsoft.com/office/drawing/2014/main" id="{D5D5CE53-23A5-4EC7-88E2-FC0DC4453F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6568" y="1137969"/>
            <a:ext cx="3209544" cy="4279392"/>
          </a:xfrm>
          <a:prstGeom prst="rect">
            <a:avLst/>
          </a:prstGeom>
        </p:spPr>
      </p:pic>
      <p:grpSp>
        <p:nvGrpSpPr>
          <p:cNvPr id="36" name="Group 35">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7" name="Rectangle 36">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A picture containing table&#10;&#10;Description automatically generated">
            <a:extLst>
              <a:ext uri="{FF2B5EF4-FFF2-40B4-BE49-F238E27FC236}">
                <a16:creationId xmlns:a16="http://schemas.microsoft.com/office/drawing/2014/main" id="{E144BEE6-2757-402D-89CF-449B5825697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87333" y="1748117"/>
            <a:ext cx="3209544" cy="3059096"/>
          </a:xfrm>
          <a:prstGeom prst="rect">
            <a:avLst/>
          </a:prstGeom>
        </p:spPr>
      </p:pic>
      <p:grpSp>
        <p:nvGrpSpPr>
          <p:cNvPr id="40" name="Group 39">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41" name="Rectangle 40">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descr="Text&#10;&#10;Description automatically generated">
            <a:extLst>
              <a:ext uri="{FF2B5EF4-FFF2-40B4-BE49-F238E27FC236}">
                <a16:creationId xmlns:a16="http://schemas.microsoft.com/office/drawing/2014/main" id="{19113661-9746-4893-B6B7-31D59EC1D3E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75887" y="2374981"/>
            <a:ext cx="3209544" cy="1805368"/>
          </a:xfrm>
          <a:prstGeom prst="rect">
            <a:avLst/>
          </a:prstGeom>
        </p:spPr>
      </p:pic>
    </p:spTree>
    <p:extLst>
      <p:ext uri="{BB962C8B-B14F-4D97-AF65-F5344CB8AC3E}">
        <p14:creationId xmlns:p14="http://schemas.microsoft.com/office/powerpoint/2010/main" val="333053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670705" y="136525"/>
            <a:ext cx="10905066" cy="11357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kern="1200" dirty="0">
                <a:solidFill>
                  <a:srgbClr val="7030A0"/>
                </a:solidFill>
                <a:latin typeface="+mj-lt"/>
                <a:ea typeface="+mj-ea"/>
                <a:cs typeface="+mj-cs"/>
              </a:rPr>
              <a:t>The Great Commission</a:t>
            </a: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9BB07FEE-E424-4620-A0EA-5F1F48EF1E78}" type="slidenum">
              <a:rPr lang="en-US" smtClean="0"/>
              <a:pPr>
                <a:spcAft>
                  <a:spcPts val="600"/>
                </a:spcAft>
              </a:pPr>
              <a:t>3</a:t>
            </a:fld>
            <a:endParaRPr lang="en-US"/>
          </a:p>
        </p:txBody>
      </p:sp>
      <p:pic>
        <p:nvPicPr>
          <p:cNvPr id="13" name="Picture 12" descr="A picture containing text&#10;&#10;Description automatically generated">
            <a:extLst>
              <a:ext uri="{FF2B5EF4-FFF2-40B4-BE49-F238E27FC236}">
                <a16:creationId xmlns:a16="http://schemas.microsoft.com/office/drawing/2014/main" id="{3E87CFB6-7DC1-45AE-BD87-B14B1D0DC1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7457" y="2071831"/>
            <a:ext cx="6606590" cy="3714372"/>
          </a:xfrm>
          <a:prstGeom prst="rect">
            <a:avLst/>
          </a:prstGeom>
        </p:spPr>
      </p:pic>
      <p:pic>
        <p:nvPicPr>
          <p:cNvPr id="17" name="Picture 16" descr="Text, whiteboard&#10;&#10;Description automatically generated">
            <a:extLst>
              <a:ext uri="{FF2B5EF4-FFF2-40B4-BE49-F238E27FC236}">
                <a16:creationId xmlns:a16="http://schemas.microsoft.com/office/drawing/2014/main" id="{27602007-7FE0-4056-9AF7-2A5A3BA856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4161" y="1424850"/>
            <a:ext cx="4261315" cy="4008300"/>
          </a:xfrm>
          <a:prstGeom prst="rect">
            <a:avLst/>
          </a:prstGeom>
        </p:spPr>
      </p:pic>
    </p:spTree>
    <p:extLst>
      <p:ext uri="{BB962C8B-B14F-4D97-AF65-F5344CB8AC3E}">
        <p14:creationId xmlns:p14="http://schemas.microsoft.com/office/powerpoint/2010/main" val="284817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670705" y="136525"/>
            <a:ext cx="10905066" cy="11357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kern="1200" dirty="0">
                <a:solidFill>
                  <a:srgbClr val="7030A0"/>
                </a:solidFill>
                <a:latin typeface="+mj-lt"/>
                <a:ea typeface="+mj-ea"/>
                <a:cs typeface="+mj-cs"/>
              </a:rPr>
              <a:t>Matthew 28:18-20 (AMP)</a:t>
            </a:r>
          </a:p>
        </p:txBody>
      </p:sp>
      <p:sp>
        <p:nvSpPr>
          <p:cNvPr id="5" name="TextBox 4">
            <a:extLst>
              <a:ext uri="{FF2B5EF4-FFF2-40B4-BE49-F238E27FC236}">
                <a16:creationId xmlns:a16="http://schemas.microsoft.com/office/drawing/2014/main" id="{DD864C30-F078-4403-B3C0-DCB6CA6AC4F8}"/>
              </a:ext>
            </a:extLst>
          </p:cNvPr>
          <p:cNvSpPr txBox="1"/>
          <p:nvPr/>
        </p:nvSpPr>
        <p:spPr>
          <a:xfrm>
            <a:off x="123886" y="997862"/>
            <a:ext cx="6524687" cy="5680208"/>
          </a:xfrm>
          <a:prstGeom prst="rect">
            <a:avLst/>
          </a:prstGeom>
        </p:spPr>
        <p:txBody>
          <a:bodyPr vert="horz" lIns="91440" tIns="45720" rIns="91440" bIns="45720" rtlCol="0">
            <a:noAutofit/>
          </a:bodyPr>
          <a:lstStyle/>
          <a:p>
            <a:pPr>
              <a:lnSpc>
                <a:spcPct val="90000"/>
              </a:lnSpc>
              <a:spcAft>
                <a:spcPts val="600"/>
              </a:spcAft>
            </a:pPr>
            <a:r>
              <a:rPr lang="en-US" sz="2800" b="1" dirty="0">
                <a:solidFill>
                  <a:srgbClr val="0070C0"/>
                </a:solidFill>
              </a:rPr>
              <a:t>Jesus came up and said to them, “All authority (all power of absolute rule) in heaven and on earth has been given to Me. Go therefore and make disciples of all nations [help the people to learn of Me, believe in Me, and obey My words], baptizing them in the name of the Father and of the Son and of the Holy Spirit, teaching them to observe everything that I have commanded you; and lo, I am with you always [remaining with you perpetually—regardless of circumstance, and on every occasion], even to the end of the age.”</a:t>
            </a: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ext, outdoor, nature, highland&#10;&#10;Description automatically generated">
            <a:extLst>
              <a:ext uri="{FF2B5EF4-FFF2-40B4-BE49-F238E27FC236}">
                <a16:creationId xmlns:a16="http://schemas.microsoft.com/office/drawing/2014/main" id="{B6E0B865-9D56-48E7-A14D-7F17948640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6910" y="1892963"/>
            <a:ext cx="5241771" cy="3498882"/>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9BB07FEE-E424-4620-A0EA-5F1F48EF1E78}" type="slidenum">
              <a:rPr lang="en-US" smtClean="0"/>
              <a:pPr>
                <a:spcAft>
                  <a:spcPts val="600"/>
                </a:spcAft>
              </a:pPr>
              <a:t>4</a:t>
            </a:fld>
            <a:endParaRPr lang="en-US"/>
          </a:p>
        </p:txBody>
      </p:sp>
    </p:spTree>
    <p:extLst>
      <p:ext uri="{BB962C8B-B14F-4D97-AF65-F5344CB8AC3E}">
        <p14:creationId xmlns:p14="http://schemas.microsoft.com/office/powerpoint/2010/main" val="12938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5</a:t>
            </a:fld>
            <a:endParaRPr lang="en-US" dirty="0"/>
          </a:p>
        </p:txBody>
      </p:sp>
      <p:pic>
        <p:nvPicPr>
          <p:cNvPr id="7" name="Picture 6" descr="Diagram&#10;&#10;Description automatically generated">
            <a:extLst>
              <a:ext uri="{FF2B5EF4-FFF2-40B4-BE49-F238E27FC236}">
                <a16:creationId xmlns:a16="http://schemas.microsoft.com/office/drawing/2014/main" id="{0885DBA2-8C68-4D48-AD90-7C0634C14B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784" y="329783"/>
            <a:ext cx="10792917" cy="6071016"/>
          </a:xfrm>
          <a:prstGeom prst="rect">
            <a:avLst/>
          </a:prstGeom>
        </p:spPr>
      </p:pic>
    </p:spTree>
    <p:extLst>
      <p:ext uri="{BB962C8B-B14F-4D97-AF65-F5344CB8AC3E}">
        <p14:creationId xmlns:p14="http://schemas.microsoft.com/office/powerpoint/2010/main" val="319107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7030A0"/>
                </a:solidFill>
                <a:latin typeface="+mj-lt"/>
                <a:ea typeface="+mj-ea"/>
                <a:cs typeface="+mj-cs"/>
              </a:rPr>
              <a:t>Simple Definition of an Organism</a:t>
            </a:r>
          </a:p>
        </p:txBody>
      </p:sp>
      <p:sp>
        <p:nvSpPr>
          <p:cNvPr id="6" name="TextBox 5">
            <a:extLst>
              <a:ext uri="{FF2B5EF4-FFF2-40B4-BE49-F238E27FC236}">
                <a16:creationId xmlns:a16="http://schemas.microsoft.com/office/drawing/2014/main" id="{3EB8059C-E970-4B79-812D-CF1F74CDF5C4}"/>
              </a:ext>
            </a:extLst>
          </p:cNvPr>
          <p:cNvSpPr txBox="1"/>
          <p:nvPr/>
        </p:nvSpPr>
        <p:spPr>
          <a:xfrm>
            <a:off x="643468" y="1782981"/>
            <a:ext cx="6023065" cy="4393982"/>
          </a:xfrm>
          <a:prstGeom prst="rect">
            <a:avLst/>
          </a:prstGeom>
        </p:spPr>
        <p:txBody>
          <a:bodyPr vert="horz" lIns="91440" tIns="45720" rIns="91440" bIns="45720" rtlCol="0">
            <a:noAutofit/>
          </a:bodyPr>
          <a:lstStyle/>
          <a:p>
            <a:pPr>
              <a:lnSpc>
                <a:spcPct val="90000"/>
              </a:lnSpc>
              <a:spcAft>
                <a:spcPts val="600"/>
              </a:spcAft>
            </a:pPr>
            <a:r>
              <a:rPr lang="en-US" sz="3200" b="1" dirty="0">
                <a:solidFill>
                  <a:srgbClr val="0070C0"/>
                </a:solidFill>
              </a:rPr>
              <a:t>An organism is an individual form of life that is capable of growing and reproducing, and have one or more cells. Animals, plants and bacterium are all organisms. … Inside the body, organelles or organs work together to sustain life. Organisms can also respond to stimuli, grow and reproduce.</a:t>
            </a:r>
          </a:p>
        </p:txBody>
      </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Diagram&#10;&#10;Description automatically generated">
            <a:extLst>
              <a:ext uri="{FF2B5EF4-FFF2-40B4-BE49-F238E27FC236}">
                <a16:creationId xmlns:a16="http://schemas.microsoft.com/office/drawing/2014/main" id="{3B8EEAA0-B339-4A6F-93BB-9BB375E5ED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10000" y="569249"/>
            <a:ext cx="3816490" cy="2911437"/>
          </a:xfrm>
          <a:prstGeom prst="rect">
            <a:avLst/>
          </a:prstGeom>
        </p:spPr>
      </p:pic>
      <p:grpSp>
        <p:nvGrpSpPr>
          <p:cNvPr id="21" name="Group 2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1D019CA1-B313-473F-8299-EF0155916F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68920" y="3728201"/>
            <a:ext cx="3924688" cy="2295943"/>
          </a:xfrm>
          <a:prstGeom prst="rect">
            <a:avLst/>
          </a:prstGeom>
        </p:spPr>
      </p:pic>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9BB07FEE-E424-4620-A0EA-5F1F48EF1E78}" type="slidenum">
              <a:rPr lang="en-US" smtClean="0"/>
              <a:pPr>
                <a:spcAft>
                  <a:spcPts val="600"/>
                </a:spcAft>
              </a:pPr>
              <a:t>6</a:t>
            </a:fld>
            <a:endParaRPr lang="en-US"/>
          </a:p>
        </p:txBody>
      </p:sp>
    </p:spTree>
    <p:extLst>
      <p:ext uri="{BB962C8B-B14F-4D97-AF65-F5344CB8AC3E}">
        <p14:creationId xmlns:p14="http://schemas.microsoft.com/office/powerpoint/2010/main" val="8628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327066-67E8-4783-9BF7-42BFEF0C1CA5}"/>
              </a:ext>
            </a:extLst>
          </p:cNvPr>
          <p:cNvSpPr txBox="1"/>
          <p:nvPr/>
        </p:nvSpPr>
        <p:spPr>
          <a:xfrm>
            <a:off x="4654296" y="329184"/>
            <a:ext cx="6894576" cy="17830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a:solidFill>
                  <a:srgbClr val="0070C0"/>
                </a:solidFill>
                <a:latin typeface="+mj-lt"/>
                <a:ea typeface="+mj-ea"/>
                <a:cs typeface="+mj-cs"/>
              </a:rPr>
              <a:t>Simple Definition of an Organization</a:t>
            </a:r>
          </a:p>
        </p:txBody>
      </p:sp>
      <p:pic>
        <p:nvPicPr>
          <p:cNvPr id="9" name="Picture 8" descr="Shape, arrow&#10;&#10;Description automatically generated">
            <a:extLst>
              <a:ext uri="{FF2B5EF4-FFF2-40B4-BE49-F238E27FC236}">
                <a16:creationId xmlns:a16="http://schemas.microsoft.com/office/drawing/2014/main" id="{1C7A3ECF-FFBB-4850-B888-AF209DDBB1A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781" r="7659"/>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6"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sign with white lettering&#10;&#10;Description automatically generated with low confidence">
            <a:extLst>
              <a:ext uri="{FF2B5EF4-FFF2-40B4-BE49-F238E27FC236}">
                <a16:creationId xmlns:a16="http://schemas.microsoft.com/office/drawing/2014/main" id="{5070C952-E2B5-44E0-8B3B-C2095244CC3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190" r="3" b="3"/>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6" name="TextBox 5">
            <a:extLst>
              <a:ext uri="{FF2B5EF4-FFF2-40B4-BE49-F238E27FC236}">
                <a16:creationId xmlns:a16="http://schemas.microsoft.com/office/drawing/2014/main" id="{3EB8059C-E970-4B79-812D-CF1F74CDF5C4}"/>
              </a:ext>
            </a:extLst>
          </p:cNvPr>
          <p:cNvSpPr txBox="1"/>
          <p:nvPr/>
        </p:nvSpPr>
        <p:spPr>
          <a:xfrm>
            <a:off x="4654296" y="2706624"/>
            <a:ext cx="6894576" cy="3483864"/>
          </a:xfrm>
          <a:prstGeom prst="rect">
            <a:avLst/>
          </a:prstGeom>
        </p:spPr>
        <p:txBody>
          <a:bodyPr vert="horz" lIns="91440" tIns="45720" rIns="91440" bIns="45720" rtlCol="0">
            <a:normAutofit/>
          </a:bodyPr>
          <a:lstStyle/>
          <a:p>
            <a:pPr>
              <a:lnSpc>
                <a:spcPct val="90000"/>
              </a:lnSpc>
              <a:spcAft>
                <a:spcPts val="600"/>
              </a:spcAft>
            </a:pPr>
            <a:r>
              <a:rPr lang="en-US" sz="4000" b="0" i="0" dirty="0">
                <a:effectLst/>
              </a:rPr>
              <a:t>An </a:t>
            </a:r>
            <a:r>
              <a:rPr lang="en-US" sz="4000" b="1" i="0" dirty="0">
                <a:effectLst/>
              </a:rPr>
              <a:t>organization</a:t>
            </a:r>
            <a:r>
              <a:rPr lang="en-US" sz="4000" b="0" i="0" dirty="0">
                <a:effectLst/>
              </a:rPr>
              <a:t> is an </a:t>
            </a:r>
            <a:r>
              <a:rPr lang="en-US" sz="4000" b="0" i="0" u="none" strike="noStrike" dirty="0">
                <a:effectLst/>
                <a:hlinkClick r:id="rId6" tooltip="Legal entity"/>
              </a:rPr>
              <a:t>entity</a:t>
            </a:r>
            <a:r>
              <a:rPr lang="en-US" sz="4000" b="0" i="0" dirty="0">
                <a:effectLst/>
              </a:rPr>
              <a:t> – such as a </a:t>
            </a:r>
            <a:r>
              <a:rPr lang="en-US" sz="4000" b="0" i="0" u="none" strike="noStrike" dirty="0">
                <a:effectLst/>
                <a:hlinkClick r:id="rId7" tooltip="Company"/>
              </a:rPr>
              <a:t>company</a:t>
            </a:r>
            <a:r>
              <a:rPr lang="en-US" sz="4000" b="0" i="0" dirty="0">
                <a:effectLst/>
              </a:rPr>
              <a:t>, an </a:t>
            </a:r>
            <a:r>
              <a:rPr lang="en-US" sz="4000" b="0" i="0" u="none" strike="noStrike" dirty="0">
                <a:effectLst/>
                <a:hlinkClick r:id="rId8" tooltip="Institution"/>
              </a:rPr>
              <a:t>institution</a:t>
            </a:r>
            <a:r>
              <a:rPr lang="en-US" sz="4000" b="0" i="0" dirty="0">
                <a:effectLst/>
              </a:rPr>
              <a:t>, or an </a:t>
            </a:r>
            <a:r>
              <a:rPr lang="en-US" sz="4000" b="0" i="0" u="none" strike="noStrike" dirty="0">
                <a:effectLst/>
                <a:hlinkClick r:id="rId9" tooltip="Voluntary association"/>
              </a:rPr>
              <a:t>association</a:t>
            </a:r>
            <a:r>
              <a:rPr lang="en-US" sz="4000" b="0" i="0" dirty="0">
                <a:effectLst/>
              </a:rPr>
              <a:t> – comprising one or more </a:t>
            </a:r>
            <a:r>
              <a:rPr lang="en-US" sz="4000" b="0" i="0" u="none" strike="noStrike" dirty="0">
                <a:effectLst/>
                <a:hlinkClick r:id="rId10" tooltip="Person"/>
              </a:rPr>
              <a:t>people</a:t>
            </a:r>
            <a:r>
              <a:rPr lang="en-US" sz="4000" b="0" i="0" dirty="0">
                <a:effectLst/>
              </a:rPr>
              <a:t> and having a particular purpose.</a:t>
            </a:r>
            <a:endParaRPr lang="en-US" sz="4000" b="1" dirty="0"/>
          </a:p>
        </p:txBody>
      </p:sp>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BB07FEE-E424-4620-A0EA-5F1F48EF1E78}" type="slidenum">
              <a:rPr lang="en-US" smtClean="0"/>
              <a:pPr>
                <a:spcAft>
                  <a:spcPts val="600"/>
                </a:spcAft>
              </a:pPr>
              <a:t>7</a:t>
            </a:fld>
            <a:endParaRPr lang="en-US"/>
          </a:p>
        </p:txBody>
      </p:sp>
    </p:spTree>
    <p:extLst>
      <p:ext uri="{BB962C8B-B14F-4D97-AF65-F5344CB8AC3E}">
        <p14:creationId xmlns:p14="http://schemas.microsoft.com/office/powerpoint/2010/main" val="382740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8</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3536349" y="196424"/>
            <a:ext cx="5397631" cy="1107996"/>
          </a:xfrm>
          <a:prstGeom prst="rect">
            <a:avLst/>
          </a:prstGeom>
          <a:noFill/>
        </p:spPr>
        <p:txBody>
          <a:bodyPr wrap="none" rtlCol="0">
            <a:spAutoFit/>
          </a:bodyPr>
          <a:lstStyle/>
          <a:p>
            <a:r>
              <a:rPr lang="en-US" sz="6600" b="1" dirty="0">
                <a:solidFill>
                  <a:schemeClr val="accent6">
                    <a:lumMod val="50000"/>
                  </a:schemeClr>
                </a:solidFill>
              </a:rPr>
              <a:t>Acts 2:41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970022" y="1208630"/>
            <a:ext cx="10251956" cy="923330"/>
          </a:xfrm>
          <a:prstGeom prst="rect">
            <a:avLst/>
          </a:prstGeom>
          <a:noFill/>
        </p:spPr>
        <p:txBody>
          <a:bodyPr wrap="square" rtlCol="0">
            <a:spAutoFit/>
          </a:bodyPr>
          <a:lstStyle/>
          <a:p>
            <a:pPr algn="ctr"/>
            <a:r>
              <a:rPr lang="en-US" sz="5400" b="1" dirty="0">
                <a:solidFill>
                  <a:srgbClr val="0070C0"/>
                </a:solidFill>
              </a:rPr>
              <a:t>Church Beginning</a:t>
            </a:r>
          </a:p>
        </p:txBody>
      </p:sp>
      <p:sp>
        <p:nvSpPr>
          <p:cNvPr id="6" name="TextBox 5">
            <a:extLst>
              <a:ext uri="{FF2B5EF4-FFF2-40B4-BE49-F238E27FC236}">
                <a16:creationId xmlns:a16="http://schemas.microsoft.com/office/drawing/2014/main" id="{387D8502-C678-4CE5-9CA2-F5F30FD7B1DB}"/>
              </a:ext>
            </a:extLst>
          </p:cNvPr>
          <p:cNvSpPr txBox="1"/>
          <p:nvPr/>
        </p:nvSpPr>
        <p:spPr>
          <a:xfrm>
            <a:off x="352626" y="1970049"/>
            <a:ext cx="6977564" cy="4579715"/>
          </a:xfrm>
          <a:prstGeom prst="rect">
            <a:avLst/>
          </a:prstGeom>
          <a:noFill/>
        </p:spPr>
        <p:txBody>
          <a:bodyPr wrap="square" rtlCol="0">
            <a:spAutoFit/>
          </a:bodyPr>
          <a:lstStyle/>
          <a:p>
            <a:pPr>
              <a:lnSpc>
                <a:spcPct val="90000"/>
              </a:lnSpc>
              <a:spcAft>
                <a:spcPts val="600"/>
              </a:spcAft>
            </a:pPr>
            <a:r>
              <a:rPr lang="en-US" sz="5400" b="1" dirty="0">
                <a:solidFill>
                  <a:srgbClr val="00B050"/>
                </a:solidFill>
              </a:rPr>
              <a:t>Those who accepted his message were baptized, and about three thousand were added to their number that day.</a:t>
            </a:r>
          </a:p>
        </p:txBody>
      </p:sp>
      <p:pic>
        <p:nvPicPr>
          <p:cNvPr id="7" name="Picture 6" descr="Logo&#10;&#10;Description automatically generated">
            <a:extLst>
              <a:ext uri="{FF2B5EF4-FFF2-40B4-BE49-F238E27FC236}">
                <a16:creationId xmlns:a16="http://schemas.microsoft.com/office/drawing/2014/main" id="{E5EFF2A9-2957-4DBB-AE04-2510884203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32346" y="2243867"/>
            <a:ext cx="4032078" cy="4032078"/>
          </a:xfrm>
          <a:prstGeom prst="rect">
            <a:avLst/>
          </a:prstGeom>
        </p:spPr>
      </p:pic>
    </p:spTree>
    <p:extLst>
      <p:ext uri="{BB962C8B-B14F-4D97-AF65-F5344CB8AC3E}">
        <p14:creationId xmlns:p14="http://schemas.microsoft.com/office/powerpoint/2010/main" val="906685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EDFA5F-E509-43F7-922D-94A946FF03FF}"/>
              </a:ext>
            </a:extLst>
          </p:cNvPr>
          <p:cNvSpPr>
            <a:spLocks noGrp="1"/>
          </p:cNvSpPr>
          <p:nvPr>
            <p:ph type="sldNum" sz="quarter" idx="12"/>
          </p:nvPr>
        </p:nvSpPr>
        <p:spPr/>
        <p:txBody>
          <a:bodyPr/>
          <a:lstStyle/>
          <a:p>
            <a:fld id="{9BB07FEE-E424-4620-A0EA-5F1F48EF1E78}" type="slidenum">
              <a:rPr lang="en-US" smtClean="0"/>
              <a:t>9</a:t>
            </a:fld>
            <a:endParaRPr lang="en-US" dirty="0"/>
          </a:p>
        </p:txBody>
      </p:sp>
      <p:sp>
        <p:nvSpPr>
          <p:cNvPr id="3" name="TextBox 2">
            <a:extLst>
              <a:ext uri="{FF2B5EF4-FFF2-40B4-BE49-F238E27FC236}">
                <a16:creationId xmlns:a16="http://schemas.microsoft.com/office/drawing/2014/main" id="{5A327066-67E8-4783-9BF7-42BFEF0C1CA5}"/>
              </a:ext>
            </a:extLst>
          </p:cNvPr>
          <p:cNvSpPr txBox="1"/>
          <p:nvPr/>
        </p:nvSpPr>
        <p:spPr>
          <a:xfrm>
            <a:off x="3536349" y="196424"/>
            <a:ext cx="5397631" cy="1107996"/>
          </a:xfrm>
          <a:prstGeom prst="rect">
            <a:avLst/>
          </a:prstGeom>
          <a:noFill/>
        </p:spPr>
        <p:txBody>
          <a:bodyPr wrap="none" rtlCol="0">
            <a:spAutoFit/>
          </a:bodyPr>
          <a:lstStyle/>
          <a:p>
            <a:r>
              <a:rPr lang="en-US" sz="6600" b="1" dirty="0">
                <a:solidFill>
                  <a:schemeClr val="accent6">
                    <a:lumMod val="50000"/>
                  </a:schemeClr>
                </a:solidFill>
              </a:rPr>
              <a:t>Acts 2:42 (NIV)</a:t>
            </a:r>
          </a:p>
        </p:txBody>
      </p:sp>
      <p:sp>
        <p:nvSpPr>
          <p:cNvPr id="4" name="TextBox 3">
            <a:extLst>
              <a:ext uri="{FF2B5EF4-FFF2-40B4-BE49-F238E27FC236}">
                <a16:creationId xmlns:a16="http://schemas.microsoft.com/office/drawing/2014/main" id="{21516273-75E3-4D72-9A22-F2EFA50E661B}"/>
              </a:ext>
            </a:extLst>
          </p:cNvPr>
          <p:cNvSpPr txBox="1"/>
          <p:nvPr/>
        </p:nvSpPr>
        <p:spPr>
          <a:xfrm>
            <a:off x="887436" y="1208630"/>
            <a:ext cx="10251956" cy="923330"/>
          </a:xfrm>
          <a:prstGeom prst="rect">
            <a:avLst/>
          </a:prstGeom>
          <a:noFill/>
        </p:spPr>
        <p:txBody>
          <a:bodyPr wrap="square" rtlCol="0">
            <a:spAutoFit/>
          </a:bodyPr>
          <a:lstStyle/>
          <a:p>
            <a:pPr algn="ctr"/>
            <a:r>
              <a:rPr lang="en-US" sz="5400" b="1" dirty="0">
                <a:solidFill>
                  <a:srgbClr val="0070C0"/>
                </a:solidFill>
              </a:rPr>
              <a:t>Teaching</a:t>
            </a:r>
          </a:p>
        </p:txBody>
      </p:sp>
      <p:sp>
        <p:nvSpPr>
          <p:cNvPr id="6" name="TextBox 5">
            <a:extLst>
              <a:ext uri="{FF2B5EF4-FFF2-40B4-BE49-F238E27FC236}">
                <a16:creationId xmlns:a16="http://schemas.microsoft.com/office/drawing/2014/main" id="{387D8502-C678-4CE5-9CA2-F5F30FD7B1DB}"/>
              </a:ext>
            </a:extLst>
          </p:cNvPr>
          <p:cNvSpPr txBox="1"/>
          <p:nvPr/>
        </p:nvSpPr>
        <p:spPr>
          <a:xfrm>
            <a:off x="655319" y="2115361"/>
            <a:ext cx="6960747" cy="4579715"/>
          </a:xfrm>
          <a:prstGeom prst="rect">
            <a:avLst/>
          </a:prstGeom>
          <a:noFill/>
        </p:spPr>
        <p:txBody>
          <a:bodyPr wrap="square" rtlCol="0">
            <a:spAutoFit/>
          </a:bodyPr>
          <a:lstStyle/>
          <a:p>
            <a:pPr>
              <a:lnSpc>
                <a:spcPct val="90000"/>
              </a:lnSpc>
              <a:spcAft>
                <a:spcPts val="600"/>
              </a:spcAft>
            </a:pPr>
            <a:r>
              <a:rPr lang="en-US" sz="5400" b="1" dirty="0">
                <a:solidFill>
                  <a:srgbClr val="00B050"/>
                </a:solidFill>
              </a:rPr>
              <a:t>They devoted themselves to the apostles’ teaching and to fellowship, to the breaking of bread and to prayer.</a:t>
            </a:r>
          </a:p>
        </p:txBody>
      </p:sp>
      <p:pic>
        <p:nvPicPr>
          <p:cNvPr id="7" name="Picture 6" descr="A picture containing text&#10;&#10;Description automatically generated">
            <a:extLst>
              <a:ext uri="{FF2B5EF4-FFF2-40B4-BE49-F238E27FC236}">
                <a16:creationId xmlns:a16="http://schemas.microsoft.com/office/drawing/2014/main" id="{719251B5-3F40-49EF-80C5-7A3203254B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14684" y="1980168"/>
            <a:ext cx="2971800" cy="3810000"/>
          </a:xfrm>
          <a:prstGeom prst="rect">
            <a:avLst/>
          </a:prstGeom>
        </p:spPr>
      </p:pic>
    </p:spTree>
    <p:extLst>
      <p:ext uri="{BB962C8B-B14F-4D97-AF65-F5344CB8AC3E}">
        <p14:creationId xmlns:p14="http://schemas.microsoft.com/office/powerpoint/2010/main" val="3754252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6</cp:revision>
  <cp:lastPrinted>2021-09-29T21:23:59Z</cp:lastPrinted>
  <dcterms:created xsi:type="dcterms:W3CDTF">2021-09-29T19:09:32Z</dcterms:created>
  <dcterms:modified xsi:type="dcterms:W3CDTF">2021-10-20T21:31:49Z</dcterms:modified>
</cp:coreProperties>
</file>