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41"/>
  </p:notesMasterIdLst>
  <p:sldIdLst>
    <p:sldId id="299" r:id="rId3"/>
    <p:sldId id="300" r:id="rId4"/>
    <p:sldId id="277" r:id="rId5"/>
    <p:sldId id="301" r:id="rId6"/>
    <p:sldId id="324" r:id="rId7"/>
    <p:sldId id="305" r:id="rId8"/>
    <p:sldId id="320" r:id="rId9"/>
    <p:sldId id="307" r:id="rId10"/>
    <p:sldId id="306" r:id="rId11"/>
    <p:sldId id="321" r:id="rId12"/>
    <p:sldId id="325" r:id="rId13"/>
    <p:sldId id="326" r:id="rId14"/>
    <p:sldId id="327" r:id="rId15"/>
    <p:sldId id="328" r:id="rId16"/>
    <p:sldId id="329" r:id="rId17"/>
    <p:sldId id="330" r:id="rId18"/>
    <p:sldId id="331" r:id="rId19"/>
    <p:sldId id="332" r:id="rId20"/>
    <p:sldId id="333" r:id="rId21"/>
    <p:sldId id="338" r:id="rId22"/>
    <p:sldId id="308" r:id="rId23"/>
    <p:sldId id="309" r:id="rId24"/>
    <p:sldId id="334" r:id="rId25"/>
    <p:sldId id="335" r:id="rId26"/>
    <p:sldId id="336" r:id="rId27"/>
    <p:sldId id="337" r:id="rId28"/>
    <p:sldId id="310" r:id="rId29"/>
    <p:sldId id="311" r:id="rId30"/>
    <p:sldId id="312" r:id="rId31"/>
    <p:sldId id="302" r:id="rId32"/>
    <p:sldId id="314" r:id="rId33"/>
    <p:sldId id="315" r:id="rId34"/>
    <p:sldId id="316" r:id="rId35"/>
    <p:sldId id="317" r:id="rId36"/>
    <p:sldId id="318" r:id="rId37"/>
    <p:sldId id="322" r:id="rId38"/>
    <p:sldId id="323" r:id="rId39"/>
    <p:sldId id="304" r:id="rId40"/>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02" autoAdjust="0"/>
  </p:normalViewPr>
  <p:slideViewPr>
    <p:cSldViewPr snapToGrid="0">
      <p:cViewPr varScale="1">
        <p:scale>
          <a:sx n="76" d="100"/>
          <a:sy n="76" d="100"/>
        </p:scale>
        <p:origin x="126" y="588"/>
      </p:cViewPr>
      <p:guideLst/>
    </p:cSldViewPr>
  </p:slideViewPr>
  <p:notesTextViewPr>
    <p:cViewPr>
      <p:scale>
        <a:sx n="1" d="1"/>
        <a:sy n="1" d="1"/>
      </p:scale>
      <p:origin x="0" y="0"/>
    </p:cViewPr>
  </p:notesTextViewPr>
  <p:sorterViewPr>
    <p:cViewPr>
      <p:scale>
        <a:sx n="100" d="100"/>
        <a:sy n="100" d="100"/>
      </p:scale>
      <p:origin x="0" y="-122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014" y="0"/>
            <a:ext cx="4029282" cy="351957"/>
          </a:xfrm>
          <a:prstGeom prst="rect">
            <a:avLst/>
          </a:prstGeom>
        </p:spPr>
        <p:txBody>
          <a:bodyPr vert="horz" lIns="91440" tIns="45720" rIns="91440" bIns="45720" rtlCol="0"/>
          <a:lstStyle>
            <a:lvl1pPr algn="r">
              <a:defRPr sz="1200"/>
            </a:lvl1pPr>
          </a:lstStyle>
          <a:p>
            <a:fld id="{673092EB-5BAF-4544-9182-1851B049C31C}" type="datetimeFigureOut">
              <a:rPr lang="en-US" smtClean="0"/>
              <a:t>1/18/2023</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482" y="3373516"/>
            <a:ext cx="7435436" cy="276058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58444"/>
            <a:ext cx="4029282" cy="35195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014" y="6658444"/>
            <a:ext cx="4029282" cy="351957"/>
          </a:xfrm>
          <a:prstGeom prst="rect">
            <a:avLst/>
          </a:prstGeom>
        </p:spPr>
        <p:txBody>
          <a:bodyPr vert="horz" lIns="91440" tIns="45720" rIns="91440" bIns="45720" rtlCol="0" anchor="b"/>
          <a:lstStyle>
            <a:lvl1pPr algn="r">
              <a:defRPr sz="1200"/>
            </a:lvl1pPr>
          </a:lstStyle>
          <a:p>
            <a:fld id="{395EEAB9-9D56-44F6-A5AA-A52AFDEB63FE}" type="slidenum">
              <a:rPr lang="en-US" smtClean="0"/>
              <a:t>‹#›</a:t>
            </a:fld>
            <a:endParaRPr lang="en-US"/>
          </a:p>
        </p:txBody>
      </p:sp>
    </p:spTree>
    <p:extLst>
      <p:ext uri="{BB962C8B-B14F-4D97-AF65-F5344CB8AC3E}">
        <p14:creationId xmlns:p14="http://schemas.microsoft.com/office/powerpoint/2010/main" val="3907896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860BCB-A920-4B01-8665-DB3A7D99DEC2}" type="datetimeFigureOut">
              <a:rPr lang="en-US" smtClean="0"/>
              <a:t>1/18/2023</a:t>
            </a:fld>
            <a:endParaRPr lang="en-US"/>
          </a:p>
        </p:txBody>
      </p:sp>
      <p:sp>
        <p:nvSpPr>
          <p:cNvPr id="5" name="Footer Placeholder 4"/>
          <p:cNvSpPr>
            <a:spLocks noGrp="1"/>
          </p:cNvSpPr>
          <p:nvPr>
            <p:ph type="ftr" sz="quarter" idx="11"/>
          </p:nvPr>
        </p:nvSpPr>
        <p:spPr>
          <a:xfrm>
            <a:off x="1451579" y="329307"/>
            <a:ext cx="5626774" cy="309201"/>
          </a:xfrm>
        </p:spPr>
        <p:txBody>
          <a:bodyPr/>
          <a:lstStyle/>
          <a:p>
            <a:endParaRPr lang="en-US"/>
          </a:p>
        </p:txBody>
      </p:sp>
      <p:sp>
        <p:nvSpPr>
          <p:cNvPr id="6" name="Slide Number Placeholder 5"/>
          <p:cNvSpPr>
            <a:spLocks noGrp="1"/>
          </p:cNvSpPr>
          <p:nvPr>
            <p:ph type="sldNum" sz="quarter" idx="12"/>
          </p:nvPr>
        </p:nvSpPr>
        <p:spPr>
          <a:xfrm>
            <a:off x="476834" y="798973"/>
            <a:ext cx="811019" cy="503578"/>
          </a:xfrm>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3021146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860BCB-A920-4B01-8665-DB3A7D99DEC2}"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105316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860BCB-A920-4B01-8665-DB3A7D99DEC2}"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880925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FA930-AB3D-CEAA-6538-1C01065739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EEDB782-0BF3-CCDB-7D56-6A743C38F3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8530AB-01B3-D229-6806-AB3244EA959D}"/>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5" name="Footer Placeholder 4">
            <a:extLst>
              <a:ext uri="{FF2B5EF4-FFF2-40B4-BE49-F238E27FC236}">
                <a16:creationId xmlns:a16="http://schemas.microsoft.com/office/drawing/2014/main" id="{6D77B3BA-FDF1-34B1-773C-C77C1B3AB2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0216D-1EB3-E2EA-E291-6B0A2D8879C9}"/>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992763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E9E7-C64D-4817-8725-3995C2A0C3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8067CD-C77D-7CFE-45DD-55F1343458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D0349C-B524-04BB-AC02-A8C10F7F64B5}"/>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5" name="Footer Placeholder 4">
            <a:extLst>
              <a:ext uri="{FF2B5EF4-FFF2-40B4-BE49-F238E27FC236}">
                <a16:creationId xmlns:a16="http://schemas.microsoft.com/office/drawing/2014/main" id="{1D3AFB43-3B19-DF99-A2C8-AB6A03AA6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E4A768-F613-EC37-D6FE-0C256BE60F5B}"/>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2660168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36100-84F2-CD21-8CA4-DCDF9BEC57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228C54-CC45-1BED-05B2-B0C17B4C07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0D3213-4AB4-5CCB-369C-DCF36C86AC96}"/>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5" name="Footer Placeholder 4">
            <a:extLst>
              <a:ext uri="{FF2B5EF4-FFF2-40B4-BE49-F238E27FC236}">
                <a16:creationId xmlns:a16="http://schemas.microsoft.com/office/drawing/2014/main" id="{DA61B7ED-7A80-52FF-296B-F7630E768C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B58D41-AF05-FC7A-0AC4-871F78D2FD2F}"/>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2022831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CF856-D3A4-A8B8-F848-FE29F7CE16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B89DA2-1E30-C565-C4A7-578CFE7AC7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FC0091-E380-112D-9DA3-541409C43A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6FE74C-CBBF-103D-6B18-BD447A16B8AF}"/>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6" name="Footer Placeholder 5">
            <a:extLst>
              <a:ext uri="{FF2B5EF4-FFF2-40B4-BE49-F238E27FC236}">
                <a16:creationId xmlns:a16="http://schemas.microsoft.com/office/drawing/2014/main" id="{5003B655-9362-2F97-1945-23294E74C4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FC4ACC-E6B2-364C-E23E-B5986D9A5429}"/>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2834654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6AE8B-204A-C8C2-E6DF-2E5B25E048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607FC6-0501-8809-065F-0E7E262EB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4612CF-3F16-82E0-CE79-018F429E41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99B36C-8816-646D-850E-6416187590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5D60AB-4465-0064-1827-28E37918D6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A55538-741E-4F53-D6E5-42831048A97C}"/>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8" name="Footer Placeholder 7">
            <a:extLst>
              <a:ext uri="{FF2B5EF4-FFF2-40B4-BE49-F238E27FC236}">
                <a16:creationId xmlns:a16="http://schemas.microsoft.com/office/drawing/2014/main" id="{5165B05F-7EB9-116C-896C-215EA14EEB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FCABC7C-DDB4-81AB-54CF-838391851928}"/>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2145007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C14AA-BB33-3953-1DB5-FD99C850D1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42AEC5-FF49-25F6-03BC-32CEEC82A119}"/>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4" name="Footer Placeholder 3">
            <a:extLst>
              <a:ext uri="{FF2B5EF4-FFF2-40B4-BE49-F238E27FC236}">
                <a16:creationId xmlns:a16="http://schemas.microsoft.com/office/drawing/2014/main" id="{BAC23E81-585F-4817-D250-94C0CC3243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E6A1EB-70F8-BC17-78BD-D645061B3FA3}"/>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1633804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C8C567-2FA1-5816-BF41-5B76301B1E5B}"/>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3" name="Footer Placeholder 2">
            <a:extLst>
              <a:ext uri="{FF2B5EF4-FFF2-40B4-BE49-F238E27FC236}">
                <a16:creationId xmlns:a16="http://schemas.microsoft.com/office/drawing/2014/main" id="{E537E87B-A77B-4614-A6A9-36501A6BA7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B9CD30-22B1-DFB2-CF58-332B0AB2A628}"/>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368233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D7D1F-8F38-0690-7017-6D247F9BEE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461616-3BA1-2DE0-2AA9-4589DA2E82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E91788-EC8B-0B21-01E0-2B730ECDB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2EE7E5-CB15-6F1C-A000-4D2E8D6F3085}"/>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6" name="Footer Placeholder 5">
            <a:extLst>
              <a:ext uri="{FF2B5EF4-FFF2-40B4-BE49-F238E27FC236}">
                <a16:creationId xmlns:a16="http://schemas.microsoft.com/office/drawing/2014/main" id="{BD4C2D19-7DE9-5624-36AA-58166218C2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7AE35F-2EE6-A9CA-43C6-95B77E78FA7F}"/>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1604466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860BCB-A920-4B01-8665-DB3A7D99DEC2}"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17443417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20C5E-B84B-924F-07DA-EF7E9D5E37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935DDB-538C-5B51-FD22-5E47FAD5D5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CE381E-77B9-51C5-F06E-9157DB713F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905A54-256D-1040-947B-A1D07FCC377B}"/>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6" name="Footer Placeholder 5">
            <a:extLst>
              <a:ext uri="{FF2B5EF4-FFF2-40B4-BE49-F238E27FC236}">
                <a16:creationId xmlns:a16="http://schemas.microsoft.com/office/drawing/2014/main" id="{CE0D35B0-9BAD-148C-01C9-82CE5AC190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5824C5-D52B-D0FA-8484-7CCF95EB6BAC}"/>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1702855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92D49-E355-A59B-B5D2-52C30E67AD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295321-CCAF-44D3-60F7-6A025EDA09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E5EC2-6733-48C1-650F-D85122C7658B}"/>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5" name="Footer Placeholder 4">
            <a:extLst>
              <a:ext uri="{FF2B5EF4-FFF2-40B4-BE49-F238E27FC236}">
                <a16:creationId xmlns:a16="http://schemas.microsoft.com/office/drawing/2014/main" id="{AB1CF569-D441-993F-2D8F-9461E05851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8BFFF-BF89-CEC7-704B-67571244D433}"/>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485990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CA54A3-D254-85ED-F29B-83A522DD39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D51290-6380-1850-6699-5079DF750F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1F29DD-9780-0256-28E2-AACBC0B20E42}"/>
              </a:ext>
            </a:extLst>
          </p:cNvPr>
          <p:cNvSpPr>
            <a:spLocks noGrp="1"/>
          </p:cNvSpPr>
          <p:nvPr>
            <p:ph type="dt" sz="half" idx="10"/>
          </p:nvPr>
        </p:nvSpPr>
        <p:spPr/>
        <p:txBody>
          <a:bodyPr/>
          <a:lstStyle/>
          <a:p>
            <a:fld id="{F9C5D9D8-C055-4531-93D3-60E3366917BD}" type="datetimeFigureOut">
              <a:rPr lang="en-US" smtClean="0"/>
              <a:t>1/18/2023</a:t>
            </a:fld>
            <a:endParaRPr lang="en-US"/>
          </a:p>
        </p:txBody>
      </p:sp>
      <p:sp>
        <p:nvSpPr>
          <p:cNvPr id="5" name="Footer Placeholder 4">
            <a:extLst>
              <a:ext uri="{FF2B5EF4-FFF2-40B4-BE49-F238E27FC236}">
                <a16:creationId xmlns:a16="http://schemas.microsoft.com/office/drawing/2014/main" id="{F9654369-A5E8-CA84-E2B2-B4CAF3CE8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7FFFCB-6AC1-075E-02B6-B336165F3047}"/>
              </a:ext>
            </a:extLst>
          </p:cNvPr>
          <p:cNvSpPr>
            <a:spLocks noGrp="1"/>
          </p:cNvSpPr>
          <p:nvPr>
            <p:ph type="sldNum" sz="quarter" idx="12"/>
          </p:nvPr>
        </p:nvSpPr>
        <p:spPr/>
        <p:txBody>
          <a:bodyPr/>
          <a:lstStyle/>
          <a:p>
            <a:fld id="{018BAA79-6F8C-4187-BF1A-37C5C496F8F4}" type="slidenum">
              <a:rPr lang="en-US" smtClean="0"/>
              <a:t>‹#›</a:t>
            </a:fld>
            <a:endParaRPr lang="en-US"/>
          </a:p>
        </p:txBody>
      </p:sp>
    </p:spTree>
    <p:extLst>
      <p:ext uri="{BB962C8B-B14F-4D97-AF65-F5344CB8AC3E}">
        <p14:creationId xmlns:p14="http://schemas.microsoft.com/office/powerpoint/2010/main" val="2220065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860BCB-A920-4B01-8665-DB3A7D99DEC2}"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145177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860BCB-A920-4B01-8665-DB3A7D99DEC2}"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2072889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860BCB-A920-4B01-8665-DB3A7D99DEC2}"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1783142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860BCB-A920-4B01-8665-DB3A7D99DEC2}"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1379271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860BCB-A920-4B01-8665-DB3A7D99DEC2}"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2313150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860BCB-A920-4B01-8665-DB3A7D99DEC2}"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176318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5860BCB-A920-4B01-8665-DB3A7D99DEC2}" type="datetimeFigureOut">
              <a:rPr lang="en-US" smtClean="0"/>
              <a:t>1/18/2023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88FA727-FC06-40B7-B1EE-47F371C24F49}" type="slidenum">
              <a:rPr lang="en-US" smtClean="0"/>
              <a:t>‹#›</a:t>
            </a:fld>
            <a:endParaRPr lang="en-US"/>
          </a:p>
        </p:txBody>
      </p:sp>
    </p:spTree>
    <p:extLst>
      <p:ext uri="{BB962C8B-B14F-4D97-AF65-F5344CB8AC3E}">
        <p14:creationId xmlns:p14="http://schemas.microsoft.com/office/powerpoint/2010/main" val="3783205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5860BCB-A920-4B01-8665-DB3A7D99DEC2}" type="datetimeFigureOut">
              <a:rPr lang="en-US" smtClean="0"/>
              <a:t>1/18/2023</a:t>
            </a:fld>
            <a:endParaRPr lang="en-US"/>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88FA727-FC06-40B7-B1EE-47F371C24F49}" type="slidenum">
              <a:rPr lang="en-US" smtClean="0"/>
              <a:t>‹#›</a:t>
            </a:fld>
            <a:endParaRPr lang="en-US"/>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314471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F4041F-E2BA-B825-2A5B-2059B11BE4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5DE91C-BA5B-06AC-A075-5BD8B9BFB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75645D-1863-02E5-C79B-43FFC07370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5D9D8-C055-4531-93D3-60E3366917BD}" type="datetimeFigureOut">
              <a:rPr lang="en-US" smtClean="0"/>
              <a:t>1/18/2023</a:t>
            </a:fld>
            <a:endParaRPr lang="en-US"/>
          </a:p>
        </p:txBody>
      </p:sp>
      <p:sp>
        <p:nvSpPr>
          <p:cNvPr id="5" name="Footer Placeholder 4">
            <a:extLst>
              <a:ext uri="{FF2B5EF4-FFF2-40B4-BE49-F238E27FC236}">
                <a16:creationId xmlns:a16="http://schemas.microsoft.com/office/drawing/2014/main" id="{017466AB-66BD-A73C-4780-05AE6A37A3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1E8829-7699-2486-97A8-10F627DBB8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8BAA79-6F8C-4187-BF1A-37C5C496F8F4}" type="slidenum">
              <a:rPr lang="en-US" smtClean="0"/>
              <a:t>‹#›</a:t>
            </a:fld>
            <a:endParaRPr lang="en-US"/>
          </a:p>
        </p:txBody>
      </p:sp>
    </p:spTree>
    <p:extLst>
      <p:ext uri="{BB962C8B-B14F-4D97-AF65-F5344CB8AC3E}">
        <p14:creationId xmlns:p14="http://schemas.microsoft.com/office/powerpoint/2010/main" val="172240457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333FB34-E54B-4710-9DAE-6EE038612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a:extLst>
              <a:ext uri="{FF2B5EF4-FFF2-40B4-BE49-F238E27FC236}">
                <a16:creationId xmlns:a16="http://schemas.microsoft.com/office/drawing/2014/main" id="{29041944-13B4-40E3-A9D5-25B333EBD2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3" name="Straight Connector 12">
            <a:extLst>
              <a:ext uri="{FF2B5EF4-FFF2-40B4-BE49-F238E27FC236}">
                <a16:creationId xmlns:a16="http://schemas.microsoft.com/office/drawing/2014/main" id="{5B85E289-5ADE-4F02-B917-9C9D9B04480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F8454B2E-D2DB-42C2-A224-BCEC47B86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8B61146-1CF0-40E1-B66E-C22BD9207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Title 3">
            <a:extLst>
              <a:ext uri="{FF2B5EF4-FFF2-40B4-BE49-F238E27FC236}">
                <a16:creationId xmlns:a16="http://schemas.microsoft.com/office/drawing/2014/main" id="{09037BE7-7BC3-5B0A-B954-9E7B35738447}"/>
              </a:ext>
            </a:extLst>
          </p:cNvPr>
          <p:cNvSpPr>
            <a:spLocks noGrp="1"/>
          </p:cNvSpPr>
          <p:nvPr>
            <p:ph type="title"/>
          </p:nvPr>
        </p:nvSpPr>
        <p:spPr>
          <a:xfrm>
            <a:off x="1964987" y="802298"/>
            <a:ext cx="9089865" cy="3822329"/>
          </a:xfrm>
        </p:spPr>
        <p:txBody>
          <a:bodyPr vert="horz" lIns="91440" tIns="45720" rIns="91440" bIns="0" rtlCol="0" anchor="b">
            <a:normAutofit/>
          </a:bodyPr>
          <a:lstStyle/>
          <a:p>
            <a:pPr algn="l"/>
            <a:r>
              <a:rPr lang="en-US" sz="6600" dirty="0"/>
              <a:t>Revelation </a:t>
            </a:r>
            <a:br>
              <a:rPr lang="en-US" sz="6600" dirty="0"/>
            </a:br>
            <a:r>
              <a:rPr lang="en-US" sz="6600" dirty="0"/>
              <a:t>Chapters 1-3</a:t>
            </a:r>
            <a:br>
              <a:rPr lang="en-US" sz="6600" dirty="0"/>
            </a:br>
            <a:br>
              <a:rPr lang="en-US" sz="6600" dirty="0"/>
            </a:br>
            <a:r>
              <a:rPr lang="en-US" sz="2400" dirty="0"/>
              <a:t>December 7,2022</a:t>
            </a:r>
            <a:endParaRPr lang="en-US" sz="6600" dirty="0"/>
          </a:p>
        </p:txBody>
      </p:sp>
      <p:cxnSp>
        <p:nvCxnSpPr>
          <p:cNvPr id="19" name="Straight Connector 18">
            <a:extLst>
              <a:ext uri="{FF2B5EF4-FFF2-40B4-BE49-F238E27FC236}">
                <a16:creationId xmlns:a16="http://schemas.microsoft.com/office/drawing/2014/main" id="{7AE5065C-30A9-480A-9E93-74CC149029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018211" y="4768183"/>
            <a:ext cx="8401527" cy="0"/>
          </a:xfrm>
          <a:prstGeom prst="line">
            <a:avLst/>
          </a:prstGeom>
          <a:ln w="38100"/>
        </p:spPr>
        <p:style>
          <a:lnRef idx="3">
            <a:schemeClr val="accent1"/>
          </a:lnRef>
          <a:fillRef idx="0">
            <a:schemeClr val="accent1"/>
          </a:fillRef>
          <a:effectRef idx="2">
            <a:schemeClr val="accent1"/>
          </a:effectRef>
          <a:fontRef idx="minor">
            <a:schemeClr val="tx1"/>
          </a:fontRef>
        </p:style>
      </p:cxnSp>
      <p:pic>
        <p:nvPicPr>
          <p:cNvPr id="21" name="Picture 20">
            <a:extLst>
              <a:ext uri="{FF2B5EF4-FFF2-40B4-BE49-F238E27FC236}">
                <a16:creationId xmlns:a16="http://schemas.microsoft.com/office/drawing/2014/main" id="{32F83421-27F5-45DC-A0C2-B4B3592FD85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spTree>
    <p:extLst>
      <p:ext uri="{BB962C8B-B14F-4D97-AF65-F5344CB8AC3E}">
        <p14:creationId xmlns:p14="http://schemas.microsoft.com/office/powerpoint/2010/main" val="2007381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C10D-8D8F-8676-03F5-31F9AE0C2AD3}"/>
              </a:ext>
            </a:extLst>
          </p:cNvPr>
          <p:cNvSpPr>
            <a:spLocks noGrp="1"/>
          </p:cNvSpPr>
          <p:nvPr>
            <p:ph type="title"/>
          </p:nvPr>
        </p:nvSpPr>
        <p:spPr>
          <a:xfrm>
            <a:off x="1450392" y="342420"/>
            <a:ext cx="9291215" cy="1049235"/>
          </a:xfrm>
        </p:spPr>
        <p:txBody>
          <a:bodyPr/>
          <a:lstStyle/>
          <a:p>
            <a:r>
              <a:rPr lang="en-US" dirty="0"/>
              <a:t>Message to Smyrna continued</a:t>
            </a:r>
          </a:p>
        </p:txBody>
      </p:sp>
      <p:sp>
        <p:nvSpPr>
          <p:cNvPr id="3" name="Content Placeholder 2">
            <a:extLst>
              <a:ext uri="{FF2B5EF4-FFF2-40B4-BE49-F238E27FC236}">
                <a16:creationId xmlns:a16="http://schemas.microsoft.com/office/drawing/2014/main" id="{B15F2FC2-461D-DD79-6B15-FB2A8EC4079C}"/>
              </a:ext>
            </a:extLst>
          </p:cNvPr>
          <p:cNvSpPr>
            <a:spLocks noGrp="1"/>
          </p:cNvSpPr>
          <p:nvPr>
            <p:ph idx="1"/>
          </p:nvPr>
        </p:nvSpPr>
        <p:spPr>
          <a:xfrm>
            <a:off x="711200" y="1092200"/>
            <a:ext cx="10845799" cy="4800600"/>
          </a:xfrm>
        </p:spPr>
        <p:txBody>
          <a:bodyPr>
            <a:normAutofit/>
          </a:bodyPr>
          <a:lstStyle/>
          <a:p>
            <a:pPr marL="0" indent="0">
              <a:buNone/>
            </a:pPr>
            <a:r>
              <a:rPr lang="en-US" sz="2800" b="1" dirty="0">
                <a:solidFill>
                  <a:srgbClr val="FF0000"/>
                </a:solidFill>
              </a:rPr>
              <a:t>10</a:t>
            </a:r>
            <a:r>
              <a:rPr lang="en-US" sz="2800" dirty="0"/>
              <a:t> Fear nothing that you are about to suffer. Be aware that the devil is about to throw some of you into prison, that you may be tested [in your faith], and for ten days you will have tribulation. Be faithful to the point of death [if you must die for your faith], and I will give you the crown [consisting] of life. </a:t>
            </a:r>
            <a:r>
              <a:rPr lang="en-US" sz="2800" b="1" dirty="0">
                <a:solidFill>
                  <a:srgbClr val="FF0000"/>
                </a:solidFill>
              </a:rPr>
              <a:t>11</a:t>
            </a:r>
            <a:r>
              <a:rPr lang="en-US" sz="2800" dirty="0"/>
              <a:t> He who has an ear, let him hear and heed what the Spirit says to the churches. He who overcomes [the world through believing that Jesus is the Son of God] will not be hurt by the second death (the lake of fire).’</a:t>
            </a:r>
          </a:p>
        </p:txBody>
      </p:sp>
    </p:spTree>
    <p:extLst>
      <p:ext uri="{BB962C8B-B14F-4D97-AF65-F5344CB8AC3E}">
        <p14:creationId xmlns:p14="http://schemas.microsoft.com/office/powerpoint/2010/main" val="4152588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4F947-712C-C9A9-D880-1B9DF7073C56}"/>
              </a:ext>
            </a:extLst>
          </p:cNvPr>
          <p:cNvSpPr>
            <a:spLocks noGrp="1"/>
          </p:cNvSpPr>
          <p:nvPr>
            <p:ph type="title"/>
          </p:nvPr>
        </p:nvSpPr>
        <p:spPr/>
        <p:txBody>
          <a:bodyPr/>
          <a:lstStyle/>
          <a:p>
            <a:r>
              <a:rPr lang="en-US" dirty="0"/>
              <a:t>Historical prophetic view</a:t>
            </a:r>
          </a:p>
        </p:txBody>
      </p:sp>
      <p:sp>
        <p:nvSpPr>
          <p:cNvPr id="3" name="Content Placeholder 2">
            <a:extLst>
              <a:ext uri="{FF2B5EF4-FFF2-40B4-BE49-F238E27FC236}">
                <a16:creationId xmlns:a16="http://schemas.microsoft.com/office/drawing/2014/main" id="{C8253271-5C8A-2ACB-463D-F614B396B4C1}"/>
              </a:ext>
            </a:extLst>
          </p:cNvPr>
          <p:cNvSpPr>
            <a:spLocks noGrp="1"/>
          </p:cNvSpPr>
          <p:nvPr>
            <p:ph idx="1"/>
          </p:nvPr>
        </p:nvSpPr>
        <p:spPr>
          <a:xfrm>
            <a:off x="1451579" y="1676400"/>
            <a:ext cx="9291215" cy="4377081"/>
          </a:xfrm>
        </p:spPr>
        <p:txBody>
          <a:bodyPr numCol="1"/>
          <a:lstStyle/>
          <a:p>
            <a:r>
              <a:rPr lang="en-US" sz="2400" dirty="0"/>
              <a:t>Ephesus- Apostolic AD 30-100</a:t>
            </a:r>
          </a:p>
          <a:p>
            <a:r>
              <a:rPr lang="en-US" sz="2400" dirty="0"/>
              <a:t>Smyrna- Persecuted AD100-313</a:t>
            </a:r>
          </a:p>
          <a:p>
            <a:r>
              <a:rPr lang="en-US" sz="2400" dirty="0"/>
              <a:t>Pergamum- State Church AD 313-590</a:t>
            </a:r>
          </a:p>
          <a:p>
            <a:r>
              <a:rPr lang="en-US" sz="2400" dirty="0"/>
              <a:t>Thyatira- Papal Church AD 590-1517</a:t>
            </a:r>
          </a:p>
          <a:p>
            <a:r>
              <a:rPr lang="en-US" sz="2400" dirty="0"/>
              <a:t>Sardis- Reformed Church AD 1517-1730</a:t>
            </a:r>
          </a:p>
          <a:p>
            <a:r>
              <a:rPr lang="en-US" sz="2400" dirty="0"/>
              <a:t>Philadelphia- Missionary AD 1730-1900</a:t>
            </a:r>
          </a:p>
          <a:p>
            <a:r>
              <a:rPr lang="en-US" sz="2400" dirty="0"/>
              <a:t>Laodicea- Apostate AD 1900-</a:t>
            </a:r>
            <a:endParaRPr lang="en-US" dirty="0"/>
          </a:p>
        </p:txBody>
      </p:sp>
    </p:spTree>
    <p:extLst>
      <p:ext uri="{BB962C8B-B14F-4D97-AF65-F5344CB8AC3E}">
        <p14:creationId xmlns:p14="http://schemas.microsoft.com/office/powerpoint/2010/main" val="2171510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CFB81-6EF5-DADB-16A7-21EF0817A884}"/>
              </a:ext>
            </a:extLst>
          </p:cNvPr>
          <p:cNvSpPr>
            <a:spLocks noGrp="1"/>
          </p:cNvSpPr>
          <p:nvPr>
            <p:ph type="title"/>
          </p:nvPr>
        </p:nvSpPr>
        <p:spPr/>
        <p:txBody>
          <a:bodyPr/>
          <a:lstStyle/>
          <a:p>
            <a:r>
              <a:rPr lang="en-US" dirty="0"/>
              <a:t>Historical prophetic view continued</a:t>
            </a:r>
          </a:p>
        </p:txBody>
      </p:sp>
      <p:sp>
        <p:nvSpPr>
          <p:cNvPr id="3" name="Content Placeholder 2">
            <a:extLst>
              <a:ext uri="{FF2B5EF4-FFF2-40B4-BE49-F238E27FC236}">
                <a16:creationId xmlns:a16="http://schemas.microsoft.com/office/drawing/2014/main" id="{B4CD06C0-FDFD-4803-D519-15154A07D8DE}"/>
              </a:ext>
            </a:extLst>
          </p:cNvPr>
          <p:cNvSpPr>
            <a:spLocks noGrp="1"/>
          </p:cNvSpPr>
          <p:nvPr>
            <p:ph idx="1"/>
          </p:nvPr>
        </p:nvSpPr>
        <p:spPr>
          <a:xfrm>
            <a:off x="1451579" y="1739900"/>
            <a:ext cx="9291215" cy="4127500"/>
          </a:xfrm>
        </p:spPr>
        <p:txBody>
          <a:bodyPr/>
          <a:lstStyle/>
          <a:p>
            <a:r>
              <a:rPr lang="en-US" sz="2400" dirty="0"/>
              <a:t>Ephesus- Desire</a:t>
            </a:r>
          </a:p>
          <a:p>
            <a:r>
              <a:rPr lang="en-US" sz="2400" dirty="0"/>
              <a:t>Smyrna- Myrrh</a:t>
            </a:r>
          </a:p>
          <a:p>
            <a:r>
              <a:rPr lang="en-US" sz="2400" dirty="0"/>
              <a:t>Pergamum- Thoroughly married</a:t>
            </a:r>
          </a:p>
          <a:p>
            <a:r>
              <a:rPr lang="en-US" sz="2400" dirty="0"/>
              <a:t>Thyatira-Perpetual sacrifice</a:t>
            </a:r>
          </a:p>
          <a:p>
            <a:r>
              <a:rPr lang="en-US" sz="2400" dirty="0"/>
              <a:t>Sardis- Those escaping</a:t>
            </a:r>
          </a:p>
          <a:p>
            <a:r>
              <a:rPr lang="en-US" sz="2400" dirty="0"/>
              <a:t>Philadelphia- Brotherly love</a:t>
            </a:r>
          </a:p>
          <a:p>
            <a:r>
              <a:rPr lang="en-US" sz="2400" dirty="0"/>
              <a:t>Laodicea- People ruling</a:t>
            </a:r>
            <a:endParaRPr lang="en-US" dirty="0"/>
          </a:p>
        </p:txBody>
      </p:sp>
    </p:spTree>
    <p:extLst>
      <p:ext uri="{BB962C8B-B14F-4D97-AF65-F5344CB8AC3E}">
        <p14:creationId xmlns:p14="http://schemas.microsoft.com/office/powerpoint/2010/main" val="3315902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4B97A-81BD-807A-AF1D-218597D79AA9}"/>
              </a:ext>
            </a:extLst>
          </p:cNvPr>
          <p:cNvSpPr>
            <a:spLocks noGrp="1"/>
          </p:cNvSpPr>
          <p:nvPr>
            <p:ph type="title"/>
          </p:nvPr>
        </p:nvSpPr>
        <p:spPr/>
        <p:txBody>
          <a:bodyPr/>
          <a:lstStyle/>
          <a:p>
            <a:r>
              <a:rPr lang="en-US" dirty="0"/>
              <a:t>Matthew 5:11-12 (NIV)</a:t>
            </a:r>
          </a:p>
        </p:txBody>
      </p:sp>
      <p:sp>
        <p:nvSpPr>
          <p:cNvPr id="3" name="Content Placeholder 2">
            <a:extLst>
              <a:ext uri="{FF2B5EF4-FFF2-40B4-BE49-F238E27FC236}">
                <a16:creationId xmlns:a16="http://schemas.microsoft.com/office/drawing/2014/main" id="{02DA4257-1334-F43C-8563-7AB2D802C051}"/>
              </a:ext>
            </a:extLst>
          </p:cNvPr>
          <p:cNvSpPr>
            <a:spLocks noGrp="1"/>
          </p:cNvSpPr>
          <p:nvPr>
            <p:ph idx="1"/>
          </p:nvPr>
        </p:nvSpPr>
        <p:spPr/>
        <p:txBody>
          <a:bodyPr>
            <a:normAutofit/>
          </a:bodyPr>
          <a:lstStyle/>
          <a:p>
            <a:pPr marL="0" indent="0">
              <a:buNone/>
            </a:pPr>
            <a:r>
              <a:rPr lang="en-US" sz="3200" b="1" dirty="0"/>
              <a:t>11</a:t>
            </a:r>
            <a:r>
              <a:rPr lang="en-US" sz="2800" dirty="0"/>
              <a:t> “Blessed are you when people insult you, persecute you and falsely say all kinds of evil against you because of me.</a:t>
            </a:r>
            <a:r>
              <a:rPr lang="en-US" sz="3200" b="1" dirty="0"/>
              <a:t>12</a:t>
            </a:r>
            <a:r>
              <a:rPr lang="en-US" sz="2800" dirty="0"/>
              <a:t> Rejoice and be glad, because great is your reward in heaven, for in the same way they persecuted the prophets who were before you</a:t>
            </a:r>
          </a:p>
        </p:txBody>
      </p:sp>
    </p:spTree>
    <p:extLst>
      <p:ext uri="{BB962C8B-B14F-4D97-AF65-F5344CB8AC3E}">
        <p14:creationId xmlns:p14="http://schemas.microsoft.com/office/powerpoint/2010/main" val="2025242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4706C-58BC-8028-E7BE-6F89C883B879}"/>
              </a:ext>
            </a:extLst>
          </p:cNvPr>
          <p:cNvSpPr>
            <a:spLocks noGrp="1"/>
          </p:cNvSpPr>
          <p:nvPr>
            <p:ph type="title"/>
          </p:nvPr>
        </p:nvSpPr>
        <p:spPr>
          <a:xfrm>
            <a:off x="1450391" y="161182"/>
            <a:ext cx="9291215" cy="1049235"/>
          </a:xfrm>
        </p:spPr>
        <p:txBody>
          <a:bodyPr/>
          <a:lstStyle/>
          <a:p>
            <a:r>
              <a:rPr lang="en-US" dirty="0"/>
              <a:t>Luke 12:1-5 (Amp)</a:t>
            </a:r>
          </a:p>
        </p:txBody>
      </p:sp>
      <p:sp>
        <p:nvSpPr>
          <p:cNvPr id="3" name="Content Placeholder 2">
            <a:extLst>
              <a:ext uri="{FF2B5EF4-FFF2-40B4-BE49-F238E27FC236}">
                <a16:creationId xmlns:a16="http://schemas.microsoft.com/office/drawing/2014/main" id="{538371E1-D127-E130-BB76-0D1CB3152F24}"/>
              </a:ext>
            </a:extLst>
          </p:cNvPr>
          <p:cNvSpPr>
            <a:spLocks noGrp="1"/>
          </p:cNvSpPr>
          <p:nvPr>
            <p:ph idx="1"/>
          </p:nvPr>
        </p:nvSpPr>
        <p:spPr>
          <a:xfrm>
            <a:off x="260350" y="774700"/>
            <a:ext cx="11671299" cy="5397500"/>
          </a:xfrm>
        </p:spPr>
        <p:txBody>
          <a:bodyPr>
            <a:noAutofit/>
          </a:bodyPr>
          <a:lstStyle/>
          <a:p>
            <a:pPr marL="0" indent="0">
              <a:buNone/>
            </a:pPr>
            <a:r>
              <a:rPr lang="en-US" sz="2800" b="1" dirty="0"/>
              <a:t>1</a:t>
            </a:r>
            <a:r>
              <a:rPr lang="en-US" sz="2400" b="1" dirty="0"/>
              <a:t> </a:t>
            </a:r>
            <a:r>
              <a:rPr lang="en-US" sz="2200" dirty="0"/>
              <a:t>In the meantime, after so many thousands of the people had gathered that they were stepping on one another, Jesus began speaking first of all to His disciples, “Be continually on your guard against the leaven of the Pharisees [that is, their pervasive, corrupting influence and teaching], which is hypocrisy [producing self-righteousness]. </a:t>
            </a:r>
            <a:r>
              <a:rPr lang="en-US" sz="2400" b="1" dirty="0"/>
              <a:t>2</a:t>
            </a:r>
            <a:r>
              <a:rPr lang="en-US" sz="2200" dirty="0"/>
              <a:t> But there is nothing [so carefully] concealed that it will not be revealed, nor so hidden that it will not be made known. </a:t>
            </a:r>
            <a:r>
              <a:rPr lang="en-US" sz="2400" b="1" dirty="0"/>
              <a:t>3</a:t>
            </a:r>
            <a:r>
              <a:rPr lang="en-US" sz="2200" dirty="0"/>
              <a:t> For that reason, whatever you have said in the dark will be heard in the light, and what you have whispered behind closed doors will be proclaimed on the housetops.</a:t>
            </a:r>
          </a:p>
          <a:p>
            <a:pPr marL="0" indent="0">
              <a:buNone/>
            </a:pPr>
            <a:r>
              <a:rPr lang="en-US" sz="2800" b="1" dirty="0"/>
              <a:t>4</a:t>
            </a:r>
            <a:r>
              <a:rPr lang="en-US" sz="2200" dirty="0"/>
              <a:t> “I say to you, My friends, do not be afraid of those who kill the body and after that have nothing more that they can do. </a:t>
            </a:r>
            <a:r>
              <a:rPr lang="en-US" sz="2800" b="1" dirty="0"/>
              <a:t>5</a:t>
            </a:r>
            <a:r>
              <a:rPr lang="en-US" sz="2200" dirty="0"/>
              <a:t> But I will point out to you whom you should fear: fear the One who, after He has killed, has authority and power to hurl [you] into hell; yes, I say to you, [stand in great awe of God and] fear Him! </a:t>
            </a:r>
          </a:p>
        </p:txBody>
      </p:sp>
    </p:spTree>
    <p:extLst>
      <p:ext uri="{BB962C8B-B14F-4D97-AF65-F5344CB8AC3E}">
        <p14:creationId xmlns:p14="http://schemas.microsoft.com/office/powerpoint/2010/main" val="1810603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1B02711C-C02F-C1CB-F477-830AE094E4AA}"/>
              </a:ext>
            </a:extLst>
          </p:cNvPr>
          <p:cNvCxnSpPr>
            <a:cxnSpLocks/>
          </p:cNvCxnSpPr>
          <p:nvPr/>
        </p:nvCxnSpPr>
        <p:spPr>
          <a:xfrm>
            <a:off x="1625600" y="1206500"/>
            <a:ext cx="8940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B695323-3A31-72BC-4968-1D248E44ADE2}"/>
              </a:ext>
            </a:extLst>
          </p:cNvPr>
          <p:cNvCxnSpPr>
            <a:cxnSpLocks/>
          </p:cNvCxnSpPr>
          <p:nvPr/>
        </p:nvCxnSpPr>
        <p:spPr>
          <a:xfrm>
            <a:off x="1600200" y="4889500"/>
            <a:ext cx="89916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D9935A0F-16B7-DA31-8C99-DBD3FA0DB662}"/>
              </a:ext>
            </a:extLst>
          </p:cNvPr>
          <p:cNvSpPr>
            <a:spLocks noGrp="1"/>
          </p:cNvSpPr>
          <p:nvPr>
            <p:ph type="ctrTitle"/>
          </p:nvPr>
        </p:nvSpPr>
        <p:spPr>
          <a:xfrm>
            <a:off x="1600200" y="1888480"/>
            <a:ext cx="8637073" cy="1119510"/>
          </a:xfrm>
        </p:spPr>
        <p:txBody>
          <a:bodyPr/>
          <a:lstStyle/>
          <a:p>
            <a:r>
              <a:rPr lang="en-US" dirty="0"/>
              <a:t>THE CHURCH</a:t>
            </a:r>
          </a:p>
        </p:txBody>
      </p:sp>
      <p:sp>
        <p:nvSpPr>
          <p:cNvPr id="7" name="Subtitle 6">
            <a:extLst>
              <a:ext uri="{FF2B5EF4-FFF2-40B4-BE49-F238E27FC236}">
                <a16:creationId xmlns:a16="http://schemas.microsoft.com/office/drawing/2014/main" id="{06597F3D-B404-5598-6947-568F8B769CBE}"/>
              </a:ext>
            </a:extLst>
          </p:cNvPr>
          <p:cNvSpPr>
            <a:spLocks noGrp="1"/>
          </p:cNvSpPr>
          <p:nvPr>
            <p:ph type="subTitle" idx="1"/>
          </p:nvPr>
        </p:nvSpPr>
        <p:spPr>
          <a:xfrm>
            <a:off x="1777464" y="3088011"/>
            <a:ext cx="8637072" cy="1386210"/>
          </a:xfrm>
        </p:spPr>
        <p:txBody>
          <a:bodyPr>
            <a:normAutofit lnSpcReduction="10000"/>
          </a:bodyPr>
          <a:lstStyle/>
          <a:p>
            <a:r>
              <a:rPr lang="en-US" dirty="0"/>
              <a:t>“Ecclesia”</a:t>
            </a:r>
          </a:p>
          <a:p>
            <a:r>
              <a:rPr lang="en-US" dirty="0"/>
              <a:t>(Called out community)</a:t>
            </a:r>
          </a:p>
          <a:p>
            <a:r>
              <a:rPr lang="en-US" dirty="0"/>
              <a:t>Matthew 16:13-20</a:t>
            </a:r>
          </a:p>
        </p:txBody>
      </p:sp>
    </p:spTree>
    <p:extLst>
      <p:ext uri="{BB962C8B-B14F-4D97-AF65-F5344CB8AC3E}">
        <p14:creationId xmlns:p14="http://schemas.microsoft.com/office/powerpoint/2010/main" val="127465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143B1-D7AF-FDFA-A763-C5C2860F556C}"/>
              </a:ext>
            </a:extLst>
          </p:cNvPr>
          <p:cNvSpPr>
            <a:spLocks noGrp="1"/>
          </p:cNvSpPr>
          <p:nvPr>
            <p:ph type="title"/>
          </p:nvPr>
        </p:nvSpPr>
        <p:spPr>
          <a:xfrm>
            <a:off x="1450392" y="169519"/>
            <a:ext cx="9291215" cy="1265581"/>
          </a:xfrm>
        </p:spPr>
        <p:txBody>
          <a:bodyPr/>
          <a:lstStyle/>
          <a:p>
            <a:r>
              <a:rPr lang="en-US" dirty="0"/>
              <a:t>The Great Commission</a:t>
            </a:r>
            <a:br>
              <a:rPr lang="en-US" dirty="0"/>
            </a:br>
            <a:r>
              <a:rPr lang="en-US" dirty="0"/>
              <a:t>Matthew 28:16-20 (AMP)</a:t>
            </a:r>
          </a:p>
        </p:txBody>
      </p:sp>
      <p:sp>
        <p:nvSpPr>
          <p:cNvPr id="3" name="Content Placeholder 2">
            <a:extLst>
              <a:ext uri="{FF2B5EF4-FFF2-40B4-BE49-F238E27FC236}">
                <a16:creationId xmlns:a16="http://schemas.microsoft.com/office/drawing/2014/main" id="{C19E384A-DDE9-8035-BA9C-808973959328}"/>
              </a:ext>
            </a:extLst>
          </p:cNvPr>
          <p:cNvSpPr>
            <a:spLocks noGrp="1"/>
          </p:cNvSpPr>
          <p:nvPr>
            <p:ph idx="1"/>
          </p:nvPr>
        </p:nvSpPr>
        <p:spPr>
          <a:xfrm>
            <a:off x="152400" y="1600200"/>
            <a:ext cx="11861799" cy="4453281"/>
          </a:xfrm>
        </p:spPr>
        <p:txBody>
          <a:bodyPr>
            <a:normAutofit fontScale="92500" lnSpcReduction="10000"/>
          </a:bodyPr>
          <a:lstStyle/>
          <a:p>
            <a:pPr marL="0" indent="0">
              <a:buNone/>
            </a:pPr>
            <a:r>
              <a:rPr lang="en-US" sz="2800" b="1" dirty="0">
                <a:solidFill>
                  <a:srgbClr val="FF0000"/>
                </a:solidFill>
              </a:rPr>
              <a:t>16</a:t>
            </a:r>
            <a:r>
              <a:rPr lang="en-US" sz="2800" dirty="0"/>
              <a:t> Now the eleven disciples went to Galilee, to the mountain which Jesus had designated. </a:t>
            </a:r>
            <a:r>
              <a:rPr lang="en-US" sz="2800" b="1" dirty="0">
                <a:solidFill>
                  <a:srgbClr val="FF0000"/>
                </a:solidFill>
              </a:rPr>
              <a:t>17</a:t>
            </a:r>
            <a:r>
              <a:rPr lang="en-US" sz="2800" dirty="0"/>
              <a:t> And when they saw Him, they worshiped Him; but some doubted [that it was really He]. </a:t>
            </a:r>
            <a:r>
              <a:rPr lang="en-US" sz="2800" b="1" dirty="0">
                <a:solidFill>
                  <a:srgbClr val="FF0000"/>
                </a:solidFill>
              </a:rPr>
              <a:t>18</a:t>
            </a:r>
            <a:r>
              <a:rPr lang="en-US" sz="2800" dirty="0"/>
              <a:t> Jesus came up and said to them, “All authority (all power of absolute rule) in heaven and on earth has been given to Me. </a:t>
            </a:r>
            <a:r>
              <a:rPr lang="en-US" sz="2800" b="1" dirty="0">
                <a:solidFill>
                  <a:srgbClr val="FF0000"/>
                </a:solidFill>
              </a:rPr>
              <a:t>19</a:t>
            </a:r>
            <a:r>
              <a:rPr lang="en-US" sz="2800" dirty="0"/>
              <a:t> Go therefore and make disciples of all the nations [help the people to learn of Me, believe in Me, and obey My words], baptizing them in the name of the Father and of the Son and of the Holy Spirit, </a:t>
            </a:r>
            <a:r>
              <a:rPr lang="en-US" sz="2800" b="1" dirty="0">
                <a:solidFill>
                  <a:srgbClr val="FF0000"/>
                </a:solidFill>
              </a:rPr>
              <a:t>20</a:t>
            </a:r>
            <a:r>
              <a:rPr lang="en-US" sz="2800" dirty="0"/>
              <a:t> teaching them to observe everything that I have commanded you; and lo, I am with you always [remaining with you perpetually—regardless of circumstance, and on every occasion], even to the end of the age.”</a:t>
            </a:r>
          </a:p>
        </p:txBody>
      </p:sp>
    </p:spTree>
    <p:extLst>
      <p:ext uri="{BB962C8B-B14F-4D97-AF65-F5344CB8AC3E}">
        <p14:creationId xmlns:p14="http://schemas.microsoft.com/office/powerpoint/2010/main" val="3871218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13945-03C5-7E27-6736-AE6EDAC28E24}"/>
              </a:ext>
            </a:extLst>
          </p:cNvPr>
          <p:cNvSpPr>
            <a:spLocks noGrp="1"/>
          </p:cNvSpPr>
          <p:nvPr>
            <p:ph type="title"/>
          </p:nvPr>
        </p:nvSpPr>
        <p:spPr>
          <a:xfrm>
            <a:off x="1418641" y="95473"/>
            <a:ext cx="9291215" cy="1409254"/>
          </a:xfrm>
        </p:spPr>
        <p:txBody>
          <a:bodyPr>
            <a:normAutofit/>
          </a:bodyPr>
          <a:lstStyle/>
          <a:p>
            <a:r>
              <a:rPr lang="en-US" sz="2400" dirty="0"/>
              <a:t>The Church’s 1</a:t>
            </a:r>
            <a:r>
              <a:rPr lang="en-US" sz="2400" baseline="30000" dirty="0"/>
              <a:t>st</a:t>
            </a:r>
            <a:r>
              <a:rPr lang="en-US" sz="2400" dirty="0"/>
              <a:t> Appearance</a:t>
            </a:r>
            <a:br>
              <a:rPr lang="en-US" sz="2400" dirty="0"/>
            </a:br>
            <a:r>
              <a:rPr lang="en-US" sz="2400" dirty="0"/>
              <a:t>“The day of Pentecost”</a:t>
            </a:r>
            <a:br>
              <a:rPr lang="en-US" sz="2400" dirty="0"/>
            </a:br>
            <a:r>
              <a:rPr lang="en-US" sz="2400" dirty="0"/>
              <a:t>Acts 2:1-7 (AMP)</a:t>
            </a:r>
          </a:p>
        </p:txBody>
      </p:sp>
      <p:sp>
        <p:nvSpPr>
          <p:cNvPr id="3" name="Content Placeholder 2">
            <a:extLst>
              <a:ext uri="{FF2B5EF4-FFF2-40B4-BE49-F238E27FC236}">
                <a16:creationId xmlns:a16="http://schemas.microsoft.com/office/drawing/2014/main" id="{8B104374-25DC-5EEB-2E55-CDBD035671E2}"/>
              </a:ext>
            </a:extLst>
          </p:cNvPr>
          <p:cNvSpPr>
            <a:spLocks noGrp="1"/>
          </p:cNvSpPr>
          <p:nvPr>
            <p:ph idx="1"/>
          </p:nvPr>
        </p:nvSpPr>
        <p:spPr>
          <a:xfrm>
            <a:off x="298450" y="1326927"/>
            <a:ext cx="11595099" cy="4819873"/>
          </a:xfrm>
        </p:spPr>
        <p:txBody>
          <a:bodyPr>
            <a:noAutofit/>
          </a:bodyPr>
          <a:lstStyle/>
          <a:p>
            <a:pPr marL="0" indent="0">
              <a:buNone/>
            </a:pPr>
            <a:r>
              <a:rPr lang="en-US" sz="2150" b="1" dirty="0">
                <a:solidFill>
                  <a:srgbClr val="FF0000"/>
                </a:solidFill>
              </a:rPr>
              <a:t>1</a:t>
            </a:r>
            <a:r>
              <a:rPr lang="en-US" sz="2150" dirty="0"/>
              <a:t> When the day of Pentecost had come, they were all together in one place, </a:t>
            </a:r>
            <a:r>
              <a:rPr lang="en-US" sz="2150" b="1" dirty="0">
                <a:solidFill>
                  <a:srgbClr val="FF0000"/>
                </a:solidFill>
              </a:rPr>
              <a:t>2</a:t>
            </a:r>
            <a:r>
              <a:rPr lang="en-US" sz="2150" dirty="0"/>
              <a:t> and suddenly a sound came from heaven like a rushing violent wind, and it filled the whole house where they were sitting. </a:t>
            </a:r>
            <a:r>
              <a:rPr lang="en-US" sz="2150" b="1" dirty="0">
                <a:solidFill>
                  <a:srgbClr val="FF0000"/>
                </a:solidFill>
              </a:rPr>
              <a:t>3</a:t>
            </a:r>
            <a:r>
              <a:rPr lang="en-US" sz="2150" dirty="0"/>
              <a:t> There appeared to them tongues resembling fire, which were being distributed [among them], and they rested on each one of them [as each person received the Holy Spirit]. </a:t>
            </a:r>
            <a:r>
              <a:rPr lang="en-US" sz="2150" b="1" dirty="0">
                <a:solidFill>
                  <a:srgbClr val="FF0000"/>
                </a:solidFill>
              </a:rPr>
              <a:t>4</a:t>
            </a:r>
            <a:r>
              <a:rPr lang="en-US" sz="2150" dirty="0"/>
              <a:t> And they were all filled [that is, diffused throughout their being] with the Holy Spirit and began to speak in other tongues (different languages), as the Spirit was giving them the ability to speak out [clearly and appropriately].</a:t>
            </a:r>
            <a:r>
              <a:rPr lang="en-US" sz="2150" b="1" dirty="0">
                <a:solidFill>
                  <a:srgbClr val="FF0000"/>
                </a:solidFill>
              </a:rPr>
              <a:t>5</a:t>
            </a:r>
            <a:r>
              <a:rPr lang="en-US" sz="2150" dirty="0"/>
              <a:t> Now there were Jews living in Jerusalem, devout and God-fearing men from every nation under heaven. </a:t>
            </a:r>
            <a:r>
              <a:rPr lang="en-US" sz="2150" b="1" dirty="0">
                <a:solidFill>
                  <a:srgbClr val="FF0000"/>
                </a:solidFill>
              </a:rPr>
              <a:t>6</a:t>
            </a:r>
            <a:r>
              <a:rPr lang="en-US" sz="2150" dirty="0"/>
              <a:t> And when this sound was heard, a crowd gathered, and they were bewildered because each one was hearing those in the upper room speaking in his own language or dialect. </a:t>
            </a:r>
            <a:r>
              <a:rPr lang="en-US" sz="2150" b="1" dirty="0">
                <a:solidFill>
                  <a:srgbClr val="FF0000"/>
                </a:solidFill>
              </a:rPr>
              <a:t>7</a:t>
            </a:r>
            <a:r>
              <a:rPr lang="en-US" sz="2150" dirty="0"/>
              <a:t> They were completely astonished, saying, “Look! Are not all of these who are speaking Galileans?</a:t>
            </a:r>
          </a:p>
        </p:txBody>
      </p:sp>
    </p:spTree>
    <p:extLst>
      <p:ext uri="{BB962C8B-B14F-4D97-AF65-F5344CB8AC3E}">
        <p14:creationId xmlns:p14="http://schemas.microsoft.com/office/powerpoint/2010/main" val="491788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590E0-FB20-8E88-19C9-1A1B89B024EC}"/>
              </a:ext>
            </a:extLst>
          </p:cNvPr>
          <p:cNvSpPr>
            <a:spLocks noGrp="1"/>
          </p:cNvSpPr>
          <p:nvPr>
            <p:ph type="title"/>
          </p:nvPr>
        </p:nvSpPr>
        <p:spPr/>
        <p:txBody>
          <a:bodyPr/>
          <a:lstStyle/>
          <a:p>
            <a:r>
              <a:rPr lang="en-US" dirty="0"/>
              <a:t>5 Functions of the Church</a:t>
            </a:r>
            <a:br>
              <a:rPr lang="en-US" dirty="0"/>
            </a:br>
            <a:r>
              <a:rPr lang="en-US" dirty="0"/>
              <a:t>Acts 2:40-47 (AMP)</a:t>
            </a:r>
          </a:p>
        </p:txBody>
      </p:sp>
      <p:sp>
        <p:nvSpPr>
          <p:cNvPr id="3" name="Content Placeholder 2">
            <a:extLst>
              <a:ext uri="{FF2B5EF4-FFF2-40B4-BE49-F238E27FC236}">
                <a16:creationId xmlns:a16="http://schemas.microsoft.com/office/drawing/2014/main" id="{8230E899-5ACC-B705-903D-C6A287DB2EC7}"/>
              </a:ext>
            </a:extLst>
          </p:cNvPr>
          <p:cNvSpPr>
            <a:spLocks noGrp="1"/>
          </p:cNvSpPr>
          <p:nvPr>
            <p:ph idx="1"/>
          </p:nvPr>
        </p:nvSpPr>
        <p:spPr>
          <a:xfrm>
            <a:off x="139700" y="2015732"/>
            <a:ext cx="11861799" cy="4037749"/>
          </a:xfrm>
        </p:spPr>
        <p:txBody>
          <a:bodyPr>
            <a:normAutofit fontScale="92500"/>
          </a:bodyPr>
          <a:lstStyle/>
          <a:p>
            <a:pPr marL="0" indent="0">
              <a:buNone/>
            </a:pPr>
            <a:r>
              <a:rPr lang="en-US" sz="2800" b="1" dirty="0">
                <a:solidFill>
                  <a:srgbClr val="FF0000"/>
                </a:solidFill>
              </a:rPr>
              <a:t>40</a:t>
            </a:r>
            <a:r>
              <a:rPr lang="en-US" sz="2800" dirty="0"/>
              <a:t> And Peter solemnly testified and continued to admonish and urge them with many more words, saying, “Be saved from this crooked and unjust generation!” </a:t>
            </a:r>
            <a:r>
              <a:rPr lang="en-US" sz="2800" b="1" dirty="0">
                <a:solidFill>
                  <a:srgbClr val="FF0000"/>
                </a:solidFill>
              </a:rPr>
              <a:t>41</a:t>
            </a:r>
            <a:r>
              <a:rPr lang="en-US" sz="2800" dirty="0"/>
              <a:t> So then, those who accepted his message were baptized; and on that day about 3,000 souls were added [to the body of believers]. </a:t>
            </a:r>
            <a:r>
              <a:rPr lang="en-US" sz="2800" b="1" dirty="0">
                <a:solidFill>
                  <a:srgbClr val="FF0000"/>
                </a:solidFill>
              </a:rPr>
              <a:t>42</a:t>
            </a:r>
            <a:r>
              <a:rPr lang="en-US" sz="2800" dirty="0"/>
              <a:t> They were continually and faithfully devoting themselves to the instruction of the apostles, and to fellowship, to eating meals together and to prayers.</a:t>
            </a:r>
            <a:r>
              <a:rPr lang="en-US" sz="2800" b="1" dirty="0">
                <a:solidFill>
                  <a:srgbClr val="FF0000"/>
                </a:solidFill>
              </a:rPr>
              <a:t>43</a:t>
            </a:r>
            <a:r>
              <a:rPr lang="en-US" sz="2800" dirty="0"/>
              <a:t> A sense of awe was felt by everyone, and many wonders and signs (attesting miracles) were taking place through the apostles. </a:t>
            </a:r>
          </a:p>
        </p:txBody>
      </p:sp>
    </p:spTree>
    <p:extLst>
      <p:ext uri="{BB962C8B-B14F-4D97-AF65-F5344CB8AC3E}">
        <p14:creationId xmlns:p14="http://schemas.microsoft.com/office/powerpoint/2010/main" val="2969779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590E0-FB20-8E88-19C9-1A1B89B024EC}"/>
              </a:ext>
            </a:extLst>
          </p:cNvPr>
          <p:cNvSpPr>
            <a:spLocks noGrp="1"/>
          </p:cNvSpPr>
          <p:nvPr>
            <p:ph type="title"/>
          </p:nvPr>
        </p:nvSpPr>
        <p:spPr/>
        <p:txBody>
          <a:bodyPr/>
          <a:lstStyle/>
          <a:p>
            <a:r>
              <a:rPr lang="en-US" dirty="0"/>
              <a:t>5 Functions of the Church</a:t>
            </a:r>
            <a:br>
              <a:rPr lang="en-US" dirty="0"/>
            </a:br>
            <a:r>
              <a:rPr lang="en-US" dirty="0"/>
              <a:t>Acts 2:40-47 (AMP) continued</a:t>
            </a:r>
          </a:p>
        </p:txBody>
      </p:sp>
      <p:sp>
        <p:nvSpPr>
          <p:cNvPr id="3" name="Content Placeholder 2">
            <a:extLst>
              <a:ext uri="{FF2B5EF4-FFF2-40B4-BE49-F238E27FC236}">
                <a16:creationId xmlns:a16="http://schemas.microsoft.com/office/drawing/2014/main" id="{8230E899-5ACC-B705-903D-C6A287DB2EC7}"/>
              </a:ext>
            </a:extLst>
          </p:cNvPr>
          <p:cNvSpPr>
            <a:spLocks noGrp="1"/>
          </p:cNvSpPr>
          <p:nvPr>
            <p:ph idx="1"/>
          </p:nvPr>
        </p:nvSpPr>
        <p:spPr>
          <a:xfrm>
            <a:off x="139700" y="2015732"/>
            <a:ext cx="11861799" cy="4037749"/>
          </a:xfrm>
        </p:spPr>
        <p:txBody>
          <a:bodyPr>
            <a:normAutofit fontScale="92500" lnSpcReduction="10000"/>
          </a:bodyPr>
          <a:lstStyle/>
          <a:p>
            <a:pPr marL="0" indent="0">
              <a:buNone/>
            </a:pPr>
            <a:r>
              <a:rPr lang="en-US" sz="2800" b="1" dirty="0">
                <a:solidFill>
                  <a:srgbClr val="FF0000"/>
                </a:solidFill>
              </a:rPr>
              <a:t>44</a:t>
            </a:r>
            <a:r>
              <a:rPr lang="en-US" sz="2800" dirty="0"/>
              <a:t> And all those who had believed [in Jesus as Savior] were together and had all things in common [considering their possessions to belong to the group as a whole]. </a:t>
            </a:r>
            <a:r>
              <a:rPr lang="en-US" sz="2800" b="1" dirty="0">
                <a:solidFill>
                  <a:srgbClr val="FF0000"/>
                </a:solidFill>
              </a:rPr>
              <a:t>45</a:t>
            </a:r>
            <a:r>
              <a:rPr lang="en-US" sz="2800" dirty="0"/>
              <a:t> And they began selling their property and possessions and were sharing the proceeds with all [the other believers], as anyone had need. </a:t>
            </a:r>
            <a:r>
              <a:rPr lang="en-US" sz="2800" b="1" dirty="0">
                <a:solidFill>
                  <a:srgbClr val="FF0000"/>
                </a:solidFill>
              </a:rPr>
              <a:t>46</a:t>
            </a:r>
            <a:r>
              <a:rPr lang="en-US" sz="2800" dirty="0"/>
              <a:t> Day after day they met in the temple [area] continuing with one mind, and breaking bread in various private homes. They were eating their meals together with joy and generous hearts, </a:t>
            </a:r>
            <a:r>
              <a:rPr lang="en-US" sz="2800" b="1" dirty="0">
                <a:solidFill>
                  <a:srgbClr val="FF0000"/>
                </a:solidFill>
              </a:rPr>
              <a:t>47</a:t>
            </a:r>
            <a:r>
              <a:rPr lang="en-US" sz="2800" dirty="0"/>
              <a:t> praising God continually, and having favor with all the people. And the Lord kept adding to their number daily those who were being saved.</a:t>
            </a:r>
          </a:p>
        </p:txBody>
      </p:sp>
    </p:spTree>
    <p:extLst>
      <p:ext uri="{BB962C8B-B14F-4D97-AF65-F5344CB8AC3E}">
        <p14:creationId xmlns:p14="http://schemas.microsoft.com/office/powerpoint/2010/main" val="424118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F460DE-2788-2232-85FF-A9C7F4E68AA2}"/>
              </a:ext>
            </a:extLst>
          </p:cNvPr>
          <p:cNvSpPr>
            <a:spLocks noGrp="1"/>
          </p:cNvSpPr>
          <p:nvPr>
            <p:ph type="title"/>
          </p:nvPr>
        </p:nvSpPr>
        <p:spPr/>
        <p:txBody>
          <a:bodyPr>
            <a:noAutofit/>
          </a:bodyPr>
          <a:lstStyle/>
          <a:p>
            <a:r>
              <a:rPr lang="en-US" sz="4400" dirty="0"/>
              <a:t>Chapter 1</a:t>
            </a:r>
            <a:br>
              <a:rPr lang="en-US" sz="4400" dirty="0"/>
            </a:br>
            <a:endParaRPr lang="en-US" sz="4400" dirty="0"/>
          </a:p>
        </p:txBody>
      </p:sp>
      <p:sp>
        <p:nvSpPr>
          <p:cNvPr id="4" name="Content Placeholder 3">
            <a:extLst>
              <a:ext uri="{FF2B5EF4-FFF2-40B4-BE49-F238E27FC236}">
                <a16:creationId xmlns:a16="http://schemas.microsoft.com/office/drawing/2014/main" id="{9F65D95D-44BF-67F8-8FFA-8A94EF262E69}"/>
              </a:ext>
            </a:extLst>
          </p:cNvPr>
          <p:cNvSpPr>
            <a:spLocks noGrp="1"/>
          </p:cNvSpPr>
          <p:nvPr>
            <p:ph idx="1"/>
          </p:nvPr>
        </p:nvSpPr>
        <p:spPr/>
        <p:txBody>
          <a:bodyPr>
            <a:normAutofit fontScale="85000" lnSpcReduction="10000"/>
          </a:bodyPr>
          <a:lstStyle/>
          <a:p>
            <a:r>
              <a:rPr lang="en-US" sz="3200" dirty="0"/>
              <a:t>Verses 1-3</a:t>
            </a:r>
          </a:p>
          <a:p>
            <a:pPr lvl="1"/>
            <a:r>
              <a:rPr lang="en-US" sz="3200" dirty="0"/>
              <a:t>Blessings to those who hear and read this prophecy</a:t>
            </a:r>
          </a:p>
          <a:p>
            <a:r>
              <a:rPr lang="en-US" sz="3200" dirty="0"/>
              <a:t>Verses 4-8</a:t>
            </a:r>
          </a:p>
          <a:p>
            <a:pPr lvl="1"/>
            <a:r>
              <a:rPr lang="en-US" sz="3200" dirty="0"/>
              <a:t>Greetings and Doxology</a:t>
            </a:r>
          </a:p>
          <a:p>
            <a:r>
              <a:rPr lang="en-US" sz="3200" dirty="0"/>
              <a:t>Verses 9-19</a:t>
            </a:r>
          </a:p>
          <a:p>
            <a:pPr lvl="1"/>
            <a:r>
              <a:rPr lang="en-US" sz="3200" dirty="0"/>
              <a:t>John’s Vision of Christ</a:t>
            </a:r>
          </a:p>
          <a:p>
            <a:endParaRPr lang="en-US" dirty="0"/>
          </a:p>
        </p:txBody>
      </p:sp>
    </p:spTree>
    <p:extLst>
      <p:ext uri="{BB962C8B-B14F-4D97-AF65-F5344CB8AC3E}">
        <p14:creationId xmlns:p14="http://schemas.microsoft.com/office/powerpoint/2010/main" val="4025209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D3F9E-AD14-F4DB-E866-04E7B0B81C6C}"/>
              </a:ext>
            </a:extLst>
          </p:cNvPr>
          <p:cNvSpPr>
            <a:spLocks noGrp="1"/>
          </p:cNvSpPr>
          <p:nvPr>
            <p:ph type="title"/>
          </p:nvPr>
        </p:nvSpPr>
        <p:spPr>
          <a:xfrm>
            <a:off x="1449210" y="-70287"/>
            <a:ext cx="9293577" cy="1059305"/>
          </a:xfrm>
        </p:spPr>
        <p:txBody>
          <a:bodyPr/>
          <a:lstStyle/>
          <a:p>
            <a:r>
              <a:rPr lang="en-US" dirty="0"/>
              <a:t>Church Obedience</a:t>
            </a:r>
          </a:p>
        </p:txBody>
      </p:sp>
      <p:sp>
        <p:nvSpPr>
          <p:cNvPr id="4" name="Content Placeholder 3">
            <a:extLst>
              <a:ext uri="{FF2B5EF4-FFF2-40B4-BE49-F238E27FC236}">
                <a16:creationId xmlns:a16="http://schemas.microsoft.com/office/drawing/2014/main" id="{5E2764A7-1452-0FE8-B4E8-6F0B873F7F62}"/>
              </a:ext>
            </a:extLst>
          </p:cNvPr>
          <p:cNvSpPr>
            <a:spLocks noGrp="1"/>
          </p:cNvSpPr>
          <p:nvPr>
            <p:ph sz="half" idx="1"/>
          </p:nvPr>
        </p:nvSpPr>
        <p:spPr>
          <a:xfrm>
            <a:off x="126999" y="893278"/>
            <a:ext cx="3276600" cy="5304322"/>
          </a:xfrm>
        </p:spPr>
        <p:txBody>
          <a:bodyPr>
            <a:normAutofit/>
          </a:bodyPr>
          <a:lstStyle/>
          <a:p>
            <a:pPr marL="0" indent="0" algn="ctr">
              <a:buNone/>
            </a:pPr>
            <a:r>
              <a:rPr lang="en-US" dirty="0"/>
              <a:t>1 Timothy 3:14-15 (AMP)</a:t>
            </a:r>
          </a:p>
          <a:p>
            <a:pPr marL="0" indent="0">
              <a:buNone/>
            </a:pPr>
            <a:r>
              <a:rPr lang="en-US" b="1" dirty="0">
                <a:solidFill>
                  <a:srgbClr val="FF0000"/>
                </a:solidFill>
              </a:rPr>
              <a:t>14</a:t>
            </a:r>
            <a:r>
              <a:rPr lang="en-US" dirty="0"/>
              <a:t> I hope to come to you before long, but I am writing these instructions to you </a:t>
            </a:r>
            <a:r>
              <a:rPr lang="en-US" b="1" dirty="0">
                <a:solidFill>
                  <a:srgbClr val="FF0000"/>
                </a:solidFill>
              </a:rPr>
              <a:t>15</a:t>
            </a:r>
            <a:r>
              <a:rPr lang="en-US" dirty="0"/>
              <a:t> in case I am delayed, so that you will know how people ought to conduct themselves in the household of God, which is the church of the living God, the pillar and foundation of the truth. </a:t>
            </a:r>
          </a:p>
        </p:txBody>
      </p:sp>
      <p:sp>
        <p:nvSpPr>
          <p:cNvPr id="5" name="Content Placeholder 4">
            <a:extLst>
              <a:ext uri="{FF2B5EF4-FFF2-40B4-BE49-F238E27FC236}">
                <a16:creationId xmlns:a16="http://schemas.microsoft.com/office/drawing/2014/main" id="{85370826-2FE5-08C4-C8A3-BCFD26BC6503}"/>
              </a:ext>
            </a:extLst>
          </p:cNvPr>
          <p:cNvSpPr>
            <a:spLocks noGrp="1"/>
          </p:cNvSpPr>
          <p:nvPr>
            <p:ph sz="half" idx="2"/>
          </p:nvPr>
        </p:nvSpPr>
        <p:spPr>
          <a:xfrm>
            <a:off x="3543301" y="893278"/>
            <a:ext cx="8521700" cy="5342422"/>
          </a:xfrm>
        </p:spPr>
        <p:txBody>
          <a:bodyPr>
            <a:noAutofit/>
          </a:bodyPr>
          <a:lstStyle/>
          <a:p>
            <a:pPr marL="0" indent="0" algn="ctr">
              <a:buNone/>
            </a:pPr>
            <a:r>
              <a:rPr lang="en-US" dirty="0"/>
              <a:t>1 Peter 3:12-15 (AMP)</a:t>
            </a:r>
          </a:p>
          <a:p>
            <a:pPr marL="0" indent="0">
              <a:buNone/>
            </a:pPr>
            <a:r>
              <a:rPr lang="en-US" b="1" dirty="0">
                <a:solidFill>
                  <a:srgbClr val="FF0000"/>
                </a:solidFill>
              </a:rPr>
              <a:t>12</a:t>
            </a:r>
            <a:r>
              <a:rPr lang="en-US" dirty="0"/>
              <a:t> For the eyes of the Lord are [looking favorably] upon the righteous (the upright),And His ears are attentive to their prayer (eager to answer),But the face of the Lord is against those who practice evil.”</a:t>
            </a:r>
            <a:r>
              <a:rPr lang="en-US" b="1" dirty="0">
                <a:solidFill>
                  <a:srgbClr val="FF0000"/>
                </a:solidFill>
              </a:rPr>
              <a:t>13</a:t>
            </a:r>
            <a:r>
              <a:rPr lang="en-US" dirty="0"/>
              <a:t> Now who is there to hurt you if you become enthusiastic for what is good? </a:t>
            </a:r>
            <a:r>
              <a:rPr lang="en-US" b="1" dirty="0">
                <a:solidFill>
                  <a:srgbClr val="FF0000"/>
                </a:solidFill>
              </a:rPr>
              <a:t>14</a:t>
            </a:r>
            <a:r>
              <a:rPr lang="en-US" dirty="0"/>
              <a:t> But even if you should suffer for the sake of righteousness [though it is not certain that you will], you are still blessed [happy, to be admired and favored by God]. Do not be afraid of their intimidating threats, nor be troubled or disturbed [by their opposition]. </a:t>
            </a:r>
            <a:r>
              <a:rPr lang="en-US" b="1" dirty="0">
                <a:solidFill>
                  <a:srgbClr val="FF0000"/>
                </a:solidFill>
              </a:rPr>
              <a:t>15</a:t>
            </a:r>
            <a:r>
              <a:rPr lang="en-US" dirty="0"/>
              <a:t> But in your hearts set Christ apart [as holy—acknowledging Him, giving Him first place in your lives] as Lord. Always be ready to give a [logical] defense to anyone who asks you to account for the hope and confident assurance [elicited by faith] that is within you, yet [do it] with gentleness and respect.</a:t>
            </a:r>
          </a:p>
        </p:txBody>
      </p:sp>
      <p:sp>
        <p:nvSpPr>
          <p:cNvPr id="6" name="Rectangle 5">
            <a:extLst>
              <a:ext uri="{FF2B5EF4-FFF2-40B4-BE49-F238E27FC236}">
                <a16:creationId xmlns:a16="http://schemas.microsoft.com/office/drawing/2014/main" id="{F2A13D50-1065-710A-2193-449724587975}"/>
              </a:ext>
            </a:extLst>
          </p:cNvPr>
          <p:cNvSpPr/>
          <p:nvPr/>
        </p:nvSpPr>
        <p:spPr>
          <a:xfrm>
            <a:off x="126999" y="893278"/>
            <a:ext cx="3276601" cy="53043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BE70743-BC4E-E309-A18B-85D555299CE9}"/>
              </a:ext>
            </a:extLst>
          </p:cNvPr>
          <p:cNvSpPr/>
          <p:nvPr/>
        </p:nvSpPr>
        <p:spPr>
          <a:xfrm>
            <a:off x="3530600" y="893278"/>
            <a:ext cx="8534400" cy="53043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145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B475D-D6B7-52CF-299E-E2C97564ED4B}"/>
              </a:ext>
            </a:extLst>
          </p:cNvPr>
          <p:cNvSpPr>
            <a:spLocks noGrp="1"/>
          </p:cNvSpPr>
          <p:nvPr>
            <p:ph type="title"/>
          </p:nvPr>
        </p:nvSpPr>
        <p:spPr>
          <a:xfrm>
            <a:off x="1450392" y="144119"/>
            <a:ext cx="9291215" cy="1049235"/>
          </a:xfrm>
        </p:spPr>
        <p:txBody>
          <a:bodyPr/>
          <a:lstStyle/>
          <a:p>
            <a:r>
              <a:rPr lang="en-US" dirty="0"/>
              <a:t>Message to Pergamum</a:t>
            </a:r>
          </a:p>
        </p:txBody>
      </p:sp>
      <p:sp>
        <p:nvSpPr>
          <p:cNvPr id="3" name="Content Placeholder 2">
            <a:extLst>
              <a:ext uri="{FF2B5EF4-FFF2-40B4-BE49-F238E27FC236}">
                <a16:creationId xmlns:a16="http://schemas.microsoft.com/office/drawing/2014/main" id="{D305C16D-D3F8-7438-75E5-1B6E60C3BA10}"/>
              </a:ext>
            </a:extLst>
          </p:cNvPr>
          <p:cNvSpPr>
            <a:spLocks noGrp="1"/>
          </p:cNvSpPr>
          <p:nvPr>
            <p:ph idx="1"/>
          </p:nvPr>
        </p:nvSpPr>
        <p:spPr>
          <a:xfrm>
            <a:off x="508000" y="939800"/>
            <a:ext cx="11163299" cy="5016500"/>
          </a:xfrm>
        </p:spPr>
        <p:txBody>
          <a:bodyPr>
            <a:normAutofit fontScale="92500" lnSpcReduction="20000"/>
          </a:bodyPr>
          <a:lstStyle/>
          <a:p>
            <a:pPr marL="0" indent="0">
              <a:buNone/>
            </a:pPr>
            <a:r>
              <a:rPr lang="en-US" sz="2800" b="1" dirty="0">
                <a:solidFill>
                  <a:srgbClr val="FF0000"/>
                </a:solidFill>
              </a:rPr>
              <a:t>12</a:t>
            </a:r>
            <a:r>
              <a:rPr lang="en-US" sz="2800" dirty="0"/>
              <a:t> “And to the angel (divine messenger) of the church in  Pergamum write:</a:t>
            </a:r>
          </a:p>
          <a:p>
            <a:pPr marL="0" indent="0">
              <a:buNone/>
            </a:pPr>
            <a:r>
              <a:rPr lang="en-US" sz="2800" dirty="0"/>
              <a:t>These are the words of Him who has and wields the sharp two-edged sword [in judgment]:</a:t>
            </a:r>
            <a:r>
              <a:rPr lang="en-US" sz="2800" b="1" dirty="0">
                <a:solidFill>
                  <a:srgbClr val="FF0000"/>
                </a:solidFill>
              </a:rPr>
              <a:t>13</a:t>
            </a:r>
            <a:r>
              <a:rPr lang="en-US" sz="2800" dirty="0"/>
              <a:t> ‘I know where you dwell, [a place] where Satan sits enthroned. Yet you are holding fast to My name, and you did not deny My faith even in the days of Antipas, My witness, My faithful one, who was killed (martyred) among you, where Satan dwells. </a:t>
            </a:r>
            <a:r>
              <a:rPr lang="en-US" sz="2800" b="1" dirty="0">
                <a:solidFill>
                  <a:srgbClr val="FF0000"/>
                </a:solidFill>
              </a:rPr>
              <a:t>14</a:t>
            </a:r>
            <a:r>
              <a:rPr lang="en-US" sz="2800" dirty="0"/>
              <a:t> But I have a few things against you, because you have there some [among you] who are holding to the [corrupt] teaching of Balaam, who taught Balak to put a stumbling block before the sons of Israel, [enticing them] to eat things that had been sacrificed to idols and to commit [acts of sexual] immorality. </a:t>
            </a:r>
          </a:p>
        </p:txBody>
      </p:sp>
    </p:spTree>
    <p:extLst>
      <p:ext uri="{BB962C8B-B14F-4D97-AF65-F5344CB8AC3E}">
        <p14:creationId xmlns:p14="http://schemas.microsoft.com/office/powerpoint/2010/main" val="1088073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2098D-E668-3C8F-F1FC-0F812E64555F}"/>
              </a:ext>
            </a:extLst>
          </p:cNvPr>
          <p:cNvSpPr>
            <a:spLocks noGrp="1"/>
          </p:cNvSpPr>
          <p:nvPr>
            <p:ph type="title"/>
          </p:nvPr>
        </p:nvSpPr>
        <p:spPr>
          <a:xfrm>
            <a:off x="1451579" y="106019"/>
            <a:ext cx="9291215" cy="1049235"/>
          </a:xfrm>
        </p:spPr>
        <p:txBody>
          <a:bodyPr/>
          <a:lstStyle/>
          <a:p>
            <a:r>
              <a:rPr lang="en-US" dirty="0"/>
              <a:t>Message to Pergamum continued</a:t>
            </a:r>
          </a:p>
        </p:txBody>
      </p:sp>
      <p:sp>
        <p:nvSpPr>
          <p:cNvPr id="3" name="Content Placeholder 2">
            <a:extLst>
              <a:ext uri="{FF2B5EF4-FFF2-40B4-BE49-F238E27FC236}">
                <a16:creationId xmlns:a16="http://schemas.microsoft.com/office/drawing/2014/main" id="{110D9B83-56F2-A1DC-CC40-232405D32F86}"/>
              </a:ext>
            </a:extLst>
          </p:cNvPr>
          <p:cNvSpPr>
            <a:spLocks noGrp="1"/>
          </p:cNvSpPr>
          <p:nvPr>
            <p:ph idx="1"/>
          </p:nvPr>
        </p:nvSpPr>
        <p:spPr>
          <a:xfrm>
            <a:off x="736600" y="876300"/>
            <a:ext cx="10845799" cy="5130800"/>
          </a:xfrm>
        </p:spPr>
        <p:txBody>
          <a:bodyPr>
            <a:normAutofit fontScale="92500"/>
          </a:bodyPr>
          <a:lstStyle/>
          <a:p>
            <a:pPr marL="0" indent="0">
              <a:buNone/>
            </a:pPr>
            <a:r>
              <a:rPr lang="en-US" sz="2800" b="1" dirty="0">
                <a:solidFill>
                  <a:srgbClr val="FF0000"/>
                </a:solidFill>
              </a:rPr>
              <a:t>15</a:t>
            </a:r>
            <a:r>
              <a:rPr lang="en-US" sz="2800" dirty="0"/>
              <a:t> You also have some who in the same way are holding to the teaching of the Nicolaitans.</a:t>
            </a:r>
            <a:r>
              <a:rPr lang="en-US" sz="2800" b="1" dirty="0">
                <a:solidFill>
                  <a:srgbClr val="FF0000"/>
                </a:solidFill>
              </a:rPr>
              <a:t>16</a:t>
            </a:r>
            <a:r>
              <a:rPr lang="en-US" sz="2800" dirty="0"/>
              <a:t> Therefore repent [change your inner self—your old way of thinking, your sinful behavior—seek God’s will]; or else I am coming to you quickly, and I will make war and fight against them with the sword of My mouth [in judgment]. </a:t>
            </a:r>
            <a:r>
              <a:rPr lang="en-US" sz="2800" b="1" dirty="0">
                <a:solidFill>
                  <a:srgbClr val="FF0000"/>
                </a:solidFill>
              </a:rPr>
              <a:t>17</a:t>
            </a:r>
            <a:r>
              <a:rPr lang="en-US" sz="2800" dirty="0"/>
              <a:t> He who has an ear, let him hear and heed what the Spirit says to the churches. To him who overcomes [the world through believing that Jesus is the Son of God], to him I will give [the privilege of eating] some of the hidden manna, and I will give him a white stone with a new name engraved on the stone which no one knows except the one who receives it.’</a:t>
            </a:r>
          </a:p>
        </p:txBody>
      </p:sp>
    </p:spTree>
    <p:extLst>
      <p:ext uri="{BB962C8B-B14F-4D97-AF65-F5344CB8AC3E}">
        <p14:creationId xmlns:p14="http://schemas.microsoft.com/office/powerpoint/2010/main" val="4121427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F4613-1040-4720-52D7-14590158D75C}"/>
              </a:ext>
            </a:extLst>
          </p:cNvPr>
          <p:cNvSpPr>
            <a:spLocks noGrp="1"/>
          </p:cNvSpPr>
          <p:nvPr>
            <p:ph type="title"/>
          </p:nvPr>
        </p:nvSpPr>
        <p:spPr/>
        <p:txBody>
          <a:bodyPr>
            <a:normAutofit/>
          </a:bodyPr>
          <a:lstStyle/>
          <a:p>
            <a:r>
              <a:rPr lang="en-US" sz="3600" dirty="0"/>
              <a:t>Pergamum</a:t>
            </a:r>
          </a:p>
        </p:txBody>
      </p:sp>
      <p:sp>
        <p:nvSpPr>
          <p:cNvPr id="3" name="Content Placeholder 2">
            <a:extLst>
              <a:ext uri="{FF2B5EF4-FFF2-40B4-BE49-F238E27FC236}">
                <a16:creationId xmlns:a16="http://schemas.microsoft.com/office/drawing/2014/main" id="{AB874EBE-24CC-568B-347B-E5F7D83BC533}"/>
              </a:ext>
            </a:extLst>
          </p:cNvPr>
          <p:cNvSpPr>
            <a:spLocks noGrp="1"/>
          </p:cNvSpPr>
          <p:nvPr>
            <p:ph idx="1"/>
          </p:nvPr>
        </p:nvSpPr>
        <p:spPr>
          <a:xfrm>
            <a:off x="1358901" y="1853754"/>
            <a:ext cx="9383894" cy="4077146"/>
          </a:xfrm>
        </p:spPr>
        <p:txBody>
          <a:bodyPr>
            <a:normAutofit lnSpcReduction="10000"/>
          </a:bodyPr>
          <a:lstStyle/>
          <a:p>
            <a:pPr marL="514350" indent="-514350">
              <a:buAutoNum type="romanUcPeriod"/>
            </a:pPr>
            <a:r>
              <a:rPr lang="en-US" sz="2600" dirty="0"/>
              <a:t>Wicked City</a:t>
            </a:r>
          </a:p>
          <a:p>
            <a:pPr marL="0" indent="0">
              <a:lnSpc>
                <a:spcPct val="100000"/>
              </a:lnSpc>
              <a:buNone/>
            </a:pPr>
            <a:r>
              <a:rPr lang="en-US" sz="2600" dirty="0"/>
              <a:t>	a. Pagan worship</a:t>
            </a:r>
          </a:p>
          <a:p>
            <a:pPr marL="0" indent="0">
              <a:lnSpc>
                <a:spcPct val="100000"/>
              </a:lnSpc>
              <a:buNone/>
            </a:pPr>
            <a:r>
              <a:rPr lang="en-US" sz="2600" dirty="0"/>
              <a:t>	b. Zeus Statue</a:t>
            </a:r>
          </a:p>
          <a:p>
            <a:pPr marL="0" indent="0">
              <a:lnSpc>
                <a:spcPct val="100000"/>
              </a:lnSpc>
              <a:buNone/>
            </a:pPr>
            <a:r>
              <a:rPr lang="en-US" sz="2600" dirty="0"/>
              <a:t>	c. Eat food dedicate to idol gods</a:t>
            </a:r>
          </a:p>
          <a:p>
            <a:pPr marL="0" indent="0">
              <a:lnSpc>
                <a:spcPct val="100000"/>
              </a:lnSpc>
              <a:buNone/>
            </a:pPr>
            <a:r>
              <a:rPr lang="en-US" sz="2600" dirty="0"/>
              <a:t>	d. Statue of a Roman Emperor</a:t>
            </a:r>
          </a:p>
          <a:p>
            <a:pPr marL="0" indent="0">
              <a:lnSpc>
                <a:spcPct val="100000"/>
              </a:lnSpc>
              <a:buNone/>
            </a:pPr>
            <a:r>
              <a:rPr lang="en-US" sz="2600" dirty="0"/>
              <a:t>	e. Side with Rome in evil conquest</a:t>
            </a:r>
          </a:p>
          <a:p>
            <a:pPr marL="514350" indent="-514350">
              <a:lnSpc>
                <a:spcPct val="100000"/>
              </a:lnSpc>
              <a:buAutoNum type="romanUcPeriod" startAt="2"/>
            </a:pPr>
            <a:r>
              <a:rPr lang="en-US" sz="2600" dirty="0"/>
              <a:t>Satan sits enthroned</a:t>
            </a:r>
          </a:p>
          <a:p>
            <a:pPr marL="0" indent="0">
              <a:buNone/>
            </a:pPr>
            <a:r>
              <a:rPr lang="en-US" sz="2600" dirty="0"/>
              <a:t> </a:t>
            </a:r>
            <a:endParaRPr lang="en-US" dirty="0"/>
          </a:p>
        </p:txBody>
      </p:sp>
    </p:spTree>
    <p:extLst>
      <p:ext uri="{BB962C8B-B14F-4D97-AF65-F5344CB8AC3E}">
        <p14:creationId xmlns:p14="http://schemas.microsoft.com/office/powerpoint/2010/main" val="700025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ED30-9017-5849-6152-B8ED022CBE5A}"/>
              </a:ext>
            </a:extLst>
          </p:cNvPr>
          <p:cNvSpPr>
            <a:spLocks noGrp="1"/>
          </p:cNvSpPr>
          <p:nvPr>
            <p:ph type="title"/>
          </p:nvPr>
        </p:nvSpPr>
        <p:spPr/>
        <p:txBody>
          <a:bodyPr>
            <a:normAutofit/>
          </a:bodyPr>
          <a:lstStyle/>
          <a:p>
            <a:r>
              <a:rPr lang="en-US" sz="3600" dirty="0"/>
              <a:t>Doctrine of Balaam</a:t>
            </a:r>
          </a:p>
        </p:txBody>
      </p:sp>
      <p:sp>
        <p:nvSpPr>
          <p:cNvPr id="3" name="Content Placeholder 2">
            <a:extLst>
              <a:ext uri="{FF2B5EF4-FFF2-40B4-BE49-F238E27FC236}">
                <a16:creationId xmlns:a16="http://schemas.microsoft.com/office/drawing/2014/main" id="{34E68744-8037-ECDF-0EB8-C8DDC6D1047B}"/>
              </a:ext>
            </a:extLst>
          </p:cNvPr>
          <p:cNvSpPr>
            <a:spLocks noGrp="1"/>
          </p:cNvSpPr>
          <p:nvPr>
            <p:ph idx="1"/>
          </p:nvPr>
        </p:nvSpPr>
        <p:spPr/>
        <p:txBody>
          <a:bodyPr>
            <a:normAutofit/>
          </a:bodyPr>
          <a:lstStyle/>
          <a:p>
            <a:pPr marL="0" indent="0" algn="ctr">
              <a:buNone/>
            </a:pPr>
            <a:r>
              <a:rPr lang="en-US" sz="2800" dirty="0"/>
              <a:t>*Numbers chapters 22- 25*</a:t>
            </a:r>
          </a:p>
          <a:p>
            <a:r>
              <a:rPr lang="en-US" sz="2800" dirty="0"/>
              <a:t>Betrayed Israel by selling them out for money. Told Balak how to make Israel fall by prostituting after other gods.</a:t>
            </a:r>
          </a:p>
        </p:txBody>
      </p:sp>
    </p:spTree>
    <p:extLst>
      <p:ext uri="{BB962C8B-B14F-4D97-AF65-F5344CB8AC3E}">
        <p14:creationId xmlns:p14="http://schemas.microsoft.com/office/powerpoint/2010/main" val="4260276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684C1-D464-5D62-F967-945D9A48F451}"/>
              </a:ext>
            </a:extLst>
          </p:cNvPr>
          <p:cNvSpPr>
            <a:spLocks noGrp="1"/>
          </p:cNvSpPr>
          <p:nvPr>
            <p:ph type="title"/>
          </p:nvPr>
        </p:nvSpPr>
        <p:spPr>
          <a:xfrm>
            <a:off x="1449211" y="428385"/>
            <a:ext cx="9293577" cy="1059305"/>
          </a:xfrm>
        </p:spPr>
        <p:txBody>
          <a:bodyPr>
            <a:normAutofit/>
          </a:bodyPr>
          <a:lstStyle/>
          <a:p>
            <a:r>
              <a:rPr lang="en-US" sz="3600" dirty="0"/>
              <a:t>Nicolaitans</a:t>
            </a:r>
          </a:p>
        </p:txBody>
      </p:sp>
      <p:sp>
        <p:nvSpPr>
          <p:cNvPr id="3" name="Content Placeholder 2">
            <a:extLst>
              <a:ext uri="{FF2B5EF4-FFF2-40B4-BE49-F238E27FC236}">
                <a16:creationId xmlns:a16="http://schemas.microsoft.com/office/drawing/2014/main" id="{E972F8BE-6795-4BD2-31B3-7E2DC10F2453}"/>
              </a:ext>
            </a:extLst>
          </p:cNvPr>
          <p:cNvSpPr>
            <a:spLocks noGrp="1"/>
          </p:cNvSpPr>
          <p:nvPr>
            <p:ph sz="half" idx="1"/>
          </p:nvPr>
        </p:nvSpPr>
        <p:spPr>
          <a:xfrm>
            <a:off x="173838" y="1463742"/>
            <a:ext cx="4300684" cy="1417708"/>
          </a:xfrm>
        </p:spPr>
        <p:txBody>
          <a:bodyPr>
            <a:normAutofit/>
          </a:bodyPr>
          <a:lstStyle/>
          <a:p>
            <a:r>
              <a:rPr lang="en-US" dirty="0"/>
              <a:t>Prideful and arrogant leadership that demeaned, belittle, and put down the people of God.</a:t>
            </a:r>
          </a:p>
        </p:txBody>
      </p:sp>
      <p:sp>
        <p:nvSpPr>
          <p:cNvPr id="4" name="Content Placeholder 3">
            <a:extLst>
              <a:ext uri="{FF2B5EF4-FFF2-40B4-BE49-F238E27FC236}">
                <a16:creationId xmlns:a16="http://schemas.microsoft.com/office/drawing/2014/main" id="{9F2256C9-A518-4F31-54AE-6A21BD31683D}"/>
              </a:ext>
            </a:extLst>
          </p:cNvPr>
          <p:cNvSpPr>
            <a:spLocks noGrp="1"/>
          </p:cNvSpPr>
          <p:nvPr>
            <p:ph sz="half" idx="2"/>
          </p:nvPr>
        </p:nvSpPr>
        <p:spPr>
          <a:xfrm>
            <a:off x="4699000" y="1487690"/>
            <a:ext cx="7188200" cy="4608310"/>
          </a:xfrm>
        </p:spPr>
        <p:txBody>
          <a:bodyPr>
            <a:normAutofit/>
          </a:bodyPr>
          <a:lstStyle/>
          <a:p>
            <a:pPr marL="0" indent="0" algn="ctr">
              <a:buNone/>
            </a:pPr>
            <a:r>
              <a:rPr lang="en-US" b="1" dirty="0"/>
              <a:t>Matthew 20:25-28 (AMP)</a:t>
            </a:r>
          </a:p>
          <a:p>
            <a:pPr marL="0" indent="0" algn="just">
              <a:buNone/>
            </a:pPr>
            <a:r>
              <a:rPr lang="en-US" b="1" dirty="0">
                <a:solidFill>
                  <a:srgbClr val="FF0000"/>
                </a:solidFill>
              </a:rPr>
              <a:t>25</a:t>
            </a:r>
            <a:r>
              <a:rPr lang="en-US" dirty="0"/>
              <a:t> But Jesus called them to Himself and said, “You know that the rulers of the Gentiles have absolute power and lord it over them, and their great men exercise authority over them [tyrannizing them]. </a:t>
            </a:r>
            <a:r>
              <a:rPr lang="en-US" b="1" dirty="0">
                <a:solidFill>
                  <a:srgbClr val="FF0000"/>
                </a:solidFill>
              </a:rPr>
              <a:t>26</a:t>
            </a:r>
            <a:r>
              <a:rPr lang="en-US" dirty="0"/>
              <a:t> It is not this way among you, but whoever wishes to become great among you shall be your servant, </a:t>
            </a:r>
            <a:r>
              <a:rPr lang="en-US" b="1" dirty="0">
                <a:solidFill>
                  <a:srgbClr val="FF0000"/>
                </a:solidFill>
              </a:rPr>
              <a:t>27</a:t>
            </a:r>
            <a:r>
              <a:rPr lang="en-US" dirty="0"/>
              <a:t> and whoever wishes to be first among you shall be your [willing and humble] slave; </a:t>
            </a:r>
            <a:r>
              <a:rPr lang="en-US" b="1" dirty="0">
                <a:solidFill>
                  <a:srgbClr val="FF0000"/>
                </a:solidFill>
              </a:rPr>
              <a:t>28</a:t>
            </a:r>
            <a:r>
              <a:rPr lang="en-US" dirty="0"/>
              <a:t> just as the Son of Man did not come to be served, but to serve, and to give His life as a ransom for many [paying the price to set them free from the penalty of sin].”</a:t>
            </a:r>
          </a:p>
        </p:txBody>
      </p:sp>
      <p:sp>
        <p:nvSpPr>
          <p:cNvPr id="6" name="Rectangle 5">
            <a:extLst>
              <a:ext uri="{FF2B5EF4-FFF2-40B4-BE49-F238E27FC236}">
                <a16:creationId xmlns:a16="http://schemas.microsoft.com/office/drawing/2014/main" id="{535A7DB8-50A0-FB18-F306-3DE0832C891A}"/>
              </a:ext>
            </a:extLst>
          </p:cNvPr>
          <p:cNvSpPr/>
          <p:nvPr/>
        </p:nvSpPr>
        <p:spPr>
          <a:xfrm>
            <a:off x="4706614" y="1463742"/>
            <a:ext cx="7311547" cy="4318000"/>
          </a:xfrm>
          <a:prstGeom prst="rect">
            <a:avLst/>
          </a:pr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4613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727CEA9-F7C0-C310-A376-79DBA052ED40}"/>
              </a:ext>
            </a:extLst>
          </p:cNvPr>
          <p:cNvSpPr>
            <a:spLocks noGrp="1"/>
          </p:cNvSpPr>
          <p:nvPr>
            <p:ph type="title"/>
          </p:nvPr>
        </p:nvSpPr>
        <p:spPr/>
        <p:txBody>
          <a:bodyPr>
            <a:normAutofit/>
          </a:bodyPr>
          <a:lstStyle/>
          <a:p>
            <a:r>
              <a:rPr lang="en-US" sz="3600" dirty="0"/>
              <a:t>Word of God</a:t>
            </a:r>
          </a:p>
        </p:txBody>
      </p:sp>
      <p:sp>
        <p:nvSpPr>
          <p:cNvPr id="6" name="Content Placeholder 5">
            <a:extLst>
              <a:ext uri="{FF2B5EF4-FFF2-40B4-BE49-F238E27FC236}">
                <a16:creationId xmlns:a16="http://schemas.microsoft.com/office/drawing/2014/main" id="{CA1DF736-7698-95FF-C4C7-20E4DD050FCC}"/>
              </a:ext>
            </a:extLst>
          </p:cNvPr>
          <p:cNvSpPr>
            <a:spLocks noGrp="1"/>
          </p:cNvSpPr>
          <p:nvPr>
            <p:ph idx="1"/>
          </p:nvPr>
        </p:nvSpPr>
        <p:spPr>
          <a:xfrm>
            <a:off x="1451579" y="1853754"/>
            <a:ext cx="9291215" cy="3450613"/>
          </a:xfrm>
        </p:spPr>
        <p:txBody>
          <a:bodyPr/>
          <a:lstStyle/>
          <a:p>
            <a:pPr marL="0" indent="0" algn="ctr">
              <a:buNone/>
            </a:pPr>
            <a:r>
              <a:rPr lang="en-US" sz="2400" b="1" dirty="0"/>
              <a:t>Hebrews 4:12 (AMP)</a:t>
            </a:r>
          </a:p>
          <a:p>
            <a:pPr marL="0" indent="0">
              <a:buNone/>
            </a:pPr>
            <a:r>
              <a:rPr lang="en-US" sz="2400" b="1" dirty="0">
                <a:solidFill>
                  <a:srgbClr val="FF0000"/>
                </a:solidFill>
              </a:rPr>
              <a:t>12</a:t>
            </a:r>
            <a:r>
              <a:rPr lang="en-US" sz="2400" dirty="0"/>
              <a:t> For the word of God is living and active and full of power [making it operative, energizing, and effective]. It is sharper than any two-edged sword, penetrating as far as the division of the soul and spirit [the completeness of a person], and of both joints and marrow [the deepest parts of our nature], exposing and judging the very thoughts and intentions of the heart.</a:t>
            </a:r>
          </a:p>
        </p:txBody>
      </p:sp>
    </p:spTree>
    <p:extLst>
      <p:ext uri="{BB962C8B-B14F-4D97-AF65-F5344CB8AC3E}">
        <p14:creationId xmlns:p14="http://schemas.microsoft.com/office/powerpoint/2010/main" val="1005027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A1922-5A78-2C08-4CCC-E5EDC4F96452}"/>
              </a:ext>
            </a:extLst>
          </p:cNvPr>
          <p:cNvSpPr>
            <a:spLocks noGrp="1"/>
          </p:cNvSpPr>
          <p:nvPr>
            <p:ph type="title"/>
          </p:nvPr>
        </p:nvSpPr>
        <p:spPr>
          <a:xfrm>
            <a:off x="1451579" y="156819"/>
            <a:ext cx="9291215" cy="1049235"/>
          </a:xfrm>
        </p:spPr>
        <p:txBody>
          <a:bodyPr/>
          <a:lstStyle/>
          <a:p>
            <a:r>
              <a:rPr lang="en-US" dirty="0"/>
              <a:t>Message to Thyatira</a:t>
            </a:r>
          </a:p>
        </p:txBody>
      </p:sp>
      <p:sp>
        <p:nvSpPr>
          <p:cNvPr id="3" name="Content Placeholder 2">
            <a:extLst>
              <a:ext uri="{FF2B5EF4-FFF2-40B4-BE49-F238E27FC236}">
                <a16:creationId xmlns:a16="http://schemas.microsoft.com/office/drawing/2014/main" id="{9360C44D-DCA4-EAC7-5AE7-78E9E0C15F5F}"/>
              </a:ext>
            </a:extLst>
          </p:cNvPr>
          <p:cNvSpPr>
            <a:spLocks noGrp="1"/>
          </p:cNvSpPr>
          <p:nvPr>
            <p:ph idx="1"/>
          </p:nvPr>
        </p:nvSpPr>
        <p:spPr>
          <a:xfrm>
            <a:off x="152400" y="1206054"/>
            <a:ext cx="11849099" cy="4839146"/>
          </a:xfrm>
        </p:spPr>
        <p:txBody>
          <a:bodyPr>
            <a:normAutofit/>
          </a:bodyPr>
          <a:lstStyle/>
          <a:p>
            <a:pPr marL="0" indent="0">
              <a:buNone/>
            </a:pPr>
            <a:r>
              <a:rPr lang="en-US" sz="2400" b="1" dirty="0">
                <a:solidFill>
                  <a:srgbClr val="FF0000"/>
                </a:solidFill>
              </a:rPr>
              <a:t>18</a:t>
            </a:r>
            <a:r>
              <a:rPr lang="en-US" sz="2400" dirty="0"/>
              <a:t> “And to the angel (divine messenger) of the church in  Thyatira write: </a:t>
            </a:r>
          </a:p>
          <a:p>
            <a:pPr marL="0" indent="0">
              <a:buNone/>
            </a:pPr>
            <a:r>
              <a:rPr lang="en-US" sz="2400" dirty="0"/>
              <a:t>These are the words of the Son of God, who has eyes [that flash] like a flame of fire [in righteous judgment], and whose feet are like burnished [white-hot] bronze: </a:t>
            </a:r>
            <a:r>
              <a:rPr lang="en-US" sz="2400" b="1" dirty="0">
                <a:solidFill>
                  <a:srgbClr val="FF0000"/>
                </a:solidFill>
              </a:rPr>
              <a:t>19</a:t>
            </a:r>
            <a:r>
              <a:rPr lang="en-US" sz="2400" dirty="0"/>
              <a:t> ‘I know your deeds, your love and faith and service and patient endurance, and that your last deeds are more numerous and greater than the first. </a:t>
            </a:r>
            <a:r>
              <a:rPr lang="en-US" sz="2400" b="1" dirty="0">
                <a:solidFill>
                  <a:srgbClr val="FF0000"/>
                </a:solidFill>
              </a:rPr>
              <a:t>20</a:t>
            </a:r>
            <a:r>
              <a:rPr lang="en-US" sz="2400" dirty="0"/>
              <a:t> But I have this [charge] against you, that you tolerate the woman Jezebel, who calls herself a prophetess [claiming to be inspired], and she teaches and misleads My bond-servants so that they commit [acts of sexual] immorality and eat food sacrificed to idols. </a:t>
            </a:r>
            <a:r>
              <a:rPr lang="en-US" sz="2400" b="1" dirty="0">
                <a:solidFill>
                  <a:srgbClr val="FF0000"/>
                </a:solidFill>
              </a:rPr>
              <a:t>21</a:t>
            </a:r>
            <a:r>
              <a:rPr lang="en-US" sz="2400" dirty="0"/>
              <a:t> I gave her time to repent [to change her inner self and her sinful way of thinking], but she has no desire to repent of her immorality and refuses to do so. </a:t>
            </a:r>
          </a:p>
        </p:txBody>
      </p:sp>
    </p:spTree>
    <p:extLst>
      <p:ext uri="{BB962C8B-B14F-4D97-AF65-F5344CB8AC3E}">
        <p14:creationId xmlns:p14="http://schemas.microsoft.com/office/powerpoint/2010/main" val="737075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5378C-6493-7366-D80B-D35C42EFE191}"/>
              </a:ext>
            </a:extLst>
          </p:cNvPr>
          <p:cNvSpPr>
            <a:spLocks noGrp="1"/>
          </p:cNvSpPr>
          <p:nvPr>
            <p:ph type="title"/>
          </p:nvPr>
        </p:nvSpPr>
        <p:spPr>
          <a:xfrm>
            <a:off x="1451579" y="118719"/>
            <a:ext cx="9291215" cy="1049235"/>
          </a:xfrm>
        </p:spPr>
        <p:txBody>
          <a:bodyPr/>
          <a:lstStyle/>
          <a:p>
            <a:r>
              <a:rPr lang="en-US" dirty="0"/>
              <a:t>Message to Thyatira continued</a:t>
            </a:r>
          </a:p>
        </p:txBody>
      </p:sp>
      <p:sp>
        <p:nvSpPr>
          <p:cNvPr id="3" name="Content Placeholder 2">
            <a:extLst>
              <a:ext uri="{FF2B5EF4-FFF2-40B4-BE49-F238E27FC236}">
                <a16:creationId xmlns:a16="http://schemas.microsoft.com/office/drawing/2014/main" id="{8B6C0FE9-540A-1120-BE6C-A8B4B78D7D3C}"/>
              </a:ext>
            </a:extLst>
          </p:cNvPr>
          <p:cNvSpPr>
            <a:spLocks noGrp="1"/>
          </p:cNvSpPr>
          <p:nvPr>
            <p:ph idx="1"/>
          </p:nvPr>
        </p:nvSpPr>
        <p:spPr>
          <a:xfrm>
            <a:off x="355600" y="1041400"/>
            <a:ext cx="11493499" cy="4424945"/>
          </a:xfrm>
        </p:spPr>
        <p:txBody>
          <a:bodyPr>
            <a:normAutofit fontScale="92500" lnSpcReduction="10000"/>
          </a:bodyPr>
          <a:lstStyle/>
          <a:p>
            <a:pPr marL="0" indent="0">
              <a:buNone/>
            </a:pPr>
            <a:r>
              <a:rPr lang="en-US" sz="2800" b="1" dirty="0">
                <a:solidFill>
                  <a:srgbClr val="FF0000"/>
                </a:solidFill>
              </a:rPr>
              <a:t>22</a:t>
            </a:r>
            <a:r>
              <a:rPr lang="en-US" sz="2800" dirty="0"/>
              <a:t> Listen carefully, I will throw her on a bed of sickness, and those who commit adultery with her [I will bring] into great anguish, unless they repent of her deeds. </a:t>
            </a:r>
            <a:r>
              <a:rPr lang="en-US" sz="2800" b="1" dirty="0">
                <a:solidFill>
                  <a:srgbClr val="FF0000"/>
                </a:solidFill>
              </a:rPr>
              <a:t>23</a:t>
            </a:r>
            <a:r>
              <a:rPr lang="en-US" sz="2800" dirty="0"/>
              <a:t> And I will kill her children (followers) with pestilence [thoroughly annihilating them], and all the churches will know [without any doubt] that I am He who searches the minds and hearts [the innermost thoughts, purposes]; and I will give to each one of you [a reward or punishment] according to your deeds. </a:t>
            </a:r>
            <a:r>
              <a:rPr lang="en-US" sz="2800" b="1" dirty="0">
                <a:solidFill>
                  <a:srgbClr val="FF0000"/>
                </a:solidFill>
              </a:rPr>
              <a:t>24</a:t>
            </a:r>
            <a:r>
              <a:rPr lang="en-US" sz="2800" dirty="0"/>
              <a:t> But to the rest of you in Thyatira, who do not hold this teaching, who have not explored and known the depths of Satan, as they call them—I place no other burden on you, </a:t>
            </a:r>
            <a:r>
              <a:rPr lang="en-US" sz="2800" b="1" dirty="0">
                <a:solidFill>
                  <a:srgbClr val="FF0000"/>
                </a:solidFill>
              </a:rPr>
              <a:t>25</a:t>
            </a:r>
            <a:r>
              <a:rPr lang="en-US" sz="2800" dirty="0"/>
              <a:t> except to hold tightly to what you have until I come. </a:t>
            </a:r>
          </a:p>
        </p:txBody>
      </p:sp>
    </p:spTree>
    <p:extLst>
      <p:ext uri="{BB962C8B-B14F-4D97-AF65-F5344CB8AC3E}">
        <p14:creationId xmlns:p14="http://schemas.microsoft.com/office/powerpoint/2010/main" val="18959410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D24BC-7702-F6DF-290A-D27B29A82D5F}"/>
              </a:ext>
            </a:extLst>
          </p:cNvPr>
          <p:cNvSpPr>
            <a:spLocks noGrp="1"/>
          </p:cNvSpPr>
          <p:nvPr>
            <p:ph type="title"/>
          </p:nvPr>
        </p:nvSpPr>
        <p:spPr>
          <a:xfrm>
            <a:off x="1450392" y="448919"/>
            <a:ext cx="9291215" cy="1049235"/>
          </a:xfrm>
        </p:spPr>
        <p:txBody>
          <a:bodyPr/>
          <a:lstStyle/>
          <a:p>
            <a:r>
              <a:rPr lang="en-US" dirty="0"/>
              <a:t>Message to Thyatira continued</a:t>
            </a:r>
          </a:p>
        </p:txBody>
      </p:sp>
      <p:sp>
        <p:nvSpPr>
          <p:cNvPr id="3" name="Content Placeholder 2">
            <a:extLst>
              <a:ext uri="{FF2B5EF4-FFF2-40B4-BE49-F238E27FC236}">
                <a16:creationId xmlns:a16="http://schemas.microsoft.com/office/drawing/2014/main" id="{DA4882BC-2B2B-14C1-9A0C-13C9885E15F6}"/>
              </a:ext>
            </a:extLst>
          </p:cNvPr>
          <p:cNvSpPr>
            <a:spLocks noGrp="1"/>
          </p:cNvSpPr>
          <p:nvPr>
            <p:ph idx="1"/>
          </p:nvPr>
        </p:nvSpPr>
        <p:spPr>
          <a:xfrm>
            <a:off x="698500" y="1600200"/>
            <a:ext cx="10388599" cy="4102100"/>
          </a:xfrm>
        </p:spPr>
        <p:txBody>
          <a:bodyPr>
            <a:normAutofit fontScale="92500"/>
          </a:bodyPr>
          <a:lstStyle/>
          <a:p>
            <a:pPr marL="0" indent="0">
              <a:buNone/>
            </a:pPr>
            <a:r>
              <a:rPr lang="en-US" sz="2800" b="1" dirty="0">
                <a:solidFill>
                  <a:srgbClr val="FF0000"/>
                </a:solidFill>
              </a:rPr>
              <a:t>26</a:t>
            </a:r>
            <a:r>
              <a:rPr lang="en-US" sz="2800" dirty="0"/>
              <a:t> And he who overcomes [the world through believing that Jesus is the Son of God] and he who keeps My deeds [doing things that please Me] until the [very] end, to him I will give authority and power over the nations; </a:t>
            </a:r>
            <a:r>
              <a:rPr lang="en-US" sz="2800" b="1" dirty="0">
                <a:solidFill>
                  <a:srgbClr val="FF0000"/>
                </a:solidFill>
              </a:rPr>
              <a:t>27</a:t>
            </a:r>
            <a:r>
              <a:rPr lang="en-US" sz="2800" dirty="0"/>
              <a:t> and he shall shepherd and rule them with a rod of iron, as the earthen pots are broken in pieces, as I also have received authority [and power to rule them] from My Father; </a:t>
            </a:r>
            <a:r>
              <a:rPr lang="en-US" sz="2800" b="1" dirty="0">
                <a:solidFill>
                  <a:srgbClr val="FF0000"/>
                </a:solidFill>
              </a:rPr>
              <a:t>28</a:t>
            </a:r>
            <a:r>
              <a:rPr lang="en-US" sz="2800" dirty="0"/>
              <a:t> and I will give him the Morning Star. </a:t>
            </a:r>
            <a:r>
              <a:rPr lang="en-US" sz="2800" b="1" dirty="0">
                <a:solidFill>
                  <a:srgbClr val="FF0000"/>
                </a:solidFill>
              </a:rPr>
              <a:t>29</a:t>
            </a:r>
            <a:r>
              <a:rPr lang="en-US" sz="2800" dirty="0"/>
              <a:t> He who has an ear, let him hear and heed what the Spirit says to the churches.’</a:t>
            </a:r>
          </a:p>
        </p:txBody>
      </p:sp>
    </p:spTree>
    <p:extLst>
      <p:ext uri="{BB962C8B-B14F-4D97-AF65-F5344CB8AC3E}">
        <p14:creationId xmlns:p14="http://schemas.microsoft.com/office/powerpoint/2010/main" val="2638752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BD61BB1-B265-AE87-2D1C-8C86A97625B9}"/>
              </a:ext>
            </a:extLst>
          </p:cNvPr>
          <p:cNvCxnSpPr/>
          <p:nvPr/>
        </p:nvCxnSpPr>
        <p:spPr>
          <a:xfrm>
            <a:off x="801112" y="1246173"/>
            <a:ext cx="1062484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05CFC42-5024-B9BE-F182-5C5FFBCF8890}"/>
              </a:ext>
            </a:extLst>
          </p:cNvPr>
          <p:cNvCxnSpPr/>
          <p:nvPr/>
        </p:nvCxnSpPr>
        <p:spPr>
          <a:xfrm>
            <a:off x="783579" y="1246173"/>
            <a:ext cx="1062484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880FBE6-866A-FF90-D927-0F3D484D56CF}"/>
              </a:ext>
            </a:extLst>
          </p:cNvPr>
          <p:cNvCxnSpPr/>
          <p:nvPr/>
        </p:nvCxnSpPr>
        <p:spPr>
          <a:xfrm>
            <a:off x="774054" y="2693973"/>
            <a:ext cx="1062484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016A943-CB38-2B6D-08E9-9E060DBD82A4}"/>
              </a:ext>
            </a:extLst>
          </p:cNvPr>
          <p:cNvCxnSpPr/>
          <p:nvPr/>
        </p:nvCxnSpPr>
        <p:spPr>
          <a:xfrm>
            <a:off x="774054" y="857250"/>
            <a:ext cx="0" cy="334327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9000744-2523-A9BF-C42B-0F8B99DAF045}"/>
              </a:ext>
            </a:extLst>
          </p:cNvPr>
          <p:cNvCxnSpPr/>
          <p:nvPr/>
        </p:nvCxnSpPr>
        <p:spPr>
          <a:xfrm>
            <a:off x="2698104" y="838200"/>
            <a:ext cx="0" cy="334327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FF82AE-6E35-1ACC-3E7C-FF41071DFF46}"/>
              </a:ext>
            </a:extLst>
          </p:cNvPr>
          <p:cNvCxnSpPr/>
          <p:nvPr/>
        </p:nvCxnSpPr>
        <p:spPr>
          <a:xfrm>
            <a:off x="5079354" y="866775"/>
            <a:ext cx="0" cy="334327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DF4CEE1-B6BE-2B1F-115E-30BA5ED8BB7D}"/>
              </a:ext>
            </a:extLst>
          </p:cNvPr>
          <p:cNvCxnSpPr/>
          <p:nvPr/>
        </p:nvCxnSpPr>
        <p:spPr>
          <a:xfrm>
            <a:off x="7555854" y="847725"/>
            <a:ext cx="0" cy="334327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3710409-AA4B-073F-4A05-585C2F641BB8}"/>
              </a:ext>
            </a:extLst>
          </p:cNvPr>
          <p:cNvSpPr txBox="1"/>
          <p:nvPr/>
        </p:nvSpPr>
        <p:spPr>
          <a:xfrm>
            <a:off x="876300" y="838200"/>
            <a:ext cx="1609721"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49 Years</a:t>
            </a:r>
          </a:p>
        </p:txBody>
      </p:sp>
      <p:sp>
        <p:nvSpPr>
          <p:cNvPr id="15" name="TextBox 14">
            <a:extLst>
              <a:ext uri="{FF2B5EF4-FFF2-40B4-BE49-F238E27FC236}">
                <a16:creationId xmlns:a16="http://schemas.microsoft.com/office/drawing/2014/main" id="{5A132865-E387-B778-90CD-0D6002E9DF67}"/>
              </a:ext>
            </a:extLst>
          </p:cNvPr>
          <p:cNvSpPr txBox="1"/>
          <p:nvPr/>
        </p:nvSpPr>
        <p:spPr>
          <a:xfrm>
            <a:off x="3305176" y="901725"/>
            <a:ext cx="1371591"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434 Years</a:t>
            </a:r>
          </a:p>
        </p:txBody>
      </p:sp>
      <p:sp>
        <p:nvSpPr>
          <p:cNvPr id="16" name="TextBox 15">
            <a:extLst>
              <a:ext uri="{FF2B5EF4-FFF2-40B4-BE49-F238E27FC236}">
                <a16:creationId xmlns:a16="http://schemas.microsoft.com/office/drawing/2014/main" id="{3EED5432-01DF-0D01-403F-BB845CB3048A}"/>
              </a:ext>
            </a:extLst>
          </p:cNvPr>
          <p:cNvSpPr txBox="1"/>
          <p:nvPr/>
        </p:nvSpPr>
        <p:spPr>
          <a:xfrm>
            <a:off x="3024488" y="2893251"/>
            <a:ext cx="168490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7 X 62 weeks</a:t>
            </a:r>
          </a:p>
        </p:txBody>
      </p:sp>
      <p:sp>
        <p:nvSpPr>
          <p:cNvPr id="17" name="TextBox 16">
            <a:extLst>
              <a:ext uri="{FF2B5EF4-FFF2-40B4-BE49-F238E27FC236}">
                <a16:creationId xmlns:a16="http://schemas.microsoft.com/office/drawing/2014/main" id="{065F83AF-DD61-152A-6C3E-D7D3568C3330}"/>
              </a:ext>
            </a:extLst>
          </p:cNvPr>
          <p:cNvSpPr txBox="1"/>
          <p:nvPr/>
        </p:nvSpPr>
        <p:spPr>
          <a:xfrm>
            <a:off x="876300" y="2893251"/>
            <a:ext cx="168490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7 X 7 weeks</a:t>
            </a:r>
          </a:p>
        </p:txBody>
      </p:sp>
      <p:sp>
        <p:nvSpPr>
          <p:cNvPr id="18" name="TextBox 17">
            <a:extLst>
              <a:ext uri="{FF2B5EF4-FFF2-40B4-BE49-F238E27FC236}">
                <a16:creationId xmlns:a16="http://schemas.microsoft.com/office/drawing/2014/main" id="{821B122A-3463-B55C-D9FB-4C35C0A32C83}"/>
              </a:ext>
            </a:extLst>
          </p:cNvPr>
          <p:cNvSpPr txBox="1"/>
          <p:nvPr/>
        </p:nvSpPr>
        <p:spPr>
          <a:xfrm>
            <a:off x="5193650" y="1658379"/>
            <a:ext cx="168490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Church Years</a:t>
            </a:r>
          </a:p>
        </p:txBody>
      </p:sp>
      <p:sp>
        <p:nvSpPr>
          <p:cNvPr id="19" name="TextBox 18">
            <a:extLst>
              <a:ext uri="{FF2B5EF4-FFF2-40B4-BE49-F238E27FC236}">
                <a16:creationId xmlns:a16="http://schemas.microsoft.com/office/drawing/2014/main" id="{CA0FFFC5-4006-3CB6-EC77-4BB89A623A78}"/>
              </a:ext>
            </a:extLst>
          </p:cNvPr>
          <p:cNvSpPr txBox="1"/>
          <p:nvPr/>
        </p:nvSpPr>
        <p:spPr>
          <a:xfrm>
            <a:off x="7792466" y="1727770"/>
            <a:ext cx="1684909"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Jacob’s Troubles</a:t>
            </a:r>
          </a:p>
        </p:txBody>
      </p:sp>
      <p:sp>
        <p:nvSpPr>
          <p:cNvPr id="20" name="TextBox 19">
            <a:extLst>
              <a:ext uri="{FF2B5EF4-FFF2-40B4-BE49-F238E27FC236}">
                <a16:creationId xmlns:a16="http://schemas.microsoft.com/office/drawing/2014/main" id="{044B9740-80DF-1D29-876B-71716E99CE24}"/>
              </a:ext>
            </a:extLst>
          </p:cNvPr>
          <p:cNvSpPr txBox="1"/>
          <p:nvPr/>
        </p:nvSpPr>
        <p:spPr>
          <a:xfrm>
            <a:off x="7882237" y="2990904"/>
            <a:ext cx="168490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1 X 7 weeks</a:t>
            </a:r>
          </a:p>
        </p:txBody>
      </p:sp>
      <p:sp>
        <p:nvSpPr>
          <p:cNvPr id="21" name="TextBox 20">
            <a:extLst>
              <a:ext uri="{FF2B5EF4-FFF2-40B4-BE49-F238E27FC236}">
                <a16:creationId xmlns:a16="http://schemas.microsoft.com/office/drawing/2014/main" id="{175E9459-F094-9A6F-CF26-57341941E754}"/>
              </a:ext>
            </a:extLst>
          </p:cNvPr>
          <p:cNvSpPr txBox="1"/>
          <p:nvPr/>
        </p:nvSpPr>
        <p:spPr>
          <a:xfrm>
            <a:off x="5376935" y="2734471"/>
            <a:ext cx="1684909" cy="203132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Revelation 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Eph. 3:2-5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1 Peter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1 </a:t>
            </a:r>
            <a:r>
              <a:rPr kumimoji="0" lang="en-US" sz="1800" b="1" i="0" u="none" strike="noStrike" kern="1200" cap="none" spc="0" normalizeH="0" baseline="0" noProof="0" dirty="0" err="1">
                <a:ln>
                  <a:noFill/>
                </a:ln>
                <a:solidFill>
                  <a:srgbClr val="FF0000"/>
                </a:solidFill>
                <a:effectLst/>
                <a:uLnTx/>
                <a:uFillTx/>
                <a:latin typeface="Calibri" panose="020F0502020204030204"/>
                <a:ea typeface="+mn-ea"/>
                <a:cs typeface="+mn-cs"/>
              </a:rPr>
              <a:t>Thes</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 1:10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1 </a:t>
            </a:r>
            <a:r>
              <a:rPr kumimoji="0" lang="en-US" sz="1800" b="1" i="0" u="none" strike="noStrike" kern="1200" cap="none" spc="0" normalizeH="0" baseline="0" noProof="0" dirty="0" err="1">
                <a:ln>
                  <a:noFill/>
                </a:ln>
                <a:solidFill>
                  <a:srgbClr val="FF0000"/>
                </a:solidFill>
                <a:effectLst/>
                <a:uLnTx/>
                <a:uFillTx/>
                <a:latin typeface="Calibri" panose="020F0502020204030204"/>
                <a:ea typeface="+mn-ea"/>
                <a:cs typeface="+mn-cs"/>
              </a:rPr>
              <a:t>Thes</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 4:13-18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Gal. 3:26-29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Col. 3:10-11</a:t>
            </a:r>
          </a:p>
        </p:txBody>
      </p:sp>
      <p:sp>
        <p:nvSpPr>
          <p:cNvPr id="22" name="TextBox 21">
            <a:extLst>
              <a:ext uri="{FF2B5EF4-FFF2-40B4-BE49-F238E27FC236}">
                <a16:creationId xmlns:a16="http://schemas.microsoft.com/office/drawing/2014/main" id="{A4C0F64D-5F64-5FDC-C14F-DA68090E0801}"/>
              </a:ext>
            </a:extLst>
          </p:cNvPr>
          <p:cNvSpPr txBox="1"/>
          <p:nvPr/>
        </p:nvSpPr>
        <p:spPr>
          <a:xfrm>
            <a:off x="2877155" y="1669505"/>
            <a:ext cx="168490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CHRIST</a:t>
            </a:r>
          </a:p>
        </p:txBody>
      </p:sp>
      <p:sp>
        <p:nvSpPr>
          <p:cNvPr id="23" name="TextBox 22">
            <a:extLst>
              <a:ext uri="{FF2B5EF4-FFF2-40B4-BE49-F238E27FC236}">
                <a16:creationId xmlns:a16="http://schemas.microsoft.com/office/drawing/2014/main" id="{1AF6079A-9F6E-0A58-B3B7-31CB40742588}"/>
              </a:ext>
            </a:extLst>
          </p:cNvPr>
          <p:cNvSpPr txBox="1"/>
          <p:nvPr/>
        </p:nvSpPr>
        <p:spPr>
          <a:xfrm>
            <a:off x="854609" y="1669505"/>
            <a:ext cx="168490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Jerusalem</a:t>
            </a:r>
          </a:p>
        </p:txBody>
      </p:sp>
      <p:cxnSp>
        <p:nvCxnSpPr>
          <p:cNvPr id="25" name="Straight Connector 24">
            <a:extLst>
              <a:ext uri="{FF2B5EF4-FFF2-40B4-BE49-F238E27FC236}">
                <a16:creationId xmlns:a16="http://schemas.microsoft.com/office/drawing/2014/main" id="{45D0CDE8-6693-51EE-30E9-C1C698002421}"/>
              </a:ext>
            </a:extLst>
          </p:cNvPr>
          <p:cNvCxnSpPr/>
          <p:nvPr/>
        </p:nvCxnSpPr>
        <p:spPr>
          <a:xfrm flipV="1">
            <a:off x="9713986" y="518328"/>
            <a:ext cx="1096889" cy="727845"/>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9CE9FCB-6602-4102-D8B5-39E20C0672E3}"/>
              </a:ext>
            </a:extLst>
          </p:cNvPr>
          <p:cNvCxnSpPr>
            <a:cxnSpLocks/>
          </p:cNvCxnSpPr>
          <p:nvPr/>
        </p:nvCxnSpPr>
        <p:spPr>
          <a:xfrm rot="3780000" flipV="1">
            <a:off x="9689185" y="2664064"/>
            <a:ext cx="1096889" cy="727845"/>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5E3F6BDD-B09D-6F97-1C19-F5492BBA32BF}"/>
              </a:ext>
            </a:extLst>
          </p:cNvPr>
          <p:cNvSpPr txBox="1"/>
          <p:nvPr/>
        </p:nvSpPr>
        <p:spPr>
          <a:xfrm>
            <a:off x="1123950" y="4765796"/>
            <a:ext cx="9601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7 weeks   =   49 </a:t>
            </a:r>
            <a:r>
              <a:rPr kumimoji="0" lang="en-US" sz="1800" b="1" i="0" u="none" strike="noStrike" kern="1200" cap="none" spc="0" normalizeH="0" baseline="0" noProof="0" dirty="0" err="1">
                <a:ln>
                  <a:noFill/>
                </a:ln>
                <a:solidFill>
                  <a:srgbClr val="0070C0"/>
                </a:solidFill>
                <a:effectLst/>
                <a:uLnTx/>
                <a:uFillTx/>
                <a:latin typeface="Calibri" panose="020F0502020204030204"/>
                <a:ea typeface="+mn-ea"/>
                <a:cs typeface="+mn-cs"/>
              </a:rPr>
              <a:t>yrs</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   17,640 days	Cyrus Temple	</a:t>
            </a:r>
            <a:r>
              <a:rPr kumimoji="0" lang="en-US" sz="1800" b="1" i="0" u="none" strike="noStrike" kern="1200" cap="none" spc="0" normalizeH="0" baseline="0" noProof="0" dirty="0" err="1">
                <a:ln>
                  <a:noFill/>
                </a:ln>
                <a:solidFill>
                  <a:srgbClr val="0070C0"/>
                </a:solidFill>
                <a:effectLst/>
                <a:uLnTx/>
                <a:uFillTx/>
                <a:latin typeface="Calibri" panose="020F0502020204030204"/>
                <a:ea typeface="+mn-ea"/>
                <a:cs typeface="+mn-cs"/>
              </a:rPr>
              <a:t>Artaxterses</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Wall	Restoration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62 weeks = 434 </a:t>
            </a:r>
            <a:r>
              <a:rPr kumimoji="0" lang="en-US" sz="1800" b="1" i="0" u="none" strike="noStrike" kern="1200" cap="none" spc="0" normalizeH="0" baseline="0" noProof="0" dirty="0" err="1">
                <a:ln>
                  <a:noFill/>
                </a:ln>
                <a:solidFill>
                  <a:srgbClr val="0070C0"/>
                </a:solidFill>
                <a:effectLst/>
                <a:uLnTx/>
                <a:uFillTx/>
                <a:latin typeface="Calibri" panose="020F0502020204030204"/>
                <a:ea typeface="+mn-ea"/>
                <a:cs typeface="+mn-cs"/>
              </a:rPr>
              <a:t>yrs</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 156,240 days					450 BC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srgbClr val="0070C0"/>
                </a:solidFill>
                <a:effectLst/>
                <a:uLnTx/>
                <a:uFillTx/>
                <a:latin typeface="Calibri" panose="020F0502020204030204"/>
                <a:ea typeface="+mn-ea"/>
                <a:cs typeface="+mn-cs"/>
              </a:rPr>
              <a:t>1 week     </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en-US" sz="1800" b="1" i="0" u="sng" strike="noStrike" kern="1200" cap="none" spc="0" normalizeH="0" baseline="0" noProof="0" dirty="0">
                <a:ln>
                  <a:noFill/>
                </a:ln>
                <a:solidFill>
                  <a:srgbClr val="0070C0"/>
                </a:solidFill>
                <a:effectLst/>
                <a:uLnTx/>
                <a:uFillTx/>
                <a:latin typeface="Calibri" panose="020F0502020204030204"/>
                <a:ea typeface="+mn-ea"/>
                <a:cs typeface="+mn-cs"/>
              </a:rPr>
              <a:t>    7 </a:t>
            </a:r>
            <a:r>
              <a:rPr kumimoji="0" lang="en-US" sz="1800" b="1" i="0" u="sng" strike="noStrike" kern="1200" cap="none" spc="0" normalizeH="0" baseline="0" noProof="0" dirty="0" err="1">
                <a:ln>
                  <a:noFill/>
                </a:ln>
                <a:solidFill>
                  <a:srgbClr val="0070C0"/>
                </a:solidFill>
                <a:effectLst/>
                <a:uLnTx/>
                <a:uFillTx/>
                <a:latin typeface="Calibri" panose="020F0502020204030204"/>
                <a:ea typeface="+mn-ea"/>
                <a:cs typeface="+mn-cs"/>
              </a:rPr>
              <a:t>yrs</a:t>
            </a:r>
            <a:r>
              <a:rPr kumimoji="0" lang="en-US" sz="1800" b="1" i="0" u="sng"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en-US" sz="1800" b="1" i="0" u="sng" strike="noStrike" kern="1200" cap="none" spc="0" normalizeH="0" baseline="0" noProof="0" dirty="0">
                <a:ln>
                  <a:noFill/>
                </a:ln>
                <a:solidFill>
                  <a:srgbClr val="0070C0"/>
                </a:solidFill>
                <a:effectLst/>
                <a:uLnTx/>
                <a:uFillTx/>
                <a:latin typeface="Calibri" panose="020F0502020204030204"/>
                <a:ea typeface="+mn-ea"/>
                <a:cs typeface="+mn-cs"/>
              </a:rPr>
              <a:t>    2,520 days</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Jerusalem  and Temple destroyed	AD 70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70 weeks     490 </a:t>
            </a:r>
            <a:r>
              <a:rPr kumimoji="0" lang="en-US" sz="1800" b="1" i="0" u="none" strike="noStrike" kern="1200" cap="none" spc="0" normalizeH="0" baseline="0" noProof="0" dirty="0" err="1">
                <a:ln>
                  <a:noFill/>
                </a:ln>
                <a:solidFill>
                  <a:srgbClr val="0070C0"/>
                </a:solidFill>
                <a:effectLst/>
                <a:uLnTx/>
                <a:uFillTx/>
                <a:latin typeface="Calibri" panose="020F0502020204030204"/>
                <a:ea typeface="+mn-ea"/>
                <a:cs typeface="+mn-cs"/>
              </a:rPr>
              <a:t>yrs</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     176,400 days</a:t>
            </a:r>
          </a:p>
        </p:txBody>
      </p:sp>
    </p:spTree>
    <p:extLst>
      <p:ext uri="{BB962C8B-B14F-4D97-AF65-F5344CB8AC3E}">
        <p14:creationId xmlns:p14="http://schemas.microsoft.com/office/powerpoint/2010/main" val="4108412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929D0-B69E-9AF1-1D43-42CFAD859D52}"/>
              </a:ext>
            </a:extLst>
          </p:cNvPr>
          <p:cNvSpPr>
            <a:spLocks noGrp="1"/>
          </p:cNvSpPr>
          <p:nvPr>
            <p:ph type="title"/>
          </p:nvPr>
        </p:nvSpPr>
        <p:spPr>
          <a:xfrm>
            <a:off x="1451579" y="342420"/>
            <a:ext cx="9291215" cy="1049235"/>
          </a:xfrm>
        </p:spPr>
        <p:txBody>
          <a:bodyPr>
            <a:normAutofit/>
          </a:bodyPr>
          <a:lstStyle/>
          <a:p>
            <a:r>
              <a:rPr lang="en-US" sz="4400" dirty="0"/>
              <a:t>Chapter 3</a:t>
            </a:r>
          </a:p>
        </p:txBody>
      </p:sp>
      <p:sp>
        <p:nvSpPr>
          <p:cNvPr id="3" name="Content Placeholder 2">
            <a:extLst>
              <a:ext uri="{FF2B5EF4-FFF2-40B4-BE49-F238E27FC236}">
                <a16:creationId xmlns:a16="http://schemas.microsoft.com/office/drawing/2014/main" id="{4A5EFB8A-7D7F-B4A5-9500-026FF89795ED}"/>
              </a:ext>
            </a:extLst>
          </p:cNvPr>
          <p:cNvSpPr>
            <a:spLocks noGrp="1"/>
          </p:cNvSpPr>
          <p:nvPr>
            <p:ph idx="1"/>
          </p:nvPr>
        </p:nvSpPr>
        <p:spPr>
          <a:xfrm>
            <a:off x="1451579" y="1391655"/>
            <a:ext cx="9291215" cy="4241702"/>
          </a:xfrm>
        </p:spPr>
        <p:txBody>
          <a:bodyPr/>
          <a:lstStyle/>
          <a:p>
            <a:r>
              <a:rPr lang="en-US" sz="3200" dirty="0"/>
              <a:t>Verses 1-6</a:t>
            </a:r>
          </a:p>
          <a:p>
            <a:pPr lvl="1"/>
            <a:r>
              <a:rPr lang="en-US" sz="3200" dirty="0"/>
              <a:t>To the Church in Sardis</a:t>
            </a:r>
          </a:p>
          <a:p>
            <a:r>
              <a:rPr lang="en-US" sz="3200" dirty="0"/>
              <a:t>Verses 7-13</a:t>
            </a:r>
          </a:p>
          <a:p>
            <a:pPr lvl="1"/>
            <a:r>
              <a:rPr lang="en-US" sz="3200" dirty="0"/>
              <a:t>To the Church in Philadelphia</a:t>
            </a:r>
          </a:p>
          <a:p>
            <a:r>
              <a:rPr lang="en-US" sz="3200" dirty="0"/>
              <a:t>Verses 14-22</a:t>
            </a:r>
          </a:p>
          <a:p>
            <a:pPr lvl="1"/>
            <a:r>
              <a:rPr lang="en-US" sz="3200" dirty="0"/>
              <a:t>To the Church in Laodicea</a:t>
            </a:r>
          </a:p>
          <a:p>
            <a:endParaRPr lang="en-US" dirty="0"/>
          </a:p>
        </p:txBody>
      </p:sp>
    </p:spTree>
    <p:extLst>
      <p:ext uri="{BB962C8B-B14F-4D97-AF65-F5344CB8AC3E}">
        <p14:creationId xmlns:p14="http://schemas.microsoft.com/office/powerpoint/2010/main" val="1862428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DE12E-16AD-687E-210C-6036B8A49721}"/>
              </a:ext>
            </a:extLst>
          </p:cNvPr>
          <p:cNvSpPr>
            <a:spLocks noGrp="1"/>
          </p:cNvSpPr>
          <p:nvPr>
            <p:ph type="title"/>
          </p:nvPr>
        </p:nvSpPr>
        <p:spPr>
          <a:xfrm>
            <a:off x="1450392" y="65692"/>
            <a:ext cx="9291215" cy="1049235"/>
          </a:xfrm>
        </p:spPr>
        <p:txBody>
          <a:bodyPr/>
          <a:lstStyle/>
          <a:p>
            <a:r>
              <a:rPr lang="en-US" dirty="0"/>
              <a:t>Message to Sardis</a:t>
            </a:r>
          </a:p>
        </p:txBody>
      </p:sp>
      <p:sp>
        <p:nvSpPr>
          <p:cNvPr id="3" name="Content Placeholder 2">
            <a:extLst>
              <a:ext uri="{FF2B5EF4-FFF2-40B4-BE49-F238E27FC236}">
                <a16:creationId xmlns:a16="http://schemas.microsoft.com/office/drawing/2014/main" id="{B74143EE-7D71-1825-36EB-F51768046C42}"/>
              </a:ext>
            </a:extLst>
          </p:cNvPr>
          <p:cNvSpPr>
            <a:spLocks noGrp="1"/>
          </p:cNvSpPr>
          <p:nvPr>
            <p:ph idx="1"/>
          </p:nvPr>
        </p:nvSpPr>
        <p:spPr>
          <a:xfrm>
            <a:off x="292099" y="938463"/>
            <a:ext cx="11607800" cy="5170237"/>
          </a:xfrm>
        </p:spPr>
        <p:txBody>
          <a:bodyPr>
            <a:noAutofit/>
          </a:bodyPr>
          <a:lstStyle/>
          <a:p>
            <a:pPr marL="0" indent="0">
              <a:buNone/>
            </a:pPr>
            <a:r>
              <a:rPr lang="en-US" sz="2400" b="1" dirty="0">
                <a:solidFill>
                  <a:srgbClr val="FF0000"/>
                </a:solidFill>
              </a:rPr>
              <a:t>1</a:t>
            </a:r>
            <a:r>
              <a:rPr lang="en-US" sz="2400" dirty="0"/>
              <a:t> “To the angel (divine messenger) of the church in  Sardis write: </a:t>
            </a:r>
          </a:p>
          <a:p>
            <a:pPr marL="0" indent="0">
              <a:buNone/>
            </a:pPr>
            <a:r>
              <a:rPr lang="en-US" sz="2400" dirty="0"/>
              <a:t>These are the words of Him who has  the seven Spirits of God and the seven stars: ‘I know your deeds; you have a name (reputation) that you are alive, but [in reality] you are dead. </a:t>
            </a:r>
            <a:r>
              <a:rPr lang="en-US" sz="2400" b="1" dirty="0">
                <a:solidFill>
                  <a:srgbClr val="FF0000"/>
                </a:solidFill>
              </a:rPr>
              <a:t>2</a:t>
            </a:r>
            <a:r>
              <a:rPr lang="en-US" sz="2400" dirty="0"/>
              <a:t> Wake up, and strengthen and reaffirm what remains [of your faithful commitment to Me], which is about to die; for I have not found [any of] your deeds completed in the sight of My God or meeting His requirements.     </a:t>
            </a:r>
            <a:r>
              <a:rPr lang="en-US" sz="2400" b="1" dirty="0">
                <a:solidFill>
                  <a:srgbClr val="FF0000"/>
                </a:solidFill>
              </a:rPr>
              <a:t>3</a:t>
            </a:r>
            <a:r>
              <a:rPr lang="en-US" sz="2400" dirty="0"/>
              <a:t> So remember and take to heart the lessons you have received and heard. Keep and obey them, and repent [change your sinful way of thinking, and demonstrate your repentance with new behavior that proves a conscious decision to turn away from sin]. So then, if you do not wake up, I will come like a thief, and you will not know at what hour I will come to you.</a:t>
            </a:r>
          </a:p>
        </p:txBody>
      </p:sp>
    </p:spTree>
    <p:extLst>
      <p:ext uri="{BB962C8B-B14F-4D97-AF65-F5344CB8AC3E}">
        <p14:creationId xmlns:p14="http://schemas.microsoft.com/office/powerpoint/2010/main" val="33013608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337DD-7B78-3EE8-2A94-E2B19C2C9AB1}"/>
              </a:ext>
            </a:extLst>
          </p:cNvPr>
          <p:cNvSpPr>
            <a:spLocks noGrp="1"/>
          </p:cNvSpPr>
          <p:nvPr>
            <p:ph type="title"/>
          </p:nvPr>
        </p:nvSpPr>
        <p:spPr>
          <a:xfrm>
            <a:off x="1424991" y="279901"/>
            <a:ext cx="9291215" cy="1049235"/>
          </a:xfrm>
        </p:spPr>
        <p:txBody>
          <a:bodyPr/>
          <a:lstStyle/>
          <a:p>
            <a:r>
              <a:rPr lang="en-US" dirty="0"/>
              <a:t>Message to Sardis continued</a:t>
            </a:r>
          </a:p>
        </p:txBody>
      </p:sp>
      <p:sp>
        <p:nvSpPr>
          <p:cNvPr id="3" name="Content Placeholder 2">
            <a:extLst>
              <a:ext uri="{FF2B5EF4-FFF2-40B4-BE49-F238E27FC236}">
                <a16:creationId xmlns:a16="http://schemas.microsoft.com/office/drawing/2014/main" id="{A0132C2B-6784-5026-36B4-94EDF626FAD2}"/>
              </a:ext>
            </a:extLst>
          </p:cNvPr>
          <p:cNvSpPr>
            <a:spLocks noGrp="1"/>
          </p:cNvSpPr>
          <p:nvPr>
            <p:ph idx="1"/>
          </p:nvPr>
        </p:nvSpPr>
        <p:spPr>
          <a:xfrm>
            <a:off x="292100" y="1410125"/>
            <a:ext cx="11607799" cy="4495375"/>
          </a:xfrm>
        </p:spPr>
        <p:txBody>
          <a:bodyPr>
            <a:normAutofit lnSpcReduction="10000"/>
          </a:bodyPr>
          <a:lstStyle/>
          <a:p>
            <a:pPr marL="0" indent="0">
              <a:buNone/>
            </a:pPr>
            <a:r>
              <a:rPr lang="en-US" sz="2800" b="1" dirty="0">
                <a:solidFill>
                  <a:srgbClr val="FF0000"/>
                </a:solidFill>
              </a:rPr>
              <a:t>4</a:t>
            </a:r>
            <a:r>
              <a:rPr lang="en-US" sz="2800" dirty="0"/>
              <a:t> But you [still] have a few people in Sardis who have not soiled their clothes [that is, contaminated their character and personal integrity with sin]; and they will walk with Me [dressed] in white, because they are worthy (righteous). </a:t>
            </a:r>
            <a:r>
              <a:rPr lang="en-US" sz="2800" b="1" dirty="0">
                <a:solidFill>
                  <a:srgbClr val="FF0000"/>
                </a:solidFill>
              </a:rPr>
              <a:t>5</a:t>
            </a:r>
            <a:r>
              <a:rPr lang="en-US" sz="2800" dirty="0"/>
              <a:t> He who overcomes [the world through believing that Jesus is the Son of God] will accordingly be dressed in white clothing; and I will never blot out his name from the Book of Life, and I will confess and openly acknowledge his name before My Father and before His angels [saying that he is one of Mine]. </a:t>
            </a:r>
            <a:r>
              <a:rPr lang="en-US" sz="2800" b="1" dirty="0">
                <a:solidFill>
                  <a:srgbClr val="FF0000"/>
                </a:solidFill>
              </a:rPr>
              <a:t>6</a:t>
            </a:r>
            <a:r>
              <a:rPr lang="en-US" sz="2800" dirty="0"/>
              <a:t> He who has an ear, let him hear and heed what the Spirit says to the churches.</a:t>
            </a:r>
          </a:p>
        </p:txBody>
      </p:sp>
    </p:spTree>
    <p:extLst>
      <p:ext uri="{BB962C8B-B14F-4D97-AF65-F5344CB8AC3E}">
        <p14:creationId xmlns:p14="http://schemas.microsoft.com/office/powerpoint/2010/main" val="1730062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B7926-62FD-B863-4B16-3C33BC4B7F12}"/>
              </a:ext>
            </a:extLst>
          </p:cNvPr>
          <p:cNvSpPr>
            <a:spLocks noGrp="1"/>
          </p:cNvSpPr>
          <p:nvPr>
            <p:ph type="title"/>
          </p:nvPr>
        </p:nvSpPr>
        <p:spPr>
          <a:xfrm>
            <a:off x="1431341" y="279901"/>
            <a:ext cx="9291215" cy="1049235"/>
          </a:xfrm>
        </p:spPr>
        <p:txBody>
          <a:bodyPr/>
          <a:lstStyle/>
          <a:p>
            <a:r>
              <a:rPr lang="en-US" dirty="0"/>
              <a:t>Message to Philadelphia</a:t>
            </a:r>
          </a:p>
        </p:txBody>
      </p:sp>
      <p:sp>
        <p:nvSpPr>
          <p:cNvPr id="3" name="Content Placeholder 2">
            <a:extLst>
              <a:ext uri="{FF2B5EF4-FFF2-40B4-BE49-F238E27FC236}">
                <a16:creationId xmlns:a16="http://schemas.microsoft.com/office/drawing/2014/main" id="{D52B3E09-9AA1-5A3C-64E5-E7D1D800EF05}"/>
              </a:ext>
            </a:extLst>
          </p:cNvPr>
          <p:cNvSpPr>
            <a:spLocks noGrp="1"/>
          </p:cNvSpPr>
          <p:nvPr>
            <p:ph idx="1"/>
          </p:nvPr>
        </p:nvSpPr>
        <p:spPr>
          <a:xfrm>
            <a:off x="279400" y="1473200"/>
            <a:ext cx="11595099" cy="4580281"/>
          </a:xfrm>
        </p:spPr>
        <p:txBody>
          <a:bodyPr>
            <a:normAutofit fontScale="92500"/>
          </a:bodyPr>
          <a:lstStyle/>
          <a:p>
            <a:pPr marL="0" indent="0">
              <a:buNone/>
            </a:pPr>
            <a:r>
              <a:rPr lang="en-US" sz="2800" b="1" dirty="0">
                <a:solidFill>
                  <a:srgbClr val="FF0000"/>
                </a:solidFill>
              </a:rPr>
              <a:t>7</a:t>
            </a:r>
            <a:r>
              <a:rPr lang="en-US" sz="2800" dirty="0"/>
              <a:t> “And to the angel (divine messenger) of the church in  Philadelphia write:</a:t>
            </a:r>
          </a:p>
          <a:p>
            <a:pPr marL="0" indent="0">
              <a:buNone/>
            </a:pPr>
            <a:r>
              <a:rPr lang="en-US" sz="2800" dirty="0"/>
              <a:t>These are the words of the Holy One, the True One, He who has the key [to the house] of David, He who opens and no one will [be able to] shut, and He who shuts and no one opens: </a:t>
            </a:r>
            <a:r>
              <a:rPr lang="en-US" sz="2800" b="1" dirty="0">
                <a:solidFill>
                  <a:srgbClr val="FF0000"/>
                </a:solidFill>
              </a:rPr>
              <a:t>8</a:t>
            </a:r>
            <a:r>
              <a:rPr lang="en-US" sz="2800" dirty="0"/>
              <a:t> ‘I know your deeds. See, I have set before you an open door which no one is able to shut, for you have a little power, and have kept My word, and have not renounced or denied My name.          </a:t>
            </a:r>
            <a:r>
              <a:rPr lang="en-US" sz="2800" b="1" dirty="0">
                <a:solidFill>
                  <a:srgbClr val="FF0000"/>
                </a:solidFill>
              </a:rPr>
              <a:t>9 </a:t>
            </a:r>
            <a:r>
              <a:rPr lang="en-US" sz="2800" dirty="0"/>
              <a:t>Take note, I will make those of the synagogue of Satan, who say that they are Jews and are not, but lie—I will make them come and bow down at your feet and make them know [without any doubt] that I have loved you. </a:t>
            </a:r>
          </a:p>
        </p:txBody>
      </p:sp>
    </p:spTree>
    <p:extLst>
      <p:ext uri="{BB962C8B-B14F-4D97-AF65-F5344CB8AC3E}">
        <p14:creationId xmlns:p14="http://schemas.microsoft.com/office/powerpoint/2010/main" val="3279618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AFDE9-BD58-9F7C-17B3-265FD661DC4C}"/>
              </a:ext>
            </a:extLst>
          </p:cNvPr>
          <p:cNvSpPr>
            <a:spLocks noGrp="1"/>
          </p:cNvSpPr>
          <p:nvPr>
            <p:ph type="title"/>
          </p:nvPr>
        </p:nvSpPr>
        <p:spPr>
          <a:xfrm>
            <a:off x="1451579" y="342420"/>
            <a:ext cx="9291215" cy="1049235"/>
          </a:xfrm>
        </p:spPr>
        <p:txBody>
          <a:bodyPr/>
          <a:lstStyle/>
          <a:p>
            <a:r>
              <a:rPr lang="en-US" dirty="0"/>
              <a:t>Message to Philadelphia continued</a:t>
            </a:r>
          </a:p>
        </p:txBody>
      </p:sp>
      <p:sp>
        <p:nvSpPr>
          <p:cNvPr id="3" name="Content Placeholder 2">
            <a:extLst>
              <a:ext uri="{FF2B5EF4-FFF2-40B4-BE49-F238E27FC236}">
                <a16:creationId xmlns:a16="http://schemas.microsoft.com/office/drawing/2014/main" id="{6AB414F1-1C54-EA47-B77D-B6316258BDD7}"/>
              </a:ext>
            </a:extLst>
          </p:cNvPr>
          <p:cNvSpPr>
            <a:spLocks noGrp="1"/>
          </p:cNvSpPr>
          <p:nvPr>
            <p:ph idx="1"/>
          </p:nvPr>
        </p:nvSpPr>
        <p:spPr>
          <a:xfrm>
            <a:off x="444500" y="1206500"/>
            <a:ext cx="11252199" cy="4775200"/>
          </a:xfrm>
        </p:spPr>
        <p:txBody>
          <a:bodyPr>
            <a:normAutofit lnSpcReduction="10000"/>
          </a:bodyPr>
          <a:lstStyle/>
          <a:p>
            <a:pPr marL="0" indent="0">
              <a:buNone/>
            </a:pPr>
            <a:r>
              <a:rPr lang="en-US" sz="2400" b="1" dirty="0">
                <a:solidFill>
                  <a:srgbClr val="FF0000"/>
                </a:solidFill>
              </a:rPr>
              <a:t>10</a:t>
            </a:r>
            <a:r>
              <a:rPr lang="en-US" sz="2400" dirty="0"/>
              <a:t> Because you have kept the word of My endurance [My command to persevere], I will keep you [safe] from the hour of trial, that hour which is about to come on the whole [inhabited] world, to test those who live on the earth.     </a:t>
            </a:r>
            <a:r>
              <a:rPr lang="en-US" sz="2400" b="1" dirty="0">
                <a:solidFill>
                  <a:srgbClr val="FF0000"/>
                </a:solidFill>
              </a:rPr>
              <a:t>11 </a:t>
            </a:r>
            <a:r>
              <a:rPr lang="en-US" sz="2400" dirty="0"/>
              <a:t>I am coming quickly. Hold tight what you have, so that no one will take your crown [by leading you to renounce the faith]. </a:t>
            </a:r>
            <a:r>
              <a:rPr lang="en-US" sz="2400" b="1" dirty="0">
                <a:solidFill>
                  <a:srgbClr val="FF0000"/>
                </a:solidFill>
              </a:rPr>
              <a:t>12</a:t>
            </a:r>
            <a:r>
              <a:rPr lang="en-US" sz="2400" dirty="0"/>
              <a:t> He who overcomes [the world through believing that Jesus is the Son of God], I will make him a pillar in the temple of My God; he will most certainly never be put out of it, and I will write on him the name of My God, and the name of the city of My God, the new Jerusalem, which descends out of heaven from My God, and My [own] new name. </a:t>
            </a:r>
            <a:r>
              <a:rPr lang="en-US" sz="2400" b="1" dirty="0">
                <a:solidFill>
                  <a:srgbClr val="FF0000"/>
                </a:solidFill>
              </a:rPr>
              <a:t>13</a:t>
            </a:r>
            <a:r>
              <a:rPr lang="en-US" sz="2400" dirty="0"/>
              <a:t> He who has an ear, let him hear and heed what the Spirit says to the churches.’</a:t>
            </a:r>
          </a:p>
        </p:txBody>
      </p:sp>
    </p:spTree>
    <p:extLst>
      <p:ext uri="{BB962C8B-B14F-4D97-AF65-F5344CB8AC3E}">
        <p14:creationId xmlns:p14="http://schemas.microsoft.com/office/powerpoint/2010/main" val="34566179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603F-2ED3-95DA-BBF0-B31C60DF14A2}"/>
              </a:ext>
            </a:extLst>
          </p:cNvPr>
          <p:cNvSpPr>
            <a:spLocks noGrp="1"/>
          </p:cNvSpPr>
          <p:nvPr>
            <p:ph type="title"/>
          </p:nvPr>
        </p:nvSpPr>
        <p:spPr>
          <a:xfrm>
            <a:off x="1450392" y="389782"/>
            <a:ext cx="9291215" cy="1049235"/>
          </a:xfrm>
        </p:spPr>
        <p:txBody>
          <a:bodyPr/>
          <a:lstStyle/>
          <a:p>
            <a:r>
              <a:rPr lang="en-US" dirty="0"/>
              <a:t>Message to Laodicea</a:t>
            </a:r>
          </a:p>
        </p:txBody>
      </p:sp>
      <p:sp>
        <p:nvSpPr>
          <p:cNvPr id="3" name="Content Placeholder 2">
            <a:extLst>
              <a:ext uri="{FF2B5EF4-FFF2-40B4-BE49-F238E27FC236}">
                <a16:creationId xmlns:a16="http://schemas.microsoft.com/office/drawing/2014/main" id="{E714546D-BF5F-A008-F223-7BCC09E07A73}"/>
              </a:ext>
            </a:extLst>
          </p:cNvPr>
          <p:cNvSpPr>
            <a:spLocks noGrp="1"/>
          </p:cNvSpPr>
          <p:nvPr>
            <p:ph idx="1"/>
          </p:nvPr>
        </p:nvSpPr>
        <p:spPr>
          <a:xfrm>
            <a:off x="381000" y="1333500"/>
            <a:ext cx="11480800" cy="4610100"/>
          </a:xfrm>
        </p:spPr>
        <p:txBody>
          <a:bodyPr>
            <a:normAutofit fontScale="92500" lnSpcReduction="10000"/>
          </a:bodyPr>
          <a:lstStyle/>
          <a:p>
            <a:pPr marL="0" indent="0">
              <a:buNone/>
            </a:pPr>
            <a:r>
              <a:rPr lang="en-US" sz="2800" b="1" dirty="0">
                <a:solidFill>
                  <a:srgbClr val="FF0000"/>
                </a:solidFill>
              </a:rPr>
              <a:t>14</a:t>
            </a:r>
            <a:r>
              <a:rPr lang="en-US" sz="2800" dirty="0"/>
              <a:t> “To the angel (divine messenger) of the church in  Laodicea write:</a:t>
            </a:r>
          </a:p>
          <a:p>
            <a:pPr marL="0" indent="0">
              <a:buNone/>
            </a:pPr>
            <a:r>
              <a:rPr lang="en-US" sz="2800" dirty="0"/>
              <a:t>These are the words of the Amen, the trusted and faithful and true Witness, the  Beginning and Origin of God’s creation: </a:t>
            </a:r>
            <a:r>
              <a:rPr lang="en-US" sz="2800" b="1" dirty="0">
                <a:solidFill>
                  <a:srgbClr val="FF0000"/>
                </a:solidFill>
              </a:rPr>
              <a:t>15</a:t>
            </a:r>
            <a:r>
              <a:rPr lang="en-US" sz="2800" dirty="0"/>
              <a:t> ‘I know your deeds, that you are  neither cold (invigorating, refreshing) nor hot (healing, therapeutic); I wish that you were  cold or hot. </a:t>
            </a:r>
            <a:r>
              <a:rPr lang="en-US" sz="2800" b="1" dirty="0">
                <a:solidFill>
                  <a:srgbClr val="FF0000"/>
                </a:solidFill>
              </a:rPr>
              <a:t>16</a:t>
            </a:r>
            <a:r>
              <a:rPr lang="en-US" sz="2800" dirty="0"/>
              <a:t> So because you are lukewarm (spiritually useless), and neither hot nor cold, I will vomit you out of My mouth [rejecting you with disgust]. </a:t>
            </a:r>
            <a:r>
              <a:rPr lang="en-US" sz="2800" b="1" dirty="0">
                <a:solidFill>
                  <a:srgbClr val="FF0000"/>
                </a:solidFill>
              </a:rPr>
              <a:t>17</a:t>
            </a:r>
            <a:r>
              <a:rPr lang="en-US" sz="2800" dirty="0"/>
              <a:t> Because you say, “I am rich, and have prospered and grown wealthy, and have need of nothing,” and you do not know that you are wretched and miserable and poor and blind and naked [without hope and in great need]</a:t>
            </a:r>
          </a:p>
        </p:txBody>
      </p:sp>
    </p:spTree>
    <p:extLst>
      <p:ext uri="{BB962C8B-B14F-4D97-AF65-F5344CB8AC3E}">
        <p14:creationId xmlns:p14="http://schemas.microsoft.com/office/powerpoint/2010/main" val="25529356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49D96-E9DB-8E18-56E3-23ACDDE0DD50}"/>
              </a:ext>
            </a:extLst>
          </p:cNvPr>
          <p:cNvSpPr>
            <a:spLocks noGrp="1"/>
          </p:cNvSpPr>
          <p:nvPr>
            <p:ph type="title"/>
          </p:nvPr>
        </p:nvSpPr>
        <p:spPr>
          <a:xfrm>
            <a:off x="1451579" y="342420"/>
            <a:ext cx="9291215" cy="1049235"/>
          </a:xfrm>
        </p:spPr>
        <p:txBody>
          <a:bodyPr/>
          <a:lstStyle/>
          <a:p>
            <a:r>
              <a:rPr lang="en-US" dirty="0"/>
              <a:t>Message to Laodicea continued</a:t>
            </a:r>
          </a:p>
        </p:txBody>
      </p:sp>
      <p:sp>
        <p:nvSpPr>
          <p:cNvPr id="3" name="Content Placeholder 2">
            <a:extLst>
              <a:ext uri="{FF2B5EF4-FFF2-40B4-BE49-F238E27FC236}">
                <a16:creationId xmlns:a16="http://schemas.microsoft.com/office/drawing/2014/main" id="{D8042619-A5AE-3D0E-022D-211E261F5E10}"/>
              </a:ext>
            </a:extLst>
          </p:cNvPr>
          <p:cNvSpPr>
            <a:spLocks noGrp="1"/>
          </p:cNvSpPr>
          <p:nvPr>
            <p:ph idx="1"/>
          </p:nvPr>
        </p:nvSpPr>
        <p:spPr>
          <a:xfrm>
            <a:off x="368300" y="1391656"/>
            <a:ext cx="11023599" cy="4399544"/>
          </a:xfrm>
        </p:spPr>
        <p:txBody>
          <a:bodyPr>
            <a:normAutofit lnSpcReduction="10000"/>
          </a:bodyPr>
          <a:lstStyle/>
          <a:p>
            <a:pPr marL="0" indent="0">
              <a:buNone/>
            </a:pPr>
            <a:r>
              <a:rPr lang="en-US" sz="2800" b="1" dirty="0">
                <a:solidFill>
                  <a:srgbClr val="FF0000"/>
                </a:solidFill>
              </a:rPr>
              <a:t>18</a:t>
            </a:r>
            <a:r>
              <a:rPr lang="en-US" sz="2800" dirty="0"/>
              <a:t> I counsel you to buy from Me gold that has been heated red hot and refined by fire so that you may become truly rich; and white clothes [representing righteousness] to clothe yourself so that the shame of your nakedness will not be seen; and healing salve to put on your eyes so that you may see. </a:t>
            </a:r>
            <a:r>
              <a:rPr lang="en-US" sz="2800" b="1" dirty="0">
                <a:solidFill>
                  <a:srgbClr val="FF0000"/>
                </a:solidFill>
              </a:rPr>
              <a:t>19</a:t>
            </a:r>
            <a:r>
              <a:rPr lang="en-US" sz="2800" dirty="0"/>
              <a:t> Those whom I [dearly and tenderly] love, I rebuke and discipline [showing them their faults and instructing them]; so be enthusiastic and repent [change your inner self—your old way of thinking, your sinful behavior—seek God’s will]. </a:t>
            </a:r>
          </a:p>
        </p:txBody>
      </p:sp>
    </p:spTree>
    <p:extLst>
      <p:ext uri="{BB962C8B-B14F-4D97-AF65-F5344CB8AC3E}">
        <p14:creationId xmlns:p14="http://schemas.microsoft.com/office/powerpoint/2010/main" val="8319959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A94E3-66D6-768E-2F83-DD111CFBD783}"/>
              </a:ext>
            </a:extLst>
          </p:cNvPr>
          <p:cNvSpPr>
            <a:spLocks noGrp="1"/>
          </p:cNvSpPr>
          <p:nvPr>
            <p:ph type="title"/>
          </p:nvPr>
        </p:nvSpPr>
        <p:spPr/>
        <p:txBody>
          <a:bodyPr/>
          <a:lstStyle/>
          <a:p>
            <a:r>
              <a:rPr lang="en-US" dirty="0"/>
              <a:t>Message to Laodicea continued</a:t>
            </a:r>
          </a:p>
        </p:txBody>
      </p:sp>
      <p:sp>
        <p:nvSpPr>
          <p:cNvPr id="3" name="Content Placeholder 2">
            <a:extLst>
              <a:ext uri="{FF2B5EF4-FFF2-40B4-BE49-F238E27FC236}">
                <a16:creationId xmlns:a16="http://schemas.microsoft.com/office/drawing/2014/main" id="{FCCA071C-4FF8-B36A-C7E3-281B384CEBD9}"/>
              </a:ext>
            </a:extLst>
          </p:cNvPr>
          <p:cNvSpPr>
            <a:spLocks noGrp="1"/>
          </p:cNvSpPr>
          <p:nvPr>
            <p:ph idx="1"/>
          </p:nvPr>
        </p:nvSpPr>
        <p:spPr>
          <a:xfrm>
            <a:off x="393700" y="1536700"/>
            <a:ext cx="11417299" cy="3929645"/>
          </a:xfrm>
        </p:spPr>
        <p:txBody>
          <a:bodyPr>
            <a:normAutofit/>
          </a:bodyPr>
          <a:lstStyle/>
          <a:p>
            <a:pPr marL="0" indent="0">
              <a:buNone/>
            </a:pPr>
            <a:r>
              <a:rPr lang="en-US" sz="2800" b="1" dirty="0">
                <a:solidFill>
                  <a:srgbClr val="FF0000"/>
                </a:solidFill>
              </a:rPr>
              <a:t>20</a:t>
            </a:r>
            <a:r>
              <a:rPr lang="en-US" sz="2800" dirty="0"/>
              <a:t> Behold, I stand at the door [of the church] and continually knock. If anyone hears My voice and opens the door, I will come in and eat with him (restore him), and he with Me. </a:t>
            </a:r>
            <a:r>
              <a:rPr lang="en-US" sz="2800" b="1" dirty="0">
                <a:solidFill>
                  <a:srgbClr val="FF0000"/>
                </a:solidFill>
              </a:rPr>
              <a:t>21</a:t>
            </a:r>
            <a:r>
              <a:rPr lang="en-US" sz="2800" dirty="0"/>
              <a:t> He who overcomes [the world through believing that Jesus is the Son of God], I will grant to him [the privilege] to sit beside Me on My throne, as I also overcame and sat down beside My Father on His throne. </a:t>
            </a:r>
            <a:r>
              <a:rPr lang="en-US" sz="2800" b="1" dirty="0">
                <a:solidFill>
                  <a:srgbClr val="FF0000"/>
                </a:solidFill>
              </a:rPr>
              <a:t>22</a:t>
            </a:r>
            <a:r>
              <a:rPr lang="en-US" sz="2800" dirty="0"/>
              <a:t> He who has an ear, let him hear and heed what the Spirit says to the churches.’ ”</a:t>
            </a:r>
          </a:p>
        </p:txBody>
      </p:sp>
    </p:spTree>
    <p:extLst>
      <p:ext uri="{BB962C8B-B14F-4D97-AF65-F5344CB8AC3E}">
        <p14:creationId xmlns:p14="http://schemas.microsoft.com/office/powerpoint/2010/main" val="3665662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7 Candle Menorah">
            <a:extLst>
              <a:ext uri="{FF2B5EF4-FFF2-40B4-BE49-F238E27FC236}">
                <a16:creationId xmlns:a16="http://schemas.microsoft.com/office/drawing/2014/main" id="{06B52CFF-A211-9046-86C0-1FEFC0A646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6178" y="698500"/>
            <a:ext cx="5339644" cy="5461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F2B2CBB-CE37-71AD-C2E3-2152F977D2E2}"/>
              </a:ext>
            </a:extLst>
          </p:cNvPr>
          <p:cNvSpPr>
            <a:spLocks noGrp="1"/>
          </p:cNvSpPr>
          <p:nvPr>
            <p:ph type="title"/>
          </p:nvPr>
        </p:nvSpPr>
        <p:spPr/>
        <p:txBody>
          <a:bodyPr/>
          <a:lstStyle/>
          <a:p>
            <a:r>
              <a:rPr lang="en-US" b="1" dirty="0"/>
              <a:t>MENORAH</a:t>
            </a:r>
          </a:p>
        </p:txBody>
      </p:sp>
    </p:spTree>
    <p:extLst>
      <p:ext uri="{BB962C8B-B14F-4D97-AF65-F5344CB8AC3E}">
        <p14:creationId xmlns:p14="http://schemas.microsoft.com/office/powerpoint/2010/main" val="641691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88DF-27DB-6FEA-4D14-0F3B3F36D630}"/>
              </a:ext>
            </a:extLst>
          </p:cNvPr>
          <p:cNvSpPr>
            <a:spLocks noGrp="1"/>
          </p:cNvSpPr>
          <p:nvPr>
            <p:ph type="title"/>
          </p:nvPr>
        </p:nvSpPr>
        <p:spPr>
          <a:xfrm>
            <a:off x="1451579" y="342420"/>
            <a:ext cx="9291215" cy="1049235"/>
          </a:xfrm>
        </p:spPr>
        <p:txBody>
          <a:bodyPr>
            <a:normAutofit/>
          </a:bodyPr>
          <a:lstStyle/>
          <a:p>
            <a:r>
              <a:rPr lang="en-US" sz="4400" dirty="0"/>
              <a:t>Chapter 2</a:t>
            </a:r>
          </a:p>
        </p:txBody>
      </p:sp>
      <p:sp>
        <p:nvSpPr>
          <p:cNvPr id="3" name="Content Placeholder 2">
            <a:extLst>
              <a:ext uri="{FF2B5EF4-FFF2-40B4-BE49-F238E27FC236}">
                <a16:creationId xmlns:a16="http://schemas.microsoft.com/office/drawing/2014/main" id="{47AE5345-472C-7BF6-78CA-10306FE2C53C}"/>
              </a:ext>
            </a:extLst>
          </p:cNvPr>
          <p:cNvSpPr>
            <a:spLocks noGrp="1"/>
          </p:cNvSpPr>
          <p:nvPr>
            <p:ph idx="1"/>
          </p:nvPr>
        </p:nvSpPr>
        <p:spPr>
          <a:xfrm>
            <a:off x="1450392" y="1094014"/>
            <a:ext cx="9291215" cy="4816929"/>
          </a:xfrm>
        </p:spPr>
        <p:txBody>
          <a:bodyPr>
            <a:normAutofit fontScale="55000" lnSpcReduction="20000"/>
          </a:bodyPr>
          <a:lstStyle/>
          <a:p>
            <a:r>
              <a:rPr lang="en-US" sz="5800" dirty="0"/>
              <a:t>Verses 1-7</a:t>
            </a:r>
          </a:p>
          <a:p>
            <a:pPr lvl="1"/>
            <a:r>
              <a:rPr lang="en-US" sz="5800" dirty="0"/>
              <a:t>To the Church in Ephesus</a:t>
            </a:r>
          </a:p>
          <a:p>
            <a:r>
              <a:rPr lang="en-US" sz="5800" dirty="0"/>
              <a:t>Verses 8-11</a:t>
            </a:r>
          </a:p>
          <a:p>
            <a:pPr lvl="1"/>
            <a:r>
              <a:rPr lang="en-US" sz="5800" dirty="0"/>
              <a:t>To the Church in </a:t>
            </a:r>
            <a:r>
              <a:rPr lang="en-US" sz="5800" dirty="0" err="1"/>
              <a:t>Symrna</a:t>
            </a:r>
            <a:endParaRPr lang="en-US" sz="5800" dirty="0"/>
          </a:p>
          <a:p>
            <a:r>
              <a:rPr lang="en-US" sz="5800" dirty="0"/>
              <a:t>Verses 12-17</a:t>
            </a:r>
          </a:p>
          <a:p>
            <a:pPr lvl="1"/>
            <a:r>
              <a:rPr lang="en-US" sz="5800" dirty="0"/>
              <a:t>To the Church in Pergamum</a:t>
            </a:r>
          </a:p>
          <a:p>
            <a:r>
              <a:rPr lang="en-US" sz="5800" dirty="0"/>
              <a:t>Verses 18-29</a:t>
            </a:r>
          </a:p>
          <a:p>
            <a:pPr lvl="1"/>
            <a:r>
              <a:rPr lang="en-US" sz="5800" dirty="0"/>
              <a:t>To the Church in Thyatira</a:t>
            </a:r>
          </a:p>
          <a:p>
            <a:endParaRPr lang="en-US" dirty="0"/>
          </a:p>
        </p:txBody>
      </p:sp>
    </p:spTree>
    <p:extLst>
      <p:ext uri="{BB962C8B-B14F-4D97-AF65-F5344CB8AC3E}">
        <p14:creationId xmlns:p14="http://schemas.microsoft.com/office/powerpoint/2010/main" val="2561251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4863F-9478-83FF-42C7-9EEAC4D5D3FD}"/>
              </a:ext>
            </a:extLst>
          </p:cNvPr>
          <p:cNvSpPr>
            <a:spLocks noGrp="1"/>
          </p:cNvSpPr>
          <p:nvPr>
            <p:ph type="title"/>
          </p:nvPr>
        </p:nvSpPr>
        <p:spPr>
          <a:xfrm>
            <a:off x="1329040" y="342420"/>
            <a:ext cx="9291215" cy="1049235"/>
          </a:xfrm>
        </p:spPr>
        <p:txBody>
          <a:bodyPr/>
          <a:lstStyle/>
          <a:p>
            <a:r>
              <a:rPr lang="en-US" dirty="0"/>
              <a:t>Seven components of Church Letters</a:t>
            </a:r>
          </a:p>
        </p:txBody>
      </p:sp>
      <p:sp>
        <p:nvSpPr>
          <p:cNvPr id="3" name="Content Placeholder 2">
            <a:extLst>
              <a:ext uri="{FF2B5EF4-FFF2-40B4-BE49-F238E27FC236}">
                <a16:creationId xmlns:a16="http://schemas.microsoft.com/office/drawing/2014/main" id="{0ADF64A9-BD84-C8C9-CDBE-33B18BDBE176}"/>
              </a:ext>
            </a:extLst>
          </p:cNvPr>
          <p:cNvSpPr>
            <a:spLocks noGrp="1"/>
          </p:cNvSpPr>
          <p:nvPr>
            <p:ph idx="1"/>
          </p:nvPr>
        </p:nvSpPr>
        <p:spPr>
          <a:xfrm>
            <a:off x="1206501" y="1391656"/>
            <a:ext cx="9536294" cy="3815344"/>
          </a:xfrm>
        </p:spPr>
        <p:txBody>
          <a:bodyPr numCol="2">
            <a:normAutofit/>
          </a:bodyPr>
          <a:lstStyle/>
          <a:p>
            <a:pPr marL="457200" indent="-457200">
              <a:buFont typeface="+mj-lt"/>
              <a:buAutoNum type="arabicPeriod"/>
            </a:pPr>
            <a:r>
              <a:rPr lang="en-US" sz="2800" dirty="0"/>
              <a:t>Greetings</a:t>
            </a:r>
          </a:p>
          <a:p>
            <a:pPr marL="457200" indent="-457200">
              <a:buFont typeface="+mj-lt"/>
              <a:buAutoNum type="arabicPeriod"/>
            </a:pPr>
            <a:r>
              <a:rPr lang="en-US" sz="2800" dirty="0"/>
              <a:t>Presentation</a:t>
            </a:r>
          </a:p>
          <a:p>
            <a:pPr marL="457200" indent="-457200">
              <a:buFont typeface="+mj-lt"/>
              <a:buAutoNum type="arabicPeriod"/>
            </a:pPr>
            <a:r>
              <a:rPr lang="en-US" sz="2800" dirty="0"/>
              <a:t>Commendation</a:t>
            </a:r>
          </a:p>
          <a:p>
            <a:pPr marL="457200" indent="-457200">
              <a:buFont typeface="+mj-lt"/>
              <a:buAutoNum type="arabicPeriod"/>
            </a:pPr>
            <a:r>
              <a:rPr lang="en-US" sz="2800" dirty="0"/>
              <a:t>Concern</a:t>
            </a:r>
          </a:p>
          <a:p>
            <a:pPr marL="457200" indent="-457200">
              <a:buFont typeface="+mj-lt"/>
              <a:buAutoNum type="arabicPeriod"/>
            </a:pPr>
            <a:endParaRPr lang="en-US" sz="2800" dirty="0"/>
          </a:p>
          <a:p>
            <a:pPr marL="457200" indent="-457200">
              <a:buFont typeface="+mj-lt"/>
              <a:buAutoNum type="arabicPeriod"/>
            </a:pPr>
            <a:endParaRPr lang="en-US" sz="2800" dirty="0"/>
          </a:p>
          <a:p>
            <a:pPr marL="457200" indent="-457200">
              <a:buFont typeface="+mj-lt"/>
              <a:buAutoNum type="arabicPeriod"/>
            </a:pPr>
            <a:r>
              <a:rPr lang="en-US" sz="2800" dirty="0"/>
              <a:t>Exhortation</a:t>
            </a:r>
          </a:p>
          <a:p>
            <a:pPr marL="457200" indent="-457200">
              <a:buFont typeface="+mj-lt"/>
              <a:buAutoNum type="arabicPeriod"/>
            </a:pPr>
            <a:r>
              <a:rPr lang="en-US" sz="2800" dirty="0"/>
              <a:t>Promise</a:t>
            </a:r>
          </a:p>
          <a:p>
            <a:pPr marL="457200" indent="-457200">
              <a:buFont typeface="+mj-lt"/>
              <a:buAutoNum type="arabicPeriod"/>
            </a:pPr>
            <a:r>
              <a:rPr lang="en-US" sz="2800" dirty="0"/>
              <a:t>Closing Warning</a:t>
            </a:r>
          </a:p>
          <a:p>
            <a:pPr marL="457200" indent="-457200">
              <a:buFont typeface="+mj-lt"/>
              <a:buAutoNum type="arabicPeriod"/>
            </a:pPr>
            <a:endParaRPr lang="en-US" dirty="0"/>
          </a:p>
        </p:txBody>
      </p:sp>
    </p:spTree>
    <p:extLst>
      <p:ext uri="{BB962C8B-B14F-4D97-AF65-F5344CB8AC3E}">
        <p14:creationId xmlns:p14="http://schemas.microsoft.com/office/powerpoint/2010/main" val="1934403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6A243-7453-AF69-616A-2DCBF99D35F6}"/>
              </a:ext>
            </a:extLst>
          </p:cNvPr>
          <p:cNvSpPr>
            <a:spLocks noGrp="1"/>
          </p:cNvSpPr>
          <p:nvPr>
            <p:ph type="title"/>
          </p:nvPr>
        </p:nvSpPr>
        <p:spPr>
          <a:xfrm>
            <a:off x="1450392" y="0"/>
            <a:ext cx="9291215" cy="1049235"/>
          </a:xfrm>
        </p:spPr>
        <p:txBody>
          <a:bodyPr/>
          <a:lstStyle/>
          <a:p>
            <a:r>
              <a:rPr lang="en-US" dirty="0"/>
              <a:t>Message to Ephesus</a:t>
            </a:r>
          </a:p>
        </p:txBody>
      </p:sp>
      <p:sp>
        <p:nvSpPr>
          <p:cNvPr id="3" name="Content Placeholder 2">
            <a:extLst>
              <a:ext uri="{FF2B5EF4-FFF2-40B4-BE49-F238E27FC236}">
                <a16:creationId xmlns:a16="http://schemas.microsoft.com/office/drawing/2014/main" id="{811EB76E-3220-4C6B-2595-4377019991D8}"/>
              </a:ext>
            </a:extLst>
          </p:cNvPr>
          <p:cNvSpPr>
            <a:spLocks noGrp="1"/>
          </p:cNvSpPr>
          <p:nvPr>
            <p:ph idx="1"/>
          </p:nvPr>
        </p:nvSpPr>
        <p:spPr>
          <a:xfrm>
            <a:off x="253999" y="939800"/>
            <a:ext cx="11683999" cy="4673600"/>
          </a:xfrm>
        </p:spPr>
        <p:txBody>
          <a:bodyPr>
            <a:noAutofit/>
          </a:bodyPr>
          <a:lstStyle/>
          <a:p>
            <a:pPr marL="0" indent="0">
              <a:buNone/>
            </a:pPr>
            <a:r>
              <a:rPr lang="en-US" sz="2400" b="1" dirty="0">
                <a:solidFill>
                  <a:srgbClr val="FF0000"/>
                </a:solidFill>
              </a:rPr>
              <a:t>1</a:t>
            </a:r>
            <a:r>
              <a:rPr lang="en-US" sz="2400" dirty="0"/>
              <a:t> “To the angel (divine messenger) of the church in  Ephesus write: </a:t>
            </a:r>
          </a:p>
          <a:p>
            <a:pPr marL="0" indent="0">
              <a:buNone/>
            </a:pPr>
            <a:r>
              <a:rPr lang="en-US" sz="2400" dirty="0"/>
              <a:t>These are the words of the One who holds [firmly] the seven stars [which are the angels or </a:t>
            </a:r>
            <a:r>
              <a:rPr lang="en-US" sz="2800" dirty="0"/>
              <a:t>messengers</a:t>
            </a:r>
            <a:r>
              <a:rPr lang="en-US" sz="2400" dirty="0"/>
              <a:t> of the seven churches] in His right hand, the One who walks among the seven golden lampstands (the seven churches): </a:t>
            </a:r>
            <a:r>
              <a:rPr lang="en-US" sz="2400" b="1" dirty="0">
                <a:solidFill>
                  <a:srgbClr val="FF0000"/>
                </a:solidFill>
              </a:rPr>
              <a:t>2</a:t>
            </a:r>
            <a:r>
              <a:rPr lang="en-US" sz="2400" dirty="0"/>
              <a:t> ‘I know  your deeds and your toil, and your patient endurance, and that you cannot tolerate those who are evil, and have tested and critically appraised those who call themselves apostles (special messengers, personally chosen representatives, of Christ), and [in fact] are not, and have found them to be liars and impostors; </a:t>
            </a:r>
            <a:r>
              <a:rPr lang="en-US" sz="2400" b="1" dirty="0">
                <a:solidFill>
                  <a:srgbClr val="FF0000"/>
                </a:solidFill>
              </a:rPr>
              <a:t>3</a:t>
            </a:r>
            <a:r>
              <a:rPr lang="en-US" sz="2400" dirty="0"/>
              <a:t> and [I know that] you [who believe] are enduring patiently and are bearing up for My name’s sake, and that you have not grown weary [of being faithful to the truth]. </a:t>
            </a:r>
          </a:p>
        </p:txBody>
      </p:sp>
    </p:spTree>
    <p:extLst>
      <p:ext uri="{BB962C8B-B14F-4D97-AF65-F5344CB8AC3E}">
        <p14:creationId xmlns:p14="http://schemas.microsoft.com/office/powerpoint/2010/main" val="3423594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CDF06-8FE9-66B5-C0C5-A71929BFC691}"/>
              </a:ext>
            </a:extLst>
          </p:cNvPr>
          <p:cNvSpPr>
            <a:spLocks noGrp="1"/>
          </p:cNvSpPr>
          <p:nvPr>
            <p:ph type="title"/>
          </p:nvPr>
        </p:nvSpPr>
        <p:spPr>
          <a:xfrm>
            <a:off x="1450392" y="342420"/>
            <a:ext cx="9291215" cy="1049235"/>
          </a:xfrm>
        </p:spPr>
        <p:txBody>
          <a:bodyPr/>
          <a:lstStyle/>
          <a:p>
            <a:r>
              <a:rPr lang="en-US" dirty="0"/>
              <a:t>Message to Ephesus continued </a:t>
            </a:r>
          </a:p>
        </p:txBody>
      </p:sp>
      <p:sp>
        <p:nvSpPr>
          <p:cNvPr id="3" name="Content Placeholder 2">
            <a:extLst>
              <a:ext uri="{FF2B5EF4-FFF2-40B4-BE49-F238E27FC236}">
                <a16:creationId xmlns:a16="http://schemas.microsoft.com/office/drawing/2014/main" id="{0E132432-607C-EAE8-6214-8FBAD45FB35D}"/>
              </a:ext>
            </a:extLst>
          </p:cNvPr>
          <p:cNvSpPr>
            <a:spLocks noGrp="1"/>
          </p:cNvSpPr>
          <p:nvPr>
            <p:ph idx="1"/>
          </p:nvPr>
        </p:nvSpPr>
        <p:spPr>
          <a:xfrm>
            <a:off x="304800" y="1181100"/>
            <a:ext cx="11277599" cy="4711700"/>
          </a:xfrm>
        </p:spPr>
        <p:txBody>
          <a:bodyPr>
            <a:normAutofit/>
          </a:bodyPr>
          <a:lstStyle/>
          <a:p>
            <a:pPr marL="0" indent="0">
              <a:buNone/>
            </a:pPr>
            <a:r>
              <a:rPr lang="en-US" sz="2800" b="1" dirty="0">
                <a:solidFill>
                  <a:srgbClr val="FF0000"/>
                </a:solidFill>
              </a:rPr>
              <a:t>4</a:t>
            </a:r>
            <a:r>
              <a:rPr lang="en-US" sz="2800" dirty="0"/>
              <a:t> But I have this [charge] against you, that you have left your first love [you have lost the depth of love that you first had for Me]. </a:t>
            </a:r>
            <a:r>
              <a:rPr lang="en-US" sz="2800" b="1" dirty="0">
                <a:solidFill>
                  <a:srgbClr val="FF0000"/>
                </a:solidFill>
              </a:rPr>
              <a:t>5</a:t>
            </a:r>
            <a:r>
              <a:rPr lang="en-US" sz="2800" dirty="0"/>
              <a:t> So remember the heights from which you have fallen, and repent [change your inner self—your old way of thinking, your sinful behavior—seek God’s will] and do the works you did at first [when you first knew Me]; otherwise, I will visit you and remove your lampstand (the church, its impact) from its place—unless you repent. </a:t>
            </a:r>
          </a:p>
        </p:txBody>
      </p:sp>
    </p:spTree>
    <p:extLst>
      <p:ext uri="{BB962C8B-B14F-4D97-AF65-F5344CB8AC3E}">
        <p14:creationId xmlns:p14="http://schemas.microsoft.com/office/powerpoint/2010/main" val="2783746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6B065-CAD7-061B-4D22-B1A7DD4B5622}"/>
              </a:ext>
            </a:extLst>
          </p:cNvPr>
          <p:cNvSpPr>
            <a:spLocks noGrp="1"/>
          </p:cNvSpPr>
          <p:nvPr>
            <p:ph type="title"/>
          </p:nvPr>
        </p:nvSpPr>
        <p:spPr>
          <a:xfrm>
            <a:off x="1518946" y="203201"/>
            <a:ext cx="9154108" cy="939800"/>
          </a:xfrm>
        </p:spPr>
        <p:txBody>
          <a:bodyPr>
            <a:normAutofit/>
          </a:bodyPr>
          <a:lstStyle/>
          <a:p>
            <a:r>
              <a:rPr lang="en-US" dirty="0"/>
              <a:t>Message to Ephesus continued </a:t>
            </a:r>
          </a:p>
        </p:txBody>
      </p:sp>
      <p:sp>
        <p:nvSpPr>
          <p:cNvPr id="3" name="Content Placeholder 2">
            <a:extLst>
              <a:ext uri="{FF2B5EF4-FFF2-40B4-BE49-F238E27FC236}">
                <a16:creationId xmlns:a16="http://schemas.microsoft.com/office/drawing/2014/main" id="{1D776445-DA08-C023-266B-A5872A5FE7A7}"/>
              </a:ext>
            </a:extLst>
          </p:cNvPr>
          <p:cNvSpPr>
            <a:spLocks noGrp="1"/>
          </p:cNvSpPr>
          <p:nvPr>
            <p:ph idx="1"/>
          </p:nvPr>
        </p:nvSpPr>
        <p:spPr>
          <a:xfrm>
            <a:off x="431800" y="1091753"/>
            <a:ext cx="11137900" cy="5084587"/>
          </a:xfrm>
        </p:spPr>
        <p:txBody>
          <a:bodyPr>
            <a:noAutofit/>
          </a:bodyPr>
          <a:lstStyle/>
          <a:p>
            <a:pPr marL="0" indent="0">
              <a:buNone/>
            </a:pPr>
            <a:r>
              <a:rPr lang="en-US" sz="2800" b="1" dirty="0">
                <a:solidFill>
                  <a:srgbClr val="FF0000"/>
                </a:solidFill>
              </a:rPr>
              <a:t>6</a:t>
            </a:r>
            <a:r>
              <a:rPr lang="en-US" sz="2800" dirty="0"/>
              <a:t> Yet you have this [to your credit], that you hate the works and corrupt teachings of the Nicolaitans [that mislead and delude the people], which I also hate. </a:t>
            </a:r>
            <a:r>
              <a:rPr lang="en-US" sz="2800" b="1" dirty="0">
                <a:solidFill>
                  <a:srgbClr val="FF0000"/>
                </a:solidFill>
              </a:rPr>
              <a:t>7</a:t>
            </a:r>
            <a:r>
              <a:rPr lang="en-US" sz="2800" dirty="0"/>
              <a:t> He who has an ear, let him hear and heed what the Spirit says to the churches. To him who overcomes [the world through believing that Jesus is the Son of God], I will grant [the privilege] to eat [the fruit] from the tree of life, which is in the Paradise of God.’</a:t>
            </a:r>
          </a:p>
        </p:txBody>
      </p:sp>
    </p:spTree>
    <p:extLst>
      <p:ext uri="{BB962C8B-B14F-4D97-AF65-F5344CB8AC3E}">
        <p14:creationId xmlns:p14="http://schemas.microsoft.com/office/powerpoint/2010/main" val="2134351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B2CFB-9E19-5243-F080-385307158F3B}"/>
              </a:ext>
            </a:extLst>
          </p:cNvPr>
          <p:cNvSpPr>
            <a:spLocks noGrp="1"/>
          </p:cNvSpPr>
          <p:nvPr>
            <p:ph type="title"/>
          </p:nvPr>
        </p:nvSpPr>
        <p:spPr>
          <a:xfrm>
            <a:off x="1450392" y="0"/>
            <a:ext cx="9291215" cy="1049235"/>
          </a:xfrm>
        </p:spPr>
        <p:txBody>
          <a:bodyPr/>
          <a:lstStyle/>
          <a:p>
            <a:r>
              <a:rPr lang="en-US" dirty="0"/>
              <a:t>Message to Smyrna</a:t>
            </a:r>
          </a:p>
        </p:txBody>
      </p:sp>
      <p:sp>
        <p:nvSpPr>
          <p:cNvPr id="3" name="Content Placeholder 2">
            <a:extLst>
              <a:ext uri="{FF2B5EF4-FFF2-40B4-BE49-F238E27FC236}">
                <a16:creationId xmlns:a16="http://schemas.microsoft.com/office/drawing/2014/main" id="{403F2839-3E63-C3E5-E511-8D94FB50FA57}"/>
              </a:ext>
            </a:extLst>
          </p:cNvPr>
          <p:cNvSpPr>
            <a:spLocks noGrp="1"/>
          </p:cNvSpPr>
          <p:nvPr>
            <p:ph idx="1"/>
          </p:nvPr>
        </p:nvSpPr>
        <p:spPr>
          <a:xfrm>
            <a:off x="596900" y="762000"/>
            <a:ext cx="10566399" cy="5194300"/>
          </a:xfrm>
        </p:spPr>
        <p:txBody>
          <a:bodyPr>
            <a:normAutofit/>
          </a:bodyPr>
          <a:lstStyle/>
          <a:p>
            <a:pPr marL="0" indent="0">
              <a:buNone/>
            </a:pPr>
            <a:r>
              <a:rPr lang="en-US" sz="2800" b="1" dirty="0">
                <a:solidFill>
                  <a:srgbClr val="FF0000"/>
                </a:solidFill>
              </a:rPr>
              <a:t>8</a:t>
            </a:r>
            <a:r>
              <a:rPr lang="en-US" sz="2800" dirty="0"/>
              <a:t> “And to the angel (divine messenger) of the church in  Smyrna write: These are the words of the First and the Last [absolute Deity, the Son of God] who died and came to life [again]:</a:t>
            </a:r>
            <a:r>
              <a:rPr lang="en-US" sz="2800" b="1" dirty="0">
                <a:solidFill>
                  <a:srgbClr val="FF0000"/>
                </a:solidFill>
              </a:rPr>
              <a:t>9</a:t>
            </a:r>
            <a:r>
              <a:rPr lang="en-US" sz="2800" dirty="0"/>
              <a:t> ‘I know your suffering and your poverty (but you are rich), and how you are blasphemed and slandered by those who say they are Jews and are not, but are a synagogue of Satan [they are Jews only by blood, and do not believe and truly honor the God whom they claim to worship]. </a:t>
            </a:r>
          </a:p>
        </p:txBody>
      </p:sp>
    </p:spTree>
    <p:extLst>
      <p:ext uri="{BB962C8B-B14F-4D97-AF65-F5344CB8AC3E}">
        <p14:creationId xmlns:p14="http://schemas.microsoft.com/office/powerpoint/2010/main" val="62873611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1304</TotalTime>
  <Words>4212</Words>
  <Application>Microsoft Office PowerPoint</Application>
  <PresentationFormat>Widescreen</PresentationFormat>
  <Paragraphs>152</Paragraphs>
  <Slides>38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38</vt:i4>
      </vt:variant>
    </vt:vector>
  </HeadingPairs>
  <TitlesOfParts>
    <vt:vector size="44" baseType="lpstr">
      <vt:lpstr>Arial</vt:lpstr>
      <vt:lpstr>Calibri</vt:lpstr>
      <vt:lpstr>Calibri Light</vt:lpstr>
      <vt:lpstr>Rockwell</vt:lpstr>
      <vt:lpstr>Gallery</vt:lpstr>
      <vt:lpstr>Office Theme</vt:lpstr>
      <vt:lpstr>Revelation  Chapters 1-3  December 7,2022</vt:lpstr>
      <vt:lpstr>Chapter 1 </vt:lpstr>
      <vt:lpstr>PowerPoint Presentation</vt:lpstr>
      <vt:lpstr>Chapter 2</vt:lpstr>
      <vt:lpstr>Seven components of Church Letters</vt:lpstr>
      <vt:lpstr>Message to Ephesus</vt:lpstr>
      <vt:lpstr>Message to Ephesus continued </vt:lpstr>
      <vt:lpstr>Message to Ephesus continued </vt:lpstr>
      <vt:lpstr>Message to Smyrna</vt:lpstr>
      <vt:lpstr>Message to Smyrna continued</vt:lpstr>
      <vt:lpstr>Historical prophetic view</vt:lpstr>
      <vt:lpstr>Historical prophetic view continued</vt:lpstr>
      <vt:lpstr>Matthew 5:11-12 (NIV)</vt:lpstr>
      <vt:lpstr>Luke 12:1-5 (Amp)</vt:lpstr>
      <vt:lpstr>THE CHURCH</vt:lpstr>
      <vt:lpstr>The Great Commission Matthew 28:16-20 (AMP)</vt:lpstr>
      <vt:lpstr>The Church’s 1st Appearance “The day of Pentecost” Acts 2:1-7 (AMP)</vt:lpstr>
      <vt:lpstr>5 Functions of the Church Acts 2:40-47 (AMP)</vt:lpstr>
      <vt:lpstr>5 Functions of the Church Acts 2:40-47 (AMP) continued</vt:lpstr>
      <vt:lpstr>Church Obedience</vt:lpstr>
      <vt:lpstr>Message to Pergamum</vt:lpstr>
      <vt:lpstr>Message to Pergamum continued</vt:lpstr>
      <vt:lpstr>Pergamum</vt:lpstr>
      <vt:lpstr>Doctrine of Balaam</vt:lpstr>
      <vt:lpstr>Nicolaitans</vt:lpstr>
      <vt:lpstr>Word of God</vt:lpstr>
      <vt:lpstr>Message to Thyatira</vt:lpstr>
      <vt:lpstr>Message to Thyatira continued</vt:lpstr>
      <vt:lpstr>Message to Thyatira continued</vt:lpstr>
      <vt:lpstr>Chapter 3</vt:lpstr>
      <vt:lpstr>Message to Sardis</vt:lpstr>
      <vt:lpstr>Message to Sardis continued</vt:lpstr>
      <vt:lpstr>Message to Philadelphia</vt:lpstr>
      <vt:lpstr>Message to Philadelphia continued</vt:lpstr>
      <vt:lpstr>Message to Laodicea</vt:lpstr>
      <vt:lpstr>Message to Laodicea continued</vt:lpstr>
      <vt:lpstr>Message to Laodicea continued</vt:lpstr>
      <vt:lpstr>MENORAH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church age &amp; Apocalyptic Teachings</dc:title>
  <dc:creator>Frederick Favors</dc:creator>
  <cp:lastModifiedBy>Frederick Favors</cp:lastModifiedBy>
  <cp:revision>67</cp:revision>
  <cp:lastPrinted>2023-01-18T20:21:32Z</cp:lastPrinted>
  <dcterms:created xsi:type="dcterms:W3CDTF">2022-10-03T15:15:38Z</dcterms:created>
  <dcterms:modified xsi:type="dcterms:W3CDTF">2023-01-18T20:24:26Z</dcterms:modified>
</cp:coreProperties>
</file>