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61" r:id="rId8"/>
    <p:sldId id="265" r:id="rId9"/>
    <p:sldId id="262" r:id="rId10"/>
    <p:sldId id="263" r:id="rId11"/>
    <p:sldId id="264" r:id="rId12"/>
    <p:sldId id="259" r:id="rId13"/>
    <p:sldId id="266" r:id="rId14"/>
  </p:sldIdLst>
  <p:sldSz cx="12192000" cy="6858000"/>
  <p:notesSz cx="6858000" cy="9144000"/>
  <p:defaultTextStyle>
    <a:defPPr>
      <a:defRPr lang="fr-C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BF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696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64A8DC-C4AF-4652-AC32-ADFAD173818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8703" y="1122363"/>
            <a:ext cx="11021895" cy="2387600"/>
          </a:xfrm>
        </p:spPr>
        <p:txBody>
          <a:bodyPr anchor="b"/>
          <a:lstStyle>
            <a:lvl1pPr algn="l">
              <a:defRPr sz="6000" b="1">
                <a:latin typeface="Raleway" pitchFamily="2" charset="0"/>
              </a:defRPr>
            </a:lvl1pPr>
          </a:lstStyle>
          <a:p>
            <a:r>
              <a:rPr lang="fr-CA"/>
              <a:t>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847FE07-1509-4618-BFDD-2F2A07A123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8704" y="3602038"/>
            <a:ext cx="11021894" cy="1655762"/>
          </a:xfrm>
        </p:spPr>
        <p:txBody>
          <a:bodyPr/>
          <a:lstStyle>
            <a:lvl1pPr marL="0" indent="0" algn="l">
              <a:buNone/>
              <a:defRPr sz="2400">
                <a:latin typeface="Raleway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CA"/>
              <a:t>Référence biblique</a:t>
            </a:r>
          </a:p>
        </p:txBody>
      </p:sp>
      <p:pic>
        <p:nvPicPr>
          <p:cNvPr id="8" name="Image 7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9245EBB6-A6D1-2687-D375-CA402EDB95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13" y="6149884"/>
            <a:ext cx="1945402" cy="45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36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2E0A43-A785-43F0-8AA7-AC17391A6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803" y="365125"/>
            <a:ext cx="11500575" cy="1325563"/>
          </a:xfrm>
        </p:spPr>
        <p:txBody>
          <a:bodyPr/>
          <a:lstStyle/>
          <a:p>
            <a:r>
              <a:rPr lang="fr-CA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85E074-1D09-47C4-A46B-064D1B3C8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804" y="1825625"/>
            <a:ext cx="11500574" cy="4351338"/>
          </a:xfrm>
        </p:spPr>
        <p:txBody>
          <a:bodyPr/>
          <a:lstStyle/>
          <a:p>
            <a:pPr lvl="0"/>
            <a:r>
              <a:rPr lang="fr-CA"/>
              <a:t>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68A1DB-A827-4AEE-F52C-A7B88E8E7F7A}"/>
              </a:ext>
            </a:extLst>
          </p:cNvPr>
          <p:cNvSpPr/>
          <p:nvPr userDrawn="1"/>
        </p:nvSpPr>
        <p:spPr>
          <a:xfrm>
            <a:off x="184107" y="159560"/>
            <a:ext cx="11838105" cy="6505127"/>
          </a:xfrm>
          <a:custGeom>
            <a:avLst/>
            <a:gdLst>
              <a:gd name="csX0" fmla="*/ 0 w 11838105"/>
              <a:gd name="csY0" fmla="*/ 0 h 6505127"/>
              <a:gd name="csX1" fmla="*/ 814740 w 11838105"/>
              <a:gd name="csY1" fmla="*/ 0 h 6505127"/>
              <a:gd name="csX2" fmla="*/ 1155956 w 11838105"/>
              <a:gd name="csY2" fmla="*/ 0 h 6505127"/>
              <a:gd name="csX3" fmla="*/ 1497172 w 11838105"/>
              <a:gd name="csY3" fmla="*/ 0 h 6505127"/>
              <a:gd name="csX4" fmla="*/ 1838388 w 11838105"/>
              <a:gd name="csY4" fmla="*/ 0 h 6505127"/>
              <a:gd name="csX5" fmla="*/ 2534747 w 11838105"/>
              <a:gd name="csY5" fmla="*/ 0 h 6505127"/>
              <a:gd name="csX6" fmla="*/ 3467868 w 11838105"/>
              <a:gd name="csY6" fmla="*/ 0 h 6505127"/>
              <a:gd name="csX7" fmla="*/ 3927465 w 11838105"/>
              <a:gd name="csY7" fmla="*/ 0 h 6505127"/>
              <a:gd name="csX8" fmla="*/ 4623825 w 11838105"/>
              <a:gd name="csY8" fmla="*/ 0 h 6505127"/>
              <a:gd name="csX9" fmla="*/ 5438565 w 11838105"/>
              <a:gd name="csY9" fmla="*/ 0 h 6505127"/>
              <a:gd name="csX10" fmla="*/ 6253305 w 11838105"/>
              <a:gd name="csY10" fmla="*/ 0 h 6505127"/>
              <a:gd name="csX11" fmla="*/ 6831283 w 11838105"/>
              <a:gd name="csY11" fmla="*/ 0 h 6505127"/>
              <a:gd name="csX12" fmla="*/ 7764404 w 11838105"/>
              <a:gd name="csY12" fmla="*/ 0 h 6505127"/>
              <a:gd name="csX13" fmla="*/ 8579144 w 11838105"/>
              <a:gd name="csY13" fmla="*/ 0 h 6505127"/>
              <a:gd name="csX14" fmla="*/ 9038741 w 11838105"/>
              <a:gd name="csY14" fmla="*/ 0 h 6505127"/>
              <a:gd name="csX15" fmla="*/ 9853482 w 11838105"/>
              <a:gd name="csY15" fmla="*/ 0 h 6505127"/>
              <a:gd name="csX16" fmla="*/ 10786603 w 11838105"/>
              <a:gd name="csY16" fmla="*/ 0 h 6505127"/>
              <a:gd name="csX17" fmla="*/ 11838105 w 11838105"/>
              <a:gd name="csY17" fmla="*/ 0 h 6505127"/>
              <a:gd name="csX18" fmla="*/ 11838105 w 11838105"/>
              <a:gd name="csY18" fmla="*/ 455359 h 6505127"/>
              <a:gd name="csX19" fmla="*/ 11838105 w 11838105"/>
              <a:gd name="csY19" fmla="*/ 1105872 h 6505127"/>
              <a:gd name="csX20" fmla="*/ 11838105 w 11838105"/>
              <a:gd name="csY20" fmla="*/ 1626282 h 6505127"/>
              <a:gd name="csX21" fmla="*/ 11838105 w 11838105"/>
              <a:gd name="csY21" fmla="*/ 2406897 h 6505127"/>
              <a:gd name="csX22" fmla="*/ 11838105 w 11838105"/>
              <a:gd name="csY22" fmla="*/ 3122461 h 6505127"/>
              <a:gd name="csX23" fmla="*/ 11838105 w 11838105"/>
              <a:gd name="csY23" fmla="*/ 3772974 h 6505127"/>
              <a:gd name="csX24" fmla="*/ 11838105 w 11838105"/>
              <a:gd name="csY24" fmla="*/ 4228333 h 6505127"/>
              <a:gd name="csX25" fmla="*/ 11838105 w 11838105"/>
              <a:gd name="csY25" fmla="*/ 4748743 h 6505127"/>
              <a:gd name="csX26" fmla="*/ 11838105 w 11838105"/>
              <a:gd name="csY26" fmla="*/ 5529358 h 6505127"/>
              <a:gd name="csX27" fmla="*/ 11838105 w 11838105"/>
              <a:gd name="csY27" fmla="*/ 6505127 h 6505127"/>
              <a:gd name="csX28" fmla="*/ 11378508 w 11838105"/>
              <a:gd name="csY28" fmla="*/ 6505127 h 6505127"/>
              <a:gd name="csX29" fmla="*/ 10800530 w 11838105"/>
              <a:gd name="csY29" fmla="*/ 6505127 h 6505127"/>
              <a:gd name="csX30" fmla="*/ 10104171 w 11838105"/>
              <a:gd name="csY30" fmla="*/ 6505127 h 6505127"/>
              <a:gd name="csX31" fmla="*/ 9407812 w 11838105"/>
              <a:gd name="csY31" fmla="*/ 6505127 h 6505127"/>
              <a:gd name="csX32" fmla="*/ 8948215 w 11838105"/>
              <a:gd name="csY32" fmla="*/ 6505127 h 6505127"/>
              <a:gd name="csX33" fmla="*/ 8015093 w 11838105"/>
              <a:gd name="csY33" fmla="*/ 6505127 h 6505127"/>
              <a:gd name="csX34" fmla="*/ 7318734 w 11838105"/>
              <a:gd name="csY34" fmla="*/ 6505127 h 6505127"/>
              <a:gd name="csX35" fmla="*/ 6503994 w 11838105"/>
              <a:gd name="csY35" fmla="*/ 6505127 h 6505127"/>
              <a:gd name="csX36" fmla="*/ 6044397 w 11838105"/>
              <a:gd name="csY36" fmla="*/ 6505127 h 6505127"/>
              <a:gd name="csX37" fmla="*/ 5703181 w 11838105"/>
              <a:gd name="csY37" fmla="*/ 6505127 h 6505127"/>
              <a:gd name="csX38" fmla="*/ 4770060 w 11838105"/>
              <a:gd name="csY38" fmla="*/ 6505127 h 6505127"/>
              <a:gd name="csX39" fmla="*/ 3955320 w 11838105"/>
              <a:gd name="csY39" fmla="*/ 6505127 h 6505127"/>
              <a:gd name="csX40" fmla="*/ 3377342 w 11838105"/>
              <a:gd name="csY40" fmla="*/ 6505127 h 6505127"/>
              <a:gd name="csX41" fmla="*/ 2917745 w 11838105"/>
              <a:gd name="csY41" fmla="*/ 6505127 h 6505127"/>
              <a:gd name="csX42" fmla="*/ 1984623 w 11838105"/>
              <a:gd name="csY42" fmla="*/ 6505127 h 6505127"/>
              <a:gd name="csX43" fmla="*/ 1051502 w 11838105"/>
              <a:gd name="csY43" fmla="*/ 6505127 h 6505127"/>
              <a:gd name="csX44" fmla="*/ 0 w 11838105"/>
              <a:gd name="csY44" fmla="*/ 6505127 h 6505127"/>
              <a:gd name="csX45" fmla="*/ 0 w 11838105"/>
              <a:gd name="csY45" fmla="*/ 5724512 h 6505127"/>
              <a:gd name="csX46" fmla="*/ 0 w 11838105"/>
              <a:gd name="csY46" fmla="*/ 5204102 h 6505127"/>
              <a:gd name="csX47" fmla="*/ 0 w 11838105"/>
              <a:gd name="csY47" fmla="*/ 4488538 h 6505127"/>
              <a:gd name="csX48" fmla="*/ 0 w 11838105"/>
              <a:gd name="csY48" fmla="*/ 3838025 h 6505127"/>
              <a:gd name="csX49" fmla="*/ 0 w 11838105"/>
              <a:gd name="csY49" fmla="*/ 3252564 h 6505127"/>
              <a:gd name="csX50" fmla="*/ 0 w 11838105"/>
              <a:gd name="csY50" fmla="*/ 2797205 h 6505127"/>
              <a:gd name="csX51" fmla="*/ 0 w 11838105"/>
              <a:gd name="csY51" fmla="*/ 2211743 h 6505127"/>
              <a:gd name="csX52" fmla="*/ 0 w 11838105"/>
              <a:gd name="csY52" fmla="*/ 1431128 h 6505127"/>
              <a:gd name="csX53" fmla="*/ 0 w 11838105"/>
              <a:gd name="csY53" fmla="*/ 910718 h 6505127"/>
              <a:gd name="csX54" fmla="*/ 0 w 11838105"/>
              <a:gd name="csY54" fmla="*/ 0 h 65051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</a:cxnLst>
            <a:rect l="l" t="t" r="r" b="b"/>
            <a:pathLst>
              <a:path w="11838105" h="6505127" extrusionOk="0">
                <a:moveTo>
                  <a:pt x="0" y="0"/>
                </a:moveTo>
                <a:cubicBezTo>
                  <a:pt x="283890" y="16085"/>
                  <a:pt x="643946" y="29667"/>
                  <a:pt x="814740" y="0"/>
                </a:cubicBezTo>
                <a:cubicBezTo>
                  <a:pt x="985534" y="-29667"/>
                  <a:pt x="1079163" y="3758"/>
                  <a:pt x="1155956" y="0"/>
                </a:cubicBezTo>
                <a:cubicBezTo>
                  <a:pt x="1232749" y="-3758"/>
                  <a:pt x="1397845" y="-8607"/>
                  <a:pt x="1497172" y="0"/>
                </a:cubicBezTo>
                <a:cubicBezTo>
                  <a:pt x="1596499" y="8607"/>
                  <a:pt x="1716407" y="-9568"/>
                  <a:pt x="1838388" y="0"/>
                </a:cubicBezTo>
                <a:cubicBezTo>
                  <a:pt x="1960369" y="9568"/>
                  <a:pt x="2390605" y="-16590"/>
                  <a:pt x="2534747" y="0"/>
                </a:cubicBezTo>
                <a:cubicBezTo>
                  <a:pt x="2678889" y="16590"/>
                  <a:pt x="3244467" y="-12768"/>
                  <a:pt x="3467868" y="0"/>
                </a:cubicBezTo>
                <a:cubicBezTo>
                  <a:pt x="3691269" y="12768"/>
                  <a:pt x="3698738" y="-20140"/>
                  <a:pt x="3927465" y="0"/>
                </a:cubicBezTo>
                <a:cubicBezTo>
                  <a:pt x="4156192" y="20140"/>
                  <a:pt x="4289686" y="-22669"/>
                  <a:pt x="4623825" y="0"/>
                </a:cubicBezTo>
                <a:cubicBezTo>
                  <a:pt x="4957964" y="22669"/>
                  <a:pt x="5218603" y="-12092"/>
                  <a:pt x="5438565" y="0"/>
                </a:cubicBezTo>
                <a:cubicBezTo>
                  <a:pt x="5658527" y="12092"/>
                  <a:pt x="6047545" y="-35209"/>
                  <a:pt x="6253305" y="0"/>
                </a:cubicBezTo>
                <a:cubicBezTo>
                  <a:pt x="6459065" y="35209"/>
                  <a:pt x="6712646" y="109"/>
                  <a:pt x="6831283" y="0"/>
                </a:cubicBezTo>
                <a:cubicBezTo>
                  <a:pt x="6949920" y="-109"/>
                  <a:pt x="7329184" y="-1535"/>
                  <a:pt x="7764404" y="0"/>
                </a:cubicBezTo>
                <a:cubicBezTo>
                  <a:pt x="8199624" y="1535"/>
                  <a:pt x="8202331" y="21484"/>
                  <a:pt x="8579144" y="0"/>
                </a:cubicBezTo>
                <a:cubicBezTo>
                  <a:pt x="8955957" y="-21484"/>
                  <a:pt x="8854536" y="-1807"/>
                  <a:pt x="9038741" y="0"/>
                </a:cubicBezTo>
                <a:cubicBezTo>
                  <a:pt x="9222946" y="1807"/>
                  <a:pt x="9520864" y="12120"/>
                  <a:pt x="9853482" y="0"/>
                </a:cubicBezTo>
                <a:cubicBezTo>
                  <a:pt x="10186100" y="-12120"/>
                  <a:pt x="10599045" y="-43396"/>
                  <a:pt x="10786603" y="0"/>
                </a:cubicBezTo>
                <a:cubicBezTo>
                  <a:pt x="10974161" y="43396"/>
                  <a:pt x="11329611" y="23185"/>
                  <a:pt x="11838105" y="0"/>
                </a:cubicBezTo>
                <a:cubicBezTo>
                  <a:pt x="11853940" y="223811"/>
                  <a:pt x="11822335" y="297021"/>
                  <a:pt x="11838105" y="455359"/>
                </a:cubicBezTo>
                <a:cubicBezTo>
                  <a:pt x="11853875" y="613697"/>
                  <a:pt x="11836159" y="826260"/>
                  <a:pt x="11838105" y="1105872"/>
                </a:cubicBezTo>
                <a:cubicBezTo>
                  <a:pt x="11840051" y="1385484"/>
                  <a:pt x="11848509" y="1403802"/>
                  <a:pt x="11838105" y="1626282"/>
                </a:cubicBezTo>
                <a:cubicBezTo>
                  <a:pt x="11827702" y="1848762"/>
                  <a:pt x="11814407" y="2153888"/>
                  <a:pt x="11838105" y="2406897"/>
                </a:cubicBezTo>
                <a:cubicBezTo>
                  <a:pt x="11861803" y="2659907"/>
                  <a:pt x="11859709" y="2843532"/>
                  <a:pt x="11838105" y="3122461"/>
                </a:cubicBezTo>
                <a:cubicBezTo>
                  <a:pt x="11816501" y="3401390"/>
                  <a:pt x="11826136" y="3642138"/>
                  <a:pt x="11838105" y="3772974"/>
                </a:cubicBezTo>
                <a:cubicBezTo>
                  <a:pt x="11850074" y="3903810"/>
                  <a:pt x="11858275" y="4007128"/>
                  <a:pt x="11838105" y="4228333"/>
                </a:cubicBezTo>
                <a:cubicBezTo>
                  <a:pt x="11817935" y="4449538"/>
                  <a:pt x="11860144" y="4584898"/>
                  <a:pt x="11838105" y="4748743"/>
                </a:cubicBezTo>
                <a:cubicBezTo>
                  <a:pt x="11816067" y="4912588"/>
                  <a:pt x="11845356" y="5367820"/>
                  <a:pt x="11838105" y="5529358"/>
                </a:cubicBezTo>
                <a:cubicBezTo>
                  <a:pt x="11830854" y="5690896"/>
                  <a:pt x="11829256" y="6168590"/>
                  <a:pt x="11838105" y="6505127"/>
                </a:cubicBezTo>
                <a:cubicBezTo>
                  <a:pt x="11693959" y="6499775"/>
                  <a:pt x="11560136" y="6522461"/>
                  <a:pt x="11378508" y="6505127"/>
                </a:cubicBezTo>
                <a:cubicBezTo>
                  <a:pt x="11196880" y="6487793"/>
                  <a:pt x="10920772" y="6533769"/>
                  <a:pt x="10800530" y="6505127"/>
                </a:cubicBezTo>
                <a:cubicBezTo>
                  <a:pt x="10680288" y="6476485"/>
                  <a:pt x="10286722" y="6473809"/>
                  <a:pt x="10104171" y="6505127"/>
                </a:cubicBezTo>
                <a:cubicBezTo>
                  <a:pt x="9921620" y="6536445"/>
                  <a:pt x="9599658" y="6527622"/>
                  <a:pt x="9407812" y="6505127"/>
                </a:cubicBezTo>
                <a:cubicBezTo>
                  <a:pt x="9215966" y="6482632"/>
                  <a:pt x="9101074" y="6508744"/>
                  <a:pt x="8948215" y="6505127"/>
                </a:cubicBezTo>
                <a:cubicBezTo>
                  <a:pt x="8795356" y="6501510"/>
                  <a:pt x="8474770" y="6468949"/>
                  <a:pt x="8015093" y="6505127"/>
                </a:cubicBezTo>
                <a:cubicBezTo>
                  <a:pt x="7555416" y="6541305"/>
                  <a:pt x="7661453" y="6478703"/>
                  <a:pt x="7318734" y="6505127"/>
                </a:cubicBezTo>
                <a:cubicBezTo>
                  <a:pt x="6976015" y="6531551"/>
                  <a:pt x="6828019" y="6543115"/>
                  <a:pt x="6503994" y="6505127"/>
                </a:cubicBezTo>
                <a:cubicBezTo>
                  <a:pt x="6179969" y="6467139"/>
                  <a:pt x="6145750" y="6482206"/>
                  <a:pt x="6044397" y="6505127"/>
                </a:cubicBezTo>
                <a:cubicBezTo>
                  <a:pt x="5943044" y="6528048"/>
                  <a:pt x="5786359" y="6497178"/>
                  <a:pt x="5703181" y="6505127"/>
                </a:cubicBezTo>
                <a:cubicBezTo>
                  <a:pt x="5620003" y="6513076"/>
                  <a:pt x="4980132" y="6527523"/>
                  <a:pt x="4770060" y="6505127"/>
                </a:cubicBezTo>
                <a:cubicBezTo>
                  <a:pt x="4559988" y="6482731"/>
                  <a:pt x="4176423" y="6498466"/>
                  <a:pt x="3955320" y="6505127"/>
                </a:cubicBezTo>
                <a:cubicBezTo>
                  <a:pt x="3734217" y="6511788"/>
                  <a:pt x="3643131" y="6522431"/>
                  <a:pt x="3377342" y="6505127"/>
                </a:cubicBezTo>
                <a:cubicBezTo>
                  <a:pt x="3111553" y="6487823"/>
                  <a:pt x="3021450" y="6519011"/>
                  <a:pt x="2917745" y="6505127"/>
                </a:cubicBezTo>
                <a:cubicBezTo>
                  <a:pt x="2814040" y="6491243"/>
                  <a:pt x="2203297" y="6468095"/>
                  <a:pt x="1984623" y="6505127"/>
                </a:cubicBezTo>
                <a:cubicBezTo>
                  <a:pt x="1765949" y="6542159"/>
                  <a:pt x="1350135" y="6475749"/>
                  <a:pt x="1051502" y="6505127"/>
                </a:cubicBezTo>
                <a:cubicBezTo>
                  <a:pt x="752869" y="6534505"/>
                  <a:pt x="510699" y="6521657"/>
                  <a:pt x="0" y="6505127"/>
                </a:cubicBezTo>
                <a:cubicBezTo>
                  <a:pt x="14583" y="6258089"/>
                  <a:pt x="-18392" y="6046125"/>
                  <a:pt x="0" y="5724512"/>
                </a:cubicBezTo>
                <a:cubicBezTo>
                  <a:pt x="18392" y="5402899"/>
                  <a:pt x="-9284" y="5411500"/>
                  <a:pt x="0" y="5204102"/>
                </a:cubicBezTo>
                <a:cubicBezTo>
                  <a:pt x="9284" y="4996704"/>
                  <a:pt x="-9148" y="4833585"/>
                  <a:pt x="0" y="4488538"/>
                </a:cubicBezTo>
                <a:cubicBezTo>
                  <a:pt x="9148" y="4143491"/>
                  <a:pt x="18394" y="4127565"/>
                  <a:pt x="0" y="3838025"/>
                </a:cubicBezTo>
                <a:cubicBezTo>
                  <a:pt x="-18394" y="3548485"/>
                  <a:pt x="28798" y="3456072"/>
                  <a:pt x="0" y="3252564"/>
                </a:cubicBezTo>
                <a:cubicBezTo>
                  <a:pt x="-28798" y="3049056"/>
                  <a:pt x="10878" y="2993469"/>
                  <a:pt x="0" y="2797205"/>
                </a:cubicBezTo>
                <a:cubicBezTo>
                  <a:pt x="-10878" y="2600941"/>
                  <a:pt x="25910" y="2352938"/>
                  <a:pt x="0" y="2211743"/>
                </a:cubicBezTo>
                <a:cubicBezTo>
                  <a:pt x="-25910" y="2070548"/>
                  <a:pt x="4785" y="1736719"/>
                  <a:pt x="0" y="1431128"/>
                </a:cubicBezTo>
                <a:cubicBezTo>
                  <a:pt x="-4785" y="1125537"/>
                  <a:pt x="-424" y="1055578"/>
                  <a:pt x="0" y="910718"/>
                </a:cubicBezTo>
                <a:cubicBezTo>
                  <a:pt x="424" y="765858"/>
                  <a:pt x="-39481" y="374364"/>
                  <a:pt x="0" y="0"/>
                </a:cubicBezTo>
                <a:close/>
              </a:path>
            </a:pathLst>
          </a:custGeom>
          <a:noFill/>
          <a:ln w="57150">
            <a:solidFill>
              <a:srgbClr val="75BFB6"/>
            </a:solidFill>
            <a:extLst>
              <a:ext uri="{C807C97D-BFC1-408E-A445-0C87EB9F89A2}">
                <ask:lineSketchStyleProps xmlns:ask="http://schemas.microsoft.com/office/drawing/2018/sketchyshapes" sd="411201579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8" name="Image 7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14CB3203-85E5-4573-7C8B-91353B8EF9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13" y="6149884"/>
            <a:ext cx="1945402" cy="45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31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9417A0-29EC-4C25-ACD7-F57E45BF9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6452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15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D239FE0-7C23-49D6-9493-47D4D11FD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804" y="365125"/>
            <a:ext cx="1151284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032DBC-96EA-4E25-A233-66395E3D7E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804" y="1825625"/>
            <a:ext cx="115128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/>
              <a:t>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B4B77D-5B6D-C2B3-6293-77B4EA170FB8}"/>
              </a:ext>
            </a:extLst>
          </p:cNvPr>
          <p:cNvSpPr/>
          <p:nvPr userDrawn="1"/>
        </p:nvSpPr>
        <p:spPr>
          <a:xfrm>
            <a:off x="184107" y="159560"/>
            <a:ext cx="11838105" cy="6505127"/>
          </a:xfrm>
          <a:custGeom>
            <a:avLst/>
            <a:gdLst>
              <a:gd name="csX0" fmla="*/ 0 w 11838105"/>
              <a:gd name="csY0" fmla="*/ 0 h 6505127"/>
              <a:gd name="csX1" fmla="*/ 814740 w 11838105"/>
              <a:gd name="csY1" fmla="*/ 0 h 6505127"/>
              <a:gd name="csX2" fmla="*/ 1155956 w 11838105"/>
              <a:gd name="csY2" fmla="*/ 0 h 6505127"/>
              <a:gd name="csX3" fmla="*/ 1497172 w 11838105"/>
              <a:gd name="csY3" fmla="*/ 0 h 6505127"/>
              <a:gd name="csX4" fmla="*/ 1838388 w 11838105"/>
              <a:gd name="csY4" fmla="*/ 0 h 6505127"/>
              <a:gd name="csX5" fmla="*/ 2534747 w 11838105"/>
              <a:gd name="csY5" fmla="*/ 0 h 6505127"/>
              <a:gd name="csX6" fmla="*/ 3467868 w 11838105"/>
              <a:gd name="csY6" fmla="*/ 0 h 6505127"/>
              <a:gd name="csX7" fmla="*/ 3927465 w 11838105"/>
              <a:gd name="csY7" fmla="*/ 0 h 6505127"/>
              <a:gd name="csX8" fmla="*/ 4623825 w 11838105"/>
              <a:gd name="csY8" fmla="*/ 0 h 6505127"/>
              <a:gd name="csX9" fmla="*/ 5438565 w 11838105"/>
              <a:gd name="csY9" fmla="*/ 0 h 6505127"/>
              <a:gd name="csX10" fmla="*/ 6253305 w 11838105"/>
              <a:gd name="csY10" fmla="*/ 0 h 6505127"/>
              <a:gd name="csX11" fmla="*/ 6831283 w 11838105"/>
              <a:gd name="csY11" fmla="*/ 0 h 6505127"/>
              <a:gd name="csX12" fmla="*/ 7764404 w 11838105"/>
              <a:gd name="csY12" fmla="*/ 0 h 6505127"/>
              <a:gd name="csX13" fmla="*/ 8579144 w 11838105"/>
              <a:gd name="csY13" fmla="*/ 0 h 6505127"/>
              <a:gd name="csX14" fmla="*/ 9038741 w 11838105"/>
              <a:gd name="csY14" fmla="*/ 0 h 6505127"/>
              <a:gd name="csX15" fmla="*/ 9853482 w 11838105"/>
              <a:gd name="csY15" fmla="*/ 0 h 6505127"/>
              <a:gd name="csX16" fmla="*/ 10786603 w 11838105"/>
              <a:gd name="csY16" fmla="*/ 0 h 6505127"/>
              <a:gd name="csX17" fmla="*/ 11838105 w 11838105"/>
              <a:gd name="csY17" fmla="*/ 0 h 6505127"/>
              <a:gd name="csX18" fmla="*/ 11838105 w 11838105"/>
              <a:gd name="csY18" fmla="*/ 455359 h 6505127"/>
              <a:gd name="csX19" fmla="*/ 11838105 w 11838105"/>
              <a:gd name="csY19" fmla="*/ 1105872 h 6505127"/>
              <a:gd name="csX20" fmla="*/ 11838105 w 11838105"/>
              <a:gd name="csY20" fmla="*/ 1626282 h 6505127"/>
              <a:gd name="csX21" fmla="*/ 11838105 w 11838105"/>
              <a:gd name="csY21" fmla="*/ 2406897 h 6505127"/>
              <a:gd name="csX22" fmla="*/ 11838105 w 11838105"/>
              <a:gd name="csY22" fmla="*/ 3122461 h 6505127"/>
              <a:gd name="csX23" fmla="*/ 11838105 w 11838105"/>
              <a:gd name="csY23" fmla="*/ 3772974 h 6505127"/>
              <a:gd name="csX24" fmla="*/ 11838105 w 11838105"/>
              <a:gd name="csY24" fmla="*/ 4228333 h 6505127"/>
              <a:gd name="csX25" fmla="*/ 11838105 w 11838105"/>
              <a:gd name="csY25" fmla="*/ 4748743 h 6505127"/>
              <a:gd name="csX26" fmla="*/ 11838105 w 11838105"/>
              <a:gd name="csY26" fmla="*/ 5529358 h 6505127"/>
              <a:gd name="csX27" fmla="*/ 11838105 w 11838105"/>
              <a:gd name="csY27" fmla="*/ 6505127 h 6505127"/>
              <a:gd name="csX28" fmla="*/ 11378508 w 11838105"/>
              <a:gd name="csY28" fmla="*/ 6505127 h 6505127"/>
              <a:gd name="csX29" fmla="*/ 10800530 w 11838105"/>
              <a:gd name="csY29" fmla="*/ 6505127 h 6505127"/>
              <a:gd name="csX30" fmla="*/ 10104171 w 11838105"/>
              <a:gd name="csY30" fmla="*/ 6505127 h 6505127"/>
              <a:gd name="csX31" fmla="*/ 9407812 w 11838105"/>
              <a:gd name="csY31" fmla="*/ 6505127 h 6505127"/>
              <a:gd name="csX32" fmla="*/ 8948215 w 11838105"/>
              <a:gd name="csY32" fmla="*/ 6505127 h 6505127"/>
              <a:gd name="csX33" fmla="*/ 8015093 w 11838105"/>
              <a:gd name="csY33" fmla="*/ 6505127 h 6505127"/>
              <a:gd name="csX34" fmla="*/ 7318734 w 11838105"/>
              <a:gd name="csY34" fmla="*/ 6505127 h 6505127"/>
              <a:gd name="csX35" fmla="*/ 6503994 w 11838105"/>
              <a:gd name="csY35" fmla="*/ 6505127 h 6505127"/>
              <a:gd name="csX36" fmla="*/ 6044397 w 11838105"/>
              <a:gd name="csY36" fmla="*/ 6505127 h 6505127"/>
              <a:gd name="csX37" fmla="*/ 5703181 w 11838105"/>
              <a:gd name="csY37" fmla="*/ 6505127 h 6505127"/>
              <a:gd name="csX38" fmla="*/ 4770060 w 11838105"/>
              <a:gd name="csY38" fmla="*/ 6505127 h 6505127"/>
              <a:gd name="csX39" fmla="*/ 3955320 w 11838105"/>
              <a:gd name="csY39" fmla="*/ 6505127 h 6505127"/>
              <a:gd name="csX40" fmla="*/ 3377342 w 11838105"/>
              <a:gd name="csY40" fmla="*/ 6505127 h 6505127"/>
              <a:gd name="csX41" fmla="*/ 2917745 w 11838105"/>
              <a:gd name="csY41" fmla="*/ 6505127 h 6505127"/>
              <a:gd name="csX42" fmla="*/ 1984623 w 11838105"/>
              <a:gd name="csY42" fmla="*/ 6505127 h 6505127"/>
              <a:gd name="csX43" fmla="*/ 1051502 w 11838105"/>
              <a:gd name="csY43" fmla="*/ 6505127 h 6505127"/>
              <a:gd name="csX44" fmla="*/ 0 w 11838105"/>
              <a:gd name="csY44" fmla="*/ 6505127 h 6505127"/>
              <a:gd name="csX45" fmla="*/ 0 w 11838105"/>
              <a:gd name="csY45" fmla="*/ 5724512 h 6505127"/>
              <a:gd name="csX46" fmla="*/ 0 w 11838105"/>
              <a:gd name="csY46" fmla="*/ 5204102 h 6505127"/>
              <a:gd name="csX47" fmla="*/ 0 w 11838105"/>
              <a:gd name="csY47" fmla="*/ 4488538 h 6505127"/>
              <a:gd name="csX48" fmla="*/ 0 w 11838105"/>
              <a:gd name="csY48" fmla="*/ 3838025 h 6505127"/>
              <a:gd name="csX49" fmla="*/ 0 w 11838105"/>
              <a:gd name="csY49" fmla="*/ 3252564 h 6505127"/>
              <a:gd name="csX50" fmla="*/ 0 w 11838105"/>
              <a:gd name="csY50" fmla="*/ 2797205 h 6505127"/>
              <a:gd name="csX51" fmla="*/ 0 w 11838105"/>
              <a:gd name="csY51" fmla="*/ 2211743 h 6505127"/>
              <a:gd name="csX52" fmla="*/ 0 w 11838105"/>
              <a:gd name="csY52" fmla="*/ 1431128 h 6505127"/>
              <a:gd name="csX53" fmla="*/ 0 w 11838105"/>
              <a:gd name="csY53" fmla="*/ 910718 h 6505127"/>
              <a:gd name="csX54" fmla="*/ 0 w 11838105"/>
              <a:gd name="csY54" fmla="*/ 0 h 65051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</a:cxnLst>
            <a:rect l="l" t="t" r="r" b="b"/>
            <a:pathLst>
              <a:path w="11838105" h="6505127" extrusionOk="0">
                <a:moveTo>
                  <a:pt x="0" y="0"/>
                </a:moveTo>
                <a:cubicBezTo>
                  <a:pt x="283890" y="16085"/>
                  <a:pt x="643946" y="29667"/>
                  <a:pt x="814740" y="0"/>
                </a:cubicBezTo>
                <a:cubicBezTo>
                  <a:pt x="985534" y="-29667"/>
                  <a:pt x="1079163" y="3758"/>
                  <a:pt x="1155956" y="0"/>
                </a:cubicBezTo>
                <a:cubicBezTo>
                  <a:pt x="1232749" y="-3758"/>
                  <a:pt x="1397845" y="-8607"/>
                  <a:pt x="1497172" y="0"/>
                </a:cubicBezTo>
                <a:cubicBezTo>
                  <a:pt x="1596499" y="8607"/>
                  <a:pt x="1716407" y="-9568"/>
                  <a:pt x="1838388" y="0"/>
                </a:cubicBezTo>
                <a:cubicBezTo>
                  <a:pt x="1960369" y="9568"/>
                  <a:pt x="2390605" y="-16590"/>
                  <a:pt x="2534747" y="0"/>
                </a:cubicBezTo>
                <a:cubicBezTo>
                  <a:pt x="2678889" y="16590"/>
                  <a:pt x="3244467" y="-12768"/>
                  <a:pt x="3467868" y="0"/>
                </a:cubicBezTo>
                <a:cubicBezTo>
                  <a:pt x="3691269" y="12768"/>
                  <a:pt x="3698738" y="-20140"/>
                  <a:pt x="3927465" y="0"/>
                </a:cubicBezTo>
                <a:cubicBezTo>
                  <a:pt x="4156192" y="20140"/>
                  <a:pt x="4289686" y="-22669"/>
                  <a:pt x="4623825" y="0"/>
                </a:cubicBezTo>
                <a:cubicBezTo>
                  <a:pt x="4957964" y="22669"/>
                  <a:pt x="5218603" y="-12092"/>
                  <a:pt x="5438565" y="0"/>
                </a:cubicBezTo>
                <a:cubicBezTo>
                  <a:pt x="5658527" y="12092"/>
                  <a:pt x="6047545" y="-35209"/>
                  <a:pt x="6253305" y="0"/>
                </a:cubicBezTo>
                <a:cubicBezTo>
                  <a:pt x="6459065" y="35209"/>
                  <a:pt x="6712646" y="109"/>
                  <a:pt x="6831283" y="0"/>
                </a:cubicBezTo>
                <a:cubicBezTo>
                  <a:pt x="6949920" y="-109"/>
                  <a:pt x="7329184" y="-1535"/>
                  <a:pt x="7764404" y="0"/>
                </a:cubicBezTo>
                <a:cubicBezTo>
                  <a:pt x="8199624" y="1535"/>
                  <a:pt x="8202331" y="21484"/>
                  <a:pt x="8579144" y="0"/>
                </a:cubicBezTo>
                <a:cubicBezTo>
                  <a:pt x="8955957" y="-21484"/>
                  <a:pt x="8854536" y="-1807"/>
                  <a:pt x="9038741" y="0"/>
                </a:cubicBezTo>
                <a:cubicBezTo>
                  <a:pt x="9222946" y="1807"/>
                  <a:pt x="9520864" y="12120"/>
                  <a:pt x="9853482" y="0"/>
                </a:cubicBezTo>
                <a:cubicBezTo>
                  <a:pt x="10186100" y="-12120"/>
                  <a:pt x="10599045" y="-43396"/>
                  <a:pt x="10786603" y="0"/>
                </a:cubicBezTo>
                <a:cubicBezTo>
                  <a:pt x="10974161" y="43396"/>
                  <a:pt x="11329611" y="23185"/>
                  <a:pt x="11838105" y="0"/>
                </a:cubicBezTo>
                <a:cubicBezTo>
                  <a:pt x="11853940" y="223811"/>
                  <a:pt x="11822335" y="297021"/>
                  <a:pt x="11838105" y="455359"/>
                </a:cubicBezTo>
                <a:cubicBezTo>
                  <a:pt x="11853875" y="613697"/>
                  <a:pt x="11836159" y="826260"/>
                  <a:pt x="11838105" y="1105872"/>
                </a:cubicBezTo>
                <a:cubicBezTo>
                  <a:pt x="11840051" y="1385484"/>
                  <a:pt x="11848509" y="1403802"/>
                  <a:pt x="11838105" y="1626282"/>
                </a:cubicBezTo>
                <a:cubicBezTo>
                  <a:pt x="11827702" y="1848762"/>
                  <a:pt x="11814407" y="2153888"/>
                  <a:pt x="11838105" y="2406897"/>
                </a:cubicBezTo>
                <a:cubicBezTo>
                  <a:pt x="11861803" y="2659907"/>
                  <a:pt x="11859709" y="2843532"/>
                  <a:pt x="11838105" y="3122461"/>
                </a:cubicBezTo>
                <a:cubicBezTo>
                  <a:pt x="11816501" y="3401390"/>
                  <a:pt x="11826136" y="3642138"/>
                  <a:pt x="11838105" y="3772974"/>
                </a:cubicBezTo>
                <a:cubicBezTo>
                  <a:pt x="11850074" y="3903810"/>
                  <a:pt x="11858275" y="4007128"/>
                  <a:pt x="11838105" y="4228333"/>
                </a:cubicBezTo>
                <a:cubicBezTo>
                  <a:pt x="11817935" y="4449538"/>
                  <a:pt x="11860144" y="4584898"/>
                  <a:pt x="11838105" y="4748743"/>
                </a:cubicBezTo>
                <a:cubicBezTo>
                  <a:pt x="11816067" y="4912588"/>
                  <a:pt x="11845356" y="5367820"/>
                  <a:pt x="11838105" y="5529358"/>
                </a:cubicBezTo>
                <a:cubicBezTo>
                  <a:pt x="11830854" y="5690896"/>
                  <a:pt x="11829256" y="6168590"/>
                  <a:pt x="11838105" y="6505127"/>
                </a:cubicBezTo>
                <a:cubicBezTo>
                  <a:pt x="11693959" y="6499775"/>
                  <a:pt x="11560136" y="6522461"/>
                  <a:pt x="11378508" y="6505127"/>
                </a:cubicBezTo>
                <a:cubicBezTo>
                  <a:pt x="11196880" y="6487793"/>
                  <a:pt x="10920772" y="6533769"/>
                  <a:pt x="10800530" y="6505127"/>
                </a:cubicBezTo>
                <a:cubicBezTo>
                  <a:pt x="10680288" y="6476485"/>
                  <a:pt x="10286722" y="6473809"/>
                  <a:pt x="10104171" y="6505127"/>
                </a:cubicBezTo>
                <a:cubicBezTo>
                  <a:pt x="9921620" y="6536445"/>
                  <a:pt x="9599658" y="6527622"/>
                  <a:pt x="9407812" y="6505127"/>
                </a:cubicBezTo>
                <a:cubicBezTo>
                  <a:pt x="9215966" y="6482632"/>
                  <a:pt x="9101074" y="6508744"/>
                  <a:pt x="8948215" y="6505127"/>
                </a:cubicBezTo>
                <a:cubicBezTo>
                  <a:pt x="8795356" y="6501510"/>
                  <a:pt x="8474770" y="6468949"/>
                  <a:pt x="8015093" y="6505127"/>
                </a:cubicBezTo>
                <a:cubicBezTo>
                  <a:pt x="7555416" y="6541305"/>
                  <a:pt x="7661453" y="6478703"/>
                  <a:pt x="7318734" y="6505127"/>
                </a:cubicBezTo>
                <a:cubicBezTo>
                  <a:pt x="6976015" y="6531551"/>
                  <a:pt x="6828019" y="6543115"/>
                  <a:pt x="6503994" y="6505127"/>
                </a:cubicBezTo>
                <a:cubicBezTo>
                  <a:pt x="6179969" y="6467139"/>
                  <a:pt x="6145750" y="6482206"/>
                  <a:pt x="6044397" y="6505127"/>
                </a:cubicBezTo>
                <a:cubicBezTo>
                  <a:pt x="5943044" y="6528048"/>
                  <a:pt x="5786359" y="6497178"/>
                  <a:pt x="5703181" y="6505127"/>
                </a:cubicBezTo>
                <a:cubicBezTo>
                  <a:pt x="5620003" y="6513076"/>
                  <a:pt x="4980132" y="6527523"/>
                  <a:pt x="4770060" y="6505127"/>
                </a:cubicBezTo>
                <a:cubicBezTo>
                  <a:pt x="4559988" y="6482731"/>
                  <a:pt x="4176423" y="6498466"/>
                  <a:pt x="3955320" y="6505127"/>
                </a:cubicBezTo>
                <a:cubicBezTo>
                  <a:pt x="3734217" y="6511788"/>
                  <a:pt x="3643131" y="6522431"/>
                  <a:pt x="3377342" y="6505127"/>
                </a:cubicBezTo>
                <a:cubicBezTo>
                  <a:pt x="3111553" y="6487823"/>
                  <a:pt x="3021450" y="6519011"/>
                  <a:pt x="2917745" y="6505127"/>
                </a:cubicBezTo>
                <a:cubicBezTo>
                  <a:pt x="2814040" y="6491243"/>
                  <a:pt x="2203297" y="6468095"/>
                  <a:pt x="1984623" y="6505127"/>
                </a:cubicBezTo>
                <a:cubicBezTo>
                  <a:pt x="1765949" y="6542159"/>
                  <a:pt x="1350135" y="6475749"/>
                  <a:pt x="1051502" y="6505127"/>
                </a:cubicBezTo>
                <a:cubicBezTo>
                  <a:pt x="752869" y="6534505"/>
                  <a:pt x="510699" y="6521657"/>
                  <a:pt x="0" y="6505127"/>
                </a:cubicBezTo>
                <a:cubicBezTo>
                  <a:pt x="14583" y="6258089"/>
                  <a:pt x="-18392" y="6046125"/>
                  <a:pt x="0" y="5724512"/>
                </a:cubicBezTo>
                <a:cubicBezTo>
                  <a:pt x="18392" y="5402899"/>
                  <a:pt x="-9284" y="5411500"/>
                  <a:pt x="0" y="5204102"/>
                </a:cubicBezTo>
                <a:cubicBezTo>
                  <a:pt x="9284" y="4996704"/>
                  <a:pt x="-9148" y="4833585"/>
                  <a:pt x="0" y="4488538"/>
                </a:cubicBezTo>
                <a:cubicBezTo>
                  <a:pt x="9148" y="4143491"/>
                  <a:pt x="18394" y="4127565"/>
                  <a:pt x="0" y="3838025"/>
                </a:cubicBezTo>
                <a:cubicBezTo>
                  <a:pt x="-18394" y="3548485"/>
                  <a:pt x="28798" y="3456072"/>
                  <a:pt x="0" y="3252564"/>
                </a:cubicBezTo>
                <a:cubicBezTo>
                  <a:pt x="-28798" y="3049056"/>
                  <a:pt x="10878" y="2993469"/>
                  <a:pt x="0" y="2797205"/>
                </a:cubicBezTo>
                <a:cubicBezTo>
                  <a:pt x="-10878" y="2600941"/>
                  <a:pt x="25910" y="2352938"/>
                  <a:pt x="0" y="2211743"/>
                </a:cubicBezTo>
                <a:cubicBezTo>
                  <a:pt x="-25910" y="2070548"/>
                  <a:pt x="4785" y="1736719"/>
                  <a:pt x="0" y="1431128"/>
                </a:cubicBezTo>
                <a:cubicBezTo>
                  <a:pt x="-4785" y="1125537"/>
                  <a:pt x="-424" y="1055578"/>
                  <a:pt x="0" y="910718"/>
                </a:cubicBezTo>
                <a:cubicBezTo>
                  <a:pt x="424" y="765858"/>
                  <a:pt x="-39481" y="374364"/>
                  <a:pt x="0" y="0"/>
                </a:cubicBezTo>
                <a:close/>
              </a:path>
            </a:pathLst>
          </a:custGeom>
          <a:noFill/>
          <a:ln w="57150">
            <a:solidFill>
              <a:srgbClr val="75BFB6"/>
            </a:solidFill>
            <a:extLst>
              <a:ext uri="{C807C97D-BFC1-408E-A445-0C87EB9F89A2}">
                <ask:lineSketchStyleProps xmlns:ask="http://schemas.microsoft.com/office/drawing/2018/sketchyshapes" sd="411201579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8" name="Image 7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A504F59A-AAB0-CE90-74CC-059B6F9940F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13" y="6149884"/>
            <a:ext cx="1945402" cy="45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054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Raleway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aleway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aleway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aleway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C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emcitv.com/bible/esaie-53-4.html#4" TargetMode="External"/><Relationship Id="rId3" Type="http://schemas.openxmlformats.org/officeDocument/2006/relationships/hyperlink" Target="https://emcitv.com/bible/esaie-11-1.html#1" TargetMode="External"/><Relationship Id="rId7" Type="http://schemas.openxmlformats.org/officeDocument/2006/relationships/hyperlink" Target="https://emcitv.com/bible/esaie-42-1.html#1" TargetMode="External"/><Relationship Id="rId2" Type="http://schemas.openxmlformats.org/officeDocument/2006/relationships/hyperlink" Target="https://emcitv.com/bible/esaie-9-6.html#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mcitv.com/bible/esaie-40-11.html#11" TargetMode="External"/><Relationship Id="rId5" Type="http://schemas.openxmlformats.org/officeDocument/2006/relationships/hyperlink" Target="https://emcitv.com/bible/esaie-40-10.html#10" TargetMode="External"/><Relationship Id="rId10" Type="http://schemas.openxmlformats.org/officeDocument/2006/relationships/hyperlink" Target="https://emcitv.com/bible/esaie-65-17.html#17" TargetMode="External"/><Relationship Id="rId4" Type="http://schemas.openxmlformats.org/officeDocument/2006/relationships/hyperlink" Target="https://emcitv.com/bible/esaie-11-2.html#2" TargetMode="External"/><Relationship Id="rId9" Type="http://schemas.openxmlformats.org/officeDocument/2006/relationships/hyperlink" Target="https://emcitv.com/bible/esaie-55-4.html#4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ECDF2D-3639-4EE9-A4F1-0D9F3235A2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8703" y="1122363"/>
            <a:ext cx="11021895" cy="2910794"/>
          </a:xfrm>
        </p:spPr>
        <p:txBody>
          <a:bodyPr>
            <a:normAutofit/>
          </a:bodyPr>
          <a:lstStyle/>
          <a:p>
            <a:r>
              <a:rPr lang="fr-CA" dirty="0"/>
              <a:t>Bon et Fidèle Serviteur!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95294D7-A045-4C14-9634-F249C2A7B8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8704" y="4434799"/>
            <a:ext cx="11021894" cy="1655762"/>
          </a:xfrm>
        </p:spPr>
        <p:txBody>
          <a:bodyPr>
            <a:normAutofit lnSpcReduction="10000"/>
          </a:bodyPr>
          <a:lstStyle/>
          <a:p>
            <a:r>
              <a:rPr lang="fr-CA" dirty="0"/>
              <a:t>Esaie 49 : 1 à 7 </a:t>
            </a:r>
          </a:p>
          <a:p>
            <a:endParaRPr lang="fr-CA" dirty="0"/>
          </a:p>
          <a:p>
            <a:r>
              <a:rPr lang="fr-CA" dirty="0"/>
              <a:t>									16 août 2026</a:t>
            </a:r>
          </a:p>
          <a:p>
            <a:r>
              <a:rPr lang="fr-CA" dirty="0"/>
              <a:t>								Guy Merlin Foumbue</a:t>
            </a:r>
          </a:p>
        </p:txBody>
      </p:sp>
    </p:spTree>
    <p:extLst>
      <p:ext uri="{BB962C8B-B14F-4D97-AF65-F5344CB8AC3E}">
        <p14:creationId xmlns:p14="http://schemas.microsoft.com/office/powerpoint/2010/main" val="95408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B1B4B-E3E6-7C0E-F923-DBEDE933F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C53E60-0D89-7662-78CA-3A4E965B9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Conclusion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C351A8A9-265C-41FD-0AFB-F1934E98E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633" y="1384258"/>
            <a:ext cx="9780486" cy="4899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sz="2000" dirty="0"/>
              <a:t>Comment Esaie 49 : 1 – 7 trouve son accomplissement plein en Jésus Christ :</a:t>
            </a:r>
            <a:endParaRPr lang="fr-CA" dirty="0"/>
          </a:p>
          <a:p>
            <a:pPr>
              <a:lnSpc>
                <a:spcPct val="150000"/>
              </a:lnSpc>
            </a:pPr>
            <a:endParaRPr lang="fr-CA" dirty="0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BF31CBB-2936-B089-F727-110C2B294E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175386"/>
              </p:ext>
            </p:extLst>
          </p:nvPr>
        </p:nvGraphicFramePr>
        <p:xfrm>
          <a:off x="965336" y="1802862"/>
          <a:ext cx="9832367" cy="45812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4103">
                  <a:extLst>
                    <a:ext uri="{9D8B030D-6E8A-4147-A177-3AD203B41FA5}">
                      <a16:colId xmlns:a16="http://schemas.microsoft.com/office/drawing/2014/main" val="2474483419"/>
                    </a:ext>
                  </a:extLst>
                </a:gridCol>
                <a:gridCol w="3294434">
                  <a:extLst>
                    <a:ext uri="{9D8B030D-6E8A-4147-A177-3AD203B41FA5}">
                      <a16:colId xmlns:a16="http://schemas.microsoft.com/office/drawing/2014/main" val="1101548411"/>
                    </a:ext>
                  </a:extLst>
                </a:gridCol>
                <a:gridCol w="4863830">
                  <a:extLst>
                    <a:ext uri="{9D8B030D-6E8A-4147-A177-3AD203B41FA5}">
                      <a16:colId xmlns:a16="http://schemas.microsoft.com/office/drawing/2014/main" val="2585171904"/>
                    </a:ext>
                  </a:extLst>
                </a:gridCol>
              </a:tblGrid>
              <a:tr h="2618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800" kern="100">
                          <a:effectLst/>
                        </a:rPr>
                        <a:t>Trajectoire</a:t>
                      </a:r>
                      <a:endParaRPr lang="fr-CA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800" kern="100">
                          <a:effectLst/>
                        </a:rPr>
                        <a:t>Références principales</a:t>
                      </a:r>
                      <a:endParaRPr lang="fr-CA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800" kern="100">
                          <a:effectLst/>
                        </a:rPr>
                        <a:t>Idée</a:t>
                      </a:r>
                      <a:endParaRPr lang="fr-CA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6196132"/>
                  </a:ext>
                </a:extLst>
              </a:tr>
              <a:tr h="5372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800" kern="100">
                          <a:effectLst/>
                        </a:rPr>
                        <a:t>Bethléhem →</a:t>
                      </a:r>
                      <a:endParaRPr lang="fr-CA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800" kern="100">
                          <a:effectLst/>
                        </a:rPr>
                        <a:t>Michée 5:1-2 ; Matthieu 2:1-6 ; Luc 2:4-11</a:t>
                      </a:r>
                      <a:endParaRPr lang="fr-CA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2000" kern="100">
                          <a:effectLst/>
                        </a:rPr>
                        <a:t>Le Messie promis entre dans l'histoire dans l'humilité</a:t>
                      </a:r>
                      <a:endParaRPr lang="fr-CA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3145932"/>
                  </a:ext>
                </a:extLst>
              </a:tr>
              <a:tr h="5372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800" kern="100">
                          <a:effectLst/>
                        </a:rPr>
                        <a:t>Rejet →</a:t>
                      </a:r>
                      <a:endParaRPr lang="fr-CA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800" kern="100">
                          <a:effectLst/>
                        </a:rPr>
                        <a:t>Ésaïe 49:7 ; Ésaïe 53:3 ; Jean 1:11 ; Jean 15:18-25</a:t>
                      </a:r>
                      <a:endParaRPr lang="fr-CA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2000" kern="100" dirty="0">
                          <a:effectLst/>
                        </a:rPr>
                        <a:t>Le Serviteur envoyé par Dieu est méprisé et rejeté</a:t>
                      </a:r>
                      <a:endParaRPr lang="fr-CA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6235198"/>
                  </a:ext>
                </a:extLst>
              </a:tr>
              <a:tr h="5372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800" kern="100" dirty="0">
                          <a:effectLst/>
                        </a:rPr>
                        <a:t>Croix →</a:t>
                      </a:r>
                      <a:endParaRPr lang="fr-CA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800" kern="100">
                          <a:effectLst/>
                        </a:rPr>
                        <a:t>Ésaïe 53:4-6, 10-12 ; Marc 15:22-39 ; Philippiens 2:8</a:t>
                      </a:r>
                      <a:endParaRPr lang="fr-CA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2000" kern="100">
                          <a:effectLst/>
                        </a:rPr>
                        <a:t>Le Serviteur s'humilie jusqu'à la mort et porte les péchés</a:t>
                      </a:r>
                      <a:endParaRPr lang="fr-CA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3581458"/>
                  </a:ext>
                </a:extLst>
              </a:tr>
              <a:tr h="5372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800" kern="100">
                          <a:effectLst/>
                        </a:rPr>
                        <a:t>Résurrection →</a:t>
                      </a:r>
                      <a:endParaRPr lang="fr-CA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800" kern="100">
                          <a:effectLst/>
                        </a:rPr>
                        <a:t>Psaume 16:10 ; Ésaïe 53:10-11 ; Luc 24:5-7 ; Actes 2:24-32</a:t>
                      </a:r>
                      <a:endParaRPr lang="fr-CA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2000" kern="100">
                          <a:effectLst/>
                        </a:rPr>
                        <a:t>Celui qui est mort est relevé par Dieu</a:t>
                      </a:r>
                      <a:endParaRPr lang="fr-CA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14765125"/>
                  </a:ext>
                </a:extLst>
              </a:tr>
              <a:tr h="5372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800" kern="100">
                          <a:effectLst/>
                        </a:rPr>
                        <a:t>Exaltation →</a:t>
                      </a:r>
                      <a:endParaRPr lang="fr-CA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800" kern="100">
                          <a:effectLst/>
                        </a:rPr>
                        <a:t>Ésaïe 52:13 ; Philippiens 2:9-11 ; Actes 2:32-36 ; Hébreux 1:3</a:t>
                      </a:r>
                      <a:endParaRPr lang="fr-CA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2000" kern="100">
                          <a:effectLst/>
                        </a:rPr>
                        <a:t>Le Serviteur humilié devient le Seigneur exalté</a:t>
                      </a:r>
                      <a:endParaRPr lang="fr-CA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793302"/>
                  </a:ext>
                </a:extLst>
              </a:tr>
              <a:tr h="8126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800" kern="100">
                          <a:effectLst/>
                        </a:rPr>
                        <a:t>Nations →</a:t>
                      </a:r>
                      <a:endParaRPr lang="fr-CA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800" kern="100">
                          <a:effectLst/>
                        </a:rPr>
                        <a:t>Ésaïe 49:6 ; Matthieu 28:18-20 ; Actes 1:8 ; Actes 13:47 ; Apocalypse 7:9-10</a:t>
                      </a:r>
                      <a:endParaRPr lang="fr-CA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2000" kern="100" dirty="0">
                          <a:effectLst/>
                        </a:rPr>
                        <a:t>Le salut accompli par Christ est annoncé jusqu'aux extrémités de la terre</a:t>
                      </a:r>
                      <a:endParaRPr lang="fr-CA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50737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8416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cover/>
      </p:transition>
    </mc:Choice>
    <mc:Fallback>
      <p:transition spd="slow">
        <p:cover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E3BF74-17B3-2408-ED66-821A68A71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Plan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7EFE6CB-635A-9DFF-3DF1-4D8472624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  <a:p>
            <a:r>
              <a:rPr lang="fr-CA" dirty="0"/>
              <a:t>Un Serviteur appelé et préparé par Dieu v 1 – 3 </a:t>
            </a:r>
          </a:p>
          <a:p>
            <a:r>
              <a:rPr lang="fr-CA" dirty="0"/>
              <a:t>L’évaluation du travail du Serviteur v 4 </a:t>
            </a:r>
          </a:p>
          <a:p>
            <a:r>
              <a:rPr lang="fr-CA" dirty="0"/>
              <a:t>Une mission beaucoup plus grande que prévu  v 5 – 6</a:t>
            </a:r>
          </a:p>
          <a:p>
            <a:r>
              <a:rPr lang="fr-CA" dirty="0"/>
              <a:t>L’honneur du Serviteur méprisé v 7 </a:t>
            </a:r>
          </a:p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68335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1E49C-00C7-AF24-ECFD-B0B286A28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EE4137-05C9-8CEF-37F6-FB91D90CB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613" y="167068"/>
            <a:ext cx="11500575" cy="987425"/>
          </a:xfrm>
        </p:spPr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D12A5D-3905-4199-5509-1F79C5E93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613" y="1943861"/>
            <a:ext cx="2334638" cy="3879089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fr-CA" b="1" dirty="0"/>
              <a:t>Voir le Christ (Humain et Divin) dans la série des prédications de l’été</a:t>
            </a:r>
          </a:p>
          <a:p>
            <a:endParaRPr lang="fr-CA" b="1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D356F92-B802-3854-A559-FFB40CD684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23625"/>
              </p:ext>
            </p:extLst>
          </p:nvPr>
        </p:nvGraphicFramePr>
        <p:xfrm>
          <a:off x="2451371" y="1154493"/>
          <a:ext cx="9390828" cy="53325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3866">
                  <a:extLst>
                    <a:ext uri="{9D8B030D-6E8A-4147-A177-3AD203B41FA5}">
                      <a16:colId xmlns:a16="http://schemas.microsoft.com/office/drawing/2014/main" val="3496740257"/>
                    </a:ext>
                  </a:extLst>
                </a:gridCol>
                <a:gridCol w="995755">
                  <a:extLst>
                    <a:ext uri="{9D8B030D-6E8A-4147-A177-3AD203B41FA5}">
                      <a16:colId xmlns:a16="http://schemas.microsoft.com/office/drawing/2014/main" val="1192099497"/>
                    </a:ext>
                  </a:extLst>
                </a:gridCol>
                <a:gridCol w="7531207">
                  <a:extLst>
                    <a:ext uri="{9D8B030D-6E8A-4147-A177-3AD203B41FA5}">
                      <a16:colId xmlns:a16="http://schemas.microsoft.com/office/drawing/2014/main" val="3572856339"/>
                    </a:ext>
                  </a:extLst>
                </a:gridCol>
              </a:tblGrid>
              <a:tr h="234438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Dimanches été 2026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3" marR="66563" marT="0" marB="0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96245154"/>
                  </a:ext>
                </a:extLst>
              </a:tr>
              <a:tr h="2344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Date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3" marR="665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Passage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3" marR="665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7359004"/>
                  </a:ext>
                </a:extLst>
              </a:tr>
              <a:tr h="545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19 juillet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3" marR="665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Ésaïe 9.1-6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3" marR="665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400" b="1" u="sng" kern="100" dirty="0">
                          <a:effectLst/>
                          <a:hlinkClick r:id="rId2"/>
                        </a:rPr>
                        <a:t>6</a:t>
                      </a:r>
                      <a:r>
                        <a:rPr lang="fr-CA" sz="1400" b="1" kern="100" dirty="0">
                          <a:effectLst/>
                        </a:rPr>
                        <a:t> Car un enfant nous est né, un fils nous est donné, Et la domination reposera sur son épaule; On l'appellera Admirable, Conseiller, Dieu puissant, Père éternel, Prince de la paix.</a:t>
                      </a:r>
                      <a:endParaRPr lang="fr-CA" sz="14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43869817"/>
                  </a:ext>
                </a:extLst>
              </a:tr>
              <a:tr h="481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26 juillet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3" marR="665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Ésaïe 11.1-10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3" marR="66563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400" b="1" u="none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</a:t>
                      </a:r>
                      <a:r>
                        <a:rPr lang="fr-CA" sz="1400" b="1" u="none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Puis un rameau sortira du tronc d'Isaï, Et un rejeton naîtra de ses racines. </a:t>
                      </a:r>
                      <a:r>
                        <a:rPr lang="fr-CA" sz="1400" b="1" u="none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2</a:t>
                      </a:r>
                      <a:r>
                        <a:rPr lang="fr-CA" sz="1400" b="1" u="none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L'Esprit de l'</a:t>
                      </a:r>
                      <a:r>
                        <a:rPr lang="fr-CA" sz="1400" b="1" u="none" kern="1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Eternel</a:t>
                      </a:r>
                      <a:r>
                        <a:rPr lang="fr-CA" sz="1400" b="1" u="none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reposera sur lui: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52006389"/>
                  </a:ext>
                </a:extLst>
              </a:tr>
              <a:tr h="7307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2 août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3" marR="665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Ésaïe 40.1-11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3" marR="66563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400" b="1" u="sng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10</a:t>
                      </a:r>
                      <a:r>
                        <a:rPr lang="fr-CA" sz="1400" b="1" u="sng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Voici, le Seigneur, l'</a:t>
                      </a:r>
                      <a:r>
                        <a:rPr lang="fr-CA" sz="1400" b="1" u="sng" kern="1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Eternel</a:t>
                      </a:r>
                      <a:r>
                        <a:rPr lang="fr-CA" sz="1400" b="1" u="sng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vient avec puissance, Et de son bras il commande; Voici, le salaire est avec lui, Et les rétributions le précèdent. </a:t>
                      </a:r>
                      <a:r>
                        <a:rPr lang="fr-CA" sz="1400" b="1" u="sng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11</a:t>
                      </a:r>
                      <a:r>
                        <a:rPr lang="fr-CA" sz="1400" b="1" u="sng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Comme un berger, il paîtra son troupeau,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60416373"/>
                  </a:ext>
                </a:extLst>
              </a:tr>
              <a:tr h="545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9 août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3" marR="66563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Ésaïe 42.1-12</a:t>
                      </a:r>
                    </a:p>
                  </a:txBody>
                  <a:tcPr marL="66563" marR="66563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400" b="1" u="none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</a:t>
                      </a:r>
                      <a:r>
                        <a:rPr lang="fr-CA" sz="1400" b="1" u="none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Voici mon serviteur, que je soutiendrai, Mon élu, en qui mon âme prend plaisir. J'ai mis mon esprit sur lui; Il annoncera la justice aux nations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93564407"/>
                  </a:ext>
                </a:extLst>
              </a:tr>
              <a:tr h="481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16 août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3" marR="665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Ésaîe 49.1-7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3" marR="66563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400" b="1" u="none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 t'établis pour être la lumière des nations, Pour porter mon salut jusqu'aux extrémités de la terre.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45870256"/>
                  </a:ext>
                </a:extLst>
              </a:tr>
              <a:tr h="7277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23 août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3" marR="665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Ésaïe 52.13 à 53.12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3" marR="66563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400" b="1" u="none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4</a:t>
                      </a:r>
                      <a:r>
                        <a:rPr lang="fr-CA" sz="1400" b="1" u="none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Cependant, ce sont nos souffrances qu'il a portées, C'est de nos douleurs qu'il s'est chargé; Et nous l'avons considéré comme puni, Frappé de Dieu, et humilié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36601412"/>
                  </a:ext>
                </a:extLst>
              </a:tr>
              <a:tr h="7307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30 août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3" marR="665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Ésaïe 55.1-13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3" marR="66563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400" b="1" u="none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 traiterai avec vous une alliance éternelle, Pour rendre durables mes faveurs envers David. </a:t>
                      </a:r>
                      <a:r>
                        <a:rPr lang="fr-CA" sz="1400" b="1" u="none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4</a:t>
                      </a:r>
                      <a:r>
                        <a:rPr lang="fr-CA" sz="1400" b="1" u="none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Voici, je l'ai établi comme témoin auprès des peuples, Comme chef et dominateur des peuples.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82070067"/>
                  </a:ext>
                </a:extLst>
              </a:tr>
              <a:tr h="545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6 septembre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3" marR="665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Ésaïe 65.17-25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3" marR="66563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400" b="1" u="none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17</a:t>
                      </a:r>
                      <a:r>
                        <a:rPr lang="fr-CA" sz="1400" b="1" u="none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Car je vais créer de nouveaux cieux Et une nouvelle terre; On ne se rappellera plus les choses passées, Elles ne reviendront plus à l'esprit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003141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174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37ED5-2025-0772-AAC9-E66B8ECA9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3EC78F-BB04-A7D1-B8F6-C0B7CD127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1. Un Serviteur appelé et préparé par Dieu — v.1–3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0CB945-12E6-D234-6851-2CE9FFBF58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60000">
              <a:lnSpc>
                <a:spcPct val="150000"/>
              </a:lnSpc>
            </a:pPr>
            <a:r>
              <a:rPr lang="fr-CA" dirty="0"/>
              <a:t>Destinataires du message: îles et Peuples lointains</a:t>
            </a:r>
          </a:p>
          <a:p>
            <a:pPr marL="360000">
              <a:lnSpc>
                <a:spcPct val="150000"/>
              </a:lnSpc>
            </a:pPr>
            <a:r>
              <a:rPr lang="fr-CA" dirty="0"/>
              <a:t>C’est Dieu qui appelle le serviteur, c’est Dieu qui sélectionne;</a:t>
            </a:r>
          </a:p>
          <a:p>
            <a:pPr marL="360000">
              <a:lnSpc>
                <a:spcPct val="150000"/>
              </a:lnSpc>
            </a:pPr>
            <a:r>
              <a:rPr lang="fr-CA" dirty="0"/>
              <a:t>Ce que Dieu fait pour préparer et équiper le serviteur:</a:t>
            </a:r>
          </a:p>
          <a:p>
            <a:pPr marL="817200" lvl="1">
              <a:lnSpc>
                <a:spcPct val="150000"/>
              </a:lnSpc>
            </a:pPr>
            <a:r>
              <a:rPr lang="fr-CA" dirty="0"/>
              <a:t>Il a rendu ma bouche semblable à un glaive tranchant, Il m'a couvert de l'ombre de sa main </a:t>
            </a:r>
          </a:p>
          <a:p>
            <a:pPr marL="817200" lvl="1">
              <a:lnSpc>
                <a:spcPct val="150000"/>
              </a:lnSpc>
            </a:pPr>
            <a:r>
              <a:rPr lang="fr-CA" dirty="0"/>
              <a:t>Il a fait de moi une flèche aiguë, Il m'a caché dans son carquois </a:t>
            </a:r>
          </a:p>
          <a:p>
            <a:pPr marL="817200" lvl="1">
              <a:lnSpc>
                <a:spcPct val="150000"/>
              </a:lnSpc>
            </a:pPr>
            <a:r>
              <a:rPr lang="fr-CA" dirty="0"/>
              <a:t>il m'a dit : Tu es mon serviteur </a:t>
            </a:r>
          </a:p>
          <a:p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79595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20CD2-6F8E-6028-7ABF-183466A9D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01C86F-0CEE-535E-EBB8-9B6E49449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1. Un Serviteur appelé et préparé par Dieu — v.1–3: Illustration et application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AA577EC-0630-15D2-B86D-BC9951E04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60000">
              <a:lnSpc>
                <a:spcPct val="150000"/>
              </a:lnSpc>
            </a:pPr>
            <a:r>
              <a:rPr lang="fr-CA" dirty="0"/>
              <a:t>Une flèche ne décide ni du moment où elle sort du carquois, ni de la cible. C'est l'archer qui décide.</a:t>
            </a:r>
          </a:p>
          <a:p>
            <a:pPr marL="131400" indent="0">
              <a:lnSpc>
                <a:spcPct val="150000"/>
              </a:lnSpc>
              <a:buNone/>
            </a:pPr>
            <a:r>
              <a:rPr lang="fr-CA" dirty="0"/>
              <a:t>De même, le serviteur de Dieu doit accepter : </a:t>
            </a:r>
            <a:r>
              <a:rPr lang="fr-CA" b="1" dirty="0"/>
              <a:t>L’appel de Dieu, la préparation de Dieu, le calendrier de Dieu et la destination choisie par Dieu.</a:t>
            </a:r>
          </a:p>
          <a:p>
            <a:pPr marL="360000">
              <a:lnSpc>
                <a:spcPct val="150000"/>
              </a:lnSpc>
            </a:pPr>
            <a:r>
              <a:rPr lang="fr-CA" dirty="0"/>
              <a:t>Il est possible que Dieu vous ait préparé pour quelque chose et qu'il ne vous ait pas encore exposé. Ne confondez pas : </a:t>
            </a:r>
            <a:r>
              <a:rPr lang="fr-CA" b="1" dirty="0"/>
              <a:t>être caché par Dieu et être oublié par Dieu.</a:t>
            </a:r>
            <a:endParaRPr lang="fr-CA" dirty="0"/>
          </a:p>
          <a:p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074347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cover/>
      </p:transition>
    </mc:Choice>
    <mc:Fallback>
      <p:transition spd="slow">
        <p:cover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00099-9AFA-2DCD-E4E6-AFE27D1FE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D7B89C-7312-DA53-427F-CDB48A9DD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2. L’évaluation du travail du Serviteur — v.4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58C93B-5B14-709A-7CFF-080C67DE6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360000">
              <a:lnSpc>
                <a:spcPct val="150000"/>
              </a:lnSpc>
            </a:pPr>
            <a:r>
              <a:rPr lang="fr-CA" dirty="0"/>
              <a:t>Évaluer selon les référentiels humains : </a:t>
            </a:r>
            <a:r>
              <a:rPr lang="fr-CA" b="1" dirty="0"/>
              <a:t>« Est-ce que ça marche ? »</a:t>
            </a:r>
            <a:endParaRPr lang="fr-CA" dirty="0"/>
          </a:p>
          <a:p>
            <a:pPr marL="817200" lvl="1">
              <a:lnSpc>
                <a:spcPct val="150000"/>
              </a:lnSpc>
            </a:pPr>
            <a:r>
              <a:rPr lang="fr-CA" dirty="0"/>
              <a:t>Élie dans 1 Rois 18 et 19</a:t>
            </a:r>
          </a:p>
          <a:p>
            <a:pPr marL="817200" lvl="1">
              <a:lnSpc>
                <a:spcPct val="150000"/>
              </a:lnSpc>
            </a:pPr>
            <a:r>
              <a:rPr lang="fr-CA" dirty="0"/>
              <a:t>Jeremie dans Lamentations 3</a:t>
            </a:r>
          </a:p>
          <a:p>
            <a:pPr marL="817200" lvl="1">
              <a:lnSpc>
                <a:spcPct val="150000"/>
              </a:lnSpc>
            </a:pPr>
            <a:r>
              <a:rPr lang="fr-CA" dirty="0"/>
              <a:t>Nos activités en Église et ailleurs</a:t>
            </a:r>
          </a:p>
          <a:p>
            <a:pPr marL="360000">
              <a:lnSpc>
                <a:spcPct val="150000"/>
              </a:lnSpc>
            </a:pPr>
            <a:r>
              <a:rPr lang="fr-CA" dirty="0"/>
              <a:t>Évaluation selon le référentiel divin : </a:t>
            </a:r>
            <a:r>
              <a:rPr lang="fr-CA" b="1" dirty="0"/>
              <a:t>« Est-ce que je suis fidèle à ce que Dieu m'a demandé ? »</a:t>
            </a:r>
            <a:endParaRPr lang="fr-CA" dirty="0"/>
          </a:p>
          <a:p>
            <a:pPr marL="817200" lvl="2">
              <a:lnSpc>
                <a:spcPct val="150000"/>
              </a:lnSpc>
              <a:spcBef>
                <a:spcPts val="1000"/>
              </a:spcBef>
            </a:pPr>
            <a:r>
              <a:rPr lang="fr-CA" sz="2400" dirty="0"/>
              <a:t>Réponse de Dieu à Élie 1 Rois 19</a:t>
            </a:r>
          </a:p>
          <a:p>
            <a:pPr marL="817200" lvl="2">
              <a:lnSpc>
                <a:spcPct val="150000"/>
              </a:lnSpc>
              <a:spcBef>
                <a:spcPts val="1000"/>
              </a:spcBef>
            </a:pPr>
            <a:r>
              <a:rPr lang="fr-CA" sz="2400" dirty="0"/>
              <a:t>Jeremie qui tourne son regard vers Dieu et repasse les vérités en son cœur (Lamentations 3 : 21 – 23)</a:t>
            </a:r>
          </a:p>
          <a:p>
            <a:pPr marL="817200" lvl="1">
              <a:lnSpc>
                <a:spcPct val="150000"/>
              </a:lnSpc>
            </a:pPr>
            <a:r>
              <a:rPr lang="fr-CA" dirty="0" err="1"/>
              <a:t>Fidelité</a:t>
            </a:r>
            <a:r>
              <a:rPr lang="fr-CA" dirty="0"/>
              <a:t> vs résultats visibles</a:t>
            </a:r>
          </a:p>
          <a:p>
            <a:pPr marL="131400" indent="0">
              <a:lnSpc>
                <a:spcPct val="150000"/>
              </a:lnSpc>
              <a:buNone/>
            </a:pPr>
            <a:endParaRPr lang="fr-CA" b="1" dirty="0"/>
          </a:p>
          <a:p>
            <a:pPr marL="131400" indent="0">
              <a:lnSpc>
                <a:spcPct val="150000"/>
              </a:lnSpc>
              <a:buNone/>
            </a:pPr>
            <a:r>
              <a:rPr lang="fr-CA" b="1" dirty="0"/>
              <a:t>« C'est bien, bon et fidèle serviteur… entre dans la joie de ton Maitre »</a:t>
            </a:r>
            <a:r>
              <a:rPr lang="fr-CA" dirty="0"/>
              <a:t>,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09257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6A67B-4C95-DBEA-F887-7B944EA0F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04827C-9C9C-BD76-8C86-8052C98C0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3. Une mission beaucoup plus grande que prévue — v.5–6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73A1A41-8DC8-8B2F-2F3E-F4711D7212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60000">
              <a:lnSpc>
                <a:spcPct val="150000"/>
              </a:lnSpc>
            </a:pPr>
            <a:r>
              <a:rPr lang="fr-CA" dirty="0"/>
              <a:t>Mission initiale : relever les tributs de Jacob et pour ramener les restes d’Israel</a:t>
            </a:r>
          </a:p>
          <a:p>
            <a:pPr marL="360000">
              <a:lnSpc>
                <a:spcPct val="150000"/>
              </a:lnSpc>
            </a:pPr>
            <a:r>
              <a:rPr lang="fr-CA" dirty="0"/>
              <a:t>« C’est peu »: le projet de Dieu dépasse Israël, va plus loin.</a:t>
            </a:r>
          </a:p>
          <a:p>
            <a:pPr marL="360000">
              <a:lnSpc>
                <a:spcPct val="150000"/>
              </a:lnSpc>
            </a:pPr>
            <a:r>
              <a:rPr lang="fr-CA" dirty="0"/>
              <a:t>Nouvelle mission : être la lumière des nations et porter le salut de Dieu jusqu’aux extrémités de la terre </a:t>
            </a:r>
          </a:p>
          <a:p>
            <a:pPr marL="817200" lvl="1">
              <a:lnSpc>
                <a:spcPct val="150000"/>
              </a:lnSpc>
            </a:pPr>
            <a:r>
              <a:rPr lang="fr-CA" dirty="0"/>
              <a:t>Projet de Dieu dans l’AT : </a:t>
            </a:r>
            <a:r>
              <a:rPr lang="fr-CA" b="1" dirty="0"/>
              <a:t>Israël → Messie → nations.</a:t>
            </a:r>
          </a:p>
          <a:p>
            <a:pPr marL="817200" lvl="1">
              <a:lnSpc>
                <a:spcPct val="150000"/>
              </a:lnSpc>
            </a:pPr>
            <a:r>
              <a:rPr lang="fr-CA" dirty="0"/>
              <a:t>Projet de Dieu dans le NT : </a:t>
            </a:r>
            <a:r>
              <a:rPr lang="fr-CA" b="1" dirty="0"/>
              <a:t>Christ → Église → nations</a:t>
            </a:r>
            <a:r>
              <a:rPr lang="fr-CA" dirty="0"/>
              <a:t> </a:t>
            </a:r>
          </a:p>
          <a:p>
            <a:pPr marL="360000">
              <a:lnSpc>
                <a:spcPct val="150000"/>
              </a:lnSpc>
            </a:pPr>
            <a:r>
              <a:rPr lang="fr-CA" dirty="0"/>
              <a:t>La mission est le cœur du projet de Dieu </a:t>
            </a:r>
          </a:p>
          <a:p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68319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9E3D2-DEB6-5F8F-7AD3-1A7FA113B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334450-079F-0FAB-297B-FCEB52051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4. L’honneur du Serviteur méprisé — v.7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81C8C94-9E3D-EDB2-AE25-0BF0B7ED6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0">
              <a:lnSpc>
                <a:spcPct val="150000"/>
              </a:lnSpc>
            </a:pPr>
            <a:r>
              <a:rPr lang="fr-CA" dirty="0"/>
              <a:t>Paradoxe:</a:t>
            </a:r>
          </a:p>
          <a:p>
            <a:pPr marL="817200" lvl="1">
              <a:lnSpc>
                <a:spcPct val="150000"/>
              </a:lnSpc>
            </a:pPr>
            <a:r>
              <a:rPr lang="fr-CA" dirty="0"/>
              <a:t>« celui qu'on méprise », « celui qui est en horreur au peuple », « l'esclave des puissants ».</a:t>
            </a:r>
          </a:p>
          <a:p>
            <a:pPr lvl="1"/>
            <a:r>
              <a:rPr lang="fr-CA" dirty="0"/>
              <a:t>Mais ensuite : « Des rois le verront, et ils se lèveront ; des princes, et ils se prosterneront. »</a:t>
            </a:r>
          </a:p>
          <a:p>
            <a:pPr marL="360000">
              <a:lnSpc>
                <a:spcPct val="150000"/>
              </a:lnSpc>
            </a:pPr>
            <a:r>
              <a:rPr lang="fr-CA" dirty="0"/>
              <a:t>Trajet de Jésus: </a:t>
            </a:r>
            <a:r>
              <a:rPr lang="fr-CA" b="1" dirty="0"/>
              <a:t>Bethléhem → rejet → croix → résurrection → exaltation → nations</a:t>
            </a:r>
            <a:r>
              <a:rPr lang="fr-CA" dirty="0"/>
              <a:t> </a:t>
            </a:r>
          </a:p>
          <a:p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739748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cover/>
      </p:transition>
    </mc:Choice>
    <mc:Fallback>
      <p:transition spd="slow">
        <p:cover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F660A-9F0E-1EE1-C74D-25DFC04EB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32EAB2-F930-457B-AC26-8D28031FB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Conclusion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B18EC38C-5072-AFD2-7AE0-5D5BD0892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804" y="1494503"/>
            <a:ext cx="11500574" cy="468246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fr-CA" dirty="0"/>
              <a:t>Qui est exactement ce Serviteur?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fr-CA" dirty="0"/>
              <a:t>Réponse: JESUS - Jésus représente Israël, accomplit parfaitement sa vocation et porte ensuite le salut aux nations.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fr-CA" dirty="0"/>
              <a:t>Progression du Serviteur : </a:t>
            </a:r>
            <a:r>
              <a:rPr lang="fr-CA" b="1" dirty="0"/>
              <a:t>appelé → caché → découragé → réaffirmé → envoyé → méprisé → finalement honoré.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fr-CA" b="1" dirty="0"/>
              <a:t>Idée centrale: </a:t>
            </a:r>
            <a:r>
              <a:rPr lang="fr-CA" dirty="0"/>
              <a:t>Le Serviteur de Dieu peut connaître le temps de la préparation, le temps du découragement et même le temps du mépris, mais la fidélité de Dieu garantit l'accomplissement de sa mission.</a:t>
            </a:r>
          </a:p>
          <a:p>
            <a:pPr>
              <a:lnSpc>
                <a:spcPct val="150000"/>
              </a:lnSpc>
            </a:pPr>
            <a:endParaRPr lang="fr-CA" dirty="0"/>
          </a:p>
          <a:p>
            <a:pPr>
              <a:lnSpc>
                <a:spcPct val="150000"/>
              </a:lnSpc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1439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0B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131fb1b-830e-494b-b329-78cde163dc88">
      <Terms xmlns="http://schemas.microsoft.com/office/infopath/2007/PartnerControls"/>
    </lcf76f155ced4ddcb4097134ff3c332f>
    <TaxCatchAll xmlns="b367b188-8fad-47b6-80b8-55931ef85a1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546FFCC76579458763080BF1D05E9B" ma:contentTypeVersion="12" ma:contentTypeDescription="Crée un document." ma:contentTypeScope="" ma:versionID="22ca7b8cbb6d1278ff1b329d8a18719e">
  <xsd:schema xmlns:xsd="http://www.w3.org/2001/XMLSchema" xmlns:xs="http://www.w3.org/2001/XMLSchema" xmlns:p="http://schemas.microsoft.com/office/2006/metadata/properties" xmlns:ns2="c131fb1b-830e-494b-b329-78cde163dc88" xmlns:ns3="b367b188-8fad-47b6-80b8-55931ef85a19" targetNamespace="http://schemas.microsoft.com/office/2006/metadata/properties" ma:root="true" ma:fieldsID="dca908191a30e19ef685c4fb96d4473f" ns2:_="" ns3:_="">
    <xsd:import namespace="c131fb1b-830e-494b-b329-78cde163dc88"/>
    <xsd:import namespace="b367b188-8fad-47b6-80b8-55931ef85a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31fb1b-830e-494b-b329-78cde163dc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Balises d’images" ma:readOnly="false" ma:fieldId="{5cf76f15-5ced-4ddc-b409-7134ff3c332f}" ma:taxonomyMulti="true" ma:sspId="c4e0241d-b7e5-4fde-a25c-d8803e1a53a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67b188-8fad-47b6-80b8-55931ef85a1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a77ea2-bc0d-4f13-9db2-f5dc6286bccc}" ma:internalName="TaxCatchAll" ma:showField="CatchAllData" ma:web="b367b188-8fad-47b6-80b8-55931ef85a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70A9AF6-31FB-4CF3-8E7A-B6051E58563A}">
  <ds:schemaRefs>
    <ds:schemaRef ds:uri="b367b188-8fad-47b6-80b8-55931ef85a19"/>
    <ds:schemaRef ds:uri="c131fb1b-830e-494b-b329-78cde163dc8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B3675D3-9EF0-4860-B6E7-95B920D556F0}">
  <ds:schemaRefs>
    <ds:schemaRef ds:uri="b367b188-8fad-47b6-80b8-55931ef85a19"/>
    <ds:schemaRef ds:uri="c131fb1b-830e-494b-b329-78cde163dc8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384F38E-0C96-441C-80E8-243203A604F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3473</TotalTime>
  <Words>1080</Words>
  <Application>Microsoft Office PowerPoint</Application>
  <PresentationFormat>Grand écran</PresentationFormat>
  <Paragraphs>105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Aptos</vt:lpstr>
      <vt:lpstr>Arial</vt:lpstr>
      <vt:lpstr>Raleway</vt:lpstr>
      <vt:lpstr>Thème Office</vt:lpstr>
      <vt:lpstr>Bon et Fidèle Serviteur!</vt:lpstr>
      <vt:lpstr>Plan</vt:lpstr>
      <vt:lpstr>Introduction</vt:lpstr>
      <vt:lpstr>1. Un Serviteur appelé et préparé par Dieu — v.1–3</vt:lpstr>
      <vt:lpstr>1. Un Serviteur appelé et préparé par Dieu — v.1–3: Illustration et application</vt:lpstr>
      <vt:lpstr>2. L’évaluation du travail du Serviteur — v.4</vt:lpstr>
      <vt:lpstr>3. Une mission beaucoup plus grande que prévue — v.5–6</vt:lpstr>
      <vt:lpstr>4. L’honneur du Serviteur méprisé — v.7</vt:lpstr>
      <vt:lpstr>Conclusion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Guy</dc:creator>
  <cp:lastModifiedBy>Guy Merlin Foumbue</cp:lastModifiedBy>
  <cp:revision>58</cp:revision>
  <dcterms:created xsi:type="dcterms:W3CDTF">2025-10-04T19:36:10Z</dcterms:created>
  <dcterms:modified xsi:type="dcterms:W3CDTF">2026-08-16T05:03:21Z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0x01010022546FFCC76579458763080BF1D05E9B</vt:lpwstr>
  </property>
  <property fmtid="{D5CDD505-2E9C-101B-9397-08002B2CF9AE}" pid="3" name="MediaServiceImageTags">
    <vt:lpwstr/>
  </property>
</Properties>
</file>