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notesMasterIdLst>
    <p:notesMasterId r:id="rId4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 out the worksheet. Tell them page 1 fills in as we go and page 2 is for after the video. If you are showing the video first, run it start to finish, then work these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sentence in the ruled box at the top of their page. Read it once and move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Nine blanks. Give them a beat to write before you advance to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men read the same chapter on the same morning — one wants to hear from God, one will feel guilty if he skips it. The ledger records both the same way. God does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seed. A child between one school year and the next. No farmer has ever gotten a field to hurry.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Guard the balance here. 2 Peter 1:5 — make every effort. Effort and growth are never competitors.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part of the sentence is the looking. The transforming is done to us while we look.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Stages are built into the phrase. One measure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4:26–27. He works at the two ends of the season and goes to bed in between.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 is not being scolded for his ignorance. That is simply the arrangement.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Corinthians 3:6. Two men worked hard. Neither one of them grew anything.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Hebrews 5:14. Trained by use. A man can learn a great deal in twelve months and come out the same man with a larger vocabulary.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three-column block. Let them try to name all three before you reveal.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Feeling is real, and feeling changes with the week. Information can leave a man unchanged. And the third reads the evidence backward — a sharpened conscience finds more to be sorry about, not 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Slow down. Somebody in the room has been quietly concluding the opposite for months.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Bottom table. Have them fill in the missing half of each row, then reveal.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them two minutes. Answers on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answers, plus 2 Peter 3:18 as a fifth row. Once they are stacked the pattern is hard to miss.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them plainly: this one is not in the workbook. It came out of the video.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verb Peter used. But look at who is doing it: let us grow. The whole body. Every supporting ligament. Each individual 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ruled lines on their page. Three quiet minutes, then take two or three answers if the room is willing. Do not push.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at the room when you say it. The person most likely to see change in us is sitting 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ledger is the wrong instrument. Put it down and answer these instead.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the ledger fails: same life under all three panels. We stand too close to our own progress to watch it happen.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it sit. Do not fill the silence.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Nobody has to answer out loud. The writing is the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usually the one that lands hardest.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open it up: if someone asked you for evidence that God has been at work in you over the past year, what would you point to? Why is that hard to say out loud?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Peter's little preposition — we grow IN the grace and knowledge of our Lord. If anyone came in afraid they are behind, that fear is not coming from this 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Checkboxes at the bottom of their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blank-day instruction out loud: some days the line will be blank. Leave it blank and keep the card up. That permission is the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here. He began this work and he will bring it to its end. Nothing in these thirteen weeks depends on our being able to see the progress.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 called grace the ground we grow on. Next week asks what grace does once we are standing on it — and Paul answers with a burial.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0" y="566928"/>
            <a:ext cx="3291840" cy="48097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8680" y="640080"/>
            <a:ext cx="6766560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600"/>
              </a:spcAft>
              <a:buNone/>
            </a:pPr>
            <a:r>
              <a:rPr lang="en-US" sz="2000" spc="5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1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60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Growing in Grace</a:t>
            </a:r>
            <a:endParaRPr lang="en-US" sz="2000" dirty="0"/>
          </a:p>
          <a:p>
            <a:pPr indent="0" marL="0">
              <a:spcAft>
                <a:spcPts val="2200"/>
              </a:spcAft>
              <a:buNone/>
            </a:pPr>
            <a:r>
              <a:rPr lang="en-US" sz="29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Spiritual Growth Is (and Isn’t)</a:t>
            </a:r>
            <a:endParaRPr lang="en-US" sz="2000" dirty="0"/>
          </a:p>
          <a:p>
            <a:pPr indent="0" marL="0">
              <a:buNone/>
            </a:pPr>
            <a:r>
              <a:rPr lang="en-US" sz="1700" dirty="0">
                <a:solidFill>
                  <a:srgbClr val="9A91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Worksheet walkthrough  ·  follow along on page 1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400"/>
              </a:spcAft>
              <a:buNone/>
            </a:pPr>
            <a:r>
              <a:rPr lang="en-US" sz="1700" spc="5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BIG IDEA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Spiritual growth is God changing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we are from the inside out,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slow on purpose, and far easier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see in a year than in a week.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0"/>
              </a:spcAft>
              <a:buNone/>
            </a:pPr>
            <a:r>
              <a:rPr lang="en-US" sz="2000" spc="6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ONE</a:t>
            </a:r>
            <a:endParaRPr lang="en-US" sz="2000" dirty="0"/>
          </a:p>
          <a:p>
            <a:pPr indent="0" marL="0">
              <a:lnSpc>
                <a:spcPts val="6200"/>
              </a:lnSpc>
              <a:buNone/>
            </a:pPr>
            <a:r>
              <a:rPr lang="en-US" sz="5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Follow Along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ledger can count what we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 It cannot see what we are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ledger can count what we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 It cannot see what we are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becoming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Peter’s command in 2 Peter 3:18 uses a word for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things, which grow at a pace they do not set for themselves.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Peter’s command in 2 Peter 3:18 uses a word for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living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things, which grow at a pace they do not set for themselves.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Peter puts </a:t>
            </a:r>
            <a:pPr indent="0" marL="0">
              <a:lnSpc>
                <a:spcPct val="134000"/>
              </a:lnSpc>
              <a:buNone/>
            </a:pPr>
            <a:r>
              <a:rPr lang="en-US" sz="4200" i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in the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— it is a command, and two chapters earlier he asks for every effort.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Peter puts </a:t>
            </a:r>
            <a:pPr indent="0" marL="0">
              <a:lnSpc>
                <a:spcPct val="134000"/>
              </a:lnSpc>
              <a:buNone/>
            </a:pPr>
            <a:r>
              <a:rPr lang="en-US" sz="4200" i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in the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imperative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— it is a command, and two chapters earlier he asks for every effort.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2 Corinthians 3:18, </a:t>
            </a:r>
            <a:pPr indent="0" marL="0">
              <a:lnSpc>
                <a:spcPct val="134000"/>
              </a:lnSpc>
              <a:buNone/>
            </a:pPr>
            <a:r>
              <a:rPr lang="en-US" sz="4200" i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 being transformed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is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which means God is the one doing the work.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2 Corinthians 3:18, </a:t>
            </a:r>
            <a:pPr indent="0" marL="0">
              <a:lnSpc>
                <a:spcPct val="134000"/>
              </a:lnSpc>
              <a:buNone/>
            </a:pPr>
            <a:r>
              <a:rPr lang="en-US" sz="4200" i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 being transformed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is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passive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which means God is the one doing the work.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to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— whatever God is doing, he is doing it in installments.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glory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to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glory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— whatever God is doing, he is doing it in installments.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Jesus’ parable the farmer scatters the seed and then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and the soil produces the crop by itself.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Jesus’ parable the farmer scatters the seed and then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sleeps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and the soil produces the crop by itself.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five words Jesus adds: although he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five words Jesus adds: although he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doesn’t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Paul planted and Apollos watered, but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gave the growth.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Paul planted and Apollos watered, but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God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gave the growth.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Hebrews says solid food is for those whose senses have been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to distinguish between good and evil.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spcAft>
                <a:spcPts val="2600"/>
              </a:spcAft>
              <a:buNone/>
            </a:pPr>
            <a:r>
              <a:rPr lang="en-US" sz="2000" spc="4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Hebrews says solid food is for those whose senses have been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trained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to distinguish between good and evil.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0"/>
              </a:spcAft>
              <a:buNone/>
            </a:pPr>
            <a:r>
              <a:rPr lang="en-US" sz="2000" spc="6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ONE</a:t>
            </a:r>
            <a:endParaRPr lang="en-US" sz="2000" dirty="0"/>
          </a:p>
          <a:p>
            <a:pPr indent="0" marL="0">
              <a:lnSpc>
                <a:spcPts val="6200"/>
              </a:lnSpc>
              <a:buNone/>
            </a:pPr>
            <a:r>
              <a:rPr lang="en-US" sz="5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Things That Get</a:t>
            </a:r>
            <a:endParaRPr lang="en-US" sz="2000" dirty="0"/>
          </a:p>
          <a:p>
            <a:pPr indent="0" marL="0">
              <a:lnSpc>
                <a:spcPts val="6200"/>
              </a:lnSpc>
              <a:buNone/>
            </a:pPr>
            <a:r>
              <a:rPr lang="en-US" sz="5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Mistaken for Growth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One: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   Two: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   Three: 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857D7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_______________________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4200" dirty="0"/>
          </a:p>
        </p:txBody>
      </p:sp>
      <p:sp>
        <p:nvSpPr>
          <p:cNvPr id="3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One: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feeling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   Two: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   Three: </a:t>
            </a:r>
            <a:pPr indent="0" marL="0">
              <a:lnSpc>
                <a:spcPct val="134000"/>
              </a:lnSpc>
              <a:buNone/>
            </a:pPr>
            <a:r>
              <a:rPr lang="en-US" sz="42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fewer struggles</a:t>
            </a:r>
            <a:pPr indent="0" marL="0">
              <a:lnSpc>
                <a:spcPct val="134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42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reads like failure.</a:t>
            </a:r>
            <a:endParaRPr lang="en-US" sz="4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 of the time it is evidence</a:t>
            </a:r>
            <a:endParaRPr lang="en-US" sz="4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the conscience is</a:t>
            </a:r>
            <a:endParaRPr lang="en-US" sz="4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doing its work.</a:t>
            </a:r>
            <a:endParaRPr lang="en-US" sz="42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0"/>
              </a:spcAft>
              <a:buNone/>
            </a:pPr>
            <a:r>
              <a:rPr lang="en-US" sz="2000" spc="6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ONE</a:t>
            </a:r>
            <a:endParaRPr lang="en-US" sz="2000" dirty="0"/>
          </a:p>
          <a:p>
            <a:pPr indent="0" marL="0">
              <a:lnSpc>
                <a:spcPts val="6200"/>
              </a:lnSpc>
              <a:buNone/>
            </a:pPr>
            <a:r>
              <a:rPr lang="en-US" sz="5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Does What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spcAft>
                <a:spcPts val="3000"/>
              </a:spcAft>
              <a:buNone/>
            </a:pPr>
            <a:r>
              <a:rPr lang="en-US" sz="44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Fill in the missing half</a:t>
            </a:r>
            <a:endParaRPr lang="en-US" sz="4400" dirty="0"/>
          </a:p>
          <a:p>
            <a:pPr indent="0" marL="0">
              <a:lnSpc>
                <a:spcPct val="128000"/>
              </a:lnSpc>
              <a:spcAft>
                <a:spcPts val="2000"/>
              </a:spcAft>
              <a:buNone/>
            </a:pPr>
            <a:r>
              <a:rPr lang="en-US" sz="3000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 2 Corinthians 3:18 — looking / ?</a:t>
            </a:r>
            <a:endParaRPr lang="en-US" sz="4400" dirty="0"/>
          </a:p>
          <a:p>
            <a:pPr indent="0" marL="0">
              <a:lnSpc>
                <a:spcPct val="128000"/>
              </a:lnSpc>
              <a:spcAft>
                <a:spcPts val="2000"/>
              </a:spcAft>
              <a:buNone/>
            </a:pPr>
            <a:r>
              <a:rPr lang="en-US" sz="3000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 Mark 4:26–29 — ? / the seed sprouts and grows</a:t>
            </a:r>
            <a:endParaRPr lang="en-US" sz="4400" dirty="0"/>
          </a:p>
          <a:p>
            <a:pPr indent="0" marL="0">
              <a:lnSpc>
                <a:spcPct val="128000"/>
              </a:lnSpc>
              <a:spcAft>
                <a:spcPts val="2000"/>
              </a:spcAft>
              <a:buNone/>
            </a:pPr>
            <a:r>
              <a:rPr lang="en-US" sz="3000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 1 Corinthians 3:6 — planting, watering / ?</a:t>
            </a:r>
            <a:endParaRPr lang="en-US" sz="4400" dirty="0"/>
          </a:p>
          <a:p>
            <a:pPr indent="0" marL="0">
              <a:lnSpc>
                <a:spcPct val="128000"/>
              </a:lnSpc>
              <a:spcAft>
                <a:spcPts val="2000"/>
              </a:spcAft>
              <a:buNone/>
            </a:pPr>
            <a:r>
              <a:rPr lang="en-US" sz="3000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 Ephesians 4:16 — ? / from him the whole body grows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0"/>
              </a:spcAft>
              <a:buNone/>
            </a:pPr>
            <a:r>
              <a:rPr lang="en-US" sz="2000" spc="6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TWO</a:t>
            </a:r>
            <a:endParaRPr lang="en-US" sz="2000" dirty="0"/>
          </a:p>
          <a:p>
            <a:pPr indent="0" marL="0">
              <a:lnSpc>
                <a:spcPts val="6200"/>
              </a:lnSpc>
              <a:buNone/>
            </a:pPr>
            <a:r>
              <a:rPr lang="en-US" sz="5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Nobody Grows Alone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36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speaking the truth in love, let us grow in every way into him who is the head — Christ. From him the whole body … promotes the growth of the body for building up itself in love by the proper working of each individual part.</a:t>
            </a:r>
            <a:endParaRPr lang="en-US" sz="3600" dirty="0"/>
          </a:p>
          <a:p>
            <a:pPr indent="0" marL="0">
              <a:spcBef>
                <a:spcPts val="2600"/>
              </a:spcBef>
              <a:buNone/>
            </a:pPr>
            <a:r>
              <a:rPr lang="en-US" sz="2200" spc="2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Ephesians 4:15–16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400"/>
              </a:spcAft>
              <a:buNone/>
            </a:pPr>
            <a:r>
              <a:rPr lang="en-US" sz="1700" spc="5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one person who would notice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change in you before you noticed it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yourself. What would you have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let them see?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are poor witnesses</a:t>
            </a:r>
            <a:endParaRPr lang="en-US" sz="48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our own case, and God knew that</a:t>
            </a:r>
            <a:endParaRPr lang="en-US" sz="48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he put us in a body.</a:t>
            </a:r>
            <a:endParaRPr lang="en-US" sz="48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0"/>
              </a:spcAft>
              <a:buNone/>
            </a:pPr>
            <a:r>
              <a:rPr lang="en-US" sz="2000" spc="6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TWO</a:t>
            </a:r>
            <a:endParaRPr lang="en-US" sz="2000" dirty="0"/>
          </a:p>
          <a:p>
            <a:pPr indent="0" marL="0">
              <a:lnSpc>
                <a:spcPts val="6200"/>
              </a:lnSpc>
              <a:buNone/>
            </a:pPr>
            <a:r>
              <a:rPr lang="en-US" sz="5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Better Questions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400"/>
              </a:spcAft>
              <a:buNone/>
            </a:pPr>
            <a:r>
              <a:rPr lang="en-US" sz="1700" spc="5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long does it take you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come back now,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compared to a year ago?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400"/>
              </a:spcAft>
              <a:buNone/>
            </a:pPr>
            <a:r>
              <a:rPr lang="en-US" sz="1700" spc="5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do you do with a sin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used to defend?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400"/>
              </a:spcAft>
              <a:buNone/>
            </a:pPr>
            <a:r>
              <a:rPr lang="en-US" sz="1700" spc="5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are you at home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a day that has gone badly?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400"/>
              </a:spcAft>
              <a:buNone/>
            </a:pPr>
            <a:r>
              <a:rPr lang="en-US" sz="1700" spc="5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would the people who see you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Christmas say about you</a:t>
            </a:r>
            <a:endParaRPr lang="en-US" sz="17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nobody asked them to be kind?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Grace is the ground we grow on,</a:t>
            </a:r>
            <a:endParaRPr lang="en-US" sz="4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it was put under us</a:t>
            </a:r>
            <a:endParaRPr lang="en-US" sz="4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any of this started.</a:t>
            </a:r>
            <a:endParaRPr lang="en-US" sz="4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4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None of us is on trial for the pace.</a:t>
            </a:r>
            <a:endParaRPr lang="en-US" sz="42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</a:t>
            </a:r>
            <a:endParaRPr lang="en-US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0"/>
              </a:spcAft>
              <a:buNone/>
            </a:pPr>
            <a:r>
              <a:rPr lang="en-US" sz="2000" spc="6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TWO</a:t>
            </a:r>
            <a:endParaRPr lang="en-US" sz="2000" dirty="0"/>
          </a:p>
          <a:p>
            <a:pPr indent="0" marL="0">
              <a:lnSpc>
                <a:spcPts val="6200"/>
              </a:lnSpc>
              <a:buNone/>
            </a:pPr>
            <a:r>
              <a:rPr lang="en-US" sz="5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Things</a:t>
            </a:r>
            <a:endParaRPr lang="en-US" sz="2000" dirty="0"/>
          </a:p>
          <a:p>
            <a:pPr indent="0" marL="0">
              <a:lnSpc>
                <a:spcPts val="6200"/>
              </a:lnSpc>
              <a:buNone/>
            </a:pPr>
            <a:r>
              <a:rPr lang="en-US" sz="5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Sunday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</a:t>
            </a:r>
            <a:endParaRPr lang="en-US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spcAft>
                <a:spcPts val="3000"/>
              </a:spcAft>
              <a:buNone/>
            </a:pPr>
            <a:r>
              <a:rPr lang="en-US" sz="4400" b="1" dirty="0">
                <a:solidFill>
                  <a:srgbClr val="E8B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Week</a:t>
            </a:r>
            <a:endParaRPr lang="en-US" sz="4400" dirty="0"/>
          </a:p>
          <a:p>
            <a:pPr indent="0" marL="0">
              <a:lnSpc>
                <a:spcPct val="128000"/>
              </a:lnSpc>
              <a:spcAft>
                <a:spcPts val="2000"/>
              </a:spcAft>
              <a:buNone/>
            </a:pPr>
            <a:r>
              <a:rPr lang="en-US" sz="2600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 Write 2 Peter 3:18 on a card. Put it where you will see it first thing in the morning.</a:t>
            </a:r>
            <a:endParaRPr lang="en-US" sz="4400" dirty="0"/>
          </a:p>
          <a:p>
            <a:pPr indent="0" marL="0">
              <a:lnSpc>
                <a:spcPct val="128000"/>
              </a:lnSpc>
              <a:spcAft>
                <a:spcPts val="2000"/>
              </a:spcAft>
              <a:buNone/>
            </a:pPr>
            <a:r>
              <a:rPr lang="en-US" sz="2600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 Keep one line a day for seven days. One thing you would not have done a year ago.</a:t>
            </a:r>
            <a:endParaRPr lang="en-US" sz="4400" dirty="0"/>
          </a:p>
          <a:p>
            <a:pPr indent="0" marL="0">
              <a:lnSpc>
                <a:spcPct val="128000"/>
              </a:lnSpc>
              <a:spcAft>
                <a:spcPts val="2000"/>
              </a:spcAft>
              <a:buNone/>
            </a:pPr>
            <a:r>
              <a:rPr lang="en-US" sz="2600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 Read Titus 2:11–14 and Romans 6:1–4 before we meet.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</a:t>
            </a:r>
            <a:endParaRPr lang="en-US" sz="1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38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keeping our eyes on Jesus, the source and perfecter of our faith</a:t>
            </a:r>
            <a:endParaRPr lang="en-US" sz="3800" dirty="0"/>
          </a:p>
          <a:p>
            <a:pPr indent="0" marL="0">
              <a:spcBef>
                <a:spcPts val="2600"/>
              </a:spcBef>
              <a:buNone/>
            </a:pPr>
            <a:r>
              <a:rPr lang="en-US" sz="2200" spc="2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Hebrews 12:2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</a:t>
            </a:r>
            <a:endParaRPr lang="en-US" sz="12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0C0C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600"/>
              </a:spcAft>
              <a:buNone/>
            </a:pPr>
            <a:r>
              <a:rPr lang="en-US" sz="2000" spc="500" kern="0" dirty="0">
                <a:solidFill>
                  <a:srgbClr val="E8B9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2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6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Week</a:t>
            </a:r>
            <a:endParaRPr lang="en-US" sz="2000" dirty="0"/>
          </a:p>
          <a:p>
            <a:pPr indent="0" marL="0">
              <a:spcAft>
                <a:spcPts val="2200"/>
              </a:spcAft>
              <a:buNone/>
            </a:pPr>
            <a:r>
              <a:rPr lang="en-US" sz="3200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Role of Grace in Change</a:t>
            </a:r>
            <a:endParaRPr lang="en-US" sz="2000" dirty="0"/>
          </a:p>
          <a:p>
            <a:pPr indent="0" marL="0">
              <a:buNone/>
            </a:pPr>
            <a:r>
              <a:rPr lang="en-US" sz="1700" dirty="0">
                <a:solidFill>
                  <a:srgbClr val="9A91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Titus 2:11–14  ·  Romans 6:1–4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Growing in Grace — Lesson 1 — Worksheet Walkthrough</dc:title>
  <dc:subject>PptxGenJS Presentation</dc:subject>
  <dc:creator>PptxGenJS</dc:creator>
  <cp:lastModifiedBy>PptxGenJS</cp:lastModifiedBy>
  <cp:revision>1</cp:revision>
  <dcterms:created xsi:type="dcterms:W3CDTF">2026-09-05T09:03:14Z</dcterms:created>
  <dcterms:modified xsi:type="dcterms:W3CDTF">2026-09-05T09:03:14Z</dcterms:modified>
</cp:coreProperties>
</file>