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306"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7"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754BF5-7AFE-7F49-983D-3177A30956F3}" v="1" dt="2026-09-10T07:55:10.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9"/>
    <p:restoredTop sz="94562"/>
  </p:normalViewPr>
  <p:slideViewPr>
    <p:cSldViewPr snapToGrid="0" snapToObjects="1">
      <p:cViewPr varScale="1">
        <p:scale>
          <a:sx n="138" d="100"/>
          <a:sy n="138" d="100"/>
        </p:scale>
        <p:origin x="176" y="440"/>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Allen" userId="dd1e238b-1bb4-46c3-904a-c5da18b2bc80" providerId="ADAL" clId="{5D1A0DA5-FE82-5EBF-BE28-631FEEA9D97C}"/>
    <pc:docChg chg="custSel addSld modSld sldOrd">
      <pc:chgData name="Matthew Allen" userId="dd1e238b-1bb4-46c3-904a-c5da18b2bc80" providerId="ADAL" clId="{5D1A0DA5-FE82-5EBF-BE28-631FEEA9D97C}" dt="2026-09-10T07:55:23.198" v="19" actId="26606"/>
      <pc:docMkLst>
        <pc:docMk/>
      </pc:docMkLst>
      <pc:sldChg chg="addSp delSp modSp new mod ord setBg">
        <pc:chgData name="Matthew Allen" userId="dd1e238b-1bb4-46c3-904a-c5da18b2bc80" providerId="ADAL" clId="{5D1A0DA5-FE82-5EBF-BE28-631FEEA9D97C}" dt="2026-09-10T07:55:16.453" v="18" actId="26606"/>
        <pc:sldMkLst>
          <pc:docMk/>
          <pc:sldMk cId="38274396" sldId="306"/>
        </pc:sldMkLst>
        <pc:spChg chg="add">
          <ac:chgData name="Matthew Allen" userId="dd1e238b-1bb4-46c3-904a-c5da18b2bc80" providerId="ADAL" clId="{5D1A0DA5-FE82-5EBF-BE28-631FEEA9D97C}" dt="2026-09-10T07:55:16.453" v="18" actId="26606"/>
          <ac:spMkLst>
            <pc:docMk/>
            <pc:sldMk cId="38274396" sldId="306"/>
            <ac:spMk id="8" creationId="{42A4FC2C-047E-45A5-965D-8E1E3BF09BC6}"/>
          </ac:spMkLst>
        </pc:spChg>
        <pc:picChg chg="add mod">
          <ac:chgData name="Matthew Allen" userId="dd1e238b-1bb4-46c3-904a-c5da18b2bc80" providerId="ADAL" clId="{5D1A0DA5-FE82-5EBF-BE28-631FEEA9D97C}" dt="2026-09-10T07:55:16.453" v="18" actId="26606"/>
          <ac:picMkLst>
            <pc:docMk/>
            <pc:sldMk cId="38274396" sldId="306"/>
            <ac:picMk id="3" creationId="{1D7698D3-7203-7EA0-20D1-19A65699E7F4}"/>
          </ac:picMkLst>
        </pc:picChg>
        <pc:picChg chg="add del mod">
          <ac:chgData name="Matthew Allen" userId="dd1e238b-1bb4-46c3-904a-c5da18b2bc80" providerId="ADAL" clId="{5D1A0DA5-FE82-5EBF-BE28-631FEEA9D97C}" dt="2026-09-10T07:55:14.050" v="17" actId="478"/>
          <ac:picMkLst>
            <pc:docMk/>
            <pc:sldMk cId="38274396" sldId="306"/>
            <ac:picMk id="4" creationId="{4D586F21-3015-3648-D049-CE4D5597F4CC}"/>
          </ac:picMkLst>
        </pc:picChg>
      </pc:sldChg>
      <pc:sldChg chg="addSp modSp add mod ord setBg">
        <pc:chgData name="Matthew Allen" userId="dd1e238b-1bb4-46c3-904a-c5da18b2bc80" providerId="ADAL" clId="{5D1A0DA5-FE82-5EBF-BE28-631FEEA9D97C}" dt="2026-09-10T07:55:23.198" v="19" actId="26606"/>
        <pc:sldMkLst>
          <pc:docMk/>
          <pc:sldMk cId="1601998892" sldId="307"/>
        </pc:sldMkLst>
        <pc:spChg chg="add">
          <ac:chgData name="Matthew Allen" userId="dd1e238b-1bb4-46c3-904a-c5da18b2bc80" providerId="ADAL" clId="{5D1A0DA5-FE82-5EBF-BE28-631FEEA9D97C}" dt="2026-09-10T07:55:23.198" v="19" actId="26606"/>
          <ac:spMkLst>
            <pc:docMk/>
            <pc:sldMk cId="1601998892" sldId="307"/>
            <ac:spMk id="8" creationId="{42A4FC2C-047E-45A5-965D-8E1E3BF09BC6}"/>
          </ac:spMkLst>
        </pc:spChg>
        <pc:picChg chg="mod">
          <ac:chgData name="Matthew Allen" userId="dd1e238b-1bb4-46c3-904a-c5da18b2bc80" providerId="ADAL" clId="{5D1A0DA5-FE82-5EBF-BE28-631FEEA9D97C}" dt="2026-09-10T07:55:23.198" v="19" actId="26606"/>
          <ac:picMkLst>
            <pc:docMk/>
            <pc:sldMk cId="1601998892" sldId="307"/>
            <ac:picMk id="3" creationId="{A41FB95F-EE13-7BE6-647F-F6DCB3B72D7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6632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Hand out the worksheet before you start. Tell them the video runs about thirteen minutes and the blanks track it in order.</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Read it aloud once and leave it. The hour unpacks it.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5–7 minutes. The second question is the one that matters. Listen for whether grace sounds like permission or like power.</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Start where the room actually lives. Do not rush this — the whole lesson answers it.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Say it plainly and let it sit. You are naming something people carry privately.</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Name both doors before you evaluate either. Worksheet: the three-column block.</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the three panels left to right. Ask which door the room reaches for first. The third panel is the lesson.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shrug, described honestly. Somebody in the room has done exactly this.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Titus tells us what grace is. The whole thing depends on one verb.</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Have someone read it. Then ask them to find the verb.</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word for something breaking into view. Grace showed up — it has a date and a face. Worksheet blank 2.</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correction that opens the lesson. Grace is an event, not a temperament.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clause we read past. Worksheet blank 3.</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ordinary word a household used for raising a child — teaching, correction, and the long work of turning somebody into an adult. Hebrews uses it of how God disciplines a son.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One appearing, two works. Both boxes carry the same weight on purpose: pardoning and training are one thing, not two.</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sentence to leave with them. Worksheet blank 4.</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minutes. Listen for anyone who has been treating grace as the door and effort as the hallway.</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Paul does not leave the training open-ended. He gives it a horizon.</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Appeared, and now appearing. One behind us and one ahead.</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live in the middle. Worksheet blank 5. Ask what it does to a slow year to know it has an end somebody else set.</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pastoral payload of this section. Say it slowly.</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it cost and what it was for. Worksheet blank 6.</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Hold this — the next section is a man who heard the same doctrine and drew the wrong conclusion.</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Turn to Romans. Paul quotes an objection he has actually heard.</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sentence that got him in trouble.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Somebody did the arithmetic. Worksheet blank 7.</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logic is airtight if grace is nothing but pardon. That is the point.</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Watch what Paul does not do: he never reaches for a rule.</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 this land before you move on.</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minutes. Push on the second half — this is the hinge of the lesson.</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extended illustration. Read the text before you tell the story.</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Worksheet blank 8.</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Work the graveside. The ending is final — nobody negotiates with him, nobody waits to see if he changes his mind.</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Turn to second person here. This is the one place in the lesson where it belongs.</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Consider is a counting word — reckon it true before you feel it.</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Rule is a word for what a king does. Worksheet blank 9.</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Work both columns. Sin still shows up; what it lost is the throne. Worksheet: the fill-in table.</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 minutes. If nobody sees it: our effort is not in the sentence at all.</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Tell them plainly this is not in the workbook. The lesson has been entirely interior until now.</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Watch the pronoun. We too. Paul is describing the people in the pews.</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same appearing verb, aimed now at how we treat each other.</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most uncomfortable sentence in the hour. Let the room sit with it.</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 minutes. If the room is willing, this is the most useful conversation of the lesson.</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Bring it home.</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Gather the two letters into one claim.</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the discussion here. Do not force answers — some of this is between them and God.</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Say the date instruction out loud — if they cannot remember the date, the month will do.</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End here. Sin will not rule over you; death no longer rules over him. Same word, on purpose.</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last thing they hear. Then stop.</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week said grace does the raising. Next week names the One doing it.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1D7698D3-7203-7EA0-20D1-19A65699E7F4}"/>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38274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pic>
        <p:nvPicPr>
          <p:cNvPr id="2" name="Picture 1" descr="CHL040 - Front Cover Image.png"/>
          <p:cNvPicPr>
            <a:picLocks noChangeAspect="1"/>
          </p:cNvPicPr>
          <p:nvPr/>
        </p:nvPicPr>
        <p:blipFill>
          <a:blip r:embed="rId3"/>
          <a:stretch>
            <a:fillRect/>
          </a:stretch>
        </p:blipFill>
        <p:spPr>
          <a:xfrm>
            <a:off x="8001000" y="566928"/>
            <a:ext cx="3291840" cy="4809744"/>
          </a:xfrm>
          <a:prstGeom prst="rect">
            <a:avLst/>
          </a:prstGeom>
        </p:spPr>
      </p:pic>
      <p:sp>
        <p:nvSpPr>
          <p:cNvPr id="3" name="TextBox 2"/>
          <p:cNvSpPr txBox="1"/>
          <p:nvPr/>
        </p:nvSpPr>
        <p:spPr>
          <a:xfrm>
            <a:off x="868680" y="640080"/>
            <a:ext cx="6766560" cy="5577840"/>
          </a:xfrm>
          <a:prstGeom prst="rect">
            <a:avLst/>
          </a:prstGeom>
          <a:noFill/>
        </p:spPr>
        <p:txBody>
          <a:bodyPr wrap="square" lIns="0" tIns="0" rIns="0" bIns="0" anchor="ctr">
            <a:spAutoFit/>
          </a:bodyPr>
          <a:lstStyle/>
          <a:p>
            <a:pPr algn="l"/>
            <a:r>
              <a:rPr sz="2000" b="0">
                <a:solidFill>
                  <a:srgbClr val="E8B96A"/>
                </a:solidFill>
                <a:latin typeface="Arial"/>
              </a:rPr>
              <a:t>LESSON 2</a:t>
            </a:r>
          </a:p>
          <a:p>
            <a:pPr algn="l"/>
            <a:r>
              <a:rPr sz="6000" b="1">
                <a:solidFill>
                  <a:srgbClr val="F4F1EA"/>
                </a:solidFill>
                <a:latin typeface="Cambria"/>
              </a:rPr>
              <a:t>Growing in Grace</a:t>
            </a:r>
          </a:p>
          <a:p>
            <a:pPr algn="l"/>
            <a:r>
              <a:rPr sz="2900" b="0">
                <a:solidFill>
                  <a:srgbClr val="F4F1EA"/>
                </a:solidFill>
                <a:latin typeface="Cambria"/>
              </a:rPr>
              <a:t>The Role of Grace in Change</a:t>
            </a:r>
          </a:p>
          <a:p>
            <a:pPr algn="l"/>
            <a:r>
              <a:rPr sz="1700" b="0">
                <a:solidFill>
                  <a:srgbClr val="9A9184"/>
                </a:solidFill>
                <a:latin typeface="Arial"/>
              </a:rPr>
              <a:t>Titus 2:11–14 · Romans 5:20 · Romans 6:1–14 · Titus 3:2–5</a:t>
            </a:r>
          </a:p>
        </p:txBody>
      </p:sp>
      <p:sp>
        <p:nvSpPr>
          <p:cNvPr id="4" name="TextBox 3"/>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1600" b="0">
                <a:solidFill>
                  <a:srgbClr val="E8B96A"/>
                </a:solidFill>
                <a:latin typeface="Arial"/>
              </a:rPr>
              <a:t>THE BIG IDEA</a:t>
            </a:r>
          </a:p>
          <a:p>
            <a:pPr algn="l">
              <a:lnSpc>
                <a:spcPct val="132000"/>
              </a:lnSpc>
            </a:pPr>
            <a:r>
              <a:rPr sz="4200" b="0">
                <a:solidFill>
                  <a:srgbClr val="F4F1EA"/>
                </a:solidFill>
                <a:latin typeface="Cambria"/>
              </a:rPr>
              <a:t>Grace pardons, and then grace raises.</a:t>
            </a:r>
          </a:p>
          <a:p>
            <a:pPr algn="l">
              <a:lnSpc>
                <a:spcPct val="132000"/>
              </a:lnSpc>
            </a:pPr>
            <a:r>
              <a:rPr sz="4200" b="0">
                <a:solidFill>
                  <a:srgbClr val="F4F1EA"/>
                </a:solidFill>
                <a:latin typeface="Cambria"/>
              </a:rPr>
              <a:t>One appearing does both of them,</a:t>
            </a:r>
          </a:p>
          <a:p>
            <a:pPr algn="l">
              <a:lnSpc>
                <a:spcPct val="132000"/>
              </a:lnSpc>
            </a:pPr>
            <a:r>
              <a:rPr sz="4200" b="0">
                <a:solidFill>
                  <a:srgbClr val="F4F1EA"/>
                </a:solidFill>
                <a:latin typeface="Cambria"/>
              </a:rPr>
              <a:t>and nothing has to be added to grace</a:t>
            </a:r>
          </a:p>
          <a:p>
            <a:pPr algn="l">
              <a:lnSpc>
                <a:spcPct val="132000"/>
              </a:lnSpc>
            </a:pPr>
            <a:r>
              <a:rPr sz="4200" b="0">
                <a:solidFill>
                  <a:srgbClr val="F4F1EA"/>
                </a:solidFill>
                <a:latin typeface="Cambria"/>
              </a:rPr>
              <a:t>to get obedience out of it.</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0000"/>
              </a:lnSpc>
            </a:pPr>
            <a:r>
              <a:rPr sz="1800" b="0">
                <a:solidFill>
                  <a:srgbClr val="E8B96A"/>
                </a:solidFill>
                <a:latin typeface="Arial"/>
              </a:rPr>
              <a:t>OPENING</a:t>
            </a:r>
          </a:p>
          <a:p>
            <a:pPr algn="l">
              <a:lnSpc>
                <a:spcPct val="130000"/>
              </a:lnSpc>
            </a:pPr>
            <a:r>
              <a:rPr sz="3000" b="0">
                <a:solidFill>
                  <a:srgbClr val="F4F1EA"/>
                </a:solidFill>
                <a:latin typeface="Cambria"/>
              </a:rPr>
              <a:t>Think of a time someone paid for something on your behalf — a debt, a repair, a mistake at work. What did being covered like that do to you afterward?</a:t>
            </a:r>
          </a:p>
          <a:p>
            <a:pPr algn="l">
              <a:lnSpc>
                <a:spcPct val="130000"/>
              </a:lnSpc>
            </a:pPr>
            <a:r>
              <a:rPr sz="3000" b="0">
                <a:solidFill>
                  <a:srgbClr val="F4F1EA"/>
                </a:solidFill>
                <a:latin typeface="Cambria"/>
              </a:rPr>
              <a:t>When people say that a Christian is “living under grace,” what do they usually seem to mean by it?</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2200" b="0">
                <a:solidFill>
                  <a:srgbClr val="E8B96A"/>
                </a:solidFill>
                <a:latin typeface="Arial"/>
              </a:rPr>
              <a:t>ONE</a:t>
            </a:r>
          </a:p>
          <a:p>
            <a:pPr algn="l">
              <a:lnSpc>
                <a:spcPts val="6400"/>
              </a:lnSpc>
            </a:pPr>
            <a:r>
              <a:rPr sz="5800" b="1">
                <a:solidFill>
                  <a:srgbClr val="F4F1EA"/>
                </a:solidFill>
                <a:latin typeface="Cambria"/>
              </a:rPr>
              <a:t>The One That</a:t>
            </a:r>
          </a:p>
          <a:p>
            <a:pPr algn="l">
              <a:lnSpc>
                <a:spcPts val="6400"/>
              </a:lnSpc>
            </a:pPr>
            <a:r>
              <a:rPr sz="5800" b="1">
                <a:solidFill>
                  <a:srgbClr val="F4F1EA"/>
                </a:solidFill>
                <a:latin typeface="Cambria"/>
              </a:rPr>
              <a:t>Hasn’t Moved</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Most of us have one.</a:t>
            </a:r>
          </a:p>
          <a:p>
            <a:pPr algn="l">
              <a:lnSpc>
                <a:spcPct val="132000"/>
              </a:lnSpc>
            </a:pPr>
            <a:r>
              <a:rPr sz="5000" b="0">
                <a:solidFill>
                  <a:srgbClr val="F4F1EA"/>
                </a:solidFill>
                <a:latin typeface="Cambria"/>
              </a:rPr>
              <a:t>Nobody in the congregation</a:t>
            </a:r>
          </a:p>
          <a:p>
            <a:pPr algn="l">
              <a:lnSpc>
                <a:spcPct val="132000"/>
              </a:lnSpc>
            </a:pPr>
            <a:r>
              <a:rPr sz="5000" b="0">
                <a:solidFill>
                  <a:srgbClr val="F4F1EA"/>
                </a:solidFill>
                <a:latin typeface="Cambria"/>
              </a:rPr>
              <a:t>would ever guess.</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There are two doors out of that room,</a:t>
            </a:r>
          </a:p>
          <a:p>
            <a:pPr algn="l">
              <a:lnSpc>
                <a:spcPct val="132000"/>
              </a:lnSpc>
            </a:pPr>
            <a:r>
              <a:rPr sz="5000" b="0">
                <a:solidFill>
                  <a:srgbClr val="F4F1EA"/>
                </a:solidFill>
                <a:latin typeface="Cambria"/>
              </a:rPr>
              <a:t>and most of us have tried both.</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pic>
        <p:nvPicPr>
          <p:cNvPr id="2" name="Picture 1" descr="fig1_two_doors.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And so we settle in beside it,</a:t>
            </a:r>
          </a:p>
          <a:p>
            <a:pPr algn="l">
              <a:lnSpc>
                <a:spcPct val="132000"/>
              </a:lnSpc>
            </a:pPr>
            <a:r>
              <a:rPr sz="5000" b="0">
                <a:solidFill>
                  <a:srgbClr val="F4F1EA"/>
                </a:solidFill>
                <a:latin typeface="Cambria"/>
              </a:rPr>
              <a:t>and after a while we start</a:t>
            </a:r>
          </a:p>
          <a:p>
            <a:pPr algn="l">
              <a:lnSpc>
                <a:spcPct val="132000"/>
              </a:lnSpc>
            </a:pPr>
            <a:r>
              <a:rPr sz="5000" b="0">
                <a:solidFill>
                  <a:srgbClr val="F4F1EA"/>
                </a:solidFill>
                <a:latin typeface="Cambria"/>
              </a:rPr>
              <a:t>calling the settling maturity.</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2200" b="0">
                <a:solidFill>
                  <a:srgbClr val="E8B96A"/>
                </a:solidFill>
                <a:latin typeface="Arial"/>
              </a:rPr>
              <a:t>TWO</a:t>
            </a:r>
          </a:p>
          <a:p>
            <a:pPr algn="l">
              <a:lnSpc>
                <a:spcPts val="6400"/>
              </a:lnSpc>
            </a:pPr>
            <a:r>
              <a:rPr sz="5800" b="1">
                <a:solidFill>
                  <a:srgbClr val="F4F1EA"/>
                </a:solidFill>
                <a:latin typeface="Cambria"/>
              </a:rPr>
              <a:t>Something Appeared</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4000" b="0">
                <a:solidFill>
                  <a:srgbClr val="F4F1EA"/>
                </a:solidFill>
                <a:latin typeface="Cambria"/>
              </a:rPr>
              <a:t>For the grace of God has appeared, bringing salvation for all people,</a:t>
            </a:r>
          </a:p>
          <a:p>
            <a:pPr algn="l">
              <a:spcBef>
                <a:spcPts val="2600"/>
              </a:spcBef>
            </a:pPr>
            <a:r>
              <a:rPr sz="2200" b="0">
                <a:solidFill>
                  <a:srgbClr val="E8B96A"/>
                </a:solidFill>
                <a:latin typeface="Arial"/>
              </a:rPr>
              <a:t>Titus 2:11</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ctr"/>
            <a:r>
              <a:rPr sz="8000" b="0">
                <a:solidFill>
                  <a:srgbClr val="F4F1EA"/>
                </a:solidFill>
                <a:latin typeface="Cambria"/>
              </a:rPr>
              <a:t>appeared</a:t>
            </a:r>
          </a:p>
          <a:p>
            <a:pPr algn="ctr">
              <a:spcBef>
                <a:spcPts val="2600"/>
              </a:spcBef>
            </a:pPr>
            <a:r>
              <a:rPr sz="2400" b="0">
                <a:solidFill>
                  <a:srgbClr val="E8B96A"/>
                </a:solidFill>
                <a:latin typeface="Arial"/>
              </a:rPr>
              <a:t>Titus 2:11</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We talk about grace as if it were</a:t>
            </a:r>
          </a:p>
          <a:p>
            <a:pPr algn="l">
              <a:lnSpc>
                <a:spcPct val="132000"/>
              </a:lnSpc>
            </a:pPr>
            <a:r>
              <a:rPr sz="5000" b="0">
                <a:solidFill>
                  <a:srgbClr val="F4F1EA"/>
                </a:solidFill>
                <a:latin typeface="Cambria"/>
              </a:rPr>
              <a:t>a mood God has been in all along.</a:t>
            </a:r>
          </a:p>
          <a:p>
            <a:pPr algn="l">
              <a:lnSpc>
                <a:spcPct val="132000"/>
              </a:lnSpc>
            </a:pPr>
            <a:r>
              <a:rPr sz="5000" b="0">
                <a:solidFill>
                  <a:srgbClr val="F4F1EA"/>
                </a:solidFill>
                <a:latin typeface="Cambria"/>
              </a:rPr>
              <a:t>Paul talks about it like an event.</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4000" b="0">
                <a:solidFill>
                  <a:srgbClr val="F4F1EA"/>
                </a:solidFill>
                <a:latin typeface="Cambria"/>
              </a:rPr>
              <a:t>instructing us to deny godlessness and worldly lusts and to live in a sensible, righteous, and godly way in the present age,</a:t>
            </a:r>
          </a:p>
          <a:p>
            <a:pPr algn="l">
              <a:spcBef>
                <a:spcPts val="2600"/>
              </a:spcBef>
            </a:pPr>
            <a:r>
              <a:rPr sz="2200" b="0">
                <a:solidFill>
                  <a:srgbClr val="E8B96A"/>
                </a:solidFill>
                <a:latin typeface="Arial"/>
              </a:rPr>
              <a:t>Titus 2:12</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ctr"/>
            <a:r>
              <a:rPr sz="8000" b="0">
                <a:solidFill>
                  <a:srgbClr val="F4F1EA"/>
                </a:solidFill>
                <a:latin typeface="Cambria"/>
              </a:rPr>
              <a:t>instructing us</a:t>
            </a:r>
          </a:p>
          <a:p>
            <a:pPr algn="ctr">
              <a:spcBef>
                <a:spcPts val="2600"/>
              </a:spcBef>
            </a:pPr>
            <a:r>
              <a:rPr sz="2400" b="0">
                <a:solidFill>
                  <a:srgbClr val="E8B96A"/>
                </a:solidFill>
                <a:latin typeface="Arial"/>
              </a:rPr>
              <a:t>Titus 2:12</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pic>
        <p:nvPicPr>
          <p:cNvPr id="2" name="Picture 1" descr="fig2_one_appearing.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Grace pardons,</a:t>
            </a:r>
          </a:p>
          <a:p>
            <a:pPr algn="l">
              <a:lnSpc>
                <a:spcPct val="132000"/>
              </a:lnSpc>
            </a:pPr>
            <a:r>
              <a:rPr sz="5000" b="0">
                <a:solidFill>
                  <a:srgbClr val="F4F1EA"/>
                </a:solidFill>
                <a:latin typeface="Cambria"/>
              </a:rPr>
              <a:t>and then grace raises.</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0000"/>
              </a:lnSpc>
            </a:pPr>
            <a:r>
              <a:rPr sz="1800" b="0">
                <a:solidFill>
                  <a:srgbClr val="E8B96A"/>
                </a:solidFill>
                <a:latin typeface="Arial"/>
              </a:rPr>
              <a:t>DISCUSS</a:t>
            </a:r>
          </a:p>
          <a:p>
            <a:pPr algn="l">
              <a:lnSpc>
                <a:spcPct val="130000"/>
              </a:lnSpc>
            </a:pPr>
            <a:r>
              <a:rPr sz="3400" b="0">
                <a:solidFill>
                  <a:srgbClr val="F4F1EA"/>
                </a:solidFill>
                <a:latin typeface="Cambria"/>
              </a:rPr>
              <a:t>Read Titus 2:11–12 out loud. Paul puts saving and instructing in one sentence about one grace. What changes if we hear those as two separate things God does?</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2200" b="0">
                <a:solidFill>
                  <a:srgbClr val="E8B96A"/>
                </a:solidFill>
                <a:latin typeface="Arial"/>
              </a:rPr>
              <a:t>THREE</a:t>
            </a:r>
          </a:p>
          <a:p>
            <a:pPr algn="l">
              <a:lnSpc>
                <a:spcPts val="6400"/>
              </a:lnSpc>
            </a:pPr>
            <a:r>
              <a:rPr sz="5800" b="1">
                <a:solidFill>
                  <a:srgbClr val="F4F1EA"/>
                </a:solidFill>
                <a:latin typeface="Cambria"/>
              </a:rPr>
              <a:t>What Grace</a:t>
            </a:r>
          </a:p>
          <a:p>
            <a:pPr algn="l">
              <a:lnSpc>
                <a:spcPts val="6400"/>
              </a:lnSpc>
            </a:pPr>
            <a:r>
              <a:rPr sz="5800" b="1">
                <a:solidFill>
                  <a:srgbClr val="F4F1EA"/>
                </a:solidFill>
                <a:latin typeface="Cambria"/>
              </a:rPr>
              <a:t>Is Aiming At</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4000" b="0">
                <a:solidFill>
                  <a:srgbClr val="F4F1EA"/>
                </a:solidFill>
                <a:latin typeface="Cambria"/>
              </a:rPr>
              <a:t>while we wait for the blessed hope, the appearing of the glory of our great God and Savior, Jesus Christ,</a:t>
            </a:r>
          </a:p>
          <a:p>
            <a:pPr algn="l">
              <a:spcBef>
                <a:spcPts val="2600"/>
              </a:spcBef>
            </a:pPr>
            <a:r>
              <a:rPr sz="2200" b="0">
                <a:solidFill>
                  <a:srgbClr val="E8B96A"/>
                </a:solidFill>
                <a:latin typeface="Arial"/>
              </a:rPr>
              <a:t>Titus 2:13</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pic>
        <p:nvPicPr>
          <p:cNvPr id="2" name="Picture 1" descr="fig3_between_appearings.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He doesn’t tell us to grow</a:t>
            </a:r>
          </a:p>
          <a:p>
            <a:pPr algn="l">
              <a:lnSpc>
                <a:spcPct val="132000"/>
              </a:lnSpc>
            </a:pPr>
            <a:r>
              <a:rPr sz="5000" b="0">
                <a:solidFill>
                  <a:srgbClr val="F4F1EA"/>
                </a:solidFill>
                <a:latin typeface="Cambria"/>
              </a:rPr>
              <a:t>until we’re tired. He tells us</a:t>
            </a:r>
          </a:p>
          <a:p>
            <a:pPr algn="l">
              <a:lnSpc>
                <a:spcPct val="132000"/>
              </a:lnSpc>
            </a:pPr>
            <a:r>
              <a:rPr sz="5000" b="0">
                <a:solidFill>
                  <a:srgbClr val="F4F1EA"/>
                </a:solidFill>
                <a:latin typeface="Cambria"/>
              </a:rPr>
              <a:t>to grow until Jesus shows up.</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3600" b="0">
                <a:solidFill>
                  <a:srgbClr val="F4F1EA"/>
                </a:solidFill>
                <a:latin typeface="Cambria"/>
              </a:rPr>
              <a:t>He gave himself for us to redeem us from all lawlessness and to cleanse for himself a people for his own possession, eager to do good works,</a:t>
            </a:r>
          </a:p>
          <a:p>
            <a:pPr algn="l">
              <a:spcBef>
                <a:spcPts val="2600"/>
              </a:spcBef>
            </a:pPr>
            <a:r>
              <a:rPr sz="2200" b="0">
                <a:solidFill>
                  <a:srgbClr val="E8B96A"/>
                </a:solidFill>
                <a:latin typeface="Arial"/>
              </a:rPr>
              <a:t>Titus 2:14</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A people for his own possession.</a:t>
            </a:r>
          </a:p>
          <a:p>
            <a:pPr algn="l">
              <a:lnSpc>
                <a:spcPct val="132000"/>
              </a:lnSpc>
            </a:pPr>
            <a:r>
              <a:rPr sz="5000" b="0">
                <a:solidFill>
                  <a:srgbClr val="F4F1EA"/>
                </a:solidFill>
                <a:latin typeface="Cambria"/>
              </a:rPr>
              <a:t>He bought us.</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2200" b="0">
                <a:solidFill>
                  <a:srgbClr val="E8B96A"/>
                </a:solidFill>
                <a:latin typeface="Arial"/>
              </a:rPr>
              <a:t>FOUR</a:t>
            </a:r>
          </a:p>
          <a:p>
            <a:pPr algn="l">
              <a:lnSpc>
                <a:spcPts val="6400"/>
              </a:lnSpc>
            </a:pPr>
            <a:r>
              <a:rPr sz="5800" b="1">
                <a:solidFill>
                  <a:srgbClr val="F4F1EA"/>
                </a:solidFill>
                <a:latin typeface="Cambria"/>
              </a:rPr>
              <a:t>The Question</a:t>
            </a:r>
          </a:p>
          <a:p>
            <a:pPr algn="l">
              <a:lnSpc>
                <a:spcPts val="6400"/>
              </a:lnSpc>
            </a:pPr>
            <a:r>
              <a:rPr sz="5800" b="1">
                <a:solidFill>
                  <a:srgbClr val="F4F1EA"/>
                </a:solidFill>
                <a:latin typeface="Cambria"/>
              </a:rPr>
              <a:t>Somebody Actually Asked</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4000" b="0">
                <a:solidFill>
                  <a:srgbClr val="F4F1EA"/>
                </a:solidFill>
                <a:latin typeface="Cambria"/>
              </a:rPr>
              <a:t>But where sin multiplied, grace multiplied even more</a:t>
            </a:r>
          </a:p>
          <a:p>
            <a:pPr algn="l">
              <a:spcBef>
                <a:spcPts val="2600"/>
              </a:spcBef>
            </a:pPr>
            <a:r>
              <a:rPr sz="2200" b="0">
                <a:solidFill>
                  <a:srgbClr val="E8B96A"/>
                </a:solidFill>
                <a:latin typeface="Arial"/>
              </a:rPr>
              <a:t>Romans 5:20</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4000" b="0">
                <a:solidFill>
                  <a:srgbClr val="F4F1EA"/>
                </a:solidFill>
                <a:latin typeface="Cambria"/>
              </a:rPr>
              <a:t>What should we say then? Should we continue in sin so that grace may multiply?</a:t>
            </a:r>
          </a:p>
          <a:p>
            <a:pPr algn="l">
              <a:spcBef>
                <a:spcPts val="2600"/>
              </a:spcBef>
            </a:pPr>
            <a:r>
              <a:rPr sz="2200" b="0">
                <a:solidFill>
                  <a:srgbClr val="E8B96A"/>
                </a:solidFill>
                <a:latin typeface="Arial"/>
              </a:rPr>
              <a:t>Romans 6:1</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If grace is only the eraser</a:t>
            </a:r>
          </a:p>
          <a:p>
            <a:pPr algn="l">
              <a:lnSpc>
                <a:spcPct val="132000"/>
              </a:lnSpc>
            </a:pPr>
            <a:r>
              <a:rPr sz="5000" b="0">
                <a:solidFill>
                  <a:srgbClr val="F4F1EA"/>
                </a:solidFill>
                <a:latin typeface="Cambria"/>
              </a:rPr>
              <a:t>that wipes the board, a fuller board</a:t>
            </a:r>
          </a:p>
          <a:p>
            <a:pPr algn="l">
              <a:lnSpc>
                <a:spcPct val="132000"/>
              </a:lnSpc>
            </a:pPr>
            <a:r>
              <a:rPr sz="5000" b="0">
                <a:solidFill>
                  <a:srgbClr val="F4F1EA"/>
                </a:solidFill>
                <a:latin typeface="Cambria"/>
              </a:rPr>
              <a:t>just means a busier eraser.</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4000" b="0">
                <a:solidFill>
                  <a:srgbClr val="F4F1EA"/>
                </a:solidFill>
                <a:latin typeface="Cambria"/>
              </a:rPr>
              <a:t>Absolutely not! How can we who died to sin still live in it?</a:t>
            </a:r>
          </a:p>
          <a:p>
            <a:pPr algn="l">
              <a:spcBef>
                <a:spcPts val="2600"/>
              </a:spcBef>
            </a:pPr>
            <a:r>
              <a:rPr sz="2200" b="0">
                <a:solidFill>
                  <a:srgbClr val="E8B96A"/>
                </a:solidFill>
                <a:latin typeface="Arial"/>
              </a:rPr>
              <a:t>Romans 6:2</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He answers</a:t>
            </a:r>
          </a:p>
          <a:p>
            <a:pPr algn="l">
              <a:lnSpc>
                <a:spcPct val="132000"/>
              </a:lnSpc>
            </a:pPr>
            <a:r>
              <a:rPr sz="5000" b="0">
                <a:solidFill>
                  <a:srgbClr val="F4F1EA"/>
                </a:solidFill>
                <a:latin typeface="Cambria"/>
              </a:rPr>
              <a:t>with an obituary.</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0000"/>
              </a:lnSpc>
            </a:pPr>
            <a:r>
              <a:rPr sz="1800" b="0">
                <a:solidFill>
                  <a:srgbClr val="E8B96A"/>
                </a:solidFill>
                <a:latin typeface="Arial"/>
              </a:rPr>
              <a:t>DISCUSS</a:t>
            </a:r>
          </a:p>
          <a:p>
            <a:pPr algn="l">
              <a:lnSpc>
                <a:spcPct val="130000"/>
              </a:lnSpc>
            </a:pPr>
            <a:r>
              <a:rPr sz="3400" b="0">
                <a:solidFill>
                  <a:srgbClr val="F4F1EA"/>
                </a:solidFill>
                <a:latin typeface="Cambria"/>
              </a:rPr>
              <a:t>Romans 6:1 is a question somebody actually asked. What would you have expected Paul to say back? Why do you think he answers with something that already happened rather than with a rule?</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2200" b="0">
                <a:solidFill>
                  <a:srgbClr val="E8B96A"/>
                </a:solidFill>
                <a:latin typeface="Arial"/>
              </a:rPr>
              <a:t>FIVE</a:t>
            </a:r>
          </a:p>
          <a:p>
            <a:pPr algn="l">
              <a:lnSpc>
                <a:spcPts val="6400"/>
              </a:lnSpc>
            </a:pPr>
            <a:r>
              <a:rPr sz="5800" b="1">
                <a:solidFill>
                  <a:srgbClr val="F4F1EA"/>
                </a:solidFill>
                <a:latin typeface="Cambria"/>
              </a:rPr>
              <a:t>Buried</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3400" b="0">
                <a:solidFill>
                  <a:srgbClr val="F4F1EA"/>
                </a:solidFill>
                <a:latin typeface="Cambria"/>
              </a:rPr>
              <a:t>Therefore we were buried with him by baptism into death, in order that, just as Christ was raised from the dead by the glory of the Father, so we too may walk in newness of life,</a:t>
            </a:r>
          </a:p>
          <a:p>
            <a:pPr algn="l">
              <a:spcBef>
                <a:spcPts val="2600"/>
              </a:spcBef>
            </a:pPr>
            <a:r>
              <a:rPr sz="2200" b="0">
                <a:solidFill>
                  <a:srgbClr val="E8B96A"/>
                </a:solidFill>
                <a:latin typeface="Arial"/>
              </a:rPr>
              <a:t>Romans 6:3–4</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Nobody hands a bill</a:t>
            </a:r>
          </a:p>
          <a:p>
            <a:pPr algn="l">
              <a:lnSpc>
                <a:spcPct val="132000"/>
              </a:lnSpc>
            </a:pPr>
            <a:r>
              <a:rPr sz="5000" b="0">
                <a:solidFill>
                  <a:srgbClr val="F4F1EA"/>
                </a:solidFill>
                <a:latin typeface="Cambria"/>
              </a:rPr>
              <a:t>to a dead man.</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4200" b="0">
                <a:solidFill>
                  <a:srgbClr val="F4F1EA"/>
                </a:solidFill>
                <a:latin typeface="Cambria"/>
              </a:rPr>
              <a:t>Something that had a claim on us</a:t>
            </a:r>
          </a:p>
          <a:p>
            <a:pPr algn="l">
              <a:lnSpc>
                <a:spcPct val="132000"/>
              </a:lnSpc>
            </a:pPr>
            <a:r>
              <a:rPr sz="4200" b="0">
                <a:solidFill>
                  <a:srgbClr val="F4F1EA"/>
                </a:solidFill>
                <a:latin typeface="Cambria"/>
              </a:rPr>
              <a:t>went into the ground.</a:t>
            </a:r>
          </a:p>
          <a:p>
            <a:pPr algn="l">
              <a:lnSpc>
                <a:spcPct val="132000"/>
              </a:lnSpc>
            </a:pPr>
            <a:r>
              <a:rPr sz="4200" b="0">
                <a:solidFill>
                  <a:srgbClr val="F4F1EA"/>
                </a:solidFill>
                <a:latin typeface="Cambria"/>
              </a:rPr>
              <a:t>What came up out of the water</a:t>
            </a:r>
          </a:p>
          <a:p>
            <a:pPr algn="l">
              <a:lnSpc>
                <a:spcPct val="132000"/>
              </a:lnSpc>
            </a:pPr>
            <a:r>
              <a:rPr sz="4200" b="0">
                <a:solidFill>
                  <a:srgbClr val="F4F1EA"/>
                </a:solidFill>
                <a:latin typeface="Cambria"/>
              </a:rPr>
              <a:t>was you, with a new life to walk in.</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4000" b="0">
                <a:solidFill>
                  <a:srgbClr val="F4F1EA"/>
                </a:solidFill>
                <a:latin typeface="Cambria"/>
              </a:rPr>
              <a:t>So, you too consider yourselves dead to sin and alive to God in Christ Jesus,</a:t>
            </a:r>
          </a:p>
          <a:p>
            <a:pPr algn="l">
              <a:spcBef>
                <a:spcPts val="2600"/>
              </a:spcBef>
            </a:pPr>
            <a:r>
              <a:rPr sz="2200" b="0">
                <a:solidFill>
                  <a:srgbClr val="E8B96A"/>
                </a:solidFill>
                <a:latin typeface="Arial"/>
              </a:rPr>
              <a:t>Romans 6:11</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4000" b="0">
                <a:solidFill>
                  <a:srgbClr val="F4F1EA"/>
                </a:solidFill>
                <a:latin typeface="Cambria"/>
              </a:rPr>
              <a:t>For sin will not rule over you, because you are not under the law but under grace,</a:t>
            </a:r>
          </a:p>
          <a:p>
            <a:pPr algn="l">
              <a:spcBef>
                <a:spcPts val="2600"/>
              </a:spcBef>
            </a:pPr>
            <a:r>
              <a:rPr sz="2200" b="0">
                <a:solidFill>
                  <a:srgbClr val="E8B96A"/>
                </a:solidFill>
                <a:latin typeface="Arial"/>
              </a:rPr>
              <a:t>Romans 6:14</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pic>
        <p:nvPicPr>
          <p:cNvPr id="2" name="Picture 1" descr="fig4_sin_after_burial.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0000"/>
              </a:lnSpc>
            </a:pPr>
            <a:r>
              <a:rPr sz="1800" b="0">
                <a:solidFill>
                  <a:srgbClr val="E8B96A"/>
                </a:solidFill>
                <a:latin typeface="Arial"/>
              </a:rPr>
              <a:t>DISCUSS</a:t>
            </a:r>
          </a:p>
          <a:p>
            <a:pPr algn="l">
              <a:lnSpc>
                <a:spcPct val="130000"/>
              </a:lnSpc>
            </a:pPr>
            <a:r>
              <a:rPr sz="3400" b="0">
                <a:solidFill>
                  <a:srgbClr val="F4F1EA"/>
                </a:solidFill>
                <a:latin typeface="Cambria"/>
              </a:rPr>
              <a:t>Read Romans 6:3–4 slowly. What ended in that burial, and what began? Where does our own effort show up in Paul’s sentence?</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2200" b="0">
                <a:solidFill>
                  <a:srgbClr val="E8B96A"/>
                </a:solidFill>
                <a:latin typeface="Arial"/>
              </a:rPr>
              <a:t>BONUS</a:t>
            </a:r>
          </a:p>
          <a:p>
            <a:pPr algn="l">
              <a:lnSpc>
                <a:spcPts val="6400"/>
              </a:lnSpc>
            </a:pPr>
            <a:r>
              <a:rPr sz="5800" b="1">
                <a:solidFill>
                  <a:srgbClr val="F4F1EA"/>
                </a:solidFill>
                <a:latin typeface="Cambria"/>
              </a:rPr>
              <a:t>The Grace You Hand</a:t>
            </a:r>
          </a:p>
          <a:p>
            <a:pPr algn="l">
              <a:lnSpc>
                <a:spcPts val="6400"/>
              </a:lnSpc>
            </a:pPr>
            <a:r>
              <a:rPr sz="5800" b="1">
                <a:solidFill>
                  <a:srgbClr val="F4F1EA"/>
                </a:solidFill>
                <a:latin typeface="Cambria"/>
              </a:rPr>
              <a:t>Somebody Else</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39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3400" b="0">
                <a:solidFill>
                  <a:srgbClr val="F4F1EA"/>
                </a:solidFill>
                <a:latin typeface="Cambria"/>
              </a:rPr>
              <a:t>For we too were once foolish, disobedient, deceived, enslaved by various passions and pleasures, living in malice and envy, hateful, detesting one another,</a:t>
            </a:r>
          </a:p>
          <a:p>
            <a:pPr algn="l">
              <a:spcBef>
                <a:spcPts val="2600"/>
              </a:spcBef>
            </a:pPr>
            <a:r>
              <a:rPr sz="2200" b="0">
                <a:solidFill>
                  <a:srgbClr val="E8B96A"/>
                </a:solidFill>
                <a:latin typeface="Arial"/>
              </a:rPr>
              <a:t>Titus 3:3</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3400" b="0">
                <a:solidFill>
                  <a:srgbClr val="F4F1EA"/>
                </a:solidFill>
                <a:latin typeface="Cambria"/>
              </a:rPr>
              <a:t>But when the kindness of God our Savior and his love for mankind appeared, he saved us — not by works of righteousness that we had done, but according to his mercy,</a:t>
            </a:r>
          </a:p>
          <a:p>
            <a:pPr algn="l">
              <a:spcBef>
                <a:spcPts val="2600"/>
              </a:spcBef>
            </a:pPr>
            <a:r>
              <a:rPr sz="2200" b="0">
                <a:solidFill>
                  <a:srgbClr val="E8B96A"/>
                </a:solidFill>
                <a:latin typeface="Arial"/>
              </a:rPr>
              <a:t>Titus 3:4–5</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4400" b="0">
                <a:solidFill>
                  <a:srgbClr val="F4F1EA"/>
                </a:solidFill>
                <a:latin typeface="Cambria"/>
              </a:rPr>
              <a:t>We’re usually hardest on the sin</a:t>
            </a:r>
          </a:p>
          <a:p>
            <a:pPr algn="l">
              <a:lnSpc>
                <a:spcPct val="132000"/>
              </a:lnSpc>
            </a:pPr>
            <a:r>
              <a:rPr sz="4400" b="0">
                <a:solidFill>
                  <a:srgbClr val="F4F1EA"/>
                </a:solidFill>
                <a:latin typeface="Cambria"/>
              </a:rPr>
              <a:t>in somebody else that we quietly</a:t>
            </a:r>
          </a:p>
          <a:p>
            <a:pPr algn="l">
              <a:lnSpc>
                <a:spcPct val="132000"/>
              </a:lnSpc>
            </a:pPr>
            <a:r>
              <a:rPr sz="4400" b="0">
                <a:solidFill>
                  <a:srgbClr val="F4F1EA"/>
                </a:solidFill>
                <a:latin typeface="Cambria"/>
              </a:rPr>
              <a:t>quit fighting in ourselves.</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0000"/>
              </a:lnSpc>
            </a:pPr>
            <a:r>
              <a:rPr sz="1800" b="0">
                <a:solidFill>
                  <a:srgbClr val="E8B96A"/>
                </a:solidFill>
                <a:latin typeface="Arial"/>
              </a:rPr>
              <a:t>DISCUSS</a:t>
            </a:r>
          </a:p>
          <a:p>
            <a:pPr algn="l">
              <a:lnSpc>
                <a:spcPct val="130000"/>
              </a:lnSpc>
            </a:pPr>
            <a:r>
              <a:rPr sz="3200" b="0">
                <a:solidFill>
                  <a:srgbClr val="F4F1EA"/>
                </a:solidFill>
                <a:latin typeface="Cambria"/>
              </a:rPr>
              <a:t>Most of us have something that hasn’t moved in a long time. What does the tightening-the-screws door cost a person over a year? What does the shrugging door cost?</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2200" b="0">
                <a:solidFill>
                  <a:srgbClr val="E8B96A"/>
                </a:solidFill>
                <a:latin typeface="Arial"/>
              </a:rPr>
              <a:t>CLOSE</a:t>
            </a:r>
          </a:p>
          <a:p>
            <a:pPr algn="l">
              <a:lnSpc>
                <a:spcPts val="6400"/>
              </a:lnSpc>
            </a:pPr>
            <a:r>
              <a:rPr sz="5800" b="1">
                <a:solidFill>
                  <a:srgbClr val="F4F1EA"/>
                </a:solidFill>
                <a:latin typeface="Cambria"/>
              </a:rPr>
              <a:t>Back to the Room</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4600" b="0">
                <a:solidFill>
                  <a:srgbClr val="F4F1EA"/>
                </a:solidFill>
                <a:latin typeface="Cambria"/>
              </a:rPr>
              <a:t>God has done something to us</a:t>
            </a:r>
          </a:p>
          <a:p>
            <a:pPr algn="l">
              <a:lnSpc>
                <a:spcPct val="132000"/>
              </a:lnSpc>
            </a:pPr>
            <a:r>
              <a:rPr sz="4600" b="0">
                <a:solidFill>
                  <a:srgbClr val="F4F1EA"/>
                </a:solidFill>
                <a:latin typeface="Cambria"/>
              </a:rPr>
              <a:t>that we did not do to ourselves,</a:t>
            </a:r>
          </a:p>
          <a:p>
            <a:pPr algn="l">
              <a:lnSpc>
                <a:spcPct val="132000"/>
              </a:lnSpc>
            </a:pPr>
            <a:r>
              <a:rPr sz="4600" b="0">
                <a:solidFill>
                  <a:srgbClr val="F4F1EA"/>
                </a:solidFill>
                <a:latin typeface="Cambria"/>
              </a:rPr>
              <a:t>and he is not finished.</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0000"/>
              </a:lnSpc>
            </a:pPr>
            <a:r>
              <a:rPr sz="1800" b="0">
                <a:solidFill>
                  <a:srgbClr val="E8B96A"/>
                </a:solidFill>
                <a:latin typeface="Arial"/>
              </a:rPr>
              <a:t>DISCUSS</a:t>
            </a:r>
          </a:p>
          <a:p>
            <a:pPr algn="l">
              <a:lnSpc>
                <a:spcPct val="130000"/>
              </a:lnSpc>
            </a:pPr>
            <a:r>
              <a:rPr sz="3200" b="0">
                <a:solidFill>
                  <a:srgbClr val="F4F1EA"/>
                </a:solidFill>
                <a:latin typeface="Cambria"/>
              </a:rPr>
              <a:t>Romans 6:11 asks us to consider something true that we may not feel is true. How is that different from pretending? What would it look like on a bad morning?</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28000"/>
              </a:lnSpc>
            </a:pPr>
            <a:r>
              <a:rPr sz="4400" b="1">
                <a:solidFill>
                  <a:srgbClr val="E8B96A"/>
                </a:solidFill>
                <a:latin typeface="Cambria"/>
              </a:rPr>
              <a:t>Two Things Before Sunday</a:t>
            </a:r>
          </a:p>
          <a:p>
            <a:pPr algn="l">
              <a:lnSpc>
                <a:spcPct val="128000"/>
              </a:lnSpc>
            </a:pPr>
            <a:r>
              <a:rPr sz="2800" b="0">
                <a:solidFill>
                  <a:srgbClr val="F4F1EA"/>
                </a:solidFill>
                <a:latin typeface="Arial"/>
              </a:rPr>
              <a:t>1   Write Romans 6:4 out in full, with the date you were baptized at the top.</a:t>
            </a:r>
          </a:p>
          <a:p>
            <a:pPr algn="l">
              <a:lnSpc>
                <a:spcPct val="128000"/>
              </a:lnSpc>
            </a:pPr>
            <a:r>
              <a:rPr sz="2800" b="0">
                <a:solidFill>
                  <a:srgbClr val="F4F1EA"/>
                </a:solidFill>
                <a:latin typeface="Arial"/>
              </a:rPr>
              <a:t>2   Read Galatians 5:16–25 and Romans 8:9–14 before we meet.</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5000"/>
              </a:lnSpc>
            </a:pPr>
            <a:r>
              <a:rPr sz="3800" b="0">
                <a:solidFill>
                  <a:srgbClr val="F4F1EA"/>
                </a:solidFill>
                <a:latin typeface="Cambria"/>
              </a:rPr>
              <a:t>because we know that Christ, having been raised from the dead, will not die again. Death no longer rules over him,</a:t>
            </a:r>
          </a:p>
          <a:p>
            <a:pPr algn="l">
              <a:spcBef>
                <a:spcPts val="2600"/>
              </a:spcBef>
            </a:pPr>
            <a:r>
              <a:rPr sz="2200" b="0">
                <a:solidFill>
                  <a:srgbClr val="E8B96A"/>
                </a:solidFill>
                <a:latin typeface="Arial"/>
              </a:rPr>
              <a:t>Romans 6:9</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lnSpc>
                <a:spcPct val="132000"/>
              </a:lnSpc>
            </a:pPr>
            <a:r>
              <a:rPr sz="5000" b="0">
                <a:solidFill>
                  <a:srgbClr val="F4F1EA"/>
                </a:solidFill>
                <a:latin typeface="Cambria"/>
              </a:rPr>
              <a:t>He’s out of the grave,</a:t>
            </a:r>
          </a:p>
          <a:p>
            <a:pPr algn="l">
              <a:lnSpc>
                <a:spcPct val="132000"/>
              </a:lnSpc>
            </a:pPr>
            <a:r>
              <a:rPr sz="5000" b="0">
                <a:solidFill>
                  <a:srgbClr val="F4F1EA"/>
                </a:solidFill>
                <a:latin typeface="Cambria"/>
              </a:rPr>
              <a:t>and he took you with him.</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49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
        <p:cNvGrpSpPr/>
        <p:nvPr/>
      </p:nvGrpSpPr>
      <p:grpSpPr>
        <a:xfrm>
          <a:off x="0" y="0"/>
          <a:ext cx="0" cy="0"/>
          <a:chOff x="0" y="0"/>
          <a:chExt cx="0" cy="0"/>
        </a:xfrm>
      </p:grpSpPr>
      <p:sp>
        <p:nvSpPr>
          <p:cNvPr id="2" name="TextBox 1"/>
          <p:cNvSpPr txBox="1"/>
          <p:nvPr/>
        </p:nvSpPr>
        <p:spPr>
          <a:xfrm>
            <a:off x="868680" y="640080"/>
            <a:ext cx="10451592" cy="5577840"/>
          </a:xfrm>
          <a:prstGeom prst="rect">
            <a:avLst/>
          </a:prstGeom>
          <a:noFill/>
        </p:spPr>
        <p:txBody>
          <a:bodyPr wrap="square" lIns="0" tIns="0" rIns="0" bIns="0" anchor="ctr">
            <a:spAutoFit/>
          </a:bodyPr>
          <a:lstStyle/>
          <a:p>
            <a:pPr algn="l"/>
            <a:r>
              <a:rPr sz="2000" b="0">
                <a:solidFill>
                  <a:srgbClr val="E8B96A"/>
                </a:solidFill>
                <a:latin typeface="Arial"/>
              </a:rPr>
              <a:t>LESSON 3</a:t>
            </a:r>
          </a:p>
          <a:p>
            <a:pPr algn="l"/>
            <a:r>
              <a:rPr sz="6600" b="1">
                <a:solidFill>
                  <a:srgbClr val="F4F1EA"/>
                </a:solidFill>
                <a:latin typeface="Cambria"/>
              </a:rPr>
              <a:t>Next Week</a:t>
            </a:r>
          </a:p>
          <a:p>
            <a:pPr algn="l"/>
            <a:r>
              <a:rPr sz="3200" b="0">
                <a:solidFill>
                  <a:srgbClr val="F4F1EA"/>
                </a:solidFill>
                <a:latin typeface="Cambria"/>
              </a:rPr>
              <a:t>The Spirit Who Does the Growing</a:t>
            </a:r>
          </a:p>
          <a:p>
            <a:pPr algn="l"/>
            <a:r>
              <a:rPr sz="1700" b="0">
                <a:solidFill>
                  <a:srgbClr val="9A9184"/>
                </a:solidFill>
                <a:latin typeface="Arial"/>
              </a:rPr>
              <a:t>Galatians 5:16–25 · Romans 8:9–14</a:t>
            </a:r>
          </a:p>
        </p:txBody>
      </p:sp>
      <p:sp>
        <p:nvSpPr>
          <p:cNvPr id="3" name="TextBox 2"/>
          <p:cNvSpPr txBox="1"/>
          <p:nvPr/>
        </p:nvSpPr>
        <p:spPr>
          <a:xfrm>
            <a:off x="11155680" y="6263640"/>
            <a:ext cx="548640" cy="320040"/>
          </a:xfrm>
          <a:prstGeom prst="rect">
            <a:avLst/>
          </a:prstGeom>
          <a:noFill/>
        </p:spPr>
        <p:txBody>
          <a:bodyPr wrap="square" lIns="0" tIns="0" rIns="0" bIns="0" anchor="ctr">
            <a:spAutoFit/>
          </a:bodyPr>
          <a:lstStyle/>
          <a:p>
            <a:pPr algn="r"/>
            <a:r>
              <a:rPr sz="1200" b="0">
                <a:solidFill>
                  <a:srgbClr val="4A4A4A"/>
                </a:solidFill>
                <a:latin typeface="Arial"/>
              </a:rPr>
              <a:t>50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113F5F-5509-0D02-B3FD-20CE4B23581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A41FB95F-EE13-7BE6-647F-F6DCB3B72D76}"/>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1601998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1783</Words>
  <Application>Microsoft Macintosh PowerPoint</Application>
  <PresentationFormat>Widescreen</PresentationFormat>
  <Paragraphs>214</Paragraphs>
  <Slides>52</Slides>
  <Notes>50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Matthew Allen</cp:lastModifiedBy>
  <cp:revision>1</cp:revision>
  <dcterms:created xsi:type="dcterms:W3CDTF">2013-01-27T09:14:16Z</dcterms:created>
  <dcterms:modified xsi:type="dcterms:W3CDTF">2026-09-10T07:55:25Z</dcterms:modified>
  <cp:category/>
</cp:coreProperties>
</file>