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Hand out the worksheet before you start. Page one fills in as the video runs; page two is for after. The video is about thirteen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line in the ruled box at the top of their page. Read it once and move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Nine blanks, and they track the video in order. Give the room a beat to write before you advance to the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four-year-old on the gravel lane. Sprinting and sulking are the same mistake.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Built on the word for a house. It is where somebody settles, not where he visits.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Paul moves on as though nothing needed explaining. The One in us is God's own Spirit, and Christ's.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debtor's word. Last lesson: nobody hands a bill to a dead man.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question behind the whole letter. Ask who in the room has tried to finish something God started.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Paul hands us the walking and never takes it back. This guards against hearing the lesson as an excuse.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Works are made. Fruit is grown. The nine come up together, off one source.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 different word from walk in verse 16 — people moving in a line, matching a pace somebody else set.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Present tense. He is working right now, inside the same people who are working.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cards on their page with a line under each. Ask which one this week has looked like.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Most people live in the first two. Let a few name which one is theirs before you move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lines from Galatians 5. Let them mark the table before you show the answers.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each one aloud and wait. Ours, his, or both?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two walking verbs are ours. The leading and the fruit are his. That division is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Everything from here is written after the video. Keep the pace slow.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Not in the workbook. It answers the question the lesson leaves open: if the pace is not mine, how do I know it finishes?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merchant's words. A seal says who owns the shipment; a down payment is money already handed over, with the rest promised.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Two ruled lines on their page. Three quiet minutes. Take two or three answers if the room is willing, and don't push.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Let the silence do the work. Most people know which one they 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Impatience is not the enemy here. It usually points at the thing God is actually working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Both halves stand. Watch for the person who has quietly dropped one of them.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 on this one. It turns the lesson into Monday.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Tell them to start with the quality they have been most impatient about. That prayer is the practice, not a warm-up to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End here. Led by the Spirit is said of Jesus first, and the Spirit led him into a wilderness before he came back in power, Luke 4:14. He walked this road ahead of us.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week named the One who does the growing. Next week follows that work into the way we think.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</a:t>
            </a:r>
          </a:p>
        </p:txBody>
      </p:sp>
      <p:pic>
        <p:nvPicPr>
          <p:cNvPr id="3" name="Picture 2" descr="CHL040 - Front Cover 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8599" y="496824"/>
            <a:ext cx="4013625" cy="58643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68680" y="640080"/>
            <a:ext cx="6766560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LESSON 3</a:t>
            </a:r>
          </a:p>
          <a:p>
            <a:pPr algn="l"/>
            <a:r>
              <a:rPr sz="6000" b="1">
                <a:solidFill>
                  <a:srgbClr val="F4F1EA"/>
                </a:solidFill>
                <a:latin typeface="Cambria"/>
              </a:rPr>
              <a:t>Growing in Grace</a:t>
            </a:r>
          </a:p>
          <a:p>
            <a:pPr algn="l"/>
            <a:r>
              <a:rPr sz="2900" b="0">
                <a:solidFill>
                  <a:srgbClr val="F4F1EA"/>
                </a:solidFill>
                <a:latin typeface="Cambria"/>
              </a:rPr>
              <a:t>The Spirit Who Does the Growing</a:t>
            </a:r>
          </a:p>
          <a:p>
            <a:pPr algn="l"/>
            <a:r>
              <a:rPr sz="1700" b="0">
                <a:solidFill>
                  <a:srgbClr val="9A9184"/>
                </a:solidFill>
                <a:latin typeface="Arial"/>
              </a:rPr>
              <a:t>Galatians 5:16–25  ·  Romans 8:9–14  ·  Philippians 2:12–13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0">
                <a:solidFill>
                  <a:srgbClr val="E8B96A"/>
                </a:solidFill>
                <a:latin typeface="Arial"/>
              </a:rPr>
              <a:t>THE BIG IDEA</a:t>
            </a:r>
          </a:p>
          <a:p>
            <a:pPr algn="l"/>
            <a:r>
              <a:rPr sz="4200" b="0">
                <a:solidFill>
                  <a:srgbClr val="F4F1EA"/>
                </a:solidFill>
                <a:latin typeface="Cambria"/>
              </a:rPr>
              <a:t>Growth feels slow because</a:t>
            </a:r>
          </a:p>
          <a:p>
            <a:pPr algn="l"/>
            <a:r>
              <a:rPr sz="4200" b="0">
                <a:solidFill>
                  <a:srgbClr val="F4F1EA"/>
                </a:solidFill>
                <a:latin typeface="Cambria"/>
              </a:rPr>
              <a:t>the pace was never ours to set.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PAGE ONE</a:t>
            </a:r>
          </a:p>
          <a:p>
            <a:pPr algn="l"/>
            <a:r>
              <a:rPr sz="5600" b="1">
                <a:solidFill>
                  <a:srgbClr val="F4F1EA"/>
                </a:solidFill>
                <a:latin typeface="Cambria"/>
              </a:rPr>
              <a:t>Follow Along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1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Both weeks assume the same thing: we are the ones setting the </a:t>
            </a:r>
            <a:r>
              <a:rPr sz="4200" b="0">
                <a:solidFill>
                  <a:srgbClr val="857D71"/>
                </a:solidFill>
                <a:latin typeface="Cambria"/>
              </a:rPr>
              <a:t>____________</a:t>
            </a:r>
            <a:r>
              <a:rPr sz="4200" b="0">
                <a:solidFill>
                  <a:srgbClr val="F4F1EA"/>
                </a:solidFill>
                <a:latin typeface="Cambria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1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Both weeks assume the same thing: we are the ones setting the </a:t>
            </a:r>
            <a:r>
              <a:rPr sz="4200" b="1">
                <a:solidFill>
                  <a:srgbClr val="E8B96A"/>
                </a:solidFill>
                <a:latin typeface="Cambria"/>
              </a:rPr>
              <a:t>pace</a:t>
            </a:r>
            <a:r>
              <a:rPr sz="4200" b="0">
                <a:solidFill>
                  <a:srgbClr val="F4F1EA"/>
                </a:solidFill>
                <a:latin typeface="Cambria"/>
              </a:rPr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2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Romans 8:9 — the Spirit of God </a:t>
            </a:r>
            <a:r>
              <a:rPr sz="4200" b="0">
                <a:solidFill>
                  <a:srgbClr val="857D71"/>
                </a:solidFill>
                <a:latin typeface="Cambria"/>
              </a:rPr>
              <a:t>____________</a:t>
            </a:r>
            <a:r>
              <a:rPr sz="4200" b="0">
                <a:solidFill>
                  <a:srgbClr val="F4F1EA"/>
                </a:solidFill>
                <a:latin typeface="Cambria"/>
              </a:rPr>
              <a:t> in you, a household word.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2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Romans 8:9 — the Spirit of God </a:t>
            </a:r>
            <a:r>
              <a:rPr sz="4200" b="1">
                <a:solidFill>
                  <a:srgbClr val="E8B96A"/>
                </a:solidFill>
                <a:latin typeface="Cambria"/>
              </a:rPr>
              <a:t>lives</a:t>
            </a:r>
            <a:r>
              <a:rPr sz="4200" b="0">
                <a:solidFill>
                  <a:srgbClr val="F4F1EA"/>
                </a:solidFill>
                <a:latin typeface="Cambria"/>
              </a:rPr>
              <a:t> in you, a household word.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3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Romans 8:9 — two names, one verse: the Spirit of God, the Spirit of </a:t>
            </a:r>
            <a:r>
              <a:rPr sz="4200" b="0">
                <a:solidFill>
                  <a:srgbClr val="857D71"/>
                </a:solidFill>
                <a:latin typeface="Cambria"/>
              </a:rPr>
              <a:t>____________</a:t>
            </a:r>
            <a:r>
              <a:rPr sz="4200" b="0">
                <a:solidFill>
                  <a:srgbClr val="F4F1EA"/>
                </a:solidFill>
                <a:latin typeface="Cambria"/>
              </a:rPr>
              <a:t>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3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Romans 8:9 — two names, one verse: the Spirit of God, the Spirit of </a:t>
            </a:r>
            <a:r>
              <a:rPr sz="4200" b="1">
                <a:solidFill>
                  <a:srgbClr val="E8B96A"/>
                </a:solidFill>
                <a:latin typeface="Cambria"/>
              </a:rPr>
              <a:t>Christ</a:t>
            </a:r>
            <a:r>
              <a:rPr sz="4200" b="0">
                <a:solidFill>
                  <a:srgbClr val="F4F1EA"/>
                </a:solidFill>
                <a:latin typeface="Cambria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4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Romans 8:12 — we are not </a:t>
            </a:r>
            <a:r>
              <a:rPr sz="4200" b="0">
                <a:solidFill>
                  <a:srgbClr val="857D71"/>
                </a:solidFill>
                <a:latin typeface="Cambria"/>
              </a:rPr>
              <a:t>____________</a:t>
            </a:r>
            <a:r>
              <a:rPr sz="4200" b="0">
                <a:solidFill>
                  <a:srgbClr val="F4F1EA"/>
                </a:solidFill>
                <a:latin typeface="Cambria"/>
              </a:rPr>
              <a:t> to the flesh. The bill comes; we don’t owe it.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4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Romans 8:12 — we are not </a:t>
            </a:r>
            <a:r>
              <a:rPr sz="4200" b="1">
                <a:solidFill>
                  <a:srgbClr val="E8B96A"/>
                </a:solidFill>
                <a:latin typeface="Cambria"/>
              </a:rPr>
              <a:t>obligated</a:t>
            </a:r>
            <a:r>
              <a:rPr sz="4200" b="0">
                <a:solidFill>
                  <a:srgbClr val="F4F1EA"/>
                </a:solidFill>
                <a:latin typeface="Cambria"/>
              </a:rPr>
              <a:t> to the flesh. The bill comes; we don’t owe it.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5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Galatians 3:3 — beginning by the Spirit, are you now </a:t>
            </a:r>
            <a:r>
              <a:rPr sz="4200" b="0">
                <a:solidFill>
                  <a:srgbClr val="857D71"/>
                </a:solidFill>
                <a:latin typeface="Cambria"/>
              </a:rPr>
              <a:t>____________</a:t>
            </a:r>
            <a:r>
              <a:rPr sz="4200" b="0">
                <a:solidFill>
                  <a:srgbClr val="F4F1EA"/>
                </a:solidFill>
                <a:latin typeface="Cambria"/>
              </a:rPr>
              <a:t> by the flesh?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5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Galatians 3:3 — beginning by the Spirit, are you now </a:t>
            </a:r>
            <a:r>
              <a:rPr sz="4200" b="1">
                <a:solidFill>
                  <a:srgbClr val="E8B96A"/>
                </a:solidFill>
                <a:latin typeface="Cambria"/>
              </a:rPr>
              <a:t>finishing</a:t>
            </a:r>
            <a:r>
              <a:rPr sz="4200" b="0">
                <a:solidFill>
                  <a:srgbClr val="F4F1EA"/>
                </a:solidFill>
                <a:latin typeface="Cambria"/>
              </a:rPr>
              <a:t> by the flesh?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6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Nearly all the verbs in Galatians 5 belong to </a:t>
            </a:r>
            <a:r>
              <a:rPr sz="4200" b="0">
                <a:solidFill>
                  <a:srgbClr val="857D71"/>
                </a:solidFill>
                <a:latin typeface="Cambria"/>
              </a:rPr>
              <a:t>____________</a:t>
            </a:r>
            <a:r>
              <a:rPr sz="4200" b="0">
                <a:solidFill>
                  <a:srgbClr val="F4F1EA"/>
                </a:solidFill>
                <a:latin typeface="Cambria"/>
              </a:rPr>
              <a:t>: walk, live, keep in step.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6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Nearly all the verbs in Galatians 5 belong to </a:t>
            </a:r>
            <a:r>
              <a:rPr sz="4200" b="1">
                <a:solidFill>
                  <a:srgbClr val="E8B96A"/>
                </a:solidFill>
                <a:latin typeface="Cambria"/>
              </a:rPr>
              <a:t>us</a:t>
            </a:r>
            <a:r>
              <a:rPr sz="4200" b="0">
                <a:solidFill>
                  <a:srgbClr val="F4F1EA"/>
                </a:solidFill>
                <a:latin typeface="Cambria"/>
              </a:rPr>
              <a:t>: walk, live, keep in step.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7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Galatians 5:22 — works is plural. </a:t>
            </a:r>
            <a:r>
              <a:rPr sz="4200" b="0">
                <a:solidFill>
                  <a:srgbClr val="857D71"/>
                </a:solidFill>
                <a:latin typeface="Cambria"/>
              </a:rPr>
              <a:t>____________</a:t>
            </a:r>
            <a:r>
              <a:rPr sz="4200" b="0">
                <a:solidFill>
                  <a:srgbClr val="F4F1EA"/>
                </a:solidFill>
                <a:latin typeface="Cambria"/>
              </a:rPr>
              <a:t> is singular: nine qualities, one harvest.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7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Galatians 5:22 — works is plural. </a:t>
            </a:r>
            <a:r>
              <a:rPr sz="4200" b="1">
                <a:solidFill>
                  <a:srgbClr val="E8B96A"/>
                </a:solidFill>
                <a:latin typeface="Cambria"/>
              </a:rPr>
              <a:t>Fruit</a:t>
            </a:r>
            <a:r>
              <a:rPr sz="4200" b="0">
                <a:solidFill>
                  <a:srgbClr val="F4F1EA"/>
                </a:solidFill>
                <a:latin typeface="Cambria"/>
              </a:rPr>
              <a:t> is singular: nine qualities, one harvest.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8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Galatians 5:25 — if we live by the Spirit, let us also keep in </a:t>
            </a:r>
            <a:r>
              <a:rPr sz="4200" b="0">
                <a:solidFill>
                  <a:srgbClr val="857D71"/>
                </a:solidFill>
                <a:latin typeface="Cambria"/>
              </a:rPr>
              <a:t>____________</a:t>
            </a:r>
            <a:r>
              <a:rPr sz="4200" b="0">
                <a:solidFill>
                  <a:srgbClr val="F4F1EA"/>
                </a:solidFill>
                <a:latin typeface="Cambria"/>
              </a:rPr>
              <a:t> with the Spirit.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19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8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Galatians 5:25 — if we live by the Spirit, let us also keep in </a:t>
            </a:r>
            <a:r>
              <a:rPr sz="4200" b="1">
                <a:solidFill>
                  <a:srgbClr val="E8B96A"/>
                </a:solidFill>
                <a:latin typeface="Cambria"/>
              </a:rPr>
              <a:t>step</a:t>
            </a:r>
            <a:r>
              <a:rPr sz="4200" b="0">
                <a:solidFill>
                  <a:srgbClr val="F4F1EA"/>
                </a:solidFill>
                <a:latin typeface="Cambria"/>
              </a:rPr>
              <a:t> with the Spirit.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9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Philippians 2:13 — it is God who is </a:t>
            </a:r>
            <a:r>
              <a:rPr sz="4200" b="0">
                <a:solidFill>
                  <a:srgbClr val="857D71"/>
                </a:solidFill>
                <a:latin typeface="Cambria"/>
              </a:rPr>
              <a:t>____________</a:t>
            </a:r>
            <a:r>
              <a:rPr sz="4200" b="0">
                <a:solidFill>
                  <a:srgbClr val="F4F1EA"/>
                </a:solidFill>
                <a:latin typeface="Cambria"/>
              </a:rPr>
              <a:t> in you, both to will and to work.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9</a:t>
            </a:r>
          </a:p>
          <a:p>
            <a:r>
              <a:rPr sz="4200" b="0">
                <a:solidFill>
                  <a:srgbClr val="F4F1EA"/>
                </a:solidFill>
                <a:latin typeface="Cambria"/>
              </a:rPr>
              <a:t>Philippians 2:13 — it is God who is </a:t>
            </a:r>
            <a:r>
              <a:rPr sz="4200" b="1">
                <a:solidFill>
                  <a:srgbClr val="E8B96A"/>
                </a:solidFill>
                <a:latin typeface="Cambria"/>
              </a:rPr>
              <a:t>working</a:t>
            </a:r>
            <a:r>
              <a:rPr sz="4200" b="0">
                <a:solidFill>
                  <a:srgbClr val="F4F1EA"/>
                </a:solidFill>
                <a:latin typeface="Cambria"/>
              </a:rPr>
              <a:t> in you, both to will and to work.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PAGE ONE</a:t>
            </a:r>
          </a:p>
          <a:p>
            <a:pPr algn="l"/>
            <a:r>
              <a:rPr sz="5600" b="1">
                <a:solidFill>
                  <a:srgbClr val="F4F1EA"/>
                </a:solidFill>
                <a:latin typeface="Cambria"/>
              </a:rPr>
              <a:t>Three Ways Down the Lane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400" b="1">
                <a:solidFill>
                  <a:srgbClr val="E8B96A"/>
                </a:solidFill>
                <a:latin typeface="Cambria"/>
              </a:rPr>
              <a:t>Three Ways Down the Lane</a:t>
            </a:r>
          </a:p>
          <a:p>
            <a:pPr algn="l"/>
            <a:r>
              <a:rPr sz="2600" b="0">
                <a:solidFill>
                  <a:srgbClr val="F4F1EA"/>
                </a:solidFill>
                <a:latin typeface="Arial"/>
              </a:rPr>
              <a:t>1   Run ahead — a new plan, a new promise, and we call the running growing.</a:t>
            </a:r>
          </a:p>
          <a:p>
            <a:pPr algn="l"/>
            <a:r>
              <a:rPr sz="2600" b="0">
                <a:solidFill>
                  <a:srgbClr val="F4F1EA"/>
                </a:solidFill>
                <a:latin typeface="Arial"/>
              </a:rPr>
              <a:t>2   Fall behind — fifty yards back, sure he has gone on without us.</a:t>
            </a:r>
          </a:p>
          <a:p>
            <a:pPr algn="l"/>
            <a:r>
              <a:rPr sz="2600" b="0">
                <a:solidFill>
                  <a:srgbClr val="F4F1EA"/>
                </a:solidFill>
                <a:latin typeface="Arial"/>
              </a:rPr>
              <a:t>3   Keep in step — matching a pace that somebody else has set.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PAGE ONE</a:t>
            </a:r>
          </a:p>
          <a:p>
            <a:pPr algn="l"/>
            <a:r>
              <a:rPr sz="5600" b="1">
                <a:solidFill>
                  <a:srgbClr val="F4F1EA"/>
                </a:solidFill>
                <a:latin typeface="Cambria"/>
              </a:rPr>
              <a:t>Whose Work Is It?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600" b="0">
                <a:solidFill>
                  <a:srgbClr val="F4F1EA"/>
                </a:solidFill>
                <a:latin typeface="Cambria"/>
              </a:rPr>
              <a:t>Galatians 5:16    walk by the Spirit</a:t>
            </a:r>
          </a:p>
          <a:p>
            <a:pPr algn="l"/>
            <a:r>
              <a:rPr sz="3600" b="0">
                <a:solidFill>
                  <a:srgbClr val="F4F1EA"/>
                </a:solidFill>
                <a:latin typeface="Cambria"/>
              </a:rPr>
              <a:t>Galatians 5:18    led by the Spirit</a:t>
            </a:r>
          </a:p>
          <a:p>
            <a:pPr algn="l"/>
            <a:r>
              <a:rPr sz="3600" b="0">
                <a:solidFill>
                  <a:srgbClr val="F4F1EA"/>
                </a:solidFill>
                <a:latin typeface="Cambria"/>
              </a:rPr>
              <a:t>Galatians 5:22    the fruit of the Spirit</a:t>
            </a:r>
          </a:p>
          <a:p>
            <a:pPr algn="l"/>
            <a:r>
              <a:rPr sz="3600" b="0">
                <a:solidFill>
                  <a:srgbClr val="F4F1EA"/>
                </a:solidFill>
                <a:latin typeface="Cambria"/>
              </a:rPr>
              <a:t>Galatians 5:25    keep in step with the Spirit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0">
                <a:solidFill>
                  <a:srgbClr val="E8B96A"/>
                </a:solidFill>
                <a:latin typeface="Arial"/>
              </a:rPr>
              <a:t>ANSWERS</a:t>
            </a:r>
          </a:p>
          <a:p>
            <a:r>
              <a:rPr sz="3200" b="0">
                <a:solidFill>
                  <a:srgbClr val="F4F1EA"/>
                </a:solidFill>
                <a:latin typeface="Cambria"/>
              </a:rPr>
              <a:t>Galatians 5:16    walk by the Spirit    </a:t>
            </a:r>
            <a:r>
              <a:rPr sz="3200" b="1">
                <a:solidFill>
                  <a:srgbClr val="E8B96A"/>
                </a:solidFill>
                <a:latin typeface="Cambria"/>
              </a:rPr>
              <a:t>ours</a:t>
            </a:r>
          </a:p>
          <a:p>
            <a:r>
              <a:rPr sz="3200" b="0">
                <a:solidFill>
                  <a:srgbClr val="F4F1EA"/>
                </a:solidFill>
                <a:latin typeface="Cambria"/>
              </a:rPr>
              <a:t>Galatians 5:18    led by the Spirit    </a:t>
            </a:r>
            <a:r>
              <a:rPr sz="3200" b="1">
                <a:solidFill>
                  <a:srgbClr val="E8B96A"/>
                </a:solidFill>
                <a:latin typeface="Cambria"/>
              </a:rPr>
              <a:t>his</a:t>
            </a:r>
          </a:p>
          <a:p>
            <a:r>
              <a:rPr sz="3200" b="0">
                <a:solidFill>
                  <a:srgbClr val="F4F1EA"/>
                </a:solidFill>
                <a:latin typeface="Cambria"/>
              </a:rPr>
              <a:t>Galatians 5:22    the fruit of the Spirit    </a:t>
            </a:r>
            <a:r>
              <a:rPr sz="3200" b="1">
                <a:solidFill>
                  <a:srgbClr val="E8B96A"/>
                </a:solidFill>
                <a:latin typeface="Cambria"/>
              </a:rPr>
              <a:t>his</a:t>
            </a:r>
          </a:p>
          <a:p>
            <a:r>
              <a:rPr sz="3200" b="0">
                <a:solidFill>
                  <a:srgbClr val="F4F1EA"/>
                </a:solidFill>
                <a:latin typeface="Cambria"/>
              </a:rPr>
              <a:t>Galatians 5:25    keep in step with the Spirit    </a:t>
            </a:r>
            <a:r>
              <a:rPr sz="3200" b="1">
                <a:solidFill>
                  <a:srgbClr val="E8B96A"/>
                </a:solidFill>
                <a:latin typeface="Cambria"/>
              </a:rPr>
              <a:t>ours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PAGE TWO</a:t>
            </a:r>
          </a:p>
          <a:p>
            <a:pPr algn="l"/>
            <a:r>
              <a:rPr sz="5600" b="1">
                <a:solidFill>
                  <a:srgbClr val="F4F1EA"/>
                </a:solidFill>
                <a:latin typeface="Cambria"/>
              </a:rPr>
              <a:t>After the Video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THE BONUS POINT</a:t>
            </a:r>
          </a:p>
          <a:p>
            <a:pPr algn="l"/>
            <a:r>
              <a:rPr sz="5600" b="1">
                <a:solidFill>
                  <a:srgbClr val="F4F1EA"/>
                </a:solidFill>
                <a:latin typeface="Cambria"/>
              </a:rPr>
              <a:t>The Down Payment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29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800" b="0">
                <a:solidFill>
                  <a:srgbClr val="F4F1EA"/>
                </a:solidFill>
                <a:latin typeface="Cambria"/>
              </a:rPr>
              <a:t>In him you also were sealed with the promised Holy Spirit …</a:t>
            </a:r>
          </a:p>
          <a:p>
            <a:pPr algn="l"/>
            <a:r>
              <a:rPr sz="3800" b="0">
                <a:solidFill>
                  <a:srgbClr val="F4F1EA"/>
                </a:solidFill>
                <a:latin typeface="Cambria"/>
              </a:rPr>
              <a:t>The Holy Spirit is the down payment of our inheritance,</a:t>
            </a:r>
          </a:p>
          <a:p>
            <a:pPr algn="l"/>
            <a:r>
              <a:rPr sz="3800" b="0">
                <a:solidFill>
                  <a:srgbClr val="F4F1EA"/>
                </a:solidFill>
                <a:latin typeface="Cambria"/>
              </a:rPr>
              <a:t>until the redemption of the possession,</a:t>
            </a:r>
          </a:p>
          <a:p>
            <a:pPr algn="l"/>
            <a:r>
              <a:rPr sz="3800" b="0">
                <a:solidFill>
                  <a:srgbClr val="F4F1EA"/>
                </a:solidFill>
                <a:latin typeface="Cambria"/>
              </a:rPr>
              <a:t>to the praise of his glory.</a:t>
            </a:r>
          </a:p>
          <a:p>
            <a:pPr algn="l"/>
            <a:r>
              <a:rPr sz="2200" b="0">
                <a:solidFill>
                  <a:srgbClr val="E8B96A"/>
                </a:solidFill>
                <a:latin typeface="Arial"/>
              </a:rPr>
              <a:t>Ephesians 1:13–14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30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0">
                <a:solidFill>
                  <a:srgbClr val="E8B96A"/>
                </a:solidFill>
                <a:latin typeface="Arial"/>
              </a:rPr>
              <a:t>WRITE</a:t>
            </a:r>
          </a:p>
          <a:p>
            <a:pPr algn="l"/>
            <a:r>
              <a:rPr sz="4000" b="0">
                <a:solidFill>
                  <a:srgbClr val="F4F1EA"/>
                </a:solidFill>
                <a:latin typeface="Cambria"/>
              </a:rPr>
              <a:t>Name one thing about yourself you have</a:t>
            </a:r>
          </a:p>
          <a:p>
            <a:pPr algn="l"/>
            <a:r>
              <a:rPr sz="4000" b="0">
                <a:solidFill>
                  <a:srgbClr val="F4F1EA"/>
                </a:solidFill>
                <a:latin typeface="Cambria"/>
              </a:rPr>
              <a:t>been waiting on for more than a year.</a:t>
            </a:r>
          </a:p>
          <a:p>
            <a:pPr algn="l"/>
            <a:r>
              <a:rPr sz="4000" b="0">
                <a:solidFill>
                  <a:srgbClr val="F4F1EA"/>
                </a:solidFill>
                <a:latin typeface="Cambria"/>
              </a:rPr>
              <a:t>What changes if God has already put</a:t>
            </a:r>
          </a:p>
          <a:p>
            <a:pPr algn="l"/>
            <a:r>
              <a:rPr sz="4000" b="0">
                <a:solidFill>
                  <a:srgbClr val="F4F1EA"/>
                </a:solidFill>
                <a:latin typeface="Cambria"/>
              </a:rPr>
              <a:t>a deposit on the outcome?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31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0">
                <a:solidFill>
                  <a:srgbClr val="E8B96A"/>
                </a:solidFill>
                <a:latin typeface="Arial"/>
              </a:rPr>
              <a:t>ONE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On the lane this month, were you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running ahead or falling behind?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32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0">
                <a:solidFill>
                  <a:srgbClr val="E8B96A"/>
                </a:solidFill>
                <a:latin typeface="Arial"/>
              </a:rPr>
              <a:t>TWO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Which of the nine have you been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most impatient to see in yourself?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33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0">
                <a:solidFill>
                  <a:srgbClr val="E8B96A"/>
                </a:solidFill>
                <a:latin typeface="Arial"/>
              </a:rPr>
              <a:t>THREE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Where do you lose half of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Philippians 2:13 — your own work,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or God’s work in you?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34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700" b="0">
                <a:solidFill>
                  <a:srgbClr val="E8B96A"/>
                </a:solidFill>
                <a:latin typeface="Arial"/>
              </a:rPr>
              <a:t>FOUR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What would this week look like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if the pace were his to set</a:t>
            </a:r>
          </a:p>
          <a:p>
            <a:pPr algn="l"/>
            <a:r>
              <a:rPr sz="4800" b="0">
                <a:solidFill>
                  <a:srgbClr val="F4F1EA"/>
                </a:solidFill>
                <a:latin typeface="Cambria"/>
              </a:rPr>
              <a:t>and yours to match?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35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400" b="1">
                <a:solidFill>
                  <a:srgbClr val="E8B96A"/>
                </a:solidFill>
                <a:latin typeface="Cambria"/>
              </a:rPr>
              <a:t>Two Things Before Sunday</a:t>
            </a:r>
          </a:p>
          <a:p>
            <a:pPr algn="l"/>
            <a:r>
              <a:rPr sz="2600" b="0">
                <a:solidFill>
                  <a:srgbClr val="F4F1EA"/>
                </a:solidFill>
                <a:latin typeface="Arial"/>
              </a:rPr>
              <a:t>1   Memorize Galatians 5:25. Say it out loud each morning, then pray for one of the nine qualities by name.</a:t>
            </a:r>
          </a:p>
          <a:p>
            <a:pPr algn="l"/>
            <a:r>
              <a:rPr sz="2600" b="0">
                <a:solidFill>
                  <a:srgbClr val="F4F1EA"/>
                </a:solidFill>
                <a:latin typeface="Arial"/>
              </a:rPr>
              <a:t>2   Read Romans 12:1–2 and Philippians 4:8 before we meet.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36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3800" b="0">
                <a:solidFill>
                  <a:srgbClr val="F4F1EA"/>
                </a:solidFill>
                <a:latin typeface="Cambria"/>
              </a:rPr>
              <a:t>Then Jesus left the Jordan, full of the Holy Spirit,</a:t>
            </a:r>
          </a:p>
          <a:p>
            <a:pPr algn="l"/>
            <a:r>
              <a:rPr sz="3800" b="0">
                <a:solidFill>
                  <a:srgbClr val="F4F1EA"/>
                </a:solidFill>
                <a:latin typeface="Cambria"/>
              </a:rPr>
              <a:t>and was led by the Spirit in the wilderness</a:t>
            </a:r>
          </a:p>
          <a:p>
            <a:pPr algn="l"/>
            <a:r>
              <a:rPr sz="2200" b="0">
                <a:solidFill>
                  <a:srgbClr val="E8B96A"/>
                </a:solidFill>
                <a:latin typeface="Arial"/>
              </a:rPr>
              <a:t>Luke 4:1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155680" y="6263640"/>
            <a:ext cx="548640" cy="3200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200" b="0">
                <a:solidFill>
                  <a:srgbClr val="4A4A4A"/>
                </a:solidFill>
                <a:latin typeface="Arial"/>
              </a:rPr>
              <a:t>37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640080"/>
            <a:ext cx="10451592" cy="5577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2000" b="0">
                <a:solidFill>
                  <a:srgbClr val="E8B96A"/>
                </a:solidFill>
                <a:latin typeface="Arial"/>
              </a:rPr>
              <a:t>LESSON 4</a:t>
            </a:r>
          </a:p>
          <a:p>
            <a:pPr algn="l"/>
            <a:r>
              <a:rPr sz="6600" b="1">
                <a:solidFill>
                  <a:srgbClr val="F4F1EA"/>
                </a:solidFill>
                <a:latin typeface="Cambria"/>
              </a:rPr>
              <a:t>Next Week</a:t>
            </a:r>
          </a:p>
          <a:p>
            <a:pPr algn="l"/>
            <a:r>
              <a:rPr sz="3200" b="0">
                <a:solidFill>
                  <a:srgbClr val="F4F1EA"/>
                </a:solidFill>
                <a:latin typeface="Cambria"/>
              </a:rPr>
              <a:t>Renewing the Mind</a:t>
            </a:r>
          </a:p>
          <a:p>
            <a:pPr algn="l"/>
            <a:r>
              <a:rPr sz="1700" b="0">
                <a:solidFill>
                  <a:srgbClr val="9A9184"/>
                </a:solidFill>
                <a:latin typeface="Arial"/>
              </a:rPr>
              <a:t>Romans 12:2  ·  Philippians 4:8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