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Hand out the Lesson 5 worksheet before you start. The video runs about thirteen minutes, and the nine Follow Along blanks track it in order. The worksheet works on its own for anyone who missed last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it once and move on. The rest of the hour unpacks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5–7 minutes. Let people enjoy the first question. The second one gets at how desire really changes: slowly, and usually without our noticing.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picture. Most families have a drawer like this somewhere.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His parents could have made him stop asking. That would have changed the paper and left the wanting alone.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Worksheet blank 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line the whole lesson pushes against. We can manage behavior on our own. Changing what we want is God’s work, and he does it slowly.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sentence the hour turns on. Read it, then ask what people have usually heard it mean.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Psalm 37 opens on envy before it ever gets to delight.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Worksheet blank 2. Envy is desire pointed the wrong direction.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Nobody has to say whom they envy. Ask what kinds of things we tend to notice: the promotion, the early retirement, the life that seems to run fine without God.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old man’s psalm. He built it on the Hebrew alphabet, one stanza per letter, so it would stick.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week’s assignment. Let the room give you the count before you show it. Worksheet blank 3: six of the ten come down to waiting on somebody else.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4–5 minutes. Envy keeps score against other people, and trust hands the score to God. Let the group find that for themselves.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center of the lesson. Slow down.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Hebrew word means requests, the things we ask for. Worksheet blank 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only other place the word shows up in the Old Testament. David is talking about the list a heart brings to God.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Bring the drawer back here. Years of delighting in the LORD change what we ask him for.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Enjoy is the same verb as take delight in verse 4. Worksheet blank 5. The word for prosperity is shalom.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Jesus set verse 11 in the Sermon on the Mount almost word for word.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 minutes. Somebody has probably heard this verse taught as a blank check. Let the order of the verse answer it.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Galatians looks at the same struggle from the inside. Lesson 3 read this passage for the Spirit’s pace. Today it’s about desire.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Have someone read it, then ask who has desires in verse 17.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writes the verb once and lets it carry into both halves; the CSB supplies it the second time. Worksheet blank 6.</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Desire itself isn’t the problem. Jesus used the same word for his longing to eat the Passover with his disciples.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Everybody in the room has lived the end of verse 17. Let somebody say so before you move to the promise.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About as strong a negative as Greek can build. Worksheet blank 7. The flesh keeps on wanting, and it doesn’t get its way while we walk by the Spirit.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4–5 minutes. Some people assume a mature Christian stops wanting things. Paul doesn’t describe it that way.</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verse, and one word in it.</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Worksheet blank 8. To will is the same verb as want in Galatians 5:17.</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Galatians our wanting is caught in a crossfire. In Philippians God is at work in it.</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why the change is slow. God is working where we can’t hurry him.</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David’s little while was long enough that he gave six commands for waiting through it.</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 minutes. If someone says God should just fix our behavior, ask what kind of obedience that would produce.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them plainly this isn’t in the workbook. The whole lesson has been about our wants. This part asks about God’s.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Worksheet blank 9. Wants is the same verb again, the one in Galatians 5:17 and Philippians 2:13.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Wanting what God wants turns us toward people, including the ones we’ve envied. Point to the bonus prompt on page 2 of the worksheet.</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God wanted it badly enough to pay for it. This sets up the close.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Bring it home. Second person from here on.</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it some silence. This is the question they take home.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Grace is under all of it. God didn’t wait for our wants to straighten out before he took us.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 minutes. Close the discussion here.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at the worksheet checkboxes. Tell them Lesson 13 will ask for the list.</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Gethsemane. Jesus brought an honest request to his Father, and then he chose the Father’s will.</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same verb one more time. What the Son chose and what the Father wanted came to the same place: he gave himself as a ransom for all.</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 walked out of the garden to meet the men who had come to arrest him.</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last thing they hear. Then stop.</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week was what we want. Next week is what we do with the wants that have to die.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Title Slide 1920 x 1080.png"/>
          <p:cNvPicPr>
            <a:picLocks noChangeAspect="1"/>
          </p:cNvPicPr>
          <p:nvPr/>
        </p:nvPicPr>
        <p:blipFill>
          <a:blip r:embed="rId2"/>
          <a:stretch>
            <a:fillRect/>
          </a:stretch>
        </p:blipFill>
        <p:spPr>
          <a:xfrm>
            <a:off x="20" y="1282"/>
            <a:ext cx="12191980" cy="6856718"/>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CHL040 - Front Cover Image.png"/>
          <p:cNvPicPr>
            <a:picLocks noChangeAspect="1"/>
          </p:cNvPicPr>
          <p:nvPr/>
        </p:nvPicPr>
        <p:blipFill>
          <a:blip r:embed="rId2"/>
          <a:stretch>
            <a:fillRect/>
          </a:stretch>
        </p:blipFill>
        <p:spPr>
          <a:xfrm>
            <a:off x="8001000" y="566928"/>
            <a:ext cx="3291840" cy="4809744"/>
          </a:xfrm>
          <a:prstGeom prst="rect">
            <a:avLst/>
          </a:prstGeom>
        </p:spPr>
      </p:pic>
      <p:sp>
        <p:nvSpPr>
          <p:cNvPr id="3" name="TextBox 2"/>
          <p:cNvSpPr txBox="1"/>
          <p:nvPr/>
        </p:nvSpPr>
        <p:spPr>
          <a:xfrm>
            <a:off x="868680" y="640080"/>
            <a:ext cx="6766560" cy="5577840"/>
          </a:xfrm>
          <a:prstGeom prst="rect">
            <a:avLst/>
          </a:prstGeom>
          <a:noFill/>
        </p:spPr>
        <p:txBody>
          <a:bodyPr wrap="square" anchor="ctr">
            <a:spAutoFit/>
          </a:bodyPr>
          <a:lstStyle/>
          <a:p>
            <a:pPr algn="l"/>
            <a:r>
              <a:rPr sz="2000" b="0">
                <a:solidFill>
                  <a:srgbClr val="E8B96A"/>
                </a:solidFill>
                <a:latin typeface="Arial"/>
              </a:rPr>
              <a:t>LESSON 5</a:t>
            </a:r>
          </a:p>
          <a:p>
            <a:pPr algn="l"/>
            <a:r>
              <a:rPr sz="6000" b="1">
                <a:solidFill>
                  <a:srgbClr val="F4F1EA"/>
                </a:solidFill>
                <a:latin typeface="Cambria"/>
              </a:rPr>
              <a:t>Growing in Grace</a:t>
            </a:r>
          </a:p>
          <a:p>
            <a:pPr algn="l"/>
            <a:r>
              <a:rPr sz="2900" b="0">
                <a:solidFill>
                  <a:srgbClr val="F4F1EA"/>
                </a:solidFill>
                <a:latin typeface="Cambria"/>
              </a:rPr>
              <a:t>Learning to Want What God Wants</a:t>
            </a:r>
          </a:p>
          <a:p>
            <a:pPr algn="l">
              <a:spcBef>
                <a:spcPts val="1200"/>
              </a:spcBef>
            </a:pPr>
            <a:r>
              <a:rPr sz="1700" b="0">
                <a:solidFill>
                  <a:srgbClr val="9A9184"/>
                </a:solidFill>
                <a:latin typeface="Arial"/>
              </a:rPr>
              <a:t>Psalm 37:3–7 · Galatians 5:16–17 · Philippians 2:13</a:t>
            </a:r>
          </a:p>
        </p:txBody>
      </p:sp>
      <p:sp>
        <p:nvSpPr>
          <p:cNvPr id="4" name="TextBox 3"/>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600" b="0">
                <a:solidFill>
                  <a:srgbClr val="E8B96A"/>
                </a:solidFill>
                <a:latin typeface="Arial"/>
              </a:rPr>
              <a:t>THE BIG IDEA</a:t>
            </a:r>
          </a:p>
          <a:p>
            <a:pPr algn="l"/>
            <a:r>
              <a:rPr sz="4200" b="0">
                <a:solidFill>
                  <a:srgbClr val="F4F1EA"/>
                </a:solidFill>
                <a:latin typeface="Cambria"/>
              </a:rPr>
              <a:t>God means to change more</a:t>
            </a:r>
          </a:p>
          <a:p>
            <a:pPr algn="l"/>
            <a:r>
              <a:rPr sz="4200" b="0">
                <a:solidFill>
                  <a:srgbClr val="F4F1EA"/>
                </a:solidFill>
                <a:latin typeface="Cambria"/>
              </a:rPr>
              <a:t>than what we do.</a:t>
            </a:r>
          </a:p>
          <a:p>
            <a:pPr algn="l"/>
            <a:r>
              <a:rPr sz="4200" b="0">
                <a:solidFill>
                  <a:srgbClr val="F4F1EA"/>
                </a:solidFill>
                <a:latin typeface="Cambria"/>
              </a:rPr>
              <a:t>He is after what we want,</a:t>
            </a:r>
          </a:p>
          <a:p>
            <a:pPr algn="l"/>
            <a:r>
              <a:rPr sz="4200" b="0">
                <a:solidFill>
                  <a:srgbClr val="F4F1EA"/>
                </a:solidFill>
                <a:latin typeface="Cambria"/>
              </a:rPr>
              <a:t>and that change comes slowly.</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OPENING</a:t>
            </a:r>
          </a:p>
          <a:p>
            <a:pPr algn="l">
              <a:spcBef>
                <a:spcPts val="1400"/>
              </a:spcBef>
            </a:pPr>
            <a:r>
              <a:rPr sz="3000" b="0">
                <a:solidFill>
                  <a:srgbClr val="F4F1EA"/>
                </a:solidFill>
                <a:latin typeface="Cambria"/>
              </a:rPr>
              <a:t>What is something you wanted badly as a child that you would not want now? What changed, you or the thing?</a:t>
            </a:r>
          </a:p>
          <a:p>
            <a:pPr algn="l">
              <a:spcBef>
                <a:spcPts val="1400"/>
              </a:spcBef>
            </a:pPr>
            <a:r>
              <a:rPr sz="3000" b="0">
                <a:solidFill>
                  <a:srgbClr val="F4F1EA"/>
                </a:solidFill>
                <a:latin typeface="Cambria"/>
              </a:rPr>
              <a:t>Think of a food, a kind of music, or a pastime you once disliked and now enjoy. How did that happen?</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ONE</a:t>
            </a:r>
          </a:p>
          <a:p>
            <a:pPr algn="l"/>
            <a:r>
              <a:rPr sz="5800" b="1">
                <a:solidFill>
                  <a:srgbClr val="F4F1EA"/>
                </a:solidFill>
                <a:latin typeface="Cambria"/>
              </a:rPr>
              <a:t>The Drawer</a:t>
            </a:r>
          </a:p>
          <a:p>
            <a:pPr algn="l"/>
            <a:r>
              <a:rPr sz="5800" b="1">
                <a:solidFill>
                  <a:srgbClr val="F4F1EA"/>
                </a:solidFill>
                <a:latin typeface="Cambria"/>
              </a:rPr>
              <a:t>of Lists</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Nobody talked him out</a:t>
            </a:r>
          </a:p>
          <a:p>
            <a:pPr algn="l"/>
            <a:r>
              <a:rPr sz="5000" b="0">
                <a:solidFill>
                  <a:srgbClr val="F4F1EA"/>
                </a:solidFill>
                <a:latin typeface="Cambria"/>
              </a:rPr>
              <a:t>of the fire truck.</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What changed the list</a:t>
            </a:r>
          </a:p>
          <a:p>
            <a:pPr algn="l"/>
            <a:r>
              <a:rPr sz="5000" b="0">
                <a:solidFill>
                  <a:srgbClr val="F4F1EA"/>
                </a:solidFill>
                <a:latin typeface="Cambria"/>
              </a:rPr>
              <a:t>was that he grew up.</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A Christian who behaves himself</a:t>
            </a:r>
          </a:p>
          <a:p>
            <a:pPr algn="l"/>
            <a:r>
              <a:rPr sz="4000" b="0">
                <a:solidFill>
                  <a:srgbClr val="F4F1EA"/>
                </a:solidFill>
                <a:latin typeface="Cambria"/>
              </a:rPr>
              <a:t>and still wants the same old things</a:t>
            </a:r>
          </a:p>
          <a:p>
            <a:pPr algn="l"/>
            <a:r>
              <a:rPr sz="4000" b="0">
                <a:solidFill>
                  <a:srgbClr val="F4F1EA"/>
                </a:solidFill>
                <a:latin typeface="Cambria"/>
              </a:rPr>
              <a:t>has only learned</a:t>
            </a:r>
          </a:p>
          <a:p>
            <a:pPr algn="l"/>
            <a:r>
              <a:rPr sz="4000" b="0">
                <a:solidFill>
                  <a:srgbClr val="F4F1EA"/>
                </a:solidFill>
                <a:latin typeface="Cambria"/>
              </a:rPr>
              <a:t>to manage himself.</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Take delight in the LORD, and he will give you your heart’s desires</a:t>
            </a:r>
          </a:p>
          <a:p>
            <a:pPr algn="l">
              <a:spcBef>
                <a:spcPts val="1800"/>
              </a:spcBef>
            </a:pPr>
            <a:r>
              <a:rPr sz="2200" b="0">
                <a:solidFill>
                  <a:srgbClr val="E8B96A"/>
                </a:solidFill>
                <a:latin typeface="Arial"/>
              </a:rPr>
              <a:t>Psalm 37:4</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TWO</a:t>
            </a:r>
          </a:p>
          <a:p>
            <a:pPr algn="l"/>
            <a:r>
              <a:rPr sz="5800" b="1">
                <a:solidFill>
                  <a:srgbClr val="F4F1EA"/>
                </a:solidFill>
                <a:latin typeface="Cambria"/>
              </a:rPr>
              <a:t>Do Not Envy</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3600" b="0">
                <a:solidFill>
                  <a:srgbClr val="F4F1EA"/>
                </a:solidFill>
                <a:latin typeface="Cambria"/>
              </a:rPr>
              <a:t>Do not be agitated by evildoers; do not envy those who do wrong. For they wither quickly like grass and wilt like tender green plants</a:t>
            </a:r>
          </a:p>
          <a:p>
            <a:pPr algn="l">
              <a:spcBef>
                <a:spcPts val="1800"/>
              </a:spcBef>
            </a:pPr>
            <a:r>
              <a:rPr sz="2200" b="0">
                <a:solidFill>
                  <a:srgbClr val="E8B96A"/>
                </a:solidFill>
                <a:latin typeface="Arial"/>
              </a:rPr>
              <a:t>Psalm 37:1–2</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Something in us starts</a:t>
            </a:r>
          </a:p>
          <a:p>
            <a:pPr algn="l"/>
            <a:r>
              <a:rPr sz="5000" b="0">
                <a:solidFill>
                  <a:srgbClr val="F4F1EA"/>
                </a:solidFill>
                <a:latin typeface="Cambria"/>
              </a:rPr>
              <a:t>keeping score.</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3600" b="0">
                <a:solidFill>
                  <a:srgbClr val="F4F1EA"/>
                </a:solidFill>
                <a:latin typeface="Cambria"/>
              </a:rPr>
              <a:t>I have been young and now I am old, yet I have not seen the righteous abandoned or his children begging for bread</a:t>
            </a:r>
          </a:p>
          <a:p>
            <a:pPr algn="l">
              <a:spcBef>
                <a:spcPts val="1800"/>
              </a:spcBef>
            </a:pPr>
            <a:r>
              <a:rPr sz="2200" b="0">
                <a:solidFill>
                  <a:srgbClr val="E8B96A"/>
                </a:solidFill>
                <a:latin typeface="Arial"/>
              </a:rPr>
              <a:t>Psalm 37:25</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400" b="1">
                <a:solidFill>
                  <a:srgbClr val="E8B96A"/>
                </a:solidFill>
                <a:latin typeface="Cambria"/>
              </a:rPr>
              <a:t>Ten commands · Psalm 37:3–7</a:t>
            </a:r>
          </a:p>
          <a:p>
            <a:pPr algn="l"/>
            <a:r>
              <a:rPr sz="2600" b="0">
                <a:solidFill>
                  <a:srgbClr val="F4F1EA"/>
                </a:solidFill>
                <a:latin typeface="Arial"/>
              </a:rPr>
              <a:t>1   trust</a:t>
            </a:r>
          </a:p>
          <a:p>
            <a:pPr algn="l"/>
            <a:r>
              <a:rPr sz="2600" b="0">
                <a:solidFill>
                  <a:srgbClr val="F4F1EA"/>
                </a:solidFill>
                <a:latin typeface="Arial"/>
              </a:rPr>
              <a:t>2   do what is good</a:t>
            </a:r>
          </a:p>
          <a:p>
            <a:pPr algn="l"/>
            <a:r>
              <a:rPr sz="2600" b="0">
                <a:solidFill>
                  <a:srgbClr val="F4F1EA"/>
                </a:solidFill>
                <a:latin typeface="Arial"/>
              </a:rPr>
              <a:t>3   dwell in the land</a:t>
            </a:r>
          </a:p>
          <a:p>
            <a:pPr algn="l"/>
            <a:r>
              <a:rPr sz="2600" b="0">
                <a:solidFill>
                  <a:srgbClr val="F4F1EA"/>
                </a:solidFill>
                <a:latin typeface="Arial"/>
              </a:rPr>
              <a:t>4   live securely</a:t>
            </a:r>
          </a:p>
          <a:p>
            <a:pPr algn="l"/>
            <a:r>
              <a:rPr sz="2600" b="0">
                <a:solidFill>
                  <a:srgbClr val="F4F1EA"/>
                </a:solidFill>
                <a:latin typeface="Arial"/>
              </a:rPr>
              <a:t>5   take delight</a:t>
            </a:r>
          </a:p>
          <a:p>
            <a:pPr algn="l"/>
            <a:r>
              <a:rPr sz="2600" b="0">
                <a:solidFill>
                  <a:srgbClr val="F4F1EA"/>
                </a:solidFill>
                <a:latin typeface="Arial"/>
              </a:rPr>
              <a:t>6   commit your way</a:t>
            </a:r>
          </a:p>
          <a:p>
            <a:pPr algn="l"/>
            <a:r>
              <a:rPr sz="2600" b="0">
                <a:solidFill>
                  <a:srgbClr val="F4F1EA"/>
                </a:solidFill>
                <a:latin typeface="Arial"/>
              </a:rPr>
              <a:t>7   trust again</a:t>
            </a:r>
          </a:p>
          <a:p>
            <a:pPr algn="l"/>
            <a:r>
              <a:rPr sz="2600" b="0">
                <a:solidFill>
                  <a:srgbClr val="F4F1EA"/>
                </a:solidFill>
                <a:latin typeface="Arial"/>
              </a:rPr>
              <a:t>8   be silent</a:t>
            </a:r>
          </a:p>
          <a:p>
            <a:pPr algn="l"/>
            <a:r>
              <a:rPr sz="2600" b="0">
                <a:solidFill>
                  <a:srgbClr val="F4F1EA"/>
                </a:solidFill>
                <a:latin typeface="Arial"/>
              </a:rPr>
              <a:t>9   wait expectantly</a:t>
            </a:r>
          </a:p>
          <a:p>
            <a:pPr algn="l"/>
            <a:r>
              <a:rPr sz="2600" b="0">
                <a:solidFill>
                  <a:srgbClr val="F4F1EA"/>
                </a:solidFill>
                <a:latin typeface="Arial"/>
              </a:rPr>
              <a:t>10   don’t be agitated</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DISCUSS</a:t>
            </a:r>
          </a:p>
          <a:p>
            <a:pPr algn="l">
              <a:spcBef>
                <a:spcPts val="1000"/>
              </a:spcBef>
            </a:pPr>
            <a:r>
              <a:rPr sz="3400" b="0">
                <a:solidFill>
                  <a:srgbClr val="F4F1EA"/>
                </a:solidFill>
                <a:latin typeface="Cambria"/>
              </a:rPr>
              <a:t>Read Psalm 37:1–7. Why do you think David starts a psalm about trusting God with a warning about envy?</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THREE</a:t>
            </a:r>
          </a:p>
          <a:p>
            <a:pPr algn="l"/>
            <a:r>
              <a:rPr sz="5800" b="1">
                <a:solidFill>
                  <a:srgbClr val="F4F1EA"/>
                </a:solidFill>
                <a:latin typeface="Cambria"/>
              </a:rPr>
              <a:t>Delight</a:t>
            </a:r>
          </a:p>
          <a:p>
            <a:pPr algn="l"/>
            <a:r>
              <a:rPr sz="5800" b="1">
                <a:solidFill>
                  <a:srgbClr val="F4F1EA"/>
                </a:solidFill>
                <a:latin typeface="Cambria"/>
              </a:rPr>
              <a:t>Comes First</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your heart’s desires</a:t>
            </a:r>
          </a:p>
          <a:p>
            <a:pPr algn="ctr">
              <a:spcBef>
                <a:spcPts val="1800"/>
              </a:spcBef>
            </a:pPr>
            <a:r>
              <a:rPr sz="2400" b="0">
                <a:solidFill>
                  <a:srgbClr val="E8B96A"/>
                </a:solidFill>
                <a:latin typeface="Arial"/>
              </a:rPr>
              <a:t>Psalm 37:4</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May the LORD fulfill all your requests</a:t>
            </a:r>
          </a:p>
          <a:p>
            <a:pPr algn="l">
              <a:spcBef>
                <a:spcPts val="1800"/>
              </a:spcBef>
            </a:pPr>
            <a:r>
              <a:rPr sz="2200" b="0">
                <a:solidFill>
                  <a:srgbClr val="E8B96A"/>
                </a:solidFill>
                <a:latin typeface="Arial"/>
              </a:rPr>
              <a:t>Psalm 20:5</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400" b="0">
                <a:solidFill>
                  <a:srgbClr val="F4F1EA"/>
                </a:solidFill>
                <a:latin typeface="Cambria"/>
              </a:rPr>
              <a:t>God keeps his promise,</a:t>
            </a:r>
          </a:p>
          <a:p>
            <a:pPr algn="l"/>
            <a:r>
              <a:rPr sz="4400" b="0">
                <a:solidFill>
                  <a:srgbClr val="F4F1EA"/>
                </a:solidFill>
                <a:latin typeface="Cambria"/>
              </a:rPr>
              <a:t>but by the time he does,</a:t>
            </a:r>
          </a:p>
          <a:p>
            <a:pPr algn="l"/>
            <a:r>
              <a:rPr sz="4400" b="0">
                <a:solidFill>
                  <a:srgbClr val="F4F1EA"/>
                </a:solidFill>
                <a:latin typeface="Cambria"/>
              </a:rPr>
              <a:t>the list has usually changed.</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But the humble will inherit the land and will enjoy abundant prosperity</a:t>
            </a:r>
          </a:p>
          <a:p>
            <a:pPr algn="l">
              <a:spcBef>
                <a:spcPts val="1800"/>
              </a:spcBef>
            </a:pPr>
            <a:r>
              <a:rPr sz="2200" b="0">
                <a:solidFill>
                  <a:srgbClr val="E8B96A"/>
                </a:solidFill>
                <a:latin typeface="Arial"/>
              </a:rPr>
              <a:t>Psalm 37:11</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Blessed are the humble, for they will inherit the earth</a:t>
            </a:r>
          </a:p>
          <a:p>
            <a:pPr algn="l">
              <a:spcBef>
                <a:spcPts val="1800"/>
              </a:spcBef>
            </a:pPr>
            <a:r>
              <a:rPr sz="2200" b="0">
                <a:solidFill>
                  <a:srgbClr val="E8B96A"/>
                </a:solidFill>
                <a:latin typeface="Arial"/>
              </a:rPr>
              <a:t>Matthew 5:5</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DISCUSS</a:t>
            </a:r>
          </a:p>
          <a:p>
            <a:pPr algn="l">
              <a:spcBef>
                <a:spcPts val="1000"/>
              </a:spcBef>
            </a:pPr>
            <a:r>
              <a:rPr sz="3400" b="0">
                <a:solidFill>
                  <a:srgbClr val="F4F1EA"/>
                </a:solidFill>
                <a:latin typeface="Cambria"/>
              </a:rPr>
              <a:t>Psalm 37:4 is often read as a promise that God will give us whatever we want. How does the order of the verse, delight first and desires second, change the way we should hear it?</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FOUR</a:t>
            </a:r>
          </a:p>
          <a:p>
            <a:pPr algn="l"/>
            <a:r>
              <a:rPr sz="5800" b="1">
                <a:solidFill>
                  <a:srgbClr val="F4F1EA"/>
                </a:solidFill>
                <a:latin typeface="Cambria"/>
              </a:rPr>
              <a:t>Two Desires</a:t>
            </a:r>
          </a:p>
          <a:p>
            <a:pPr algn="l"/>
            <a:r>
              <a:rPr sz="5800" b="1">
                <a:solidFill>
                  <a:srgbClr val="F4F1EA"/>
                </a:solidFill>
                <a:latin typeface="Cambria"/>
              </a:rPr>
              <a:t>in One Person</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600" b="0">
                <a:solidFill>
                  <a:srgbClr val="F4F1EA"/>
                </a:solidFill>
                <a:latin typeface="Cambria"/>
              </a:rPr>
              <a:t>I say, then, walk by the Spirit and you will certainly not carry out the desire of the flesh. For the flesh desires what is against the Spirit, and the Spirit desires what is against the flesh; these are opposed to each other, so that you don’t do what you want</a:t>
            </a:r>
          </a:p>
          <a:p>
            <a:pPr algn="l">
              <a:spcBef>
                <a:spcPts val="1800"/>
              </a:spcBef>
            </a:pPr>
            <a:r>
              <a:rPr sz="2200" b="0">
                <a:solidFill>
                  <a:srgbClr val="E8B96A"/>
                </a:solidFill>
                <a:latin typeface="Arial"/>
              </a:rPr>
              <a:t>Galatians 5:16–17</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the Spirit desires</a:t>
            </a:r>
          </a:p>
          <a:p>
            <a:pPr algn="ctr">
              <a:spcBef>
                <a:spcPts val="1800"/>
              </a:spcBef>
            </a:pPr>
            <a:r>
              <a:rPr sz="2400" b="0">
                <a:solidFill>
                  <a:srgbClr val="E8B96A"/>
                </a:solidFill>
                <a:latin typeface="Arial"/>
              </a:rPr>
              <a:t>Galatians 5:17</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I have fervently desired to eat this Passover with you before I suffer</a:t>
            </a:r>
          </a:p>
          <a:p>
            <a:pPr algn="l">
              <a:spcBef>
                <a:spcPts val="1800"/>
              </a:spcBef>
            </a:pPr>
            <a:r>
              <a:rPr sz="2200" b="0">
                <a:solidFill>
                  <a:srgbClr val="E8B96A"/>
                </a:solidFill>
                <a:latin typeface="Arial"/>
              </a:rPr>
              <a:t>Luke 22:15</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We really did want</a:t>
            </a:r>
          </a:p>
          <a:p>
            <a:pPr algn="l"/>
            <a:r>
              <a:rPr sz="5000" b="0">
                <a:solidFill>
                  <a:srgbClr val="F4F1EA"/>
                </a:solidFill>
                <a:latin typeface="Cambria"/>
              </a:rPr>
              <a:t>the right thing,</a:t>
            </a:r>
          </a:p>
          <a:p>
            <a:pPr algn="l"/>
            <a:r>
              <a:rPr sz="5000" b="0">
                <a:solidFill>
                  <a:srgbClr val="F4F1EA"/>
                </a:solidFill>
                <a:latin typeface="Cambria"/>
              </a:rPr>
              <a:t>and it lost.</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you will certainly not</a:t>
            </a:r>
          </a:p>
          <a:p>
            <a:pPr algn="ctr">
              <a:spcBef>
                <a:spcPts val="1800"/>
              </a:spcBef>
            </a:pPr>
            <a:r>
              <a:rPr sz="2400" b="0">
                <a:solidFill>
                  <a:srgbClr val="E8B96A"/>
                </a:solidFill>
                <a:latin typeface="Arial"/>
              </a:rPr>
              <a:t>Galatians 5:16</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DISCUSS</a:t>
            </a:r>
          </a:p>
          <a:p>
            <a:pPr algn="l">
              <a:spcBef>
                <a:spcPts val="1000"/>
              </a:spcBef>
            </a:pPr>
            <a:r>
              <a:rPr sz="3400" b="0">
                <a:solidFill>
                  <a:srgbClr val="F4F1EA"/>
                </a:solidFill>
                <a:latin typeface="Cambria"/>
              </a:rPr>
              <a:t>Read Galatians 5:16–17. Paul says the Spirit has desires too. What difference does it make to know the Christian life is a contest between two desires, rather than a slow emptying of all desire?</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FIVE</a:t>
            </a:r>
          </a:p>
          <a:p>
            <a:pPr algn="l"/>
            <a:r>
              <a:rPr sz="5800" b="1">
                <a:solidFill>
                  <a:srgbClr val="F4F1EA"/>
                </a:solidFill>
                <a:latin typeface="Cambria"/>
              </a:rPr>
              <a:t>Where God</a:t>
            </a:r>
          </a:p>
          <a:p>
            <a:pPr algn="l"/>
            <a:r>
              <a:rPr sz="5800" b="1">
                <a:solidFill>
                  <a:srgbClr val="F4F1EA"/>
                </a:solidFill>
                <a:latin typeface="Cambria"/>
              </a:rPr>
              <a:t>Is Working</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For it is God who is working in you both to will and to work according to his good purpose</a:t>
            </a:r>
          </a:p>
          <a:p>
            <a:pPr algn="l">
              <a:spcBef>
                <a:spcPts val="1800"/>
              </a:spcBef>
            </a:pPr>
            <a:r>
              <a:rPr sz="2200" b="0">
                <a:solidFill>
                  <a:srgbClr val="E8B96A"/>
                </a:solidFill>
                <a:latin typeface="Arial"/>
              </a:rPr>
              <a:t>Philippians 2:13</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God’s at work right</a:t>
            </a:r>
          </a:p>
          <a:p>
            <a:pPr algn="l"/>
            <a:r>
              <a:rPr sz="5000" b="0">
                <a:solidFill>
                  <a:srgbClr val="F4F1EA"/>
                </a:solidFill>
                <a:latin typeface="Cambria"/>
              </a:rPr>
              <a:t>inside the wanting.</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400" b="0">
                <a:solidFill>
                  <a:srgbClr val="F4F1EA"/>
                </a:solidFill>
                <a:latin typeface="Cambria"/>
              </a:rPr>
              <a:t>You can change a behavior</a:t>
            </a:r>
          </a:p>
          <a:p>
            <a:pPr algn="l"/>
            <a:r>
              <a:rPr sz="4400" b="0">
                <a:solidFill>
                  <a:srgbClr val="F4F1EA"/>
                </a:solidFill>
                <a:latin typeface="Cambria"/>
              </a:rPr>
              <a:t>in an afternoon.</a:t>
            </a:r>
          </a:p>
          <a:p>
            <a:pPr algn="l"/>
            <a:r>
              <a:rPr sz="4400" b="0">
                <a:solidFill>
                  <a:srgbClr val="F4F1EA"/>
                </a:solidFill>
                <a:latin typeface="Cambria"/>
              </a:rPr>
              <a:t>What we want</a:t>
            </a:r>
          </a:p>
          <a:p>
            <a:pPr algn="l"/>
            <a:r>
              <a:rPr sz="4400" b="0">
                <a:solidFill>
                  <a:srgbClr val="F4F1EA"/>
                </a:solidFill>
                <a:latin typeface="Cambria"/>
              </a:rPr>
              <a:t>goes a lot deeper.</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A little while, and the wicked person will be no more</a:t>
            </a:r>
          </a:p>
          <a:p>
            <a:pPr algn="l">
              <a:spcBef>
                <a:spcPts val="1800"/>
              </a:spcBef>
            </a:pPr>
            <a:r>
              <a:rPr sz="2200" b="0">
                <a:solidFill>
                  <a:srgbClr val="E8B96A"/>
                </a:solidFill>
                <a:latin typeface="Arial"/>
              </a:rPr>
              <a:t>Psalm 37:10</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DISCUSS</a:t>
            </a:r>
          </a:p>
          <a:p>
            <a:pPr algn="l">
              <a:spcBef>
                <a:spcPts val="1000"/>
              </a:spcBef>
            </a:pPr>
            <a:r>
              <a:rPr sz="3400" b="0">
                <a:solidFill>
                  <a:srgbClr val="F4F1EA"/>
                </a:solidFill>
                <a:latin typeface="Cambria"/>
              </a:rPr>
              <a:t>Philippians 2:13 says God works in us to will. Why would God bother with what we want, when he could simply command what we do?</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BONUS</a:t>
            </a:r>
          </a:p>
          <a:p>
            <a:pPr algn="l"/>
            <a:r>
              <a:rPr sz="5800" b="1">
                <a:solidFill>
                  <a:srgbClr val="F4F1EA"/>
                </a:solidFill>
                <a:latin typeface="Cambria"/>
              </a:rPr>
              <a:t>What God Wants</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3600" b="0">
                <a:solidFill>
                  <a:srgbClr val="F4F1EA"/>
                </a:solidFill>
                <a:latin typeface="Cambria"/>
              </a:rPr>
              <a:t>This is good, and it pleases God our Savior, who wants everyone to be saved and to come to the knowledge of the truth</a:t>
            </a:r>
          </a:p>
          <a:p>
            <a:pPr algn="l">
              <a:spcBef>
                <a:spcPts val="1800"/>
              </a:spcBef>
            </a:pPr>
            <a:r>
              <a:rPr sz="2200" b="0">
                <a:solidFill>
                  <a:srgbClr val="E8B96A"/>
                </a:solidFill>
                <a:latin typeface="Arial"/>
              </a:rPr>
              <a:t>1 Timothy 2:3–4</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It’s hard to keep score</a:t>
            </a:r>
          </a:p>
          <a:p>
            <a:pPr algn="l"/>
            <a:r>
              <a:rPr sz="5000" b="0">
                <a:solidFill>
                  <a:srgbClr val="F4F1EA"/>
                </a:solidFill>
                <a:latin typeface="Cambria"/>
              </a:rPr>
              <a:t>against somebody</a:t>
            </a:r>
          </a:p>
          <a:p>
            <a:pPr algn="l"/>
            <a:r>
              <a:rPr sz="5000" b="0">
                <a:solidFill>
                  <a:srgbClr val="F4F1EA"/>
                </a:solidFill>
                <a:latin typeface="Cambria"/>
              </a:rPr>
              <a:t>you’re praying for.</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who gave himself as a ransom for all</a:t>
            </a:r>
          </a:p>
          <a:p>
            <a:pPr algn="l">
              <a:spcBef>
                <a:spcPts val="1800"/>
              </a:spcBef>
            </a:pPr>
            <a:r>
              <a:rPr sz="2200" b="0">
                <a:solidFill>
                  <a:srgbClr val="E8B96A"/>
                </a:solidFill>
                <a:latin typeface="Arial"/>
              </a:rPr>
              <a:t>1 Timothy 2:6</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200" b="0">
                <a:solidFill>
                  <a:srgbClr val="E8B96A"/>
                </a:solidFill>
                <a:latin typeface="Arial"/>
              </a:rPr>
              <a:t>CLOSE</a:t>
            </a:r>
          </a:p>
          <a:p>
            <a:pPr algn="l"/>
            <a:r>
              <a:rPr sz="5800" b="1">
                <a:solidFill>
                  <a:srgbClr val="F4F1EA"/>
                </a:solidFill>
                <a:latin typeface="Cambria"/>
              </a:rPr>
              <a:t>What Is on</a:t>
            </a:r>
          </a:p>
          <a:p>
            <a:pPr algn="l"/>
            <a:r>
              <a:rPr sz="5800" b="1">
                <a:solidFill>
                  <a:srgbClr val="F4F1EA"/>
                </a:solidFill>
                <a:latin typeface="Cambria"/>
              </a:rPr>
              <a:t>Your List?</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400" b="0">
                <a:solidFill>
                  <a:srgbClr val="F4F1EA"/>
                </a:solidFill>
                <a:latin typeface="Cambria"/>
              </a:rPr>
              <a:t>If you wrote down everything</a:t>
            </a:r>
          </a:p>
          <a:p>
            <a:pPr algn="l"/>
            <a:r>
              <a:rPr sz="4400" b="0">
                <a:solidFill>
                  <a:srgbClr val="F4F1EA"/>
                </a:solidFill>
                <a:latin typeface="Cambria"/>
              </a:rPr>
              <a:t>you’ve asked God for this month,</a:t>
            </a:r>
          </a:p>
          <a:p>
            <a:pPr algn="l"/>
            <a:r>
              <a:rPr sz="4400" b="0">
                <a:solidFill>
                  <a:srgbClr val="F4F1EA"/>
                </a:solidFill>
                <a:latin typeface="Cambria"/>
              </a:rPr>
              <a:t>what would that list say</a:t>
            </a:r>
          </a:p>
          <a:p>
            <a:pPr algn="l"/>
            <a:r>
              <a:rPr sz="4400" b="0">
                <a:solidFill>
                  <a:srgbClr val="F4F1EA"/>
                </a:solidFill>
                <a:latin typeface="Cambria"/>
              </a:rPr>
              <a:t>about what you love?</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He took you with the list</a:t>
            </a:r>
          </a:p>
          <a:p>
            <a:pPr algn="l"/>
            <a:r>
              <a:rPr sz="5000" b="0">
                <a:solidFill>
                  <a:srgbClr val="F4F1EA"/>
                </a:solidFill>
                <a:latin typeface="Cambria"/>
              </a:rPr>
              <a:t>still full of fire trucks.</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1800" b="0">
                <a:solidFill>
                  <a:srgbClr val="E8B96A"/>
                </a:solidFill>
                <a:latin typeface="Arial"/>
              </a:rPr>
              <a:t>DISCUSS</a:t>
            </a:r>
          </a:p>
          <a:p>
            <a:pPr algn="l">
              <a:spcBef>
                <a:spcPts val="1000"/>
              </a:spcBef>
            </a:pPr>
            <a:r>
              <a:rPr sz="3400" b="0">
                <a:solidFill>
                  <a:srgbClr val="F4F1EA"/>
                </a:solidFill>
                <a:latin typeface="Cambria"/>
              </a:rPr>
              <a:t>Read Mark 14:35–36. Jesus told the Father honestly what he wanted before he yielded to the Father’s will. What does that teach us about how to pray when our wants and God’s will don’t match?</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4400" b="1">
                <a:solidFill>
                  <a:srgbClr val="E8B96A"/>
                </a:solidFill>
                <a:latin typeface="Cambria"/>
              </a:rPr>
              <a:t>Two Things Before Sunday</a:t>
            </a:r>
          </a:p>
          <a:p>
            <a:pPr algn="l">
              <a:spcBef>
                <a:spcPts val="600"/>
              </a:spcBef>
            </a:pPr>
            <a:r>
              <a:rPr sz="2600" b="0">
                <a:solidFill>
                  <a:srgbClr val="F4F1EA"/>
                </a:solidFill>
                <a:latin typeface="Arial"/>
              </a:rPr>
              <a:t>1   Keep a list. Every time you pray this week, write down what you asked for. Read Psalm 37:3–7 aloud each morning, and save the list for Lesson 13.</a:t>
            </a:r>
          </a:p>
          <a:p>
            <a:pPr algn="l">
              <a:spcBef>
                <a:spcPts val="600"/>
              </a:spcBef>
            </a:pPr>
            <a:r>
              <a:rPr sz="2600" b="0">
                <a:solidFill>
                  <a:srgbClr val="F4F1EA"/>
                </a:solidFill>
                <a:latin typeface="Arial"/>
              </a:rPr>
              <a:t>2   Read Colossians 3:5–10 before we meet. In verse 5, mark which items are desires and which are actions, and notice what Paul calls the last one.</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600" b="0">
                <a:solidFill>
                  <a:srgbClr val="F4F1EA"/>
                </a:solidFill>
                <a:latin typeface="Cambria"/>
              </a:rPr>
              <a:t>He went a little farther, fell to the ground, and prayed that if it were possible, the hour might pass from him. And he said, “Abba, Father! All things are possible for you. Take this cup away from me. Nevertheless, not what I will, but what you will,”</a:t>
            </a:r>
          </a:p>
          <a:p>
            <a:pPr algn="l">
              <a:spcBef>
                <a:spcPts val="1800"/>
              </a:spcBef>
            </a:pPr>
            <a:r>
              <a:rPr sz="2200" b="0">
                <a:solidFill>
                  <a:srgbClr val="E8B96A"/>
                </a:solidFill>
                <a:latin typeface="Arial"/>
              </a:rPr>
              <a:t>Mark 14:35–36</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not what I will, but what you will</a:t>
            </a:r>
          </a:p>
          <a:p>
            <a:pPr algn="ctr">
              <a:spcBef>
                <a:spcPts val="1800"/>
              </a:spcBef>
            </a:pPr>
            <a:r>
              <a:rPr sz="2400" b="0">
                <a:solidFill>
                  <a:srgbClr val="E8B96A"/>
                </a:solidFill>
                <a:latin typeface="Arial"/>
              </a:rPr>
              <a:t>Mark 14:36</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Get up; let’s go</a:t>
            </a:r>
          </a:p>
          <a:p>
            <a:pPr algn="ctr">
              <a:spcBef>
                <a:spcPts val="1800"/>
              </a:spcBef>
            </a:pPr>
            <a:r>
              <a:rPr sz="2400" b="0">
                <a:solidFill>
                  <a:srgbClr val="E8B96A"/>
                </a:solidFill>
                <a:latin typeface="Arial"/>
              </a:rPr>
              <a:t>Mark 14:42</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5000" b="0">
                <a:solidFill>
                  <a:srgbClr val="F4F1EA"/>
                </a:solidFill>
                <a:latin typeface="Cambria"/>
              </a:rPr>
              <a:t>He’s the same Lord who’s</a:t>
            </a:r>
          </a:p>
          <a:p>
            <a:pPr algn="l"/>
            <a:r>
              <a:rPr sz="5000" b="0">
                <a:solidFill>
                  <a:srgbClr val="F4F1EA"/>
                </a:solidFill>
                <a:latin typeface="Cambria"/>
              </a:rPr>
              <a:t>at work on your list.</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LESSON 6</a:t>
            </a:r>
          </a:p>
          <a:p>
            <a:pPr algn="l"/>
            <a:r>
              <a:rPr sz="6600" b="1">
                <a:solidFill>
                  <a:srgbClr val="F4F1EA"/>
                </a:solidFill>
                <a:latin typeface="Cambria"/>
              </a:rPr>
              <a:t>Next Week</a:t>
            </a:r>
          </a:p>
          <a:p>
            <a:pPr algn="l"/>
            <a:r>
              <a:rPr sz="3200" b="0">
                <a:solidFill>
                  <a:srgbClr val="F4F1EA"/>
                </a:solidFill>
                <a:latin typeface="Cambria"/>
              </a:rPr>
              <a:t>Learning to Say No to Sin</a:t>
            </a:r>
          </a:p>
          <a:p>
            <a:pPr algn="l">
              <a:spcBef>
                <a:spcPts val="1200"/>
              </a:spcBef>
            </a:pPr>
            <a:r>
              <a:rPr sz="1700" b="0">
                <a:solidFill>
                  <a:srgbClr val="9A9184"/>
                </a:solidFill>
                <a:latin typeface="Arial"/>
              </a:rPr>
              <a:t>Colossians 3:5–10 · Romans 8:13</a:t>
            </a:r>
          </a:p>
        </p:txBody>
      </p:sp>
      <p:sp>
        <p:nvSpPr>
          <p:cNvPr id="3" name="TextBox 2"/>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Title Slide 1920 x 1080.png"/>
          <p:cNvPicPr>
            <a:picLocks noChangeAspect="1"/>
          </p:cNvPicPr>
          <p:nvPr/>
        </p:nvPicPr>
        <p:blipFill>
          <a:blip r:embed="rId2"/>
          <a:stretch>
            <a:fillRect/>
          </a:stretch>
        </p:blipFill>
        <p:spPr>
          <a:xfrm>
            <a:off x="20" y="1282"/>
            <a:ext cx="12191980" cy="685671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