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everyone and get the worksheets passed out before the video. Lesson 6 is the fight itself: Lesson 2 promised sin would not rule over us, Lesson 3 said the strength belongs to the Spirit, and Lesson 5 spent a week on what we want. Today Paul names what we do with the wants that have gone bad. Plan on roughly 50 minutes: video about 13, discussion about 30, the week's work and the close about 7.</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this aloud slowly, then leave it up a moment. Three things are packed in here and the whole class turns on holding them together: the command is blunt (killing), the strength is not ours (the Spirit), and the ground is already laid (we died with Christ). If anyone hears only the first part, the lesson becomes willpower. If they hear only the last part, it becomes passive. Keep all three in view.</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questions, about five minutes. Keep it light; these are meant to get people talking before the video, not to draw out confessions. The second question sets up Colossians 2:23, so if someone says their rule held for a while and then collapsed, thank them and say Paul has something to say about that. Don't explain the lesson yet.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the video here, or if you're showing it in sections, this is the first stop. Some in the room will have fought bush honeysuckle on their own property; let them enjoy the picture. The point is that cutting a thing back keeps it out of sight without killing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a farmer or gardener is in the room, ask whether that's been true for them. The image only works if people recognize it, and most in southwest Ohio will.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line the lesson rests on, and it's the pull quote on the worksheet. Ask quietly: what does cutting sin back look like? Let them answer in general terms: we quit for a while when it embarrasses us, the ground looks clear for a month or a year, then a hard week comes. No one needs to name their own sin here.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Colossians 2:20–23. Paul tells them what doesn't work before he tells them what does.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Someone in Colossae had been handing out lists. Note that the lists look serious and Paul admits it. This isn't Paul against obedience. He's against rules that promise a power they don't have.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it slowly. Point to the word reputation. Strict rules look wise, and that's all they have. Hold the phrase severe treatment of the body; it comes back in Section Five, because Paul calls this worthless and then five verses later commands us to put sin to death. The class needs to see the difference.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Pause on this one. Many people in a church setting have relied on rules to manage sin, and some of those rules were wise. The honest question is whether a rule ever reached the wanting underneath.</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Connect this to last week. Lesson 5 was about desire, and Paul has the same ground in view. A rule keeps our hands off something for a season, the way a chain saw keeps a fencerow clean for a summer.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1, about five minutes. Watch for two opposite errors. One person will hear this as permission to drop all personal guardrails; gently point out that Romans 13:14 (coming up) tells us to remove provisions, which is practical and specific. Another will defend rules hard; agree that rules have a place and press the question of whether they reach the heart.</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Colossians 3:1–5. The therefore in verse 5 points back up the page, and everything depends on what it points to.</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states it as finished. He already told them when it happened: buried with him in baptism (Colossians 2:12). For a class of newer Christians, this ties directly back to Lesson 2's burial. They aren't trying to die to sin. They died.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this sit for a second. This is the ground under the whole command.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Now the command, and it comes to people who are already dead. Read it and ask the question the video asks: how do dead people kill anything?</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Let someone try an answer before you give one. The answer in the lesson: something has already happened to us in Christ, and what's true of us there has to be made true in the parts of us that still live on this earth.</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Earthly nature is, word for word, the members on the earth. Paul means the actual places where sin gets its foothold. The verb is hard too: put to death appears only two other times in the New Testament, both of Abraham's body, as good as dead. It's a decisive word, the day you finally decide to dig out the whole stump.</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2, about five minutes. This is the theological center of the class. A helpful way to put it if the room is stuck: in baptism we died with Christ, and now we treat sin as something that belongs to a self that's already in the grave. We're not fighting to become someone God will accept. We fight as someone he already has.</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Colossians 3:5–10. Two lists and a change of clothes.</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Last week's reading asked them to mark which items are desires rather than actions. Ask what they found. The last three live entirely on the inside, where nobody would see them. Paul starts with the body and works inward. Note evil in front of desire: Lesson 5 showed that desire by itself is no sin. Handle the first item plainly and without lingering.</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gives greed the worst name on the list. Most of us wouldn't bow to a carved image. Greed is respectable enough that church people rarely call it what Paul calls it. See also Ephesians 5:5.</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lesson's answer to why greed is idolatry. Give it a moment before the discussion question.</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Core question 3, about five minutes. Push past money. Greed is the wanting of more: more approval, more comfort, more control, more time that's ours. Ask what we reach for when a week goes badly.</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second list turns back outward through the mouth. These are the sins that tear a congregation apart, and most of them do their damage out loud. Put away is the word for taking off clothes.</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Look at the tense: have put off, have put on. Both finished. Lesson 2 called baptism a burial; Paul adds a change of clothes to the same moment. What he asks now is to quit wearing what we already took off.</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the voice changes. Being renewed is passive and ongoing, the same family of words as the renewing of the mind in Lesson 4 (Romans 12:2). The pattern is Christ, who is the image of the invisible God (Colossians 1:15).</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Paul holds both halves together: the killing in the imperative, the renewing in the passive. The worksheet's Whose Work Is It? table works this out; you can point the class to it here or leave it for home.</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Romans 8:13 and 13:14. Lesson 3 left Romans 8:13 waiting for this week, and some in the room may remember.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details answer the question Colossians 2 raised. First, the tense: here the verb is present, something we keep doing. Colossians gives one decisive command; Romans describes the same work day after day. Both are true.</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Second, the source of the strength. This is what separates putting sin to death from the severe treatment of the body Paul called worthless. Rules work from the outside in. The Spirit lives in every Christian and works where the wanting is. Stay with what Scripture plainly says he does; avoid promising anyone a feeling.</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decide once to go after the root, and then we keep deciding every time the old want sends up a shoot.</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Tuesday answer. There's the clothing again, and a warning about supplies. A provision is what we lay in ahead of time: the cigarettes kept in the glove box just in case, the grudge rehearsed every time we drive past someone's house.</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Most of the time saying no to sin starts days before the temptation shows up, when we quit stocking the pantry for it. This sets up the week's practice.</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Deeper question 1, about five to seven minutes. Good answers will notice that willpower relies on ourselves, while fighting by the Spirit relies on God's promises and God's word (Ephesians 6:17, the sword of the Spirit). The second half of the question is hard on purpose. From the outside the two can look similar; over time the difference shows in humility, in honesty about failure, and in not keeping score.</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section is in the video but not in the workbook. The lesson is about killing sin and is almost entirely private. Paul doesn't stop at verse 10: he tells us what to put on in the old thing's place, and most of it can only be worn around other people.</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Notice what Paul calls them before he asks anything: God's chosen ones, holy and dearly loved. That's who is getting dressed. Anyone who has cleared honeysuckle knows bare ground is the first place it comes back.</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Here Paul turns sideways. We can't practice patience alone in a room, and forgiveness needs somebody who wronged us. The pattern for forgiving is Jesus: just as the Lord has forgiven you.</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Love is the garment that holds the rest together.</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lot of the fight against sin happens in the fellowship hall, next to the brother who gets on your nerves.</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Bonus question, about five minutes. This question is not in the workbook. It matches the bonus prompt on page two of the worksheet, so people may have started writing on it. Let volunteers answer the second part; don't call on anyone.</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Gather the texts back up and move toward the week's work.</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Don't ask for answers. Let it be a quiet question. The journaling prompts and worksheet questions give people a private place to answer it.</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Grace is the ground. Make sure no one leaves thinking this lesson is about trying harder. The old self sin belonged to is already in the grave.</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Deeper question 2, about five minutes. Peter's words sounded like love, and only a few verses earlier Jesus had called him blessed. Temptation often arrives sounding reasonable or even caring: you deserve this, nobody will be hurt, you've had a hard week. This leads straight into the closing slides.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match the worksheet checkboxes and the workbook's Weekly Practice. Getting rid of a provision can mean deleting something, throwing something out, driving a different way home, or telling one trusted Christian. Encourage people to pick it before they leave the room.</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Christ. Jesus had just told the disciples he would suffer, be killed, and be raised the third day. The temptation to skip the cross came from one of his closest friends.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Jesus answered at once. Thinking about is the same verb Paul used in Colossians 3:2, set your minds on things above.</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Then he turned to the rest of them. He had just refused the easy road for himself, with the cross still ahead.</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it and let it stand. Close in prayer, asking for the Spirit's strength in the week's fight, then put up the Next Week slide.</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Lesson 7: Developing Godly Habits. Lesson 6 asked what we need to stop doing. Lesson 7 asks what we keep doing, week after week, on purpose. Remind them of the Luke 22 counting task.</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a:t>
            </a:r>
          </a:p>
        </p:txBody>
      </p:sp>
      <p:pic>
        <p:nvPicPr>
          <p:cNvPr id="3" name="Picture 2" descr="project-file-bf98ac83-e549-4a52-991f-60c9659545f7-CHL040_-_Front_Cover_Image.png"/>
          <p:cNvPicPr>
            <a:picLocks noChangeAspect="1"/>
          </p:cNvPicPr>
          <p:nvPr/>
        </p:nvPicPr>
        <p:blipFill>
          <a:blip r:embed="rId3"/>
          <a:stretch>
            <a:fillRect/>
          </a:stretch>
        </p:blipFill>
        <p:spPr>
          <a:xfrm>
            <a:off x="7848599" y="496824"/>
            <a:ext cx="4013625" cy="5864352"/>
          </a:xfrm>
          <a:prstGeom prst="rect">
            <a:avLst/>
          </a:prstGeom>
        </p:spPr>
      </p:pic>
      <p:sp>
        <p:nvSpPr>
          <p:cNvPr id="4" name="TextBox 3"/>
          <p:cNvSpPr txBox="1"/>
          <p:nvPr/>
        </p:nvSpPr>
        <p:spPr>
          <a:xfrm>
            <a:off x="868680" y="640080"/>
            <a:ext cx="6766560" cy="5577840"/>
          </a:xfrm>
          <a:prstGeom prst="rect">
            <a:avLst/>
          </a:prstGeom>
          <a:noFill/>
        </p:spPr>
        <p:txBody>
          <a:bodyPr wrap="square" anchor="ctr">
            <a:spAutoFit/>
          </a:bodyPr>
          <a:lstStyle/>
          <a:p>
            <a:pPr algn="l"/>
            <a:r>
              <a:rPr sz="2000" b="0">
                <a:solidFill>
                  <a:srgbClr val="E8B96A"/>
                </a:solidFill>
                <a:latin typeface="Arial"/>
              </a:rPr>
              <a:t>LESSON 6</a:t>
            </a:r>
          </a:p>
          <a:p>
            <a:pPr algn="l"/>
            <a:r>
              <a:rPr sz="5600" b="1">
                <a:solidFill>
                  <a:srgbClr val="F4F1EA"/>
                </a:solidFill>
                <a:latin typeface="Cambria"/>
              </a:rPr>
              <a:t>Growing in Grace</a:t>
            </a:r>
          </a:p>
          <a:p>
            <a:pPr algn="l"/>
            <a:r>
              <a:rPr sz="3200" b="0">
                <a:solidFill>
                  <a:srgbClr val="F4F1EA"/>
                </a:solidFill>
                <a:latin typeface="Cambria"/>
              </a:rPr>
              <a:t>Learning to Say No to Sin</a:t>
            </a:r>
          </a:p>
          <a:p>
            <a:pPr algn="l"/>
            <a:r>
              <a:rPr sz="1700" b="0">
                <a:solidFill>
                  <a:srgbClr val="9A9184"/>
                </a:solidFill>
                <a:latin typeface="Arial"/>
              </a:rPr>
              <a:t>Colossians 2:20–23 · Colossians 3:1–14 · Romans 8:13; 13:14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1700" b="0">
                <a:solidFill>
                  <a:srgbClr val="E8B96A"/>
                </a:solidFill>
                <a:latin typeface="Arial"/>
              </a:rPr>
              <a:t>THE BIG IDEA</a:t>
            </a:r>
          </a:p>
          <a:p>
            <a:pPr algn="l"/>
            <a:r>
              <a:rPr sz="3800" b="0">
                <a:solidFill>
                  <a:srgbClr val="F4F1EA"/>
                </a:solidFill>
                <a:latin typeface="Cambria"/>
              </a:rPr>
              <a:t>Paul’s word for what we do with sin</a:t>
            </a:r>
          </a:p>
          <a:p>
            <a:pPr algn="l"/>
            <a:r>
              <a:rPr sz="3800" b="0">
                <a:solidFill>
                  <a:srgbClr val="F4F1EA"/>
                </a:solidFill>
                <a:latin typeface="Cambria"/>
              </a:rPr>
              <a:t>is killing, and he means it.</a:t>
            </a:r>
          </a:p>
          <a:p>
            <a:pPr algn="l"/>
            <a:r>
              <a:rPr sz="3800" b="0">
                <a:solidFill>
                  <a:srgbClr val="F4F1EA"/>
                </a:solidFill>
                <a:latin typeface="Cambria"/>
              </a:rPr>
              <a:t>We do that work by the Spirit’s strength,</a:t>
            </a:r>
          </a:p>
          <a:p>
            <a:pPr algn="l"/>
            <a:r>
              <a:rPr sz="3800" b="0">
                <a:solidFill>
                  <a:srgbClr val="F4F1EA"/>
                </a:solidFill>
                <a:latin typeface="Cambria"/>
              </a:rPr>
              <a:t>as people who have already died with Christ</a:t>
            </a:r>
          </a:p>
          <a:p>
            <a:pPr algn="l"/>
            <a:r>
              <a:rPr sz="3800" b="0">
                <a:solidFill>
                  <a:srgbClr val="F4F1EA"/>
                </a:solidFill>
                <a:latin typeface="Cambria"/>
              </a:rPr>
              <a:t>and are being made new.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OPENING</a:t>
            </a:r>
          </a:p>
          <a:p>
            <a:pPr algn="l">
              <a:lnSpc>
                <a:spcPct val="120000"/>
              </a:lnSpc>
              <a:spcBef>
                <a:spcPts val="600"/>
              </a:spcBef>
            </a:pPr>
            <a:r>
              <a:rPr sz="3200" b="0">
                <a:solidFill>
                  <a:srgbClr val="F4F1EA"/>
                </a:solidFill>
                <a:latin typeface="Cambria"/>
              </a:rPr>
              <a:t>Have you ever tried to get rid of something that kept coming back: a weed, a stain, a bad habit? What finally worked, if anything did?</a:t>
            </a:r>
          </a:p>
          <a:p>
            <a:pPr algn="l">
              <a:lnSpc>
                <a:spcPct val="120000"/>
              </a:lnSpc>
              <a:spcBef>
                <a:spcPts val="600"/>
              </a:spcBef>
            </a:pPr>
            <a:r>
              <a:rPr sz="3200" b="0">
                <a:solidFill>
                  <a:srgbClr val="F4F1EA"/>
                </a:solidFill>
                <a:latin typeface="Cambria"/>
              </a:rPr>
              <a:t>Think of a rule you once made for yourself, like no sweets after supper or no phone at the table. How long did it hold, and why?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ONE</a:t>
            </a:r>
          </a:p>
          <a:p>
            <a:pPr algn="l"/>
            <a:r>
              <a:rPr sz="5600" b="1">
                <a:solidFill>
                  <a:srgbClr val="F4F1EA"/>
                </a:solidFill>
                <a:latin typeface="Cambria"/>
              </a:rPr>
              <a:t>The Fencerow</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5</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200" b="0">
                <a:solidFill>
                  <a:srgbClr val="F4F1EA"/>
                </a:solidFill>
                <a:latin typeface="Cambria"/>
              </a:rPr>
              <a:t>Then the stump sends up five shoots</a:t>
            </a:r>
          </a:p>
          <a:p>
            <a:pPr algn="l"/>
            <a:r>
              <a:rPr sz="4200" b="0">
                <a:solidFill>
                  <a:srgbClr val="F4F1EA"/>
                </a:solidFill>
                <a:latin typeface="Cambria"/>
              </a:rPr>
              <a:t>where there used to be 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6</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200" b="0">
                <a:solidFill>
                  <a:srgbClr val="F4F1EA"/>
                </a:solidFill>
                <a:latin typeface="Cambria"/>
              </a:rPr>
              <a:t>Cutting it back only</a:t>
            </a:r>
          </a:p>
          <a:p>
            <a:pPr algn="l"/>
            <a:r>
              <a:rPr sz="4200" b="0">
                <a:solidFill>
                  <a:srgbClr val="F4F1EA"/>
                </a:solidFill>
                <a:latin typeface="Cambria"/>
              </a:rPr>
              <a:t>keeps it out of sight.</a:t>
            </a:r>
          </a:p>
          <a:p>
            <a:pPr algn="l"/>
            <a:r>
              <a:rPr sz="4200" b="0">
                <a:solidFill>
                  <a:srgbClr val="F4F1EA"/>
                </a:solidFill>
                <a:latin typeface="Cambria"/>
              </a:rPr>
              <a:t>Nothing is dead</a:t>
            </a:r>
          </a:p>
          <a:p>
            <a:pPr algn="l"/>
            <a:r>
              <a:rPr sz="4200" b="0">
                <a:solidFill>
                  <a:srgbClr val="F4F1EA"/>
                </a:solidFill>
                <a:latin typeface="Cambria"/>
              </a:rPr>
              <a:t>until the root is.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7</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TWO</a:t>
            </a:r>
          </a:p>
          <a:p>
            <a:pPr algn="l"/>
            <a:r>
              <a:rPr sz="5600" b="1">
                <a:solidFill>
                  <a:srgbClr val="F4F1EA"/>
                </a:solidFill>
                <a:latin typeface="Cambria"/>
              </a:rPr>
              <a:t>Rules with a</a:t>
            </a:r>
          </a:p>
          <a:p>
            <a:pPr algn="l"/>
            <a:r>
              <a:rPr sz="5600" b="1">
                <a:solidFill>
                  <a:srgbClr val="F4F1EA"/>
                </a:solidFill>
                <a:latin typeface="Cambria"/>
              </a:rPr>
              <a:t>Good Reputation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8</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“Don’t handle, don’t taste, don’t touch”</a:t>
            </a:r>
          </a:p>
          <a:p>
            <a:pPr algn="l">
              <a:spcBef>
                <a:spcPts val="1800"/>
              </a:spcBef>
            </a:pPr>
            <a:r>
              <a:rPr sz="2200" b="0">
                <a:solidFill>
                  <a:srgbClr val="E8B96A"/>
                </a:solidFill>
                <a:latin typeface="Arial"/>
              </a:rPr>
              <a:t>Colossians 2:21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9</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Although these have a reputation for wisdom by promoting self-made religion, false humility, and severe treatment of the body, they are not of any value in curbing self-indulgence</a:t>
            </a:r>
          </a:p>
          <a:p>
            <a:pPr algn="l">
              <a:spcBef>
                <a:spcPts val="1800"/>
              </a:spcBef>
            </a:pPr>
            <a:r>
              <a:rPr sz="2200" b="0">
                <a:solidFill>
                  <a:srgbClr val="E8B96A"/>
                </a:solidFill>
                <a:latin typeface="Arial"/>
              </a:rPr>
              <a:t>Colossians 2:23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10</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They have a reputation,</a:t>
            </a:r>
          </a:p>
          <a:p>
            <a:pPr algn="l"/>
            <a:r>
              <a:rPr sz="4800" b="0">
                <a:solidFill>
                  <a:srgbClr val="F4F1EA"/>
                </a:solidFill>
                <a:latin typeface="Cambria"/>
              </a:rPr>
              <a:t>and that’s all they have.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11</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200" b="0">
                <a:solidFill>
                  <a:srgbClr val="F4F1EA"/>
                </a:solidFill>
                <a:latin typeface="Cambria"/>
              </a:rPr>
              <a:t>A rule can’t reach</a:t>
            </a:r>
          </a:p>
          <a:p>
            <a:pPr algn="l"/>
            <a:r>
              <a:rPr sz="4200" b="0">
                <a:solidFill>
                  <a:srgbClr val="F4F1EA"/>
                </a:solidFill>
                <a:latin typeface="Cambria"/>
              </a:rPr>
              <a:t>the wanting underneath.</a:t>
            </a:r>
          </a:p>
          <a:p>
            <a:pPr algn="l"/>
            <a:r>
              <a:rPr sz="4200" b="0">
                <a:solidFill>
                  <a:srgbClr val="F4F1EA"/>
                </a:solidFill>
                <a:latin typeface="Cambria"/>
              </a:rPr>
              <a:t>The wanting is where the</a:t>
            </a:r>
          </a:p>
          <a:p>
            <a:pPr algn="l"/>
            <a:r>
              <a:rPr sz="4200" b="0">
                <a:solidFill>
                  <a:srgbClr val="F4F1EA"/>
                </a:solidFill>
                <a:latin typeface="Cambria"/>
              </a:rPr>
              <a:t>trouble grows back from.</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12</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Read Colossians 2:20–23. Paul says strict rules have a reputation for wisdom but no power over self-indulgence. Why do rules feel so effective to us, and where do they fall short?</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13</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THREE</a:t>
            </a:r>
          </a:p>
          <a:p>
            <a:pPr algn="l"/>
            <a:r>
              <a:rPr sz="5600" b="1">
                <a:solidFill>
                  <a:srgbClr val="F4F1EA"/>
                </a:solidFill>
                <a:latin typeface="Cambria"/>
              </a:rPr>
              <a:t>Already Dead</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14</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For you died, and your life is hidden with Christ in God</a:t>
            </a:r>
          </a:p>
          <a:p>
            <a:pPr algn="l">
              <a:spcBef>
                <a:spcPts val="1800"/>
              </a:spcBef>
            </a:pPr>
            <a:r>
              <a:rPr sz="2200" b="0">
                <a:solidFill>
                  <a:srgbClr val="E8B96A"/>
                </a:solidFill>
                <a:latin typeface="Arial"/>
              </a:rPr>
              <a:t>Colossians 3:3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15</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you died</a:t>
            </a:r>
          </a:p>
          <a:p>
            <a:pPr algn="ctr">
              <a:spcBef>
                <a:spcPts val="1800"/>
              </a:spcBef>
            </a:pPr>
            <a:r>
              <a:rPr sz="2200" b="0">
                <a:solidFill>
                  <a:srgbClr val="E8B96A"/>
                </a:solidFill>
                <a:latin typeface="Arial"/>
              </a:rPr>
              <a:t>Colossians 3:3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16</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Therefore, put to death what belongs to your earthly nature</a:t>
            </a:r>
          </a:p>
          <a:p>
            <a:pPr algn="l">
              <a:spcBef>
                <a:spcPts val="1800"/>
              </a:spcBef>
            </a:pPr>
            <a:r>
              <a:rPr sz="2200" b="0">
                <a:solidFill>
                  <a:srgbClr val="E8B96A"/>
                </a:solidFill>
                <a:latin typeface="Arial"/>
              </a:rPr>
              <a:t>Colossians 3:5</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17</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How do dead people</a:t>
            </a:r>
          </a:p>
          <a:p>
            <a:pPr algn="l"/>
            <a:r>
              <a:rPr sz="4800" b="0">
                <a:solidFill>
                  <a:srgbClr val="F4F1EA"/>
                </a:solidFill>
                <a:latin typeface="Cambria"/>
              </a:rPr>
              <a:t>kill anything?</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18</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200" b="0">
                <a:solidFill>
                  <a:srgbClr val="F4F1EA"/>
                </a:solidFill>
                <a:latin typeface="Cambria"/>
              </a:rPr>
              <a:t>“The members that</a:t>
            </a:r>
          </a:p>
          <a:p>
            <a:pPr algn="l"/>
            <a:r>
              <a:rPr sz="4200" b="0">
                <a:solidFill>
                  <a:srgbClr val="F4F1EA"/>
                </a:solidFill>
                <a:latin typeface="Cambria"/>
              </a:rPr>
              <a:t>are on the earth.”</a:t>
            </a:r>
          </a:p>
          <a:p>
            <a:pPr algn="l"/>
            <a:r>
              <a:rPr sz="4200" b="0">
                <a:solidFill>
                  <a:srgbClr val="F4F1EA"/>
                </a:solidFill>
                <a:latin typeface="Cambria"/>
              </a:rPr>
              <a:t>Our eyes and our hands,</a:t>
            </a:r>
          </a:p>
          <a:p>
            <a:pPr algn="l"/>
            <a:r>
              <a:rPr sz="4200" b="0">
                <a:solidFill>
                  <a:srgbClr val="F4F1EA"/>
                </a:solidFill>
                <a:latin typeface="Cambria"/>
              </a:rPr>
              <a:t>our appetites and our tongues.</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19</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Read Colossians 3:1–5. Paul tells us you died and then tells us to put to death. How do those two statements fit together?</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20</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FOUR</a:t>
            </a:r>
          </a:p>
          <a:p>
            <a:pPr algn="l"/>
            <a:r>
              <a:rPr sz="5600" b="1">
                <a:solidFill>
                  <a:srgbClr val="F4F1EA"/>
                </a:solidFill>
                <a:latin typeface="Cambria"/>
              </a:rPr>
              <a:t>What Paul Names,</a:t>
            </a:r>
          </a:p>
          <a:p>
            <a:pPr algn="l"/>
            <a:r>
              <a:rPr sz="5600" b="1">
                <a:solidFill>
                  <a:srgbClr val="F4F1EA"/>
                </a:solidFill>
                <a:latin typeface="Cambria"/>
              </a:rPr>
              <a:t>and a Change</a:t>
            </a:r>
          </a:p>
          <a:p>
            <a:pPr algn="l"/>
            <a:r>
              <a:rPr sz="5600" b="1">
                <a:solidFill>
                  <a:srgbClr val="F4F1EA"/>
                </a:solidFill>
                <a:latin typeface="Cambria"/>
              </a:rPr>
              <a:t>of Clothes</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21</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400" b="1">
                <a:solidFill>
                  <a:srgbClr val="E8B96A"/>
                </a:solidFill>
                <a:latin typeface="Cambria"/>
              </a:rPr>
              <a:t>Verse 5: from body to heart</a:t>
            </a:r>
          </a:p>
          <a:p>
            <a:pPr algn="l">
              <a:lnSpc>
                <a:spcPct val="125000"/>
              </a:lnSpc>
            </a:pPr>
            <a:r>
              <a:rPr sz="3200" b="0">
                <a:solidFill>
                  <a:srgbClr val="F4F1EA"/>
                </a:solidFill>
                <a:latin typeface="Arial"/>
              </a:rPr>
              <a:t>1   sexual immorality</a:t>
            </a:r>
          </a:p>
          <a:p>
            <a:pPr algn="l">
              <a:lnSpc>
                <a:spcPct val="125000"/>
              </a:lnSpc>
            </a:pPr>
            <a:r>
              <a:rPr sz="3200" b="0">
                <a:solidFill>
                  <a:srgbClr val="F4F1EA"/>
                </a:solidFill>
                <a:latin typeface="Arial"/>
              </a:rPr>
              <a:t>2   impurity</a:t>
            </a:r>
          </a:p>
          <a:p>
            <a:pPr algn="l">
              <a:lnSpc>
                <a:spcPct val="125000"/>
              </a:lnSpc>
            </a:pPr>
            <a:r>
              <a:rPr sz="3200" b="0">
                <a:solidFill>
                  <a:srgbClr val="F4F1EA"/>
                </a:solidFill>
                <a:latin typeface="Arial"/>
              </a:rPr>
              <a:t>3   lust</a:t>
            </a:r>
          </a:p>
          <a:p>
            <a:pPr algn="l">
              <a:lnSpc>
                <a:spcPct val="125000"/>
              </a:lnSpc>
            </a:pPr>
            <a:r>
              <a:rPr sz="3200" b="0">
                <a:solidFill>
                  <a:srgbClr val="F4F1EA"/>
                </a:solidFill>
                <a:latin typeface="Arial"/>
              </a:rPr>
              <a:t>4   evil desire</a:t>
            </a:r>
          </a:p>
          <a:p>
            <a:pPr algn="l">
              <a:lnSpc>
                <a:spcPct val="125000"/>
              </a:lnSpc>
            </a:pPr>
            <a:r>
              <a:rPr sz="3200" b="0">
                <a:solidFill>
                  <a:srgbClr val="F4F1EA"/>
                </a:solidFill>
                <a:latin typeface="Arial"/>
              </a:rPr>
              <a:t>5   greed, which is idolatry</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22</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greed, which is idolatry</a:t>
            </a:r>
          </a:p>
          <a:p>
            <a:pPr algn="ctr">
              <a:spcBef>
                <a:spcPts val="1800"/>
              </a:spcBef>
            </a:pPr>
            <a:r>
              <a:rPr sz="2200" b="0">
                <a:solidFill>
                  <a:srgbClr val="E8B96A"/>
                </a:solidFill>
                <a:latin typeface="Arial"/>
              </a:rPr>
              <a:t>Colossians 3:5</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23</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200" b="0">
                <a:solidFill>
                  <a:srgbClr val="F4F1EA"/>
                </a:solidFill>
                <a:latin typeface="Cambria"/>
              </a:rPr>
              <a:t>Whatever we keep reaching for</a:t>
            </a:r>
          </a:p>
          <a:p>
            <a:pPr algn="l"/>
            <a:r>
              <a:rPr sz="4200" b="0">
                <a:solidFill>
                  <a:srgbClr val="F4F1EA"/>
                </a:solidFill>
                <a:latin typeface="Cambria"/>
              </a:rPr>
              <a:t>to make life finally enough</a:t>
            </a:r>
          </a:p>
          <a:p>
            <a:pPr algn="l"/>
            <a:r>
              <a:rPr sz="4200" b="0">
                <a:solidFill>
                  <a:srgbClr val="F4F1EA"/>
                </a:solidFill>
                <a:latin typeface="Cambria"/>
              </a:rPr>
              <a:t>is sitting in the chair</a:t>
            </a:r>
          </a:p>
          <a:p>
            <a:pPr algn="l"/>
            <a:r>
              <a:rPr sz="4200" b="0">
                <a:solidFill>
                  <a:srgbClr val="F4F1EA"/>
                </a:solidFill>
                <a:latin typeface="Cambria"/>
              </a:rPr>
              <a:t>that belongs to God.</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24</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Three of the five things in Colossians 3:5 are desires, and Paul calls greed idolatry. Why would wanting more be a kind of worship?</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25</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But now, put away all the following: anger, wrath, malice, slander, and filthy language from your mouth</a:t>
            </a:r>
          </a:p>
          <a:p>
            <a:pPr algn="l">
              <a:spcBef>
                <a:spcPts val="1800"/>
              </a:spcBef>
            </a:pPr>
            <a:r>
              <a:rPr sz="2200" b="0">
                <a:solidFill>
                  <a:srgbClr val="E8B96A"/>
                </a:solidFill>
                <a:latin typeface="Arial"/>
              </a:rPr>
              <a:t>Colossians 3:8</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26</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Do not lie to one another, since you have put off the old self with its practices and have put on the new self</a:t>
            </a:r>
          </a:p>
          <a:p>
            <a:pPr algn="l">
              <a:spcBef>
                <a:spcPts val="1800"/>
              </a:spcBef>
            </a:pPr>
            <a:r>
              <a:rPr sz="2200" b="0">
                <a:solidFill>
                  <a:srgbClr val="E8B96A"/>
                </a:solidFill>
                <a:latin typeface="Arial"/>
              </a:rPr>
              <a:t>Colossians 3:9–10</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27</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You are being renewed in knowledge according to the image of your Creator</a:t>
            </a:r>
          </a:p>
          <a:p>
            <a:pPr algn="l">
              <a:spcBef>
                <a:spcPts val="1800"/>
              </a:spcBef>
            </a:pPr>
            <a:r>
              <a:rPr sz="2200" b="0">
                <a:solidFill>
                  <a:srgbClr val="E8B96A"/>
                </a:solidFill>
                <a:latin typeface="Arial"/>
              </a:rPr>
              <a:t>Colossians 3:10</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28</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The killing is ours.</a:t>
            </a:r>
          </a:p>
          <a:p>
            <a:pPr algn="l"/>
            <a:r>
              <a:rPr sz="4800" b="0">
                <a:solidFill>
                  <a:srgbClr val="F4F1EA"/>
                </a:solidFill>
                <a:latin typeface="Cambria"/>
              </a:rPr>
              <a:t>The renewing is God’s.</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29</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FIVE</a:t>
            </a:r>
          </a:p>
          <a:p>
            <a:pPr algn="l"/>
            <a:r>
              <a:rPr sz="5600" b="1">
                <a:solidFill>
                  <a:srgbClr val="F4F1EA"/>
                </a:solidFill>
                <a:latin typeface="Cambria"/>
              </a:rPr>
              <a:t>By the Spirit,</a:t>
            </a:r>
          </a:p>
          <a:p>
            <a:pPr algn="l"/>
            <a:r>
              <a:rPr sz="5600" b="1">
                <a:solidFill>
                  <a:srgbClr val="F4F1EA"/>
                </a:solidFill>
                <a:latin typeface="Cambria"/>
              </a:rPr>
              <a:t>on a Tuesday</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30</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But if by the Spirit you put to death the deeds of the body, you will live</a:t>
            </a:r>
          </a:p>
          <a:p>
            <a:pPr algn="l">
              <a:spcBef>
                <a:spcPts val="1800"/>
              </a:spcBef>
            </a:pPr>
            <a:r>
              <a:rPr sz="2200" b="0">
                <a:solidFill>
                  <a:srgbClr val="E8B96A"/>
                </a:solidFill>
                <a:latin typeface="Arial"/>
              </a:rPr>
              <a:t>Romans 8:13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31</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ctr"/>
            <a:r>
              <a:rPr sz="8000" b="0">
                <a:solidFill>
                  <a:srgbClr val="F4F1EA"/>
                </a:solidFill>
                <a:latin typeface="Cambria"/>
              </a:rPr>
              <a:t>by the Spirit</a:t>
            </a:r>
          </a:p>
          <a:p>
            <a:pPr algn="ctr">
              <a:spcBef>
                <a:spcPts val="1800"/>
              </a:spcBef>
            </a:pPr>
            <a:r>
              <a:rPr sz="2200" b="0">
                <a:solidFill>
                  <a:srgbClr val="E8B96A"/>
                </a:solidFill>
                <a:latin typeface="Arial"/>
              </a:rPr>
              <a:t>Romans 8:13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32</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We decide once,</a:t>
            </a:r>
          </a:p>
          <a:p>
            <a:pPr algn="l"/>
            <a:r>
              <a:rPr sz="4800" b="0">
                <a:solidFill>
                  <a:srgbClr val="F4F1EA"/>
                </a:solidFill>
                <a:latin typeface="Cambria"/>
              </a:rPr>
              <a:t>then we keep deciding.</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33</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But put on the Lord Jesus Christ, and make no provision for the flesh to gratify its desires</a:t>
            </a:r>
          </a:p>
          <a:p>
            <a:pPr algn="l">
              <a:spcBef>
                <a:spcPts val="1800"/>
              </a:spcBef>
            </a:pPr>
            <a:r>
              <a:rPr sz="2200" b="0">
                <a:solidFill>
                  <a:srgbClr val="E8B96A"/>
                </a:solidFill>
                <a:latin typeface="Arial"/>
              </a:rPr>
              <a:t>Romans 13:14</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34</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We can’t say no to a want</a:t>
            </a:r>
          </a:p>
          <a:p>
            <a:pPr algn="l"/>
            <a:r>
              <a:rPr sz="4800" b="0">
                <a:solidFill>
                  <a:srgbClr val="F4F1EA"/>
                </a:solidFill>
                <a:latin typeface="Cambria"/>
              </a:rPr>
              <a:t>we’re still feeding.</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35</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Romans 8:13 says we put sin to death by the Spirit. What is the difference between fighting sin by the Spirit and fighting it by willpower? How could anyone tell the difference from the outside?</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36</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BONUS</a:t>
            </a:r>
          </a:p>
          <a:p>
            <a:pPr algn="l"/>
            <a:r>
              <a:rPr sz="5600" b="1">
                <a:solidFill>
                  <a:srgbClr val="F4F1EA"/>
                </a:solidFill>
                <a:latin typeface="Cambria"/>
              </a:rPr>
              <a:t>Don’t Leave the</a:t>
            </a:r>
          </a:p>
          <a:p>
            <a:pPr algn="l"/>
            <a:r>
              <a:rPr sz="5600" b="1">
                <a:solidFill>
                  <a:srgbClr val="F4F1EA"/>
                </a:solidFill>
                <a:latin typeface="Cambria"/>
              </a:rPr>
              <a:t>Ground Bare</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37</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Therefore, as God’s chosen ones, holy and dearly loved, put on compassion, kindness, humility, gentleness, and patience</a:t>
            </a:r>
          </a:p>
          <a:p>
            <a:pPr algn="l">
              <a:spcBef>
                <a:spcPts val="1800"/>
              </a:spcBef>
            </a:pPr>
            <a:r>
              <a:rPr sz="2200" b="0">
                <a:solidFill>
                  <a:srgbClr val="E8B96A"/>
                </a:solidFill>
                <a:latin typeface="Arial"/>
              </a:rPr>
              <a:t>Colossians 3:12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38</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bearing with one another and forgiving one another if anyone has a grievance against another. Just as the Lord has forgiven you, so you are also to forgive</a:t>
            </a:r>
          </a:p>
          <a:p>
            <a:pPr algn="l">
              <a:spcBef>
                <a:spcPts val="1800"/>
              </a:spcBef>
            </a:pPr>
            <a:r>
              <a:rPr sz="2200" b="0">
                <a:solidFill>
                  <a:srgbClr val="E8B96A"/>
                </a:solidFill>
                <a:latin typeface="Arial"/>
              </a:rPr>
              <a:t>Colossians 3:13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39</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Above all, put on love, which is the perfect bond of unity</a:t>
            </a:r>
          </a:p>
          <a:p>
            <a:pPr algn="l">
              <a:spcBef>
                <a:spcPts val="1800"/>
              </a:spcBef>
            </a:pPr>
            <a:r>
              <a:rPr sz="2200" b="0">
                <a:solidFill>
                  <a:srgbClr val="E8B96A"/>
                </a:solidFill>
                <a:latin typeface="Arial"/>
              </a:rPr>
              <a:t>Colossians 3:14</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40</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Most of it can only be worn</a:t>
            </a:r>
          </a:p>
          <a:p>
            <a:pPr algn="l"/>
            <a:r>
              <a:rPr sz="4800" b="0">
                <a:solidFill>
                  <a:srgbClr val="F4F1EA"/>
                </a:solidFill>
                <a:latin typeface="Cambria"/>
              </a:rPr>
              <a:t>around other people.</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41</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Paul goes straight from taking off the old self to putting on compassion, kindness, humility, gentleness, and patience. Why would leaving the ground bare invite the old sin back? Which of the five is hardest for you to put on, and around whom?</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42</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CLOSE</a:t>
            </a:r>
          </a:p>
          <a:p>
            <a:pPr algn="l"/>
            <a:r>
              <a:rPr sz="5600" b="1">
                <a:solidFill>
                  <a:srgbClr val="F4F1EA"/>
                </a:solidFill>
                <a:latin typeface="Cambria"/>
              </a:rPr>
              <a:t>The Root</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43</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Which sin have you been</a:t>
            </a:r>
          </a:p>
          <a:p>
            <a:pPr algn="l"/>
            <a:r>
              <a:rPr sz="4800" b="0">
                <a:solidFill>
                  <a:srgbClr val="F4F1EA"/>
                </a:solidFill>
                <a:latin typeface="Cambria"/>
              </a:rPr>
              <a:t>cutting back every summer?</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44</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000" b="0">
                <a:solidFill>
                  <a:srgbClr val="F4F1EA"/>
                </a:solidFill>
                <a:latin typeface="Cambria"/>
              </a:rPr>
              <a:t>You died.</a:t>
            </a:r>
          </a:p>
          <a:p>
            <a:pPr algn="l"/>
            <a:r>
              <a:rPr sz="4000" b="0">
                <a:solidFill>
                  <a:srgbClr val="F4F1EA"/>
                </a:solidFill>
                <a:latin typeface="Cambria"/>
              </a:rPr>
              <a:t>Your life is hidden with Christ in God.</a:t>
            </a:r>
          </a:p>
          <a:p>
            <a:pPr algn="l"/>
            <a:r>
              <a:rPr sz="4000" b="0">
                <a:solidFill>
                  <a:srgbClr val="F4F1EA"/>
                </a:solidFill>
                <a:latin typeface="Cambria"/>
              </a:rPr>
              <a:t>You’re fighting as somebody</a:t>
            </a:r>
          </a:p>
          <a:p>
            <a:pPr algn="l"/>
            <a:r>
              <a:rPr sz="4000" b="0">
                <a:solidFill>
                  <a:srgbClr val="F4F1EA"/>
                </a:solidFill>
                <a:latin typeface="Cambria"/>
              </a:rPr>
              <a:t>God already has.</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45</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DISCUSS</a:t>
            </a:r>
          </a:p>
          <a:p>
            <a:pPr algn="l">
              <a:lnSpc>
                <a:spcPct val="120000"/>
              </a:lnSpc>
              <a:spcBef>
                <a:spcPts val="600"/>
              </a:spcBef>
            </a:pPr>
            <a:r>
              <a:rPr sz="3600" b="0">
                <a:solidFill>
                  <a:srgbClr val="F4F1EA"/>
                </a:solidFill>
                <a:latin typeface="Cambria"/>
              </a:rPr>
              <a:t>Read Matthew 16:21–24. The temptation Jesus refused came through a friend, in words that sounded kind. Where do our temptations tend to sound kind?</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46</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400" b="1">
                <a:solidFill>
                  <a:srgbClr val="E8B96A"/>
                </a:solidFill>
                <a:latin typeface="Cambria"/>
              </a:rPr>
              <a:t>Two Things Before Sunday</a:t>
            </a:r>
          </a:p>
          <a:p>
            <a:pPr algn="l">
              <a:lnSpc>
                <a:spcPct val="125000"/>
              </a:lnSpc>
            </a:pPr>
            <a:r>
              <a:rPr sz="2600" b="0">
                <a:solidFill>
                  <a:srgbClr val="F4F1EA"/>
                </a:solidFill>
                <a:latin typeface="Arial"/>
              </a:rPr>
              <a:t>1   Get rid of one provision before Wednesday. Read Colossians 3:1–10 aloud each morning, and answer the old want with verse 3.</a:t>
            </a:r>
          </a:p>
          <a:p>
            <a:pPr algn="l">
              <a:lnSpc>
                <a:spcPct val="125000"/>
              </a:lnSpc>
            </a:pPr>
            <a:r>
              <a:rPr sz="2600" b="0">
                <a:solidFill>
                  <a:srgbClr val="F4F1EA"/>
                </a:solidFill>
                <a:latin typeface="Arial"/>
              </a:rPr>
              <a:t>2   Read 1 Timothy 4:6–10 and Luke 22:39–46 before we meet. In Luke, count how many times Jesus tells his disciples to pray.</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47</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Peter took him aside and began to rebuke him, “Oh no, Lord! This will never happen to you!”</a:t>
            </a:r>
          </a:p>
          <a:p>
            <a:pPr algn="l">
              <a:spcBef>
                <a:spcPts val="1800"/>
              </a:spcBef>
            </a:pPr>
            <a:r>
              <a:rPr sz="2200" b="0">
                <a:solidFill>
                  <a:srgbClr val="E8B96A"/>
                </a:solidFill>
                <a:latin typeface="Arial"/>
              </a:rPr>
              <a:t>Matthew 16:22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48</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Get behind me, Satan! You are a hindrance to me because you’re not thinking about God’s concerns but human concerns</a:t>
            </a:r>
          </a:p>
          <a:p>
            <a:pPr algn="l">
              <a:spcBef>
                <a:spcPts val="1800"/>
              </a:spcBef>
            </a:pPr>
            <a:r>
              <a:rPr sz="2200" b="0">
                <a:solidFill>
                  <a:srgbClr val="E8B96A"/>
                </a:solidFill>
                <a:latin typeface="Arial"/>
              </a:rPr>
              <a:t>Matthew 16:23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49</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lnSpc>
                <a:spcPct val="130000"/>
              </a:lnSpc>
            </a:pPr>
            <a:r>
              <a:rPr sz="3800" b="0">
                <a:solidFill>
                  <a:srgbClr val="F4F1EA"/>
                </a:solidFill>
                <a:latin typeface="Cambria"/>
              </a:rPr>
              <a:t>If anyone wants to follow after me, let him deny himself, take up his cross, and follow me</a:t>
            </a:r>
          </a:p>
          <a:p>
            <a:pPr algn="l">
              <a:spcBef>
                <a:spcPts val="1800"/>
              </a:spcBef>
            </a:pPr>
            <a:r>
              <a:rPr sz="2200" b="0">
                <a:solidFill>
                  <a:srgbClr val="E8B96A"/>
                </a:solidFill>
                <a:latin typeface="Arial"/>
              </a:rPr>
              <a:t>Matthew 16:24</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50</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4800" b="0">
                <a:solidFill>
                  <a:srgbClr val="F4F1EA"/>
                </a:solidFill>
                <a:latin typeface="Cambria"/>
              </a:rPr>
              <a:t>The no he asks of you</a:t>
            </a:r>
          </a:p>
          <a:p>
            <a:pPr algn="l"/>
            <a:r>
              <a:rPr sz="4800" b="0">
                <a:solidFill>
                  <a:srgbClr val="F4F1EA"/>
                </a:solidFill>
                <a:latin typeface="Cambria"/>
              </a:rPr>
              <a:t>is one he said first.</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sp>
        <p:nvSpPr>
          <p:cNvPr id="2" name="TextBox 1"/>
          <p:cNvSpPr txBox="1"/>
          <p:nvPr/>
        </p:nvSpPr>
        <p:spPr>
          <a:xfrm>
            <a:off x="11155680" y="6263640"/>
            <a:ext cx="548640" cy="320040"/>
          </a:xfrm>
          <a:prstGeom prst="rect">
            <a:avLst/>
          </a:prstGeom>
          <a:noFill/>
        </p:spPr>
        <p:txBody>
          <a:bodyPr wrap="square" anchor="ctr">
            <a:spAutoFit/>
          </a:bodyPr>
          <a:lstStyle/>
          <a:p>
            <a:pPr algn="r"/>
            <a:r>
              <a:rPr sz="1200" b="0">
                <a:solidFill>
                  <a:srgbClr val="4A4A4A"/>
                </a:solidFill>
                <a:latin typeface="Arial"/>
              </a:rPr>
              <a:t>51</a:t>
            </a:r>
          </a:p>
        </p:txBody>
      </p:sp>
      <p:sp>
        <p:nvSpPr>
          <p:cNvPr id="3" name="TextBox 2"/>
          <p:cNvSpPr txBox="1"/>
          <p:nvPr/>
        </p:nvSpPr>
        <p:spPr>
          <a:xfrm>
            <a:off x="868680" y="640080"/>
            <a:ext cx="10451592" cy="5577840"/>
          </a:xfrm>
          <a:prstGeom prst="rect">
            <a:avLst/>
          </a:prstGeom>
          <a:noFill/>
        </p:spPr>
        <p:txBody>
          <a:bodyPr wrap="square" anchor="ctr">
            <a:spAutoFit/>
          </a:bodyPr>
          <a:lstStyle/>
          <a:p>
            <a:pPr algn="l"/>
            <a:r>
              <a:rPr sz="2000" b="0">
                <a:solidFill>
                  <a:srgbClr val="E8B96A"/>
                </a:solidFill>
                <a:latin typeface="Arial"/>
              </a:rPr>
              <a:t>LESSON 7</a:t>
            </a:r>
          </a:p>
          <a:p>
            <a:pPr algn="l"/>
            <a:r>
              <a:rPr sz="6600" b="1">
                <a:solidFill>
                  <a:srgbClr val="F4F1EA"/>
                </a:solidFill>
                <a:latin typeface="Cambria"/>
              </a:rPr>
              <a:t>Next Week</a:t>
            </a:r>
          </a:p>
          <a:p>
            <a:pPr algn="l"/>
            <a:r>
              <a:rPr sz="3200" b="0">
                <a:solidFill>
                  <a:srgbClr val="F4F1EA"/>
                </a:solidFill>
                <a:latin typeface="Cambria"/>
              </a:rPr>
              <a:t>Developing Godly Habits</a:t>
            </a:r>
          </a:p>
          <a:p>
            <a:pPr algn="l"/>
            <a:r>
              <a:rPr sz="1700" b="0">
                <a:solidFill>
                  <a:srgbClr val="9A9184"/>
                </a:solidFill>
                <a:latin typeface="Arial"/>
              </a:rPr>
              <a:t>1 Timothy 4:7–8 · Luke 22:39</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bg>
      <p:bgPr>
        <a:solidFill>
          <a:srgbClr val="0C0C0C"/>
        </a:solidFill>
        <a:effectLst/>
      </p:bgPr>
    </p:bg>
    <p:spTree>
      <p:nvGrpSpPr>
        <p:cNvPr id="1" name=""/>
        <p:cNvGrpSpPr/>
        <p:nvPr/>
      </p:nvGrpSpPr>
      <p:grpSpPr/>
      <p:pic>
        <p:nvPicPr>
          <p:cNvPr id="2" name="Picture 1" descr="project-file-ef47f64d-ba97-4f55-834f-cdde9220bc3a-Title_Slide_1920_x_108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