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screen as people arrive. Have the Lesson 7 video cued; it runs about 13 minutes.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Last week was the things we say no to; this week is what we say yes to, over and over. Hand out the Lesson 7 worksheet.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Big Idea. Read it slowly. Everything tonight comes back to two words in it: near God, and the hard night.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 to 4 minutes. Keep it light. The first question loosens the room; the second usually brings out a parent or grandparent. Let one or two stories land, then move 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video opens on the pew. If you are teaching live instead of playing the video, start here.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where do you sit? Someone always admits it. Point out that the habit carries us whether we feel like going or not.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Don't moralize the pew. The point is that a habit is already shaping us; the question is which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Context: Timothy is a young preacher in Ephesus, where some teachers had a strict program of their own.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religion by rule. Same kind of thing the class met in Colossae last week: plenty of severity, no strength.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sentence the lesson turns 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Train is gymnazo, the root of our word gymnasium. It belongs to the athlete running the same drill a thousand times. Endnote 1 in the workbook.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3 on the worksheet: repetition. The teachers walled people off from good things God made (4:3–4); Paul's training builds people who can receive them with thanks.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Paul's cure is almost dull: ordinary things, done over and over, where everybody can see.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if anyone has a habit they have kept for ten years or more. What does year eleven have that a resolution can't supply?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5 minutes. Look for: a rule only forbids; training builds capacity. Rules aim at keeping things out, training at making someone able.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has nothing against exercise. He is comparing reach.</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4: little. Godliness reaches both lives, this one and the one to come.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Pros oligon, literally 'for a little': a little way, or a little while. Endnote 2.</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Godliness has a center, and it's a Person.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5. The habits are the practice field; the training shapes us toward Jesus.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bother? Hope.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6. It isn't a fee we pay to stay in God's good graces.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Pharisee's prayer was a list. Both habits were good ones.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sit a moment. The danger of godly habits is turning them into a résumé.</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5 minutes. Draw out the difference between a habit kept from fear or duty and one kept from hope. Same action, very different person.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Luke's picture of what a godly habit looks like in the life of Jesus.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 last night. The supper is over.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Kata to ethos: according to custom. Fill-in 7: custom. Endnote 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Luke already told us where Jesus spent his evenings that week.</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phrase, back at the start of his ministry.</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Matches the As Usual table on page one of the worksheet. Jesus was with God's people when they gathered, and he had a time and place to pray.</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surprises people. Pause. He kept it in the busiest week of his life.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pull quote at the top of the worksheet.</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disciples' habit got them to the right place. It didn't keep them awake once they were there.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for Key Concept 4: temptation. Last week's reading asked them to count: he said it twice.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time.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Luke is gentle with them. Matthew and Mark say their eyes were heavy; only Luke tells us why. Endnote 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Peter meant every word. By the rooster's crow he had denied three times that he knew Jesus.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Slow down here. This is the grace in the passage.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Fill-in 8: prayer. The habit that held was Jesus' habit, and it carried Peter until he could stand again.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5 minutes. Expect church attendance, Bible reading plans, prayer lists. Keep it honest and gentle; Luke was.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in the workbook. The video adds it; the worksheet has a page-two box for it.</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Habit here is ethos, the same word as Luke's 'as usual.' Fill-in 9: way, as in pointed the other way.</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Habits run in both directions. Everyone is in the habit of something.</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missed week makes the second a little easier. Then staying home feels normal.</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Callback to the empty pew. Consider one another. Make the call on Monday.</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 minutes. Steer toward practical answers: who calls whom, how this class notices an empty chair. These verses stand on Hebrews 10:19–21, the way Jesus opened for us.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Gather it up. Jesus had a time and a place to pray, and he was with God's people when they gathered.</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of us know what we ought to do. We decide it fresh every morning, and every morning there's a reason not to.</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Ten minutes kept every day will do more than an hour kept twice. Miss a day? The habit is still yours. Go back tomorrow.</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Deeper question. 4 minutes. The habits became a receipt. A tell: when we start comparing ourselves to the tax collector at the back.</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as the checkboxes on the worksheet. The animal is the deer: Psalm 42:1 and Habakkuk 3:19.</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Key Concept 5: place. Jesus' habit was so regular his betrayer could plan around it.</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 knew, and he went anyway.</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Deeper question. 3 to 4 minutes. Let the room get there: the place of prayer led him to the cross, where he gave himself for us.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here. Pray, then point them to next week.</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Remind them of the reading: Psalm 42 and Habakkuk 3:17–19.</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bf98ac83-e549-4a52-991f-60c9659545f7-CHL040_-_Front_Cover_Image.png"/>
          <p:cNvPicPr>
            <a:picLocks noChangeAspect="1"/>
          </p:cNvPicPr>
          <p:nvPr/>
        </p:nvPicPr>
        <p:blipFill>
          <a:blip r:embed="rId2"/>
          <a:stretch>
            <a:fillRect/>
          </a:stretch>
        </p:blipFill>
        <p:spPr>
          <a:xfrm>
            <a:off x="7848599" y="496824"/>
            <a:ext cx="4013625" cy="5864352"/>
          </a:xfrm>
          <a:prstGeom prst="rect">
            <a:avLst/>
          </a:prstGeom>
        </p:spPr>
      </p:pic>
      <p:sp>
        <p:nvSpPr>
          <p:cNvPr id="3" name="TextBox 2"/>
          <p:cNvSpPr txBox="1"/>
          <p:nvPr/>
        </p:nvSpPr>
        <p:spPr>
          <a:xfrm>
            <a:off x="868680" y="640080"/>
            <a:ext cx="6766560" cy="5577840"/>
          </a:xfrm>
          <a:prstGeom prst="rect">
            <a:avLst/>
          </a:prstGeom>
          <a:noFill/>
        </p:spPr>
        <p:txBody>
          <a:bodyPr wrap="square" anchor="ctr" lIns="0" rIns="0" tIns="0" bIns="0">
            <a:spAutoFit/>
          </a:bodyPr>
          <a:lstStyle/>
          <a:p>
            <a:r>
              <a:rPr sz="2000" b="0">
                <a:solidFill>
                  <a:srgbClr val="E8B96A"/>
                </a:solidFill>
                <a:latin typeface="Arial"/>
              </a:rPr>
              <a:t>LESSON 7</a:t>
            </a:r>
          </a:p>
          <a:p>
            <a:r>
              <a:rPr sz="5600" b="1">
                <a:solidFill>
                  <a:srgbClr val="F4F1EA"/>
                </a:solidFill>
                <a:latin typeface="Cambria"/>
              </a:rPr>
              <a:t>Growing in Grace</a:t>
            </a:r>
          </a:p>
          <a:p>
            <a:r>
              <a:rPr sz="3200" b="0">
                <a:solidFill>
                  <a:srgbClr val="F4F1EA"/>
                </a:solidFill>
                <a:latin typeface="Cambria"/>
              </a:rPr>
              <a:t>Developing Godly Habits</a:t>
            </a:r>
          </a:p>
          <a:p>
            <a:r>
              <a:rPr sz="1400" b="0">
                <a:solidFill>
                  <a:srgbClr val="9A9184"/>
                </a:solidFill>
                <a:latin typeface="Arial"/>
              </a:rPr>
              <a:t>1 Timothy 4:7–10 · Luke 22:39–46 · John 18:2–4</a:t>
            </a:r>
          </a:p>
        </p:txBody>
      </p:sp>
      <p:sp>
        <p:nvSpPr>
          <p:cNvPr id="4" name="TextBox 3"/>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Godly habits are training,</a:t>
            </a:r>
          </a:p>
          <a:p>
            <a:r>
              <a:rPr sz="4200" b="0">
                <a:solidFill>
                  <a:srgbClr val="F4F1EA"/>
                </a:solidFill>
                <a:latin typeface="Cambria"/>
              </a:rPr>
              <a:t>and their purpose is to keep us near God.</a:t>
            </a:r>
          </a:p>
          <a:p>
            <a:r>
              <a:rPr sz="4200" b="0">
                <a:solidFill>
                  <a:srgbClr val="F4F1EA"/>
                </a:solidFill>
                <a:latin typeface="Cambria"/>
              </a:rPr>
              <a:t>Practiced week after week,</a:t>
            </a:r>
          </a:p>
          <a:p>
            <a:r>
              <a:rPr sz="4200" b="0">
                <a:solidFill>
                  <a:srgbClr val="F4F1EA"/>
                </a:solidFill>
                <a:latin typeface="Cambria"/>
              </a:rPr>
              <a:t>they put us in the right place</a:t>
            </a:r>
          </a:p>
          <a:p>
            <a:r>
              <a:rPr sz="4200" b="0">
                <a:solidFill>
                  <a:srgbClr val="F4F1EA"/>
                </a:solidFill>
                <a:latin typeface="Cambria"/>
              </a:rPr>
              <a:t>before the hard night comes.</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OPENING</a:t>
            </a:r>
          </a:p>
          <a:p>
            <a:pPr>
              <a:spcBef>
                <a:spcPts val="600"/>
              </a:spcBef>
            </a:pPr>
            <a:r>
              <a:rPr sz="2800" b="0">
                <a:solidFill>
                  <a:srgbClr val="F4F1EA"/>
                </a:solidFill>
                <a:latin typeface="Cambria"/>
              </a:rPr>
              <a:t>What is one habit you have kept for years without thinking about it: a route to work, a seat, a morning routine? How did it start?</a:t>
            </a:r>
          </a:p>
          <a:p>
            <a:pPr>
              <a:spcBef>
                <a:spcPts val="600"/>
              </a:spcBef>
            </a:pPr>
            <a:r>
              <a:rPr sz="2800" b="0">
                <a:solidFill>
                  <a:srgbClr val="F4F1EA"/>
                </a:solidFill>
                <a:latin typeface="Cambria"/>
              </a:rPr>
              <a:t>Think of someone you’ve watched keep a spiritual habit for a long time. What did you notice about them?</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ONE</a:t>
            </a:r>
          </a:p>
          <a:p>
            <a:r>
              <a:rPr sz="5600" b="1">
                <a:solidFill>
                  <a:srgbClr val="F4F1EA"/>
                </a:solidFill>
                <a:latin typeface="Cambria"/>
              </a:rPr>
              <a:t>The Same Pew</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A habit is what you do</a:t>
            </a:r>
          </a:p>
          <a:p>
            <a:r>
              <a:rPr sz="4200" b="0">
                <a:solidFill>
                  <a:srgbClr val="F4F1EA"/>
                </a:solidFill>
                <a:latin typeface="Cambria"/>
              </a:rPr>
              <a:t>without having to</a:t>
            </a:r>
          </a:p>
          <a:p>
            <a:r>
              <a:rPr sz="4200" b="0">
                <a:solidFill>
                  <a:srgbClr val="F4F1EA"/>
                </a:solidFill>
                <a:latin typeface="Cambria"/>
              </a:rPr>
              <a:t>decide it again.</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Your pew is telling</a:t>
            </a:r>
          </a:p>
          <a:p>
            <a:r>
              <a:rPr sz="4800" b="0">
                <a:solidFill>
                  <a:srgbClr val="F4F1EA"/>
                </a:solidFill>
                <a:latin typeface="Cambria"/>
              </a:rPr>
              <a:t>you something.</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TWO</a:t>
            </a:r>
          </a:p>
          <a:p>
            <a:r>
              <a:rPr sz="5600" b="1">
                <a:solidFill>
                  <a:srgbClr val="F4F1EA"/>
                </a:solidFill>
                <a:latin typeface="Cambria"/>
              </a:rPr>
              <a:t>Train Yourself</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They forbid marriage and demand abstinence from foods that God created to be received with gratitude</a:t>
            </a:r>
          </a:p>
          <a:p>
            <a:pPr>
              <a:spcBef>
                <a:spcPts val="1400"/>
              </a:spcBef>
            </a:pPr>
            <a:r>
              <a:rPr sz="2200" b="0">
                <a:solidFill>
                  <a:srgbClr val="E8B96A"/>
                </a:solidFill>
                <a:latin typeface="Arial"/>
              </a:rPr>
              <a:t>1 Timothy 4:3</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Rather, train yourself in godliness</a:t>
            </a:r>
          </a:p>
          <a:p>
            <a:pPr>
              <a:spcBef>
                <a:spcPts val="1400"/>
              </a:spcBef>
            </a:pPr>
            <a:r>
              <a:rPr sz="2200" b="0">
                <a:solidFill>
                  <a:srgbClr val="E8B96A"/>
                </a:solidFill>
                <a:latin typeface="Arial"/>
              </a:rPr>
              <a:t>1 Timothy 4:7</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pPr algn="ctr"/>
            <a:r>
              <a:rPr sz="8000" b="0">
                <a:solidFill>
                  <a:srgbClr val="F4F1EA"/>
                </a:solidFill>
                <a:latin typeface="Cambria"/>
              </a:rPr>
              <a:t>train yourself</a:t>
            </a:r>
          </a:p>
          <a:p>
            <a:pPr algn="ctr">
              <a:spcBef>
                <a:spcPts val="1000"/>
              </a:spcBef>
            </a:pPr>
            <a:r>
              <a:rPr sz="2200" b="0">
                <a:solidFill>
                  <a:srgbClr val="E8B96A"/>
                </a:solidFill>
                <a:latin typeface="Arial"/>
              </a:rPr>
              <a:t>1 Timothy 4:7</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A rule says don’t,</a:t>
            </a:r>
          </a:p>
          <a:p>
            <a:r>
              <a:rPr sz="4200" b="0">
                <a:solidFill>
                  <a:srgbClr val="F4F1EA"/>
                </a:solidFill>
                <a:latin typeface="Cambria"/>
              </a:rPr>
              <a:t>and that’s all it can do.</a:t>
            </a:r>
          </a:p>
          <a:p>
            <a:r>
              <a:rPr sz="4200" b="0">
                <a:solidFill>
                  <a:srgbClr val="F4F1EA"/>
                </a:solidFill>
                <a:latin typeface="Cambria"/>
              </a:rPr>
              <a:t>Training builds something,</a:t>
            </a:r>
          </a:p>
          <a:p>
            <a:r>
              <a:rPr sz="4200" b="0">
                <a:solidFill>
                  <a:srgbClr val="F4F1EA"/>
                </a:solidFill>
                <a:latin typeface="Cambria"/>
              </a:rPr>
              <a:t>one repetition at a time.</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Practice these things; be committed to them, so that your progress may be evident to all</a:t>
            </a:r>
          </a:p>
          <a:p>
            <a:pPr>
              <a:spcBef>
                <a:spcPts val="1400"/>
              </a:spcBef>
            </a:pPr>
            <a:r>
              <a:rPr sz="2200" b="0">
                <a:solidFill>
                  <a:srgbClr val="E8B96A"/>
                </a:solidFill>
                <a:latin typeface="Arial"/>
              </a:rPr>
              <a:t>1 Timothy 4:15</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Progress shows up</a:t>
            </a:r>
          </a:p>
          <a:p>
            <a:r>
              <a:rPr sz="4800" b="0">
                <a:solidFill>
                  <a:srgbClr val="F4F1EA"/>
                </a:solidFill>
                <a:latin typeface="Cambria"/>
              </a:rPr>
              <a:t>in the ordinary.</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Read 1 Timothy 4:1–8. Paul rejects strict rules about food and marriage, then tells Timothy to train. What is the difference between a rule and training?</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THREE</a:t>
            </a:r>
          </a:p>
          <a:p>
            <a:r>
              <a:rPr sz="5600" b="1">
                <a:solidFill>
                  <a:srgbClr val="F4F1EA"/>
                </a:solidFill>
                <a:latin typeface="Cambria"/>
              </a:rPr>
              <a:t>Limited Benefit</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For the training of the body has limited benefit, but godliness is beneficial in every way, since it holds promise for the present life and also for the life to come</a:t>
            </a:r>
          </a:p>
          <a:p>
            <a:pPr>
              <a:spcBef>
                <a:spcPts val="1400"/>
              </a:spcBef>
            </a:pPr>
            <a:r>
              <a:rPr sz="2200" b="0">
                <a:solidFill>
                  <a:srgbClr val="E8B96A"/>
                </a:solidFill>
                <a:latin typeface="Arial"/>
              </a:rPr>
              <a:t>1 Timothy 4:8</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pPr algn="ctr"/>
            <a:r>
              <a:rPr sz="8000" b="0">
                <a:solidFill>
                  <a:srgbClr val="F4F1EA"/>
                </a:solidFill>
                <a:latin typeface="Cambria"/>
              </a:rPr>
              <a:t>limited benefit</a:t>
            </a:r>
          </a:p>
          <a:p>
            <a:pPr algn="ctr">
              <a:spcBef>
                <a:spcPts val="1000"/>
              </a:spcBef>
            </a:pPr>
            <a:r>
              <a:rPr sz="2200" b="0">
                <a:solidFill>
                  <a:srgbClr val="E8B96A"/>
                </a:solidFill>
                <a:latin typeface="Arial"/>
              </a:rPr>
              <a:t>1 Timothy 4:8</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And most certainly, the mystery of godliness is great: He was manifested in the flesh</a:t>
            </a:r>
          </a:p>
          <a:p>
            <a:pPr>
              <a:spcBef>
                <a:spcPts val="1400"/>
              </a:spcBef>
            </a:pPr>
            <a:r>
              <a:rPr sz="2200" b="0">
                <a:solidFill>
                  <a:srgbClr val="E8B96A"/>
                </a:solidFill>
                <a:latin typeface="Arial"/>
              </a:rPr>
              <a:t>1 Timothy 3:16</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The pattern for a godly life</a:t>
            </a:r>
          </a:p>
          <a:p>
            <a:r>
              <a:rPr sz="4800" b="0">
                <a:solidFill>
                  <a:srgbClr val="F4F1EA"/>
                </a:solidFill>
                <a:latin typeface="Cambria"/>
              </a:rPr>
              <a:t>is a Person.</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For this reason we labor and strive, because we have put our hope in the living God</a:t>
            </a:r>
          </a:p>
          <a:p>
            <a:pPr>
              <a:spcBef>
                <a:spcPts val="1400"/>
              </a:spcBef>
            </a:pPr>
            <a:r>
              <a:rPr sz="2200" b="0">
                <a:solidFill>
                  <a:srgbClr val="E8B96A"/>
                </a:solidFill>
                <a:latin typeface="Arial"/>
              </a:rPr>
              <a:t>1 Timothy 4:10</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The training runs on hope.</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I fast twice a week; I give a tenth of everything I get</a:t>
            </a:r>
          </a:p>
          <a:p>
            <a:pPr>
              <a:spcBef>
                <a:spcPts val="1400"/>
              </a:spcBef>
            </a:pPr>
            <a:r>
              <a:rPr sz="2200" b="0">
                <a:solidFill>
                  <a:srgbClr val="E8B96A"/>
                </a:solidFill>
                <a:latin typeface="Arial"/>
              </a:rPr>
              <a:t>Luke 18:12</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You can keep every habit on the list</a:t>
            </a:r>
          </a:p>
          <a:p>
            <a:r>
              <a:rPr sz="4200" b="0">
                <a:solidFill>
                  <a:srgbClr val="F4F1EA"/>
                </a:solidFill>
                <a:latin typeface="Cambria"/>
              </a:rPr>
              <a:t>and still be a stranger to God.</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Read 1 Timothy 4:10. Paul says the training runs on hope in the living God. How does motive change the way a habit feels and what it produces?</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FOUR</a:t>
            </a:r>
          </a:p>
          <a:p>
            <a:r>
              <a:rPr sz="5600" b="1">
                <a:solidFill>
                  <a:srgbClr val="F4F1EA"/>
                </a:solidFill>
                <a:latin typeface="Cambria"/>
              </a:rPr>
              <a:t>As Usual</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He went out and made his way as usual to the Mount of Olives, and the disciples followed him</a:t>
            </a:r>
          </a:p>
          <a:p>
            <a:pPr>
              <a:spcBef>
                <a:spcPts val="1400"/>
              </a:spcBef>
            </a:pPr>
            <a:r>
              <a:rPr sz="2200" b="0">
                <a:solidFill>
                  <a:srgbClr val="E8B96A"/>
                </a:solidFill>
                <a:latin typeface="Arial"/>
              </a:rPr>
              <a:t>Luke 22:39</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pPr algn="ctr"/>
            <a:r>
              <a:rPr sz="8000" b="0">
                <a:solidFill>
                  <a:srgbClr val="F4F1EA"/>
                </a:solidFill>
                <a:latin typeface="Cambria"/>
              </a:rPr>
              <a:t>as usual</a:t>
            </a:r>
          </a:p>
          <a:p>
            <a:pPr algn="ctr">
              <a:spcBef>
                <a:spcPts val="1000"/>
              </a:spcBef>
            </a:pPr>
            <a:r>
              <a:rPr sz="2200" b="0">
                <a:solidFill>
                  <a:srgbClr val="E8B96A"/>
                </a:solidFill>
                <a:latin typeface="Arial"/>
              </a:rPr>
              <a:t>Luke 22:39</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In the evening he would go out and spend the night on what is called the Mount of Olives</a:t>
            </a:r>
          </a:p>
          <a:p>
            <a:pPr>
              <a:spcBef>
                <a:spcPts val="1400"/>
              </a:spcBef>
            </a:pPr>
            <a:r>
              <a:rPr sz="2200" b="0">
                <a:solidFill>
                  <a:srgbClr val="E8B96A"/>
                </a:solidFill>
                <a:latin typeface="Arial"/>
              </a:rPr>
              <a:t>Luke 21:37</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He came to Nazareth, where he had been brought up. As usual, he entered the synagogue on the Sabbath day and stood up to read</a:t>
            </a:r>
          </a:p>
          <a:p>
            <a:pPr>
              <a:spcBef>
                <a:spcPts val="1400"/>
              </a:spcBef>
            </a:pPr>
            <a:r>
              <a:rPr sz="2200" b="0">
                <a:solidFill>
                  <a:srgbClr val="E8B96A"/>
                </a:solidFill>
                <a:latin typeface="Arial"/>
              </a:rPr>
              <a:t>Luke 4:16</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400" b="1">
                <a:solidFill>
                  <a:srgbClr val="E8B96A"/>
                </a:solidFill>
                <a:latin typeface="Cambria"/>
              </a:rPr>
              <a:t>Two habits, as usual</a:t>
            </a:r>
          </a:p>
          <a:p>
            <a:pPr>
              <a:spcBef>
                <a:spcPts val="1000"/>
              </a:spcBef>
            </a:pPr>
            <a:r>
              <a:rPr sz="2800" b="0">
                <a:solidFill>
                  <a:srgbClr val="F4F1EA"/>
                </a:solidFill>
                <a:latin typeface="Arial"/>
              </a:rPr>
              <a:t>1   In the synagogue on the Sabbath · Luke 4:16</a:t>
            </a:r>
          </a:p>
          <a:p>
            <a:pPr>
              <a:spcBef>
                <a:spcPts val="1000"/>
              </a:spcBef>
            </a:pPr>
            <a:r>
              <a:rPr sz="2800" b="0">
                <a:solidFill>
                  <a:srgbClr val="F4F1EA"/>
                </a:solidFill>
                <a:latin typeface="Arial"/>
              </a:rPr>
              <a:t>2   On the Mount of Olives in prayer · Luke 22:39</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The Son of God</a:t>
            </a:r>
          </a:p>
          <a:p>
            <a:r>
              <a:rPr sz="4800" b="0">
                <a:solidFill>
                  <a:srgbClr val="F4F1EA"/>
                </a:solidFill>
                <a:latin typeface="Cambria"/>
              </a:rPr>
              <a:t>kept a schedule.</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You can’t build one</a:t>
            </a:r>
          </a:p>
          <a:p>
            <a:r>
              <a:rPr sz="4200" b="0">
                <a:solidFill>
                  <a:srgbClr val="F4F1EA"/>
                </a:solidFill>
                <a:latin typeface="Cambria"/>
              </a:rPr>
              <a:t>in the middle of a crisis.</a:t>
            </a:r>
          </a:p>
          <a:p>
            <a:r>
              <a:rPr sz="4200" b="0">
                <a:solidFill>
                  <a:srgbClr val="F4F1EA"/>
                </a:solidFill>
                <a:latin typeface="Cambria"/>
              </a:rPr>
              <a:t>You build it on ordinary nights,</a:t>
            </a:r>
          </a:p>
          <a:p>
            <a:r>
              <a:rPr sz="4200" b="0">
                <a:solidFill>
                  <a:srgbClr val="F4F1EA"/>
                </a:solidFill>
                <a:latin typeface="Cambria"/>
              </a:rPr>
              <a:t>so it’s there on the hard one.</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FIVE</a:t>
            </a:r>
          </a:p>
          <a:p>
            <a:r>
              <a:rPr sz="5600" b="1">
                <a:solidFill>
                  <a:srgbClr val="F4F1EA"/>
                </a:solidFill>
                <a:latin typeface="Cambria"/>
              </a:rPr>
              <a:t>Two Ways to</a:t>
            </a:r>
          </a:p>
          <a:p>
            <a:r>
              <a:rPr sz="5600" b="1">
                <a:solidFill>
                  <a:srgbClr val="F4F1EA"/>
                </a:solidFill>
                <a:latin typeface="Cambria"/>
              </a:rPr>
              <a:t>Spend the Night</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Pray that you may not fall into temptation</a:t>
            </a:r>
          </a:p>
          <a:p>
            <a:pPr>
              <a:spcBef>
                <a:spcPts val="1400"/>
              </a:spcBef>
            </a:pPr>
            <a:r>
              <a:rPr sz="2200" b="0">
                <a:solidFill>
                  <a:srgbClr val="E8B96A"/>
                </a:solidFill>
                <a:latin typeface="Arial"/>
              </a:rPr>
              <a:t>Luke 22:40</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Get up and pray, so that you won’t fall into temptation</a:t>
            </a:r>
          </a:p>
          <a:p>
            <a:pPr>
              <a:spcBef>
                <a:spcPts val="1400"/>
              </a:spcBef>
            </a:pPr>
            <a:r>
              <a:rPr sz="2200" b="0">
                <a:solidFill>
                  <a:srgbClr val="E8B96A"/>
                </a:solidFill>
                <a:latin typeface="Arial"/>
              </a:rPr>
              <a:t>Luke 22:46</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pPr algn="ctr"/>
            <a:r>
              <a:rPr sz="6400" b="0">
                <a:solidFill>
                  <a:srgbClr val="F4F1EA"/>
                </a:solidFill>
                <a:latin typeface="Cambria"/>
              </a:rPr>
              <a:t>exhausted from their grief</a:t>
            </a:r>
          </a:p>
          <a:p>
            <a:pPr algn="ctr">
              <a:spcBef>
                <a:spcPts val="1000"/>
              </a:spcBef>
            </a:pPr>
            <a:r>
              <a:rPr sz="2200" b="0">
                <a:solidFill>
                  <a:srgbClr val="E8B96A"/>
                </a:solidFill>
                <a:latin typeface="Arial"/>
              </a:rPr>
              <a:t>Luke 22:45</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Lord, I’m ready to go with you both to prison and to death</a:t>
            </a:r>
          </a:p>
          <a:p>
            <a:pPr>
              <a:spcBef>
                <a:spcPts val="1400"/>
              </a:spcBef>
            </a:pPr>
            <a:r>
              <a:rPr sz="2200" b="0">
                <a:solidFill>
                  <a:srgbClr val="E8B96A"/>
                </a:solidFill>
                <a:latin typeface="Arial"/>
              </a:rPr>
              <a:t>Luke 22:33</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But I have prayed for you that your faith may not fail. And you, when you have turned back, strengthen your brothers</a:t>
            </a:r>
          </a:p>
          <a:p>
            <a:pPr>
              <a:spcBef>
                <a:spcPts val="1400"/>
              </a:spcBef>
            </a:pPr>
            <a:r>
              <a:rPr sz="2200" b="0">
                <a:solidFill>
                  <a:srgbClr val="E8B96A"/>
                </a:solidFill>
                <a:latin typeface="Arial"/>
              </a:rPr>
              <a:t>Luke 22:32</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Peter’s prayers gave out that night.</a:t>
            </a:r>
          </a:p>
          <a:p>
            <a:r>
              <a:rPr sz="4200" b="0">
                <a:solidFill>
                  <a:srgbClr val="F4F1EA"/>
                </a:solidFill>
                <a:latin typeface="Cambria"/>
              </a:rPr>
              <a:t>Jesus’ prayer for Peter held.</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Read Luke 22:39–46. The disciples kept the habit of going to the place but slept instead of praying. Where are you in the right place but not doing the thing you came there to do?</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BONUS</a:t>
            </a:r>
          </a:p>
          <a:p>
            <a:r>
              <a:rPr sz="5600" b="1">
                <a:solidFill>
                  <a:srgbClr val="F4F1EA"/>
                </a:solidFill>
                <a:latin typeface="Cambria"/>
              </a:rPr>
              <a:t>The Other Habit</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400" b="0">
                <a:solidFill>
                  <a:srgbClr val="F4F1EA"/>
                </a:solidFill>
                <a:latin typeface="Cambria"/>
              </a:rPr>
              <a:t>And let us consider one another in order to provoke love and good works, not neglecting to gather together, as some are in the habit of doing, but encouraging each other, and all the more as you see the day approaching</a:t>
            </a:r>
          </a:p>
          <a:p>
            <a:pPr>
              <a:spcBef>
                <a:spcPts val="1400"/>
              </a:spcBef>
            </a:pPr>
            <a:r>
              <a:rPr sz="2200" b="0">
                <a:solidFill>
                  <a:srgbClr val="E8B96A"/>
                </a:solidFill>
                <a:latin typeface="Arial"/>
              </a:rPr>
              <a:t>Hebrews 10:24–25</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pPr algn="ctr"/>
            <a:r>
              <a:rPr sz="6400" b="0">
                <a:solidFill>
                  <a:srgbClr val="F4F1EA"/>
                </a:solidFill>
                <a:latin typeface="Cambria"/>
              </a:rPr>
              <a:t>as some are in the habit of doing</a:t>
            </a:r>
          </a:p>
          <a:p>
            <a:pPr algn="ctr">
              <a:spcBef>
                <a:spcPts val="1000"/>
              </a:spcBef>
            </a:pPr>
            <a:r>
              <a:rPr sz="2200" b="0">
                <a:solidFill>
                  <a:srgbClr val="E8B96A"/>
                </a:solidFill>
                <a:latin typeface="Arial"/>
              </a:rPr>
              <a:t>Hebrews 10:25</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You don’t drift away</a:t>
            </a:r>
          </a:p>
          <a:p>
            <a:r>
              <a:rPr sz="4200" b="0">
                <a:solidFill>
                  <a:srgbClr val="F4F1EA"/>
                </a:solidFill>
                <a:latin typeface="Cambria"/>
              </a:rPr>
              <a:t>from the assembly</a:t>
            </a:r>
          </a:p>
          <a:p>
            <a:r>
              <a:rPr sz="4200" b="0">
                <a:solidFill>
                  <a:srgbClr val="F4F1EA"/>
                </a:solidFill>
                <a:latin typeface="Cambria"/>
              </a:rPr>
              <a:t>in one Sunday.</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Hebrews says that</a:t>
            </a:r>
          </a:p>
          <a:p>
            <a:r>
              <a:rPr sz="4800" b="0">
                <a:solidFill>
                  <a:srgbClr val="F4F1EA"/>
                </a:solidFill>
                <a:latin typeface="Cambria"/>
              </a:rPr>
              <a:t>noticing is your job.</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Hebrews calls neglecting the assembly a habit too. Why is the second missed Sunday easier than the first, and what would considering one another look like for this class?</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CLOSE</a:t>
            </a:r>
          </a:p>
          <a:p>
            <a:r>
              <a:rPr sz="5600" b="1">
                <a:solidFill>
                  <a:srgbClr val="F4F1EA"/>
                </a:solidFill>
                <a:latin typeface="Cambria"/>
              </a:rPr>
              <a:t>The Chair</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A habit takes the decision</a:t>
            </a:r>
          </a:p>
          <a:p>
            <a:r>
              <a:rPr sz="4800" b="0">
                <a:solidFill>
                  <a:srgbClr val="F4F1EA"/>
                </a:solidFill>
                <a:latin typeface="Cambria"/>
              </a:rPr>
              <a:t>off the table.</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800" b="0">
                <a:solidFill>
                  <a:srgbClr val="F4F1EA"/>
                </a:solidFill>
                <a:latin typeface="Cambria"/>
              </a:rPr>
              <a:t>Start small enough</a:t>
            </a:r>
          </a:p>
          <a:p>
            <a:r>
              <a:rPr sz="4800" b="0">
                <a:solidFill>
                  <a:srgbClr val="F4F1EA"/>
                </a:solidFill>
                <a:latin typeface="Cambria"/>
              </a:rPr>
              <a:t>to keep it.</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49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Read Luke 18:9–14. The Pharisee’s habits were good ones. What went wrong, and how would we know if it were happening to us?</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400" b="1">
                <a:solidFill>
                  <a:srgbClr val="E8B96A"/>
                </a:solidFill>
                <a:latin typeface="Cambria"/>
              </a:rPr>
              <a:t>Two Things Before Sunday</a:t>
            </a:r>
          </a:p>
          <a:p>
            <a:pPr>
              <a:spcBef>
                <a:spcPts val="1000"/>
              </a:spcBef>
            </a:pPr>
            <a:r>
              <a:rPr sz="2400" b="0">
                <a:solidFill>
                  <a:srgbClr val="F4F1EA"/>
                </a:solidFill>
                <a:latin typeface="Arial"/>
              </a:rPr>
              <a:t>1   Pick one place and one time for prayer and Scripture, and keep them every day this week. Read Luke 22:39–46 there on the first morning.</a:t>
            </a:r>
          </a:p>
          <a:p>
            <a:pPr>
              <a:spcBef>
                <a:spcPts val="1000"/>
              </a:spcBef>
            </a:pPr>
            <a:r>
              <a:rPr sz="2400" b="0">
                <a:solidFill>
                  <a:srgbClr val="F4F1EA"/>
                </a:solidFill>
                <a:latin typeface="Arial"/>
              </a:rPr>
              <a:t>2   Read Psalm 42 and Habakkuk 3:17–19. In Habakkuk, count the things that fail, and watch for the animal in both passages.</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Judas, who betrayed him, also knew the place, because Jesus often met there with his disciples</a:t>
            </a:r>
          </a:p>
          <a:p>
            <a:pPr>
              <a:spcBef>
                <a:spcPts val="1400"/>
              </a:spcBef>
            </a:pPr>
            <a:r>
              <a:rPr sz="2200" b="0">
                <a:solidFill>
                  <a:srgbClr val="E8B96A"/>
                </a:solidFill>
                <a:latin typeface="Arial"/>
              </a:rPr>
              <a:t>John 18:2</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3800" b="0">
                <a:solidFill>
                  <a:srgbClr val="F4F1EA"/>
                </a:solidFill>
                <a:latin typeface="Cambria"/>
              </a:rPr>
              <a:t>Then Jesus, knowing everything that was about to happen to him, went out and said to them, “Who is it that you’re seeking?”</a:t>
            </a:r>
          </a:p>
          <a:p>
            <a:pPr>
              <a:spcBef>
                <a:spcPts val="1400"/>
              </a:spcBef>
            </a:pPr>
            <a:r>
              <a:rPr sz="2200" b="0">
                <a:solidFill>
                  <a:srgbClr val="E8B96A"/>
                </a:solidFill>
                <a:latin typeface="Arial"/>
              </a:rPr>
              <a:t>John 18:4</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1700" b="0">
                <a:solidFill>
                  <a:srgbClr val="E8B96A"/>
                </a:solidFill>
                <a:latin typeface="Arial"/>
              </a:rPr>
              <a:t>DISCUSS</a:t>
            </a:r>
          </a:p>
          <a:p>
            <a:pPr>
              <a:spcBef>
                <a:spcPts val="600"/>
              </a:spcBef>
            </a:pPr>
            <a:r>
              <a:rPr sz="3400" b="0">
                <a:solidFill>
                  <a:srgbClr val="F4F1EA"/>
                </a:solidFill>
                <a:latin typeface="Cambria"/>
              </a:rPr>
              <a:t>Read John 18:1–4. Jesus kept his habit even though Judas knew where to find him. What does that tell you about what the habit meant to him?</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4200" b="0">
                <a:solidFill>
                  <a:srgbClr val="F4F1EA"/>
                </a:solidFill>
                <a:latin typeface="Cambria"/>
              </a:rPr>
              <a:t>He kept his habit</a:t>
            </a:r>
          </a:p>
          <a:p>
            <a:r>
              <a:rPr sz="4200" b="0">
                <a:solidFill>
                  <a:srgbClr val="F4F1EA"/>
                </a:solidFill>
                <a:latin typeface="Cambria"/>
              </a:rPr>
              <a:t>on the night it was used</a:t>
            </a:r>
          </a:p>
          <a:p>
            <a:r>
              <a:rPr sz="4200" b="0">
                <a:solidFill>
                  <a:srgbClr val="F4F1EA"/>
                </a:solidFill>
                <a:latin typeface="Cambria"/>
              </a:rPr>
              <a:t>against him.</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spAutoFit/>
          </a:bodyPr>
          <a:lstStyle/>
          <a:p>
            <a:r>
              <a:rPr sz="2000" b="0">
                <a:solidFill>
                  <a:srgbClr val="E8B96A"/>
                </a:solidFill>
                <a:latin typeface="Arial"/>
              </a:rPr>
              <a:t>LESSON 8</a:t>
            </a:r>
          </a:p>
          <a:p>
            <a:r>
              <a:rPr sz="6600" b="1">
                <a:solidFill>
                  <a:srgbClr val="F4F1EA"/>
                </a:solidFill>
                <a:latin typeface="Cambria"/>
              </a:rPr>
              <a:t>Next Week</a:t>
            </a:r>
          </a:p>
          <a:p>
            <a:r>
              <a:rPr sz="3200" b="0">
                <a:solidFill>
                  <a:srgbClr val="F4F1EA"/>
                </a:solidFill>
                <a:latin typeface="Cambria"/>
              </a:rPr>
              <a:t>When Growth Doesn’t Feel Like Growth</a:t>
            </a:r>
          </a:p>
          <a:p>
            <a:r>
              <a:rPr sz="1700" b="0">
                <a:solidFill>
                  <a:srgbClr val="9A9184"/>
                </a:solidFill>
                <a:latin typeface="Arial"/>
              </a:rPr>
              <a:t>Psalm 42 · Habakkuk 3:17–18 · 2 Corinthians 4:8–9</a:t>
            </a:r>
          </a:p>
        </p:txBody>
      </p:sp>
      <p:sp>
        <p:nvSpPr>
          <p:cNvPr id="3" name="TextBox 2"/>
          <p:cNvSpPr txBox="1"/>
          <p:nvPr/>
        </p:nvSpPr>
        <p:spPr>
          <a:xfrm>
            <a:off x="11155680" y="6263640"/>
            <a:ext cx="548640" cy="320040"/>
          </a:xfrm>
          <a:prstGeom prst="rect">
            <a:avLst/>
          </a:prstGeom>
          <a:noFill/>
        </p:spPr>
        <p:txBody>
          <a:bodyPr wrap="square" anchor="ctr" lIns="0" rIns="0" tIns="0" bIns="0">
            <a:spAutoFit/>
          </a:bodyPr>
          <a:lstStyle/>
          <a:p>
            <a:pPr algn="r"/>
            <a:r>
              <a:rPr sz="1200" b="0">
                <a:solidFill>
                  <a:srgbClr val="4A4A4A"/>
                </a:solidFill>
                <a:latin typeface="Arial"/>
              </a:rPr>
              <a:t>56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