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notesMaster" Target="notesMasters/notesMaster1.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Welcome everyone in. Some in the room are in a flat season right now and won’t say so. Keep the tone warm and unhurried; this lesson is permission as much as instruction.</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Read it slowly. The last line is the hinge: who he is, not how we feel. Come back to it at the close.</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Start with the first question to warm the room; it’s easy and often funny. The second is the real one. Let people answer the last half, what they thought it meant. That’s the lie this lesson goes after.</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Video section one. The flat Sunday: singing every verse and feeling nothing.</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is the claim the whole lesson defends. Lesson 1 called feeling weather and promised this week.</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verse the lesson turns on, and the memory verse for the week. Have the room read it aloud together.</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Psalm 42. A Levite who used to lead the worship crowd, now far from all of it.</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Thirst, not indifference. A flat season can still be a hungry one.</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first kind of remembering: how it used to feel. Notice that it hurts him.</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second kind of remembering: God himself. He names his state plainly and turns.</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Only the second gives him anywhere to stand. Ask which one they tend to reach for.</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Dry in verse 1, drowning in verse 7, and he still calls the waves God’s. Even the flood belongs to God.</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Give them a minute to find both verses. Draw out how comparing today with a past high makes today feel worse.</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refrain, three times across Psalms 42 and 43.</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Still: again, after this, on the far side of a season he can’t see the end of.</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song ends in the far country. The hope is held on purpose, not felt into existence.</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Honest complaint, said to God’s face, and he still calls him my rock. Some long flat seasons have physical causes too; a doctor’s visit can be part of how God cares for us. Say that plainly if the room needs it.</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Write a few of the answers on the board. This sets up the journaling prompt and the memory verse.</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Habakkuk opens with a complaint (1:2) and closes with this.</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Last week’s reading asked them to count what fails. Ask for the number before the next slide.</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Every source of food on an ancient farm, and three of the six are pictures of fruit. A year with nothing to show for it.</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yet turns the sentence. In Hebrew it reads close to “but as for me.”</a:t>
            </a:r>
          </a:p>
        </p:txBody>
      </p:sp>
      <p:sp>
        <p:nvSpPr>
          <p:cNvPr id="4" name="Slide Number Placeholder 3"/>
          <p:cNvSpPr>
            <a:spLocks noGrp="1"/>
          </p:cNvSpPr>
          <p:nvPr>
            <p:ph type="sldNum" idx="5" sz="quarter"/>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Let this one sit for a beat.</a:t>
            </a:r>
          </a:p>
        </p:txBody>
      </p:sp>
      <p:sp>
        <p:nvSpPr>
          <p:cNvPr id="4" name="Slide Number Placeholder 3"/>
          <p:cNvSpPr>
            <a:spLocks noGrp="1"/>
          </p:cNvSpPr>
          <p:nvPr>
            <p:ph type="sldNum" idx="5" sz="quarter"/>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He isn’t numb. Trembling and rejoicing in the same chapter.</a:t>
            </a:r>
          </a:p>
        </p:txBody>
      </p:sp>
      <p:sp>
        <p:nvSpPr>
          <p:cNvPr id="4" name="Slide Number Placeholder 3"/>
          <p:cNvSpPr>
            <a:spLocks noGrp="1"/>
          </p:cNvSpPr>
          <p:nvPr>
            <p:ph type="sldNum" idx="5" sz="quarter"/>
          </p:nvPr>
        </p:nvSpPr>
        <p:spPr/>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deer again. Thirsty in Psalm 42, sure-footed here, and the Lord makes its feet.</a:t>
            </a:r>
          </a:p>
        </p:txBody>
      </p:sp>
      <p:sp>
        <p:nvSpPr>
          <p:cNvPr id="4" name="Slide Number Placeholder 3"/>
          <p:cNvSpPr>
            <a:spLocks noGrp="1"/>
          </p:cNvSpPr>
          <p:nvPr>
            <p:ph type="sldNum" idx="5" sz="quarter"/>
          </p:nvPr>
        </p:nvSpPr>
        <p:spPr/>
      </p:sp>
    </p:spTree>
  </p:cSld>
  <p:clrMapOvr>
    <a:masterClrMapping/>
  </p:clrMapOvr>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Push past the easy answer. Rejoicing in the Lord is not the same as feeling cheerful about the farm.</a:t>
            </a:r>
          </a:p>
        </p:txBody>
      </p:sp>
      <p:sp>
        <p:nvSpPr>
          <p:cNvPr id="4" name="Slide Number Placeholder 3"/>
          <p:cNvSpPr>
            <a:spLocks noGrp="1"/>
          </p:cNvSpPr>
          <p:nvPr>
            <p:ph type="sldNum" idx="5" sz="quarter"/>
          </p:nvPr>
        </p:nvSpPr>
        <p:spPr/>
      </p:sp>
    </p:spTree>
  </p:cSld>
  <p:clrMapOvr>
    <a:masterClrMapping/>
  </p:clrMapOvr>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Paul and the clay jar, 2 Corinthians 4.</a:t>
            </a:r>
          </a:p>
        </p:txBody>
      </p:sp>
      <p:sp>
        <p:nvSpPr>
          <p:cNvPr id="4" name="Slide Number Placeholder 3"/>
          <p:cNvSpPr>
            <a:spLocks noGrp="1"/>
          </p:cNvSpPr>
          <p:nvPr>
            <p:ph type="sldNum" idx="5" sz="quarter"/>
          </p:nvPr>
        </p:nvSpPr>
        <p:spPr/>
      </p:sp>
    </p:spTree>
  </p:cSld>
  <p:clrMapOvr>
    <a:masterClrMapping/>
  </p:clrMapOvr>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Four pairs. Each first half is admitted; each second half is denied.</a:t>
            </a:r>
          </a:p>
        </p:txBody>
      </p:sp>
      <p:sp>
        <p:nvSpPr>
          <p:cNvPr id="4" name="Slide Number Placeholder 3"/>
          <p:cNvSpPr>
            <a:spLocks noGrp="1"/>
          </p:cNvSpPr>
          <p:nvPr>
            <p:ph type="sldNum" idx="5" sz="quarter"/>
          </p:nvPr>
        </p:nvSpPr>
        <p:spPr/>
      </p:sp>
    </p:spTree>
  </p:cSld>
  <p:clrMapOvr>
    <a:masterClrMapping/>
  </p:clrMapOvr>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Greek play on words in verse 8. Paul admits the first half freely.</a:t>
            </a:r>
          </a:p>
        </p:txBody>
      </p:sp>
      <p:sp>
        <p:nvSpPr>
          <p:cNvPr id="4" name="Slide Number Placeholder 3"/>
          <p:cNvSpPr>
            <a:spLocks noGrp="1"/>
          </p:cNvSpPr>
          <p:nvPr>
            <p:ph type="sldNum" idx="5" sz="quarter"/>
          </p:nvPr>
        </p:nvSpPr>
        <p:spPr/>
      </p:sp>
    </p:spTree>
  </p:cSld>
  <p:clrMapOvr>
    <a:masterClrMapping/>
  </p:clrMapOvr>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Same word. Paul had been to the bottom, and verse 9 says what he learned there: trust in God who raises the dead.</a:t>
            </a:r>
          </a:p>
        </p:txBody>
      </p:sp>
      <p:sp>
        <p:nvSpPr>
          <p:cNvPr id="4" name="Slide Number Placeholder 3"/>
          <p:cNvSpPr>
            <a:spLocks noGrp="1"/>
          </p:cNvSpPr>
          <p:nvPr>
            <p:ph type="sldNum" idx="5" sz="quarter"/>
          </p:nvPr>
        </p:nvSpPr>
        <p:spPr/>
      </p:sp>
    </p:spTree>
  </p:cSld>
  <p:clrMapOvr>
    <a:masterClrMapping/>
  </p:clrMapOvr>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weakness is where the life shows, and we may be the last to notice it in ourselves.</a:t>
            </a:r>
          </a:p>
        </p:txBody>
      </p:sp>
      <p:sp>
        <p:nvSpPr>
          <p:cNvPr id="4" name="Slide Number Placeholder 3"/>
          <p:cNvSpPr>
            <a:spLocks noGrp="1"/>
          </p:cNvSpPr>
          <p:nvPr>
            <p:ph type="sldNum" idx="5" sz="quarter"/>
          </p:nvPr>
        </p:nvSpPr>
        <p:spPr/>
      </p:sp>
    </p:spTree>
  </p:cSld>
  <p:clrMapOvr>
    <a:masterClrMapping/>
  </p:clrMapOvr>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Point out that abandoned in 4:9 is next week’s question. Don’t open it yet.</a:t>
            </a:r>
          </a:p>
        </p:txBody>
      </p:sp>
      <p:sp>
        <p:nvSpPr>
          <p:cNvPr id="4" name="Slide Number Placeholder 3"/>
          <p:cNvSpPr>
            <a:spLocks noGrp="1"/>
          </p:cNvSpPr>
          <p:nvPr>
            <p:ph type="sldNum" idx="5" sz="quarter"/>
          </p:nvPr>
        </p:nvSpPr>
        <p:spPr/>
      </p:sp>
    </p:spTree>
  </p:cSld>
  <p:clrMapOvr>
    <a:masterClrMapping/>
  </p:clrMapOvr>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Not in the workbook. The video adds it because the lesson is otherwise all about you and your own soul.</a:t>
            </a:r>
          </a:p>
        </p:txBody>
      </p:sp>
      <p:sp>
        <p:nvSpPr>
          <p:cNvPr id="4" name="Slide Number Placeholder 3"/>
          <p:cNvSpPr>
            <a:spLocks noGrp="1"/>
          </p:cNvSpPr>
          <p:nvPr>
            <p:ph type="sldNum" idx="5" sz="quarter"/>
          </p:nvPr>
        </p:nvSpPr>
        <p:spPr/>
      </p:sp>
    </p:spTree>
  </p:cSld>
  <p:clrMapOvr>
    <a:masterClrMapping/>
  </p:clrMapOvr>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apostle Paul, with fears within. The same man who wrote not in despair.</a:t>
            </a:r>
          </a:p>
        </p:txBody>
      </p:sp>
      <p:sp>
        <p:nvSpPr>
          <p:cNvPr id="4" name="Slide Number Placeholder 3"/>
          <p:cNvSpPr>
            <a:spLocks noGrp="1"/>
          </p:cNvSpPr>
          <p:nvPr>
            <p:ph type="sldNum" idx="5" sz="quarter"/>
          </p:nvPr>
        </p:nvSpPr>
        <p:spPr/>
      </p:sp>
    </p:spTree>
  </p:cSld>
  <p:clrMapOvr>
    <a:masterClrMapping/>
  </p:clrMapOvr>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God’s comfort came with a face. All the verse says Titus did was arrive.</a:t>
            </a:r>
          </a:p>
        </p:txBody>
      </p:sp>
      <p:sp>
        <p:nvSpPr>
          <p:cNvPr id="4" name="Slide Number Placeholder 3"/>
          <p:cNvSpPr>
            <a:spLocks noGrp="1"/>
          </p:cNvSpPr>
          <p:nvPr>
            <p:ph type="sldNum" idx="5" sz="quarter"/>
          </p:nvPr>
        </p:nvSpPr>
        <p:spPr/>
      </p:sp>
    </p:spTree>
  </p:cSld>
  <p:clrMapOvr>
    <a:masterClrMapping/>
  </p:clrMapOvr>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Turn it outward. The psalmist’s sharpest pain was being cut off from the crowd.</a:t>
            </a:r>
          </a:p>
        </p:txBody>
      </p:sp>
      <p:sp>
        <p:nvSpPr>
          <p:cNvPr id="4" name="Slide Number Placeholder 3"/>
          <p:cNvSpPr>
            <a:spLocks noGrp="1"/>
          </p:cNvSpPr>
          <p:nvPr>
            <p:ph type="sldNum" idx="5" sz="quarter"/>
          </p:nvPr>
        </p:nvSpPr>
        <p:spPr/>
      </p:sp>
    </p:spTree>
  </p:cSld>
  <p:clrMapOvr>
    <a:masterClrMapping/>
  </p:clrMapOvr>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Most answers will be small things: a call, a meal, a ride. That’s the point.</a:t>
            </a:r>
          </a:p>
        </p:txBody>
      </p:sp>
      <p:sp>
        <p:nvSpPr>
          <p:cNvPr id="4" name="Slide Number Placeholder 3"/>
          <p:cNvSpPr>
            <a:spLocks noGrp="1"/>
          </p:cNvSpPr>
          <p:nvPr>
            <p:ph type="sldNum" idx="5" sz="quarter"/>
          </p:nvPr>
        </p:nvSpPr>
        <p:spPr/>
      </p:sp>
    </p:spTree>
  </p:cSld>
  <p:clrMapOvr>
    <a:masterClrMapping/>
  </p:clrMapOvr>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Gather the texts, then the week’s work, then Jesus.</a:t>
            </a:r>
          </a:p>
        </p:txBody>
      </p:sp>
      <p:sp>
        <p:nvSpPr>
          <p:cNvPr id="4" name="Slide Number Placeholder 3"/>
          <p:cNvSpPr>
            <a:spLocks noGrp="1"/>
          </p:cNvSpPr>
          <p:nvPr>
            <p:ph type="sldNum" idx="5" sz="quarter"/>
          </p:nvPr>
        </p:nvSpPr>
        <p:spPr/>
      </p:sp>
    </p:spTree>
  </p:cSld>
  <p:clrMapOvr>
    <a:masterClrMapping/>
  </p:clrMapOvr>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 fig tree in January has no leaves and no fruit, and it’s still a living tree.</a:t>
            </a:r>
          </a:p>
        </p:txBody>
      </p:sp>
      <p:sp>
        <p:nvSpPr>
          <p:cNvPr id="4" name="Slide Number Placeholder 3"/>
          <p:cNvSpPr>
            <a:spLocks noGrp="1"/>
          </p:cNvSpPr>
          <p:nvPr>
            <p:ph type="sldNum" idx="5" sz="quarter"/>
          </p:nvPr>
        </p:nvSpPr>
        <p:spPr/>
      </p:sp>
    </p:spTree>
  </p:cSld>
  <p:clrMapOvr>
    <a:masterClrMapping/>
  </p:clrMapOvr>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Don’t push for public answers here. Point them to the journaling prompts for the honest version.</a:t>
            </a:r>
          </a:p>
        </p:txBody>
      </p:sp>
      <p:sp>
        <p:nvSpPr>
          <p:cNvPr id="4" name="Slide Number Placeholder 3"/>
          <p:cNvSpPr>
            <a:spLocks noGrp="1"/>
          </p:cNvSpPr>
          <p:nvPr>
            <p:ph type="sldNum" idx="5" sz="quarter"/>
          </p:nvPr>
        </p:nvSpPr>
        <p:spPr/>
      </p:sp>
    </p:spTree>
  </p:cSld>
  <p:clrMapOvr>
    <a:masterClrMapping/>
  </p:clrMapOvr>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Remind them to keep the habit from Lesson 7, especially on the days it seems to be doing nothing.</a:t>
            </a:r>
          </a:p>
        </p:txBody>
      </p:sp>
      <p:sp>
        <p:nvSpPr>
          <p:cNvPr id="4" name="Slide Number Placeholder 3"/>
          <p:cNvSpPr>
            <a:spLocks noGrp="1"/>
          </p:cNvSpPr>
          <p:nvPr>
            <p:ph type="sldNum" idx="5" sz="quarter"/>
          </p:nvPr>
        </p:nvSpPr>
        <p:spPr/>
      </p:sp>
    </p:spTree>
  </p:cSld>
  <p:clrMapOvr>
    <a:masterClrMapping/>
  </p:clrMapOvr>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Jesus knew a troubled soul. In the Greek Bible, Psalm 42 uses the same verb: my soul is troubled within me.</a:t>
            </a:r>
          </a:p>
        </p:txBody>
      </p:sp>
      <p:sp>
        <p:nvSpPr>
          <p:cNvPr id="4" name="Slide Number Placeholder 3"/>
          <p:cNvSpPr>
            <a:spLocks noGrp="1"/>
          </p:cNvSpPr>
          <p:nvPr>
            <p:ph type="sldNum" idx="5" sz="quarter"/>
          </p:nvPr>
        </p:nvSpPr>
        <p:spPr/>
      </p:sp>
    </p:spTree>
  </p:cSld>
  <p:clrMapOvr>
    <a:masterClrMapping/>
  </p:clrMapOvr>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Father answered: I have glorified it, and I will glorify it again. Some heard God; some heard weather.</a:t>
            </a:r>
          </a:p>
        </p:txBody>
      </p:sp>
      <p:sp>
        <p:nvSpPr>
          <p:cNvPr id="4" name="Slide Number Placeholder 3"/>
          <p:cNvSpPr>
            <a:spLocks noGrp="1"/>
          </p:cNvSpPr>
          <p:nvPr>
            <p:ph type="sldNum" idx="5" sz="quarter"/>
          </p:nvPr>
        </p:nvSpPr>
        <p:spPr/>
      </p:sp>
    </p:spTree>
  </p:cSld>
  <p:clrMapOvr>
    <a:masterClrMapping/>
  </p:clrMapOvr>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Keep this short. Let it land, then go to the last slide.</a:t>
            </a:r>
          </a:p>
        </p:txBody>
      </p:sp>
      <p:sp>
        <p:nvSpPr>
          <p:cNvPr id="4" name="Slide Number Placeholder 3"/>
          <p:cNvSpPr>
            <a:spLocks noGrp="1"/>
          </p:cNvSpPr>
          <p:nvPr>
            <p:ph type="sldNum" idx="5" sz="quarter"/>
          </p:nvPr>
        </p:nvSpPr>
        <p:spPr/>
      </p:sp>
    </p:spTree>
  </p:cSld>
  <p:clrMapOvr>
    <a:masterClrMapping/>
  </p:clrMapOvr>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End here. No summary needed after it.</a:t>
            </a:r>
          </a:p>
        </p:txBody>
      </p:sp>
      <p:sp>
        <p:nvSpPr>
          <p:cNvPr id="4" name="Slide Number Placeholder 3"/>
          <p:cNvSpPr>
            <a:spLocks noGrp="1"/>
          </p:cNvSpPr>
          <p:nvPr>
            <p:ph type="sldNum" idx="5" sz="quarter"/>
          </p:nvPr>
        </p:nvSpPr>
        <p:spPr/>
      </p:sp>
    </p:spTree>
  </p:cSld>
  <p:clrMapOvr>
    <a:masterClrMapping/>
  </p:clrMapOvr>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Lesson 8 asked what to do when we feel nothing. Lesson 9 asks what to do when what we feel is pain.</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 Id="rId3"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9.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0.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5.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8.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9.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0.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5.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6.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pic>
        <p:nvPicPr>
          <p:cNvPr id="2" name="Picture 1" descr="project-file-ef47f64d-ba97-4f55-834f-cdde9220bc3a-Title_Slide_1920_x_1080.png"/>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868680" y="640080"/>
            <a:ext cx="6766560" cy="5577840"/>
          </a:xfrm>
          <a:prstGeom prst="rect">
            <a:avLst/>
          </a:prstGeom>
          <a:noFill/>
        </p:spPr>
        <p:txBody>
          <a:bodyPr wrap="square" anchor="ctr" lIns="0" rIns="0" tIns="0" bIns="0">
            <a:noAutofit/>
          </a:bodyPr>
          <a:lstStyle/>
          <a:p>
            <a:pPr algn="l"/>
            <a:r>
              <a:rPr sz="2000" b="0">
                <a:solidFill>
                  <a:srgbClr val="E8B96A"/>
                </a:solidFill>
                <a:latin typeface="Arial"/>
              </a:rPr>
              <a:t>LESSON 8</a:t>
            </a:r>
          </a:p>
          <a:p>
            <a:pPr algn="l">
              <a:spcBef>
                <a:spcPts val="400"/>
              </a:spcBef>
            </a:pPr>
            <a:r>
              <a:rPr sz="5400" b="1">
                <a:solidFill>
                  <a:srgbClr val="F4F1EA"/>
                </a:solidFill>
                <a:latin typeface="Cambria"/>
              </a:rPr>
              <a:t>Growing in Grace</a:t>
            </a:r>
          </a:p>
          <a:p>
            <a:pPr algn="l">
              <a:spcBef>
                <a:spcPts val="200"/>
              </a:spcBef>
            </a:pPr>
            <a:r>
              <a:rPr sz="3200" b="0">
                <a:solidFill>
                  <a:srgbClr val="F4F1EA"/>
                </a:solidFill>
                <a:latin typeface="Cambria"/>
              </a:rPr>
              <a:t>When Growth Doesn’t Feel Like Growth</a:t>
            </a:r>
          </a:p>
          <a:p>
            <a:pPr algn="l">
              <a:spcBef>
                <a:spcPts val="200"/>
              </a:spcBef>
            </a:pPr>
            <a:r>
              <a:rPr sz="1700" b="0">
                <a:solidFill>
                  <a:srgbClr val="9A9184"/>
                </a:solidFill>
                <a:latin typeface="Arial"/>
              </a:rPr>
              <a:t>Psalm 42:1–3 · Habakkuk 3:17–18 · 2 Corinthians 4:8–9</a:t>
            </a:r>
          </a:p>
        </p:txBody>
      </p:sp>
      <p:pic>
        <p:nvPicPr>
          <p:cNvPr id="3" name="Picture 2" descr="project-file-bf98ac83-e549-4a52-991f-60c9659545f7-CHL040_-_Front_Cover_Image.png"/>
          <p:cNvPicPr>
            <a:picLocks noChangeAspect="1"/>
          </p:cNvPicPr>
          <p:nvPr/>
        </p:nvPicPr>
        <p:blipFill>
          <a:blip r:embed="rId3"/>
          <a:stretch>
            <a:fillRect/>
          </a:stretch>
        </p:blipFill>
        <p:spPr>
          <a:xfrm>
            <a:off x="7848599" y="496824"/>
            <a:ext cx="4013625" cy="5864352"/>
          </a:xfrm>
          <a:prstGeom prst="rect">
            <a:avLst/>
          </a:prstGeom>
        </p:spPr>
      </p:pic>
      <p:sp>
        <p:nvSpPr>
          <p:cNvPr id="4" name="TextBox 3"/>
          <p:cNvSpPr txBox="1"/>
          <p:nvPr/>
        </p:nvSpPr>
        <p:spPr>
          <a:xfrm>
            <a:off x="11155680" y="6263640"/>
            <a:ext cx="548640" cy="320040"/>
          </a:xfrm>
          <a:prstGeom prst="rect">
            <a:avLst/>
          </a:prstGeom>
          <a:noFill/>
        </p:spPr>
        <p:txBody>
          <a:bodyPr wrap="square" anchor="ctr" lIns="0" rIns="0" tIns="0" bIns="0">
            <a:noAutofit/>
          </a:bodyPr>
          <a:lstStyle/>
          <a:p>
            <a:pPr algn="r"/>
            <a:r>
              <a:rPr sz="1200" b="0">
                <a:solidFill>
                  <a:srgbClr val="4A4A4A"/>
                </a:solidFill>
                <a:latin typeface="Arial"/>
              </a:rPr>
              <a:t>1</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868680" y="640080"/>
            <a:ext cx="10451592" cy="5577840"/>
          </a:xfrm>
          <a:prstGeom prst="rect">
            <a:avLst/>
          </a:prstGeom>
          <a:noFill/>
        </p:spPr>
        <p:txBody>
          <a:bodyPr wrap="square" anchor="ctr" lIns="0" rIns="0" tIns="0" bIns="0">
            <a:noAutofit/>
          </a:bodyPr>
          <a:lstStyle/>
          <a:p>
            <a:pPr algn="l"/>
            <a:r>
              <a:rPr sz="1700" b="0">
                <a:solidFill>
                  <a:srgbClr val="E8B96A"/>
                </a:solidFill>
                <a:latin typeface="Arial"/>
              </a:rPr>
              <a:t>THE BIG IDEA</a:t>
            </a:r>
          </a:p>
          <a:p>
            <a:pPr algn="l">
              <a:spcBef>
                <a:spcPts val="600"/>
              </a:spcBef>
            </a:pPr>
            <a:r>
              <a:rPr sz="4000" b="0">
                <a:solidFill>
                  <a:srgbClr val="F4F1EA"/>
                </a:solidFill>
                <a:latin typeface="Cambria"/>
              </a:rPr>
              <a:t>Feeling is weather, and a flat season</a:t>
            </a:r>
          </a:p>
          <a:p>
            <a:pPr algn="l">
              <a:spcBef>
                <a:spcPts val="600"/>
              </a:spcBef>
            </a:pPr>
            <a:r>
              <a:rPr sz="4000" b="0">
                <a:solidFill>
                  <a:srgbClr val="F4F1EA"/>
                </a:solidFill>
                <a:latin typeface="Cambria"/>
              </a:rPr>
              <a:t>is no proof that God has stopped working.</a:t>
            </a:r>
          </a:p>
          <a:p>
            <a:pPr algn="l">
              <a:spcBef>
                <a:spcPts val="600"/>
              </a:spcBef>
            </a:pPr>
            <a:r>
              <a:rPr sz="4000" b="0">
                <a:solidFill>
                  <a:srgbClr val="F4F1EA"/>
                </a:solidFill>
                <a:latin typeface="Cambria"/>
              </a:rPr>
              <a:t>The people of God in Scripture kept hoping</a:t>
            </a:r>
          </a:p>
          <a:p>
            <a:pPr algn="l">
              <a:spcBef>
                <a:spcPts val="600"/>
              </a:spcBef>
            </a:pPr>
            <a:r>
              <a:rPr sz="4000" b="0">
                <a:solidFill>
                  <a:srgbClr val="F4F1EA"/>
                </a:solidFill>
                <a:latin typeface="Cambria"/>
              </a:rPr>
              <a:t>and kept praising with nothing to go on</a:t>
            </a:r>
          </a:p>
          <a:p>
            <a:pPr algn="l">
              <a:spcBef>
                <a:spcPts val="600"/>
              </a:spcBef>
            </a:pPr>
            <a:r>
              <a:rPr sz="4000" b="0">
                <a:solidFill>
                  <a:srgbClr val="F4F1EA"/>
                </a:solidFill>
                <a:latin typeface="Cambria"/>
              </a:rPr>
              <a:t>but who he is.</a:t>
            </a:r>
          </a:p>
        </p:txBody>
      </p:sp>
      <p:sp>
        <p:nvSpPr>
          <p:cNvPr id="3" name="TextBox 2"/>
          <p:cNvSpPr txBox="1"/>
          <p:nvPr/>
        </p:nvSpPr>
        <p:spPr>
          <a:xfrm>
            <a:off x="11155680" y="6263640"/>
            <a:ext cx="548640" cy="320040"/>
          </a:xfrm>
          <a:prstGeom prst="rect">
            <a:avLst/>
          </a:prstGeom>
          <a:noFill/>
        </p:spPr>
        <p:txBody>
          <a:bodyPr wrap="square" anchor="ctr" lIns="0" rIns="0" tIns="0" bIns="0">
            <a:noAutofit/>
          </a:bodyPr>
          <a:lstStyle/>
          <a:p>
            <a:pPr algn="r"/>
            <a:r>
              <a:rPr sz="1200" b="0">
                <a:solidFill>
                  <a:srgbClr val="4A4A4A"/>
                </a:solidFill>
                <a:latin typeface="Arial"/>
              </a:rPr>
              <a:t>2</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868680" y="640080"/>
            <a:ext cx="10451592" cy="5577840"/>
          </a:xfrm>
          <a:prstGeom prst="rect">
            <a:avLst/>
          </a:prstGeom>
          <a:noFill/>
        </p:spPr>
        <p:txBody>
          <a:bodyPr wrap="square" anchor="ctr" lIns="0" rIns="0" tIns="0" bIns="0">
            <a:noAutofit/>
          </a:bodyPr>
          <a:lstStyle/>
          <a:p>
            <a:pPr algn="l"/>
            <a:r>
              <a:rPr sz="2000" b="0">
                <a:solidFill>
                  <a:srgbClr val="E8B96A"/>
                </a:solidFill>
                <a:latin typeface="Arial"/>
              </a:rPr>
              <a:t>OPENING</a:t>
            </a:r>
          </a:p>
          <a:p>
            <a:pPr algn="l">
              <a:lnSpc>
                <a:spcPct val="115000"/>
              </a:lnSpc>
              <a:spcBef>
                <a:spcPts val="800"/>
              </a:spcBef>
            </a:pPr>
            <a:r>
              <a:rPr sz="3000" b="0">
                <a:solidFill>
                  <a:srgbClr val="F4F1EA"/>
                </a:solidFill>
                <a:latin typeface="Cambria"/>
              </a:rPr>
              <a:t>What has helped you get through a long stretch of something dull: a long drive, a long winter, a job with no visible progress?</a:t>
            </a:r>
          </a:p>
          <a:p>
            <a:pPr algn="l">
              <a:lnSpc>
                <a:spcPct val="115000"/>
              </a:lnSpc>
              <a:spcBef>
                <a:spcPts val="800"/>
              </a:spcBef>
            </a:pPr>
            <a:r>
              <a:rPr sz="3000" b="0">
                <a:solidFill>
                  <a:srgbClr val="F4F1EA"/>
                </a:solidFill>
                <a:latin typeface="Cambria"/>
              </a:rPr>
              <a:t>Has there been a season when church, prayer, or Bible reading felt flat to you? What did you think it meant at the time?</a:t>
            </a:r>
          </a:p>
        </p:txBody>
      </p:sp>
      <p:sp>
        <p:nvSpPr>
          <p:cNvPr id="3" name="TextBox 2"/>
          <p:cNvSpPr txBox="1"/>
          <p:nvPr/>
        </p:nvSpPr>
        <p:spPr>
          <a:xfrm>
            <a:off x="11155680" y="6263640"/>
            <a:ext cx="548640" cy="320040"/>
          </a:xfrm>
          <a:prstGeom prst="rect">
            <a:avLst/>
          </a:prstGeom>
          <a:noFill/>
        </p:spPr>
        <p:txBody>
          <a:bodyPr wrap="square" anchor="ctr" lIns="0" rIns="0" tIns="0" bIns="0">
            <a:noAutofit/>
          </a:bodyPr>
          <a:lstStyle/>
          <a:p>
            <a:pPr algn="r"/>
            <a:r>
              <a:rPr sz="1200" b="0">
                <a:solidFill>
                  <a:srgbClr val="4A4A4A"/>
                </a:solidFill>
                <a:latin typeface="Arial"/>
              </a:rPr>
              <a:t>3</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868680" y="640080"/>
            <a:ext cx="10451592" cy="5577840"/>
          </a:xfrm>
          <a:prstGeom prst="rect">
            <a:avLst/>
          </a:prstGeom>
          <a:noFill/>
        </p:spPr>
        <p:txBody>
          <a:bodyPr wrap="square" anchor="ctr" lIns="0" rIns="0" tIns="0" bIns="0">
            <a:noAutofit/>
          </a:bodyPr>
          <a:lstStyle/>
          <a:p>
            <a:pPr algn="l"/>
            <a:r>
              <a:rPr sz="2000" b="0">
                <a:solidFill>
                  <a:srgbClr val="E8B96A"/>
                </a:solidFill>
                <a:latin typeface="Arial"/>
              </a:rPr>
              <a:t>ONE</a:t>
            </a:r>
          </a:p>
          <a:p>
            <a:pPr algn="l"/>
            <a:r>
              <a:rPr sz="5600" b="1">
                <a:solidFill>
                  <a:srgbClr val="F4F1EA"/>
                </a:solidFill>
                <a:latin typeface="Cambria"/>
              </a:rPr>
              <a:t>A Flat Sunday</a:t>
            </a:r>
          </a:p>
        </p:txBody>
      </p:sp>
      <p:sp>
        <p:nvSpPr>
          <p:cNvPr id="3" name="TextBox 2"/>
          <p:cNvSpPr txBox="1"/>
          <p:nvPr/>
        </p:nvSpPr>
        <p:spPr>
          <a:xfrm>
            <a:off x="11155680" y="6263640"/>
            <a:ext cx="548640" cy="320040"/>
          </a:xfrm>
          <a:prstGeom prst="rect">
            <a:avLst/>
          </a:prstGeom>
          <a:noFill/>
        </p:spPr>
        <p:txBody>
          <a:bodyPr wrap="square" anchor="ctr" lIns="0" rIns="0" tIns="0" bIns="0">
            <a:noAutofit/>
          </a:bodyPr>
          <a:lstStyle/>
          <a:p>
            <a:pPr algn="r"/>
            <a:r>
              <a:rPr sz="1200" b="0">
                <a:solidFill>
                  <a:srgbClr val="4A4A4A"/>
                </a:solidFill>
                <a:latin typeface="Arial"/>
              </a:rPr>
              <a:t>4</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868680" y="640080"/>
            <a:ext cx="10451592" cy="5577840"/>
          </a:xfrm>
          <a:prstGeom prst="rect">
            <a:avLst/>
          </a:prstGeom>
          <a:noFill/>
        </p:spPr>
        <p:txBody>
          <a:bodyPr wrap="square" anchor="ctr" lIns="0" rIns="0" tIns="0" bIns="0">
            <a:noAutofit/>
          </a:bodyPr>
          <a:lstStyle/>
          <a:p>
            <a:pPr algn="l">
              <a:lnSpc>
                <a:spcPct val="110000"/>
              </a:lnSpc>
            </a:pPr>
            <a:r>
              <a:rPr sz="4800" b="0">
                <a:solidFill>
                  <a:srgbClr val="F4F1EA"/>
                </a:solidFill>
                <a:latin typeface="Cambria"/>
              </a:rPr>
              <a:t>Feeling is weather.</a:t>
            </a:r>
          </a:p>
          <a:p>
            <a:pPr algn="l">
              <a:lnSpc>
                <a:spcPct val="110000"/>
              </a:lnSpc>
            </a:pPr>
            <a:r>
              <a:rPr sz="4800" b="0">
                <a:solidFill>
                  <a:srgbClr val="F4F1EA"/>
                </a:solidFill>
                <a:latin typeface="Cambria"/>
              </a:rPr>
              <a:t>A flat stretch doesn’t prove</a:t>
            </a:r>
          </a:p>
          <a:p>
            <a:pPr algn="l">
              <a:lnSpc>
                <a:spcPct val="110000"/>
              </a:lnSpc>
            </a:pPr>
            <a:r>
              <a:rPr sz="4800" b="0">
                <a:solidFill>
                  <a:srgbClr val="F4F1EA"/>
                </a:solidFill>
                <a:latin typeface="Cambria"/>
              </a:rPr>
              <a:t>God has stopped working on you.</a:t>
            </a:r>
          </a:p>
        </p:txBody>
      </p:sp>
      <p:sp>
        <p:nvSpPr>
          <p:cNvPr id="3" name="TextBox 2"/>
          <p:cNvSpPr txBox="1"/>
          <p:nvPr/>
        </p:nvSpPr>
        <p:spPr>
          <a:xfrm>
            <a:off x="11155680" y="6263640"/>
            <a:ext cx="548640" cy="320040"/>
          </a:xfrm>
          <a:prstGeom prst="rect">
            <a:avLst/>
          </a:prstGeom>
          <a:noFill/>
        </p:spPr>
        <p:txBody>
          <a:bodyPr wrap="square" anchor="ctr" lIns="0" rIns="0" tIns="0" bIns="0">
            <a:noAutofit/>
          </a:bodyPr>
          <a:lstStyle/>
          <a:p>
            <a:pPr algn="r"/>
            <a:r>
              <a:rPr sz="1200" b="0">
                <a:solidFill>
                  <a:srgbClr val="4A4A4A"/>
                </a:solidFill>
                <a:latin typeface="Arial"/>
              </a:rPr>
              <a:t>5</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868680" y="640080"/>
            <a:ext cx="10451592" cy="5577840"/>
          </a:xfrm>
          <a:prstGeom prst="rect">
            <a:avLst/>
          </a:prstGeom>
          <a:noFill/>
        </p:spPr>
        <p:txBody>
          <a:bodyPr wrap="square" anchor="ctr" lIns="0" rIns="0" tIns="0" bIns="0">
            <a:noAutofit/>
          </a:bodyPr>
          <a:lstStyle/>
          <a:p>
            <a:pPr algn="l">
              <a:lnSpc>
                <a:spcPct val="125000"/>
              </a:lnSpc>
            </a:pPr>
            <a:r>
              <a:rPr sz="3800" b="0">
                <a:solidFill>
                  <a:srgbClr val="F4F1EA"/>
                </a:solidFill>
                <a:latin typeface="Cambria"/>
              </a:rPr>
              <a:t>Why, my soul, are you so dejected? Why are you in such turmoil? Put your hope in God, for I will still praise him, my Savior and my God</a:t>
            </a:r>
          </a:p>
          <a:p>
            <a:pPr algn="l">
              <a:spcBef>
                <a:spcPts val="1800"/>
              </a:spcBef>
            </a:pPr>
            <a:r>
              <a:rPr sz="2200" b="0">
                <a:solidFill>
                  <a:srgbClr val="E8B96A"/>
                </a:solidFill>
                <a:latin typeface="Arial"/>
              </a:rPr>
              <a:t>Psalm 42:5</a:t>
            </a:r>
          </a:p>
        </p:txBody>
      </p:sp>
      <p:sp>
        <p:nvSpPr>
          <p:cNvPr id="3" name="TextBox 2"/>
          <p:cNvSpPr txBox="1"/>
          <p:nvPr/>
        </p:nvSpPr>
        <p:spPr>
          <a:xfrm>
            <a:off x="11155680" y="6263640"/>
            <a:ext cx="548640" cy="320040"/>
          </a:xfrm>
          <a:prstGeom prst="rect">
            <a:avLst/>
          </a:prstGeom>
          <a:noFill/>
        </p:spPr>
        <p:txBody>
          <a:bodyPr wrap="square" anchor="ctr" lIns="0" rIns="0" tIns="0" bIns="0">
            <a:noAutofit/>
          </a:bodyPr>
          <a:lstStyle/>
          <a:p>
            <a:pPr algn="r"/>
            <a:r>
              <a:rPr sz="1200" b="0">
                <a:solidFill>
                  <a:srgbClr val="4A4A4A"/>
                </a:solidFill>
                <a:latin typeface="Arial"/>
              </a:rPr>
              <a:t>6</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868680" y="640080"/>
            <a:ext cx="10451592" cy="5577840"/>
          </a:xfrm>
          <a:prstGeom prst="rect">
            <a:avLst/>
          </a:prstGeom>
          <a:noFill/>
        </p:spPr>
        <p:txBody>
          <a:bodyPr wrap="square" anchor="ctr" lIns="0" rIns="0" tIns="0" bIns="0">
            <a:noAutofit/>
          </a:bodyPr>
          <a:lstStyle/>
          <a:p>
            <a:pPr algn="l"/>
            <a:r>
              <a:rPr sz="2000" b="0">
                <a:solidFill>
                  <a:srgbClr val="E8B96A"/>
                </a:solidFill>
                <a:latin typeface="Arial"/>
              </a:rPr>
              <a:t>TWO</a:t>
            </a:r>
          </a:p>
          <a:p>
            <a:pPr algn="l"/>
            <a:r>
              <a:rPr sz="5600" b="1">
                <a:solidFill>
                  <a:srgbClr val="F4F1EA"/>
                </a:solidFill>
                <a:latin typeface="Cambria"/>
              </a:rPr>
              <a:t>A Thirsty Deer</a:t>
            </a:r>
          </a:p>
        </p:txBody>
      </p:sp>
      <p:sp>
        <p:nvSpPr>
          <p:cNvPr id="3" name="TextBox 2"/>
          <p:cNvSpPr txBox="1"/>
          <p:nvPr/>
        </p:nvSpPr>
        <p:spPr>
          <a:xfrm>
            <a:off x="11155680" y="6263640"/>
            <a:ext cx="548640" cy="320040"/>
          </a:xfrm>
          <a:prstGeom prst="rect">
            <a:avLst/>
          </a:prstGeom>
          <a:noFill/>
        </p:spPr>
        <p:txBody>
          <a:bodyPr wrap="square" anchor="ctr" lIns="0" rIns="0" tIns="0" bIns="0">
            <a:noAutofit/>
          </a:bodyPr>
          <a:lstStyle/>
          <a:p>
            <a:pPr algn="r"/>
            <a:r>
              <a:rPr sz="1200" b="0">
                <a:solidFill>
                  <a:srgbClr val="4A4A4A"/>
                </a:solidFill>
                <a:latin typeface="Arial"/>
              </a:rPr>
              <a:t>7</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868680" y="640080"/>
            <a:ext cx="10451592" cy="5577840"/>
          </a:xfrm>
          <a:prstGeom prst="rect">
            <a:avLst/>
          </a:prstGeom>
          <a:noFill/>
        </p:spPr>
        <p:txBody>
          <a:bodyPr wrap="square" anchor="ctr" lIns="0" rIns="0" tIns="0" bIns="0">
            <a:noAutofit/>
          </a:bodyPr>
          <a:lstStyle/>
          <a:p>
            <a:pPr algn="l">
              <a:lnSpc>
                <a:spcPct val="125000"/>
              </a:lnSpc>
            </a:pPr>
            <a:r>
              <a:rPr sz="3800" b="0">
                <a:solidFill>
                  <a:srgbClr val="F4F1EA"/>
                </a:solidFill>
                <a:latin typeface="Cambria"/>
              </a:rPr>
              <a:t>As a deer longs for flowing streams, so I long for you, God. I thirst for God, the living God. When can I come and appear before God?</a:t>
            </a:r>
          </a:p>
          <a:p>
            <a:pPr algn="l">
              <a:spcBef>
                <a:spcPts val="1800"/>
              </a:spcBef>
            </a:pPr>
            <a:r>
              <a:rPr sz="2200" b="0">
                <a:solidFill>
                  <a:srgbClr val="E8B96A"/>
                </a:solidFill>
                <a:latin typeface="Arial"/>
              </a:rPr>
              <a:t>Psalm 42:1–2</a:t>
            </a:r>
          </a:p>
        </p:txBody>
      </p:sp>
      <p:sp>
        <p:nvSpPr>
          <p:cNvPr id="3" name="TextBox 2"/>
          <p:cNvSpPr txBox="1"/>
          <p:nvPr/>
        </p:nvSpPr>
        <p:spPr>
          <a:xfrm>
            <a:off x="11155680" y="6263640"/>
            <a:ext cx="548640" cy="320040"/>
          </a:xfrm>
          <a:prstGeom prst="rect">
            <a:avLst/>
          </a:prstGeom>
          <a:noFill/>
        </p:spPr>
        <p:txBody>
          <a:bodyPr wrap="square" anchor="ctr" lIns="0" rIns="0" tIns="0" bIns="0">
            <a:noAutofit/>
          </a:bodyPr>
          <a:lstStyle/>
          <a:p>
            <a:pPr algn="r"/>
            <a:r>
              <a:rPr sz="1200" b="0">
                <a:solidFill>
                  <a:srgbClr val="4A4A4A"/>
                </a:solidFill>
                <a:latin typeface="Arial"/>
              </a:rPr>
              <a:t>8</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868680" y="640080"/>
            <a:ext cx="10451592" cy="5577840"/>
          </a:xfrm>
          <a:prstGeom prst="rect">
            <a:avLst/>
          </a:prstGeom>
          <a:noFill/>
        </p:spPr>
        <p:txBody>
          <a:bodyPr wrap="square" anchor="ctr" lIns="0" rIns="0" tIns="0" bIns="0">
            <a:noAutofit/>
          </a:bodyPr>
          <a:lstStyle/>
          <a:p>
            <a:pPr algn="l">
              <a:lnSpc>
                <a:spcPct val="125000"/>
              </a:lnSpc>
            </a:pPr>
            <a:r>
              <a:rPr sz="3800" b="0">
                <a:solidFill>
                  <a:srgbClr val="F4F1EA"/>
                </a:solidFill>
                <a:latin typeface="Cambria"/>
              </a:rPr>
              <a:t>I remember this as I pour out my heart: how I walked with many, leading the festive procession to the house of God, with joyful and thankful shouts</a:t>
            </a:r>
          </a:p>
          <a:p>
            <a:pPr algn="l">
              <a:spcBef>
                <a:spcPts val="1800"/>
              </a:spcBef>
            </a:pPr>
            <a:r>
              <a:rPr sz="2200" b="0">
                <a:solidFill>
                  <a:srgbClr val="E8B96A"/>
                </a:solidFill>
                <a:latin typeface="Arial"/>
              </a:rPr>
              <a:t>Psalm 42:4</a:t>
            </a:r>
          </a:p>
        </p:txBody>
      </p:sp>
      <p:sp>
        <p:nvSpPr>
          <p:cNvPr id="3" name="TextBox 2"/>
          <p:cNvSpPr txBox="1"/>
          <p:nvPr/>
        </p:nvSpPr>
        <p:spPr>
          <a:xfrm>
            <a:off x="11155680" y="6263640"/>
            <a:ext cx="548640" cy="320040"/>
          </a:xfrm>
          <a:prstGeom prst="rect">
            <a:avLst/>
          </a:prstGeom>
          <a:noFill/>
        </p:spPr>
        <p:txBody>
          <a:bodyPr wrap="square" anchor="ctr" lIns="0" rIns="0" tIns="0" bIns="0">
            <a:noAutofit/>
          </a:bodyPr>
          <a:lstStyle/>
          <a:p>
            <a:pPr algn="r"/>
            <a:r>
              <a:rPr sz="1200" b="0">
                <a:solidFill>
                  <a:srgbClr val="4A4A4A"/>
                </a:solidFill>
                <a:latin typeface="Arial"/>
              </a:rPr>
              <a:t>9</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868680" y="640080"/>
            <a:ext cx="10451592" cy="5577840"/>
          </a:xfrm>
          <a:prstGeom prst="rect">
            <a:avLst/>
          </a:prstGeom>
          <a:noFill/>
        </p:spPr>
        <p:txBody>
          <a:bodyPr wrap="square" anchor="ctr" lIns="0" rIns="0" tIns="0" bIns="0">
            <a:noAutofit/>
          </a:bodyPr>
          <a:lstStyle/>
          <a:p>
            <a:pPr algn="l">
              <a:lnSpc>
                <a:spcPct val="125000"/>
              </a:lnSpc>
            </a:pPr>
            <a:r>
              <a:rPr sz="3800" b="0">
                <a:solidFill>
                  <a:srgbClr val="F4F1EA"/>
                </a:solidFill>
                <a:latin typeface="Cambria"/>
              </a:rPr>
              <a:t>My God, I am deeply depressed; therefore I remember you</a:t>
            </a:r>
          </a:p>
          <a:p>
            <a:pPr algn="l">
              <a:spcBef>
                <a:spcPts val="1800"/>
              </a:spcBef>
            </a:pPr>
            <a:r>
              <a:rPr sz="2200" b="0">
                <a:solidFill>
                  <a:srgbClr val="E8B96A"/>
                </a:solidFill>
                <a:latin typeface="Arial"/>
              </a:rPr>
              <a:t>Psalm 42:6</a:t>
            </a:r>
          </a:p>
        </p:txBody>
      </p:sp>
      <p:sp>
        <p:nvSpPr>
          <p:cNvPr id="3" name="TextBox 2"/>
          <p:cNvSpPr txBox="1"/>
          <p:nvPr/>
        </p:nvSpPr>
        <p:spPr>
          <a:xfrm>
            <a:off x="11155680" y="6263640"/>
            <a:ext cx="548640" cy="320040"/>
          </a:xfrm>
          <a:prstGeom prst="rect">
            <a:avLst/>
          </a:prstGeom>
          <a:noFill/>
        </p:spPr>
        <p:txBody>
          <a:bodyPr wrap="square" anchor="ctr" lIns="0" rIns="0" tIns="0" bIns="0">
            <a:noAutofit/>
          </a:bodyPr>
          <a:lstStyle/>
          <a:p>
            <a:pPr algn="r"/>
            <a:r>
              <a:rPr sz="1200" b="0">
                <a:solidFill>
                  <a:srgbClr val="4A4A4A"/>
                </a:solidFill>
                <a:latin typeface="Arial"/>
              </a:rPr>
              <a:t>10</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868680" y="640080"/>
            <a:ext cx="10451592" cy="5577840"/>
          </a:xfrm>
          <a:prstGeom prst="rect">
            <a:avLst/>
          </a:prstGeom>
          <a:noFill/>
        </p:spPr>
        <p:txBody>
          <a:bodyPr wrap="square" anchor="ctr" lIns="0" rIns="0" tIns="0" bIns="0">
            <a:noAutofit/>
          </a:bodyPr>
          <a:lstStyle/>
          <a:p>
            <a:pPr algn="l">
              <a:lnSpc>
                <a:spcPct val="110000"/>
              </a:lnSpc>
            </a:pPr>
            <a:r>
              <a:rPr sz="4800" b="0">
                <a:solidFill>
                  <a:srgbClr val="F4F1EA"/>
                </a:solidFill>
                <a:latin typeface="Cambria"/>
              </a:rPr>
              <a:t>The first memory is about</a:t>
            </a:r>
          </a:p>
          <a:p>
            <a:pPr algn="l">
              <a:lnSpc>
                <a:spcPct val="110000"/>
              </a:lnSpc>
            </a:pPr>
            <a:r>
              <a:rPr sz="4800" b="0">
                <a:solidFill>
                  <a:srgbClr val="F4F1EA"/>
                </a:solidFill>
                <a:latin typeface="Cambria"/>
              </a:rPr>
              <a:t>his old feelings.</a:t>
            </a:r>
          </a:p>
          <a:p>
            <a:pPr algn="l">
              <a:lnSpc>
                <a:spcPct val="110000"/>
              </a:lnSpc>
            </a:pPr>
            <a:r>
              <a:rPr sz="4800" b="0">
                <a:solidFill>
                  <a:srgbClr val="F4F1EA"/>
                </a:solidFill>
                <a:latin typeface="Cambria"/>
              </a:rPr>
              <a:t>The second is about God.</a:t>
            </a:r>
          </a:p>
        </p:txBody>
      </p:sp>
      <p:sp>
        <p:nvSpPr>
          <p:cNvPr id="3" name="TextBox 2"/>
          <p:cNvSpPr txBox="1"/>
          <p:nvPr/>
        </p:nvSpPr>
        <p:spPr>
          <a:xfrm>
            <a:off x="11155680" y="6263640"/>
            <a:ext cx="548640" cy="320040"/>
          </a:xfrm>
          <a:prstGeom prst="rect">
            <a:avLst/>
          </a:prstGeom>
          <a:noFill/>
        </p:spPr>
        <p:txBody>
          <a:bodyPr wrap="square" anchor="ctr" lIns="0" rIns="0" tIns="0" bIns="0">
            <a:noAutofit/>
          </a:bodyPr>
          <a:lstStyle/>
          <a:p>
            <a:pPr algn="r"/>
            <a:r>
              <a:rPr sz="1200" b="0">
                <a:solidFill>
                  <a:srgbClr val="4A4A4A"/>
                </a:solidFill>
                <a:latin typeface="Arial"/>
              </a:rPr>
              <a:t>11</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868680" y="640080"/>
            <a:ext cx="10451592" cy="5577840"/>
          </a:xfrm>
          <a:prstGeom prst="rect">
            <a:avLst/>
          </a:prstGeom>
          <a:noFill/>
        </p:spPr>
        <p:txBody>
          <a:bodyPr wrap="square" anchor="ctr" lIns="0" rIns="0" tIns="0" bIns="0">
            <a:noAutofit/>
          </a:bodyPr>
          <a:lstStyle/>
          <a:p>
            <a:pPr algn="ctr"/>
            <a:r>
              <a:rPr sz="8000" b="0">
                <a:solidFill>
                  <a:srgbClr val="F4F1EA"/>
                </a:solidFill>
                <a:latin typeface="Cambria"/>
              </a:rPr>
              <a:t>your breakers</a:t>
            </a:r>
          </a:p>
          <a:p>
            <a:pPr algn="ctr">
              <a:spcBef>
                <a:spcPts val="1800"/>
              </a:spcBef>
            </a:pPr>
            <a:r>
              <a:rPr sz="2200" b="0">
                <a:solidFill>
                  <a:srgbClr val="E8B96A"/>
                </a:solidFill>
                <a:latin typeface="Arial"/>
              </a:rPr>
              <a:t>Psalm 42:7</a:t>
            </a:r>
          </a:p>
        </p:txBody>
      </p:sp>
      <p:sp>
        <p:nvSpPr>
          <p:cNvPr id="3" name="TextBox 2"/>
          <p:cNvSpPr txBox="1"/>
          <p:nvPr/>
        </p:nvSpPr>
        <p:spPr>
          <a:xfrm>
            <a:off x="11155680" y="6263640"/>
            <a:ext cx="548640" cy="320040"/>
          </a:xfrm>
          <a:prstGeom prst="rect">
            <a:avLst/>
          </a:prstGeom>
          <a:noFill/>
        </p:spPr>
        <p:txBody>
          <a:bodyPr wrap="square" anchor="ctr" lIns="0" rIns="0" tIns="0" bIns="0">
            <a:noAutofit/>
          </a:bodyPr>
          <a:lstStyle/>
          <a:p>
            <a:pPr algn="r"/>
            <a:r>
              <a:rPr sz="1200" b="0">
                <a:solidFill>
                  <a:srgbClr val="4A4A4A"/>
                </a:solidFill>
                <a:latin typeface="Arial"/>
              </a:rPr>
              <a:t>12</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868680" y="640080"/>
            <a:ext cx="10451592" cy="5577840"/>
          </a:xfrm>
          <a:prstGeom prst="rect">
            <a:avLst/>
          </a:prstGeom>
          <a:noFill/>
        </p:spPr>
        <p:txBody>
          <a:bodyPr wrap="square" anchor="ctr" lIns="0" rIns="0" tIns="0" bIns="0">
            <a:noAutofit/>
          </a:bodyPr>
          <a:lstStyle/>
          <a:p>
            <a:pPr algn="l"/>
            <a:r>
              <a:rPr sz="2000" b="0">
                <a:solidFill>
                  <a:srgbClr val="E8B96A"/>
                </a:solidFill>
                <a:latin typeface="Arial"/>
              </a:rPr>
              <a:t>DISCUSS</a:t>
            </a:r>
          </a:p>
          <a:p>
            <a:pPr algn="l">
              <a:lnSpc>
                <a:spcPct val="115000"/>
              </a:lnSpc>
              <a:spcBef>
                <a:spcPts val="800"/>
              </a:spcBef>
            </a:pPr>
            <a:r>
              <a:rPr sz="3400" b="0">
                <a:solidFill>
                  <a:srgbClr val="F4F1EA"/>
                </a:solidFill>
                <a:latin typeface="Cambria"/>
              </a:rPr>
              <a:t>Read Psalm 42. The psalmist remembers two different things in verses 4 and 6. What is the difference, and which kind of remembering do you tend to do?</a:t>
            </a:r>
          </a:p>
        </p:txBody>
      </p:sp>
      <p:sp>
        <p:nvSpPr>
          <p:cNvPr id="3" name="TextBox 2"/>
          <p:cNvSpPr txBox="1"/>
          <p:nvPr/>
        </p:nvSpPr>
        <p:spPr>
          <a:xfrm>
            <a:off x="11155680" y="6263640"/>
            <a:ext cx="548640" cy="320040"/>
          </a:xfrm>
          <a:prstGeom prst="rect">
            <a:avLst/>
          </a:prstGeom>
          <a:noFill/>
        </p:spPr>
        <p:txBody>
          <a:bodyPr wrap="square" anchor="ctr" lIns="0" rIns="0" tIns="0" bIns="0">
            <a:noAutofit/>
          </a:bodyPr>
          <a:lstStyle/>
          <a:p>
            <a:pPr algn="r"/>
            <a:r>
              <a:rPr sz="1200" b="0">
                <a:solidFill>
                  <a:srgbClr val="4A4A4A"/>
                </a:solidFill>
                <a:latin typeface="Arial"/>
              </a:rPr>
              <a:t>13</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868680" y="640080"/>
            <a:ext cx="10451592" cy="5577840"/>
          </a:xfrm>
          <a:prstGeom prst="rect">
            <a:avLst/>
          </a:prstGeom>
          <a:noFill/>
        </p:spPr>
        <p:txBody>
          <a:bodyPr wrap="square" anchor="ctr" lIns="0" rIns="0" tIns="0" bIns="0">
            <a:noAutofit/>
          </a:bodyPr>
          <a:lstStyle/>
          <a:p>
            <a:pPr algn="l"/>
            <a:r>
              <a:rPr sz="2000" b="0">
                <a:solidFill>
                  <a:srgbClr val="E8B96A"/>
                </a:solidFill>
                <a:latin typeface="Arial"/>
              </a:rPr>
              <a:t>THREE</a:t>
            </a:r>
          </a:p>
          <a:p>
            <a:pPr algn="l"/>
            <a:r>
              <a:rPr sz="5600" b="1">
                <a:solidFill>
                  <a:srgbClr val="F4F1EA"/>
                </a:solidFill>
                <a:latin typeface="Cambria"/>
              </a:rPr>
              <a:t>Talking Back</a:t>
            </a:r>
          </a:p>
          <a:p>
            <a:pPr algn="l"/>
            <a:r>
              <a:rPr sz="5600" b="1">
                <a:solidFill>
                  <a:srgbClr val="F4F1EA"/>
                </a:solidFill>
                <a:latin typeface="Cambria"/>
              </a:rPr>
              <a:t>to Your Soul</a:t>
            </a:r>
          </a:p>
        </p:txBody>
      </p:sp>
      <p:sp>
        <p:nvSpPr>
          <p:cNvPr id="3" name="TextBox 2"/>
          <p:cNvSpPr txBox="1"/>
          <p:nvPr/>
        </p:nvSpPr>
        <p:spPr>
          <a:xfrm>
            <a:off x="11155680" y="6263640"/>
            <a:ext cx="548640" cy="320040"/>
          </a:xfrm>
          <a:prstGeom prst="rect">
            <a:avLst/>
          </a:prstGeom>
          <a:noFill/>
        </p:spPr>
        <p:txBody>
          <a:bodyPr wrap="square" anchor="ctr" lIns="0" rIns="0" tIns="0" bIns="0">
            <a:noAutofit/>
          </a:bodyPr>
          <a:lstStyle/>
          <a:p>
            <a:pPr algn="r"/>
            <a:r>
              <a:rPr sz="1200" b="0">
                <a:solidFill>
                  <a:srgbClr val="4A4A4A"/>
                </a:solidFill>
                <a:latin typeface="Arial"/>
              </a:rPr>
              <a:t>14</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868680" y="640080"/>
            <a:ext cx="10451592" cy="5577840"/>
          </a:xfrm>
          <a:prstGeom prst="rect">
            <a:avLst/>
          </a:prstGeom>
          <a:noFill/>
        </p:spPr>
        <p:txBody>
          <a:bodyPr wrap="square" anchor="ctr" lIns="0" rIns="0" tIns="0" bIns="0">
            <a:noAutofit/>
          </a:bodyPr>
          <a:lstStyle/>
          <a:p>
            <a:pPr algn="ctr"/>
            <a:r>
              <a:rPr sz="8000" b="0">
                <a:solidFill>
                  <a:srgbClr val="F4F1EA"/>
                </a:solidFill>
                <a:latin typeface="Cambria"/>
              </a:rPr>
              <a:t>I will still praise him</a:t>
            </a:r>
          </a:p>
          <a:p>
            <a:pPr algn="ctr">
              <a:spcBef>
                <a:spcPts val="1800"/>
              </a:spcBef>
            </a:pPr>
            <a:r>
              <a:rPr sz="2200" b="0">
                <a:solidFill>
                  <a:srgbClr val="E8B96A"/>
                </a:solidFill>
                <a:latin typeface="Arial"/>
              </a:rPr>
              <a:t>Psalm 42:5</a:t>
            </a:r>
          </a:p>
        </p:txBody>
      </p:sp>
      <p:sp>
        <p:nvSpPr>
          <p:cNvPr id="3" name="TextBox 2"/>
          <p:cNvSpPr txBox="1"/>
          <p:nvPr/>
        </p:nvSpPr>
        <p:spPr>
          <a:xfrm>
            <a:off x="11155680" y="6263640"/>
            <a:ext cx="548640" cy="320040"/>
          </a:xfrm>
          <a:prstGeom prst="rect">
            <a:avLst/>
          </a:prstGeom>
          <a:noFill/>
        </p:spPr>
        <p:txBody>
          <a:bodyPr wrap="square" anchor="ctr" lIns="0" rIns="0" tIns="0" bIns="0">
            <a:noAutofit/>
          </a:bodyPr>
          <a:lstStyle/>
          <a:p>
            <a:pPr algn="r"/>
            <a:r>
              <a:rPr sz="1200" b="0">
                <a:solidFill>
                  <a:srgbClr val="4A4A4A"/>
                </a:solidFill>
                <a:latin typeface="Arial"/>
              </a:rPr>
              <a:t>15</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868680" y="640080"/>
            <a:ext cx="10451592" cy="5577840"/>
          </a:xfrm>
          <a:prstGeom prst="rect">
            <a:avLst/>
          </a:prstGeom>
          <a:noFill/>
        </p:spPr>
        <p:txBody>
          <a:bodyPr wrap="square" anchor="ctr" lIns="0" rIns="0" tIns="0" bIns="0">
            <a:noAutofit/>
          </a:bodyPr>
          <a:lstStyle/>
          <a:p>
            <a:pPr algn="l">
              <a:lnSpc>
                <a:spcPct val="110000"/>
              </a:lnSpc>
            </a:pPr>
            <a:r>
              <a:rPr sz="4800" b="0">
                <a:solidFill>
                  <a:srgbClr val="F4F1EA"/>
                </a:solidFill>
                <a:latin typeface="Cambria"/>
              </a:rPr>
              <a:t>His feelings never catch up.</a:t>
            </a:r>
          </a:p>
          <a:p>
            <a:pPr algn="l">
              <a:lnSpc>
                <a:spcPct val="110000"/>
              </a:lnSpc>
            </a:pPr>
            <a:r>
              <a:rPr sz="4800" b="0">
                <a:solidFill>
                  <a:srgbClr val="F4F1EA"/>
                </a:solidFill>
                <a:latin typeface="Cambria"/>
              </a:rPr>
              <a:t>He keeps hoping anyway.</a:t>
            </a:r>
          </a:p>
        </p:txBody>
      </p:sp>
      <p:sp>
        <p:nvSpPr>
          <p:cNvPr id="3" name="TextBox 2"/>
          <p:cNvSpPr txBox="1"/>
          <p:nvPr/>
        </p:nvSpPr>
        <p:spPr>
          <a:xfrm>
            <a:off x="11155680" y="6263640"/>
            <a:ext cx="548640" cy="320040"/>
          </a:xfrm>
          <a:prstGeom prst="rect">
            <a:avLst/>
          </a:prstGeom>
          <a:noFill/>
        </p:spPr>
        <p:txBody>
          <a:bodyPr wrap="square" anchor="ctr" lIns="0" rIns="0" tIns="0" bIns="0">
            <a:noAutofit/>
          </a:bodyPr>
          <a:lstStyle/>
          <a:p>
            <a:pPr algn="r"/>
            <a:r>
              <a:rPr sz="1200" b="0">
                <a:solidFill>
                  <a:srgbClr val="4A4A4A"/>
                </a:solidFill>
                <a:latin typeface="Arial"/>
              </a:rPr>
              <a:t>16</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868680" y="640080"/>
            <a:ext cx="10451592" cy="5577840"/>
          </a:xfrm>
          <a:prstGeom prst="rect">
            <a:avLst/>
          </a:prstGeom>
          <a:noFill/>
        </p:spPr>
        <p:txBody>
          <a:bodyPr wrap="square" anchor="ctr" lIns="0" rIns="0" tIns="0" bIns="0">
            <a:noAutofit/>
          </a:bodyPr>
          <a:lstStyle/>
          <a:p>
            <a:pPr algn="l">
              <a:lnSpc>
                <a:spcPct val="125000"/>
              </a:lnSpc>
            </a:pPr>
            <a:r>
              <a:rPr sz="3800" b="0">
                <a:solidFill>
                  <a:srgbClr val="F4F1EA"/>
                </a:solidFill>
                <a:latin typeface="Cambria"/>
              </a:rPr>
              <a:t>I will say to God, my rock, “Why have you forgotten me?”</a:t>
            </a:r>
          </a:p>
          <a:p>
            <a:pPr algn="l">
              <a:spcBef>
                <a:spcPts val="1800"/>
              </a:spcBef>
            </a:pPr>
            <a:r>
              <a:rPr sz="2200" b="0">
                <a:solidFill>
                  <a:srgbClr val="E8B96A"/>
                </a:solidFill>
                <a:latin typeface="Arial"/>
              </a:rPr>
              <a:t>Psalm 42:9</a:t>
            </a:r>
          </a:p>
        </p:txBody>
      </p:sp>
      <p:sp>
        <p:nvSpPr>
          <p:cNvPr id="3" name="TextBox 2"/>
          <p:cNvSpPr txBox="1"/>
          <p:nvPr/>
        </p:nvSpPr>
        <p:spPr>
          <a:xfrm>
            <a:off x="11155680" y="6263640"/>
            <a:ext cx="548640" cy="320040"/>
          </a:xfrm>
          <a:prstGeom prst="rect">
            <a:avLst/>
          </a:prstGeom>
          <a:noFill/>
        </p:spPr>
        <p:txBody>
          <a:bodyPr wrap="square" anchor="ctr" lIns="0" rIns="0" tIns="0" bIns="0">
            <a:noAutofit/>
          </a:bodyPr>
          <a:lstStyle/>
          <a:p>
            <a:pPr algn="r"/>
            <a:r>
              <a:rPr sz="1200" b="0">
                <a:solidFill>
                  <a:srgbClr val="4A4A4A"/>
                </a:solidFill>
                <a:latin typeface="Arial"/>
              </a:rPr>
              <a:t>17</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868680" y="640080"/>
            <a:ext cx="10451592" cy="5577840"/>
          </a:xfrm>
          <a:prstGeom prst="rect">
            <a:avLst/>
          </a:prstGeom>
          <a:noFill/>
        </p:spPr>
        <p:txBody>
          <a:bodyPr wrap="square" anchor="ctr" lIns="0" rIns="0" tIns="0" bIns="0">
            <a:noAutofit/>
          </a:bodyPr>
          <a:lstStyle/>
          <a:p>
            <a:pPr algn="l"/>
            <a:r>
              <a:rPr sz="2000" b="0">
                <a:solidFill>
                  <a:srgbClr val="E8B96A"/>
                </a:solidFill>
                <a:latin typeface="Arial"/>
              </a:rPr>
              <a:t>DISCUSS</a:t>
            </a:r>
          </a:p>
          <a:p>
            <a:pPr algn="l">
              <a:lnSpc>
                <a:spcPct val="115000"/>
              </a:lnSpc>
              <a:spcBef>
                <a:spcPts val="800"/>
              </a:spcBef>
            </a:pPr>
            <a:r>
              <a:rPr sz="3400" b="0">
                <a:solidFill>
                  <a:srgbClr val="F4F1EA"/>
                </a:solidFill>
                <a:latin typeface="Cambria"/>
              </a:rPr>
              <a:t>The psalmist talks back to his own soul. What does your soul tend to tell you in a dry season, and what Scripture would you answer it with?</a:t>
            </a:r>
          </a:p>
        </p:txBody>
      </p:sp>
      <p:sp>
        <p:nvSpPr>
          <p:cNvPr id="3" name="TextBox 2"/>
          <p:cNvSpPr txBox="1"/>
          <p:nvPr/>
        </p:nvSpPr>
        <p:spPr>
          <a:xfrm>
            <a:off x="11155680" y="6263640"/>
            <a:ext cx="548640" cy="320040"/>
          </a:xfrm>
          <a:prstGeom prst="rect">
            <a:avLst/>
          </a:prstGeom>
          <a:noFill/>
        </p:spPr>
        <p:txBody>
          <a:bodyPr wrap="square" anchor="ctr" lIns="0" rIns="0" tIns="0" bIns="0">
            <a:noAutofit/>
          </a:bodyPr>
          <a:lstStyle/>
          <a:p>
            <a:pPr algn="r"/>
            <a:r>
              <a:rPr sz="1200" b="0">
                <a:solidFill>
                  <a:srgbClr val="4A4A4A"/>
                </a:solidFill>
                <a:latin typeface="Arial"/>
              </a:rPr>
              <a:t>18</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868680" y="640080"/>
            <a:ext cx="10451592" cy="5577840"/>
          </a:xfrm>
          <a:prstGeom prst="rect">
            <a:avLst/>
          </a:prstGeom>
          <a:noFill/>
        </p:spPr>
        <p:txBody>
          <a:bodyPr wrap="square" anchor="ctr" lIns="0" rIns="0" tIns="0" bIns="0">
            <a:noAutofit/>
          </a:bodyPr>
          <a:lstStyle/>
          <a:p>
            <a:pPr algn="l"/>
            <a:r>
              <a:rPr sz="2000" b="0">
                <a:solidFill>
                  <a:srgbClr val="E8B96A"/>
                </a:solidFill>
                <a:latin typeface="Arial"/>
              </a:rPr>
              <a:t>FOUR</a:t>
            </a:r>
          </a:p>
          <a:p>
            <a:pPr algn="l"/>
            <a:r>
              <a:rPr sz="5600" b="1">
                <a:solidFill>
                  <a:srgbClr val="F4F1EA"/>
                </a:solidFill>
                <a:latin typeface="Cambria"/>
              </a:rPr>
              <a:t>Though the Fig Tree</a:t>
            </a:r>
          </a:p>
          <a:p>
            <a:pPr algn="l"/>
            <a:r>
              <a:rPr sz="5600" b="1">
                <a:solidFill>
                  <a:srgbClr val="F4F1EA"/>
                </a:solidFill>
                <a:latin typeface="Cambria"/>
              </a:rPr>
              <a:t>Does Not Bud</a:t>
            </a:r>
          </a:p>
        </p:txBody>
      </p:sp>
      <p:sp>
        <p:nvSpPr>
          <p:cNvPr id="3" name="TextBox 2"/>
          <p:cNvSpPr txBox="1"/>
          <p:nvPr/>
        </p:nvSpPr>
        <p:spPr>
          <a:xfrm>
            <a:off x="11155680" y="6263640"/>
            <a:ext cx="548640" cy="320040"/>
          </a:xfrm>
          <a:prstGeom prst="rect">
            <a:avLst/>
          </a:prstGeom>
          <a:noFill/>
        </p:spPr>
        <p:txBody>
          <a:bodyPr wrap="square" anchor="ctr" lIns="0" rIns="0" tIns="0" bIns="0">
            <a:noAutofit/>
          </a:bodyPr>
          <a:lstStyle/>
          <a:p>
            <a:pPr algn="r"/>
            <a:r>
              <a:rPr sz="1200" b="0">
                <a:solidFill>
                  <a:srgbClr val="4A4A4A"/>
                </a:solidFill>
                <a:latin typeface="Arial"/>
              </a:rPr>
              <a:t>19</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868680" y="640080"/>
            <a:ext cx="10451592" cy="5577840"/>
          </a:xfrm>
          <a:prstGeom prst="rect">
            <a:avLst/>
          </a:prstGeom>
          <a:noFill/>
        </p:spPr>
        <p:txBody>
          <a:bodyPr wrap="square" anchor="ctr" lIns="0" rIns="0" tIns="0" bIns="0">
            <a:noAutofit/>
          </a:bodyPr>
          <a:lstStyle/>
          <a:p>
            <a:pPr algn="l">
              <a:lnSpc>
                <a:spcPct val="125000"/>
              </a:lnSpc>
            </a:pPr>
            <a:r>
              <a:rPr sz="3400" b="0">
                <a:solidFill>
                  <a:srgbClr val="F4F1EA"/>
                </a:solidFill>
                <a:latin typeface="Cambria"/>
              </a:rPr>
              <a:t>Though the fig tree does not bud and there is no fruit on the vines, though the olive crop fails and the fields produce no food, though the flocks disappear from the pen and there are no herds in the stalls,</a:t>
            </a:r>
          </a:p>
          <a:p>
            <a:pPr algn="l">
              <a:spcBef>
                <a:spcPts val="1800"/>
              </a:spcBef>
            </a:pPr>
            <a:r>
              <a:rPr sz="2200" b="0">
                <a:solidFill>
                  <a:srgbClr val="E8B96A"/>
                </a:solidFill>
                <a:latin typeface="Arial"/>
              </a:rPr>
              <a:t>Habakkuk 3:17</a:t>
            </a:r>
          </a:p>
        </p:txBody>
      </p:sp>
      <p:sp>
        <p:nvSpPr>
          <p:cNvPr id="3" name="TextBox 2"/>
          <p:cNvSpPr txBox="1"/>
          <p:nvPr/>
        </p:nvSpPr>
        <p:spPr>
          <a:xfrm>
            <a:off x="11155680" y="6263640"/>
            <a:ext cx="548640" cy="320040"/>
          </a:xfrm>
          <a:prstGeom prst="rect">
            <a:avLst/>
          </a:prstGeom>
          <a:noFill/>
        </p:spPr>
        <p:txBody>
          <a:bodyPr wrap="square" anchor="ctr" lIns="0" rIns="0" tIns="0" bIns="0">
            <a:noAutofit/>
          </a:bodyPr>
          <a:lstStyle/>
          <a:p>
            <a:pPr algn="r"/>
            <a:r>
              <a:rPr sz="1200" b="0">
                <a:solidFill>
                  <a:srgbClr val="4A4A4A"/>
                </a:solidFill>
                <a:latin typeface="Arial"/>
              </a:rPr>
              <a:t>20</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868680" y="640080"/>
            <a:ext cx="10451592" cy="5577840"/>
          </a:xfrm>
          <a:prstGeom prst="rect">
            <a:avLst/>
          </a:prstGeom>
          <a:noFill/>
        </p:spPr>
        <p:txBody>
          <a:bodyPr wrap="square" anchor="ctr" lIns="0" rIns="0" tIns="0" bIns="0">
            <a:noAutofit/>
          </a:bodyPr>
          <a:lstStyle/>
          <a:p>
            <a:pPr algn="l"/>
            <a:r>
              <a:rPr sz="4400" b="1">
                <a:solidFill>
                  <a:srgbClr val="E8B96A"/>
                </a:solidFill>
                <a:latin typeface="Cambria"/>
              </a:rPr>
              <a:t>Six things that fail</a:t>
            </a:r>
          </a:p>
          <a:p>
            <a:pPr algn="l">
              <a:spcBef>
                <a:spcPts val="800"/>
              </a:spcBef>
            </a:pPr>
            <a:r>
              <a:rPr sz="2600" b="0">
                <a:solidFill>
                  <a:srgbClr val="F4F1EA"/>
                </a:solidFill>
                <a:latin typeface="Arial"/>
              </a:rPr>
              <a:t>1   the fig tree</a:t>
            </a:r>
          </a:p>
          <a:p>
            <a:pPr algn="l">
              <a:spcBef>
                <a:spcPts val="800"/>
              </a:spcBef>
            </a:pPr>
            <a:r>
              <a:rPr sz="2600" b="0">
                <a:solidFill>
                  <a:srgbClr val="F4F1EA"/>
                </a:solidFill>
                <a:latin typeface="Arial"/>
              </a:rPr>
              <a:t>2   the vines</a:t>
            </a:r>
          </a:p>
          <a:p>
            <a:pPr algn="l">
              <a:spcBef>
                <a:spcPts val="800"/>
              </a:spcBef>
            </a:pPr>
            <a:r>
              <a:rPr sz="2600" b="0">
                <a:solidFill>
                  <a:srgbClr val="F4F1EA"/>
                </a:solidFill>
                <a:latin typeface="Arial"/>
              </a:rPr>
              <a:t>3   the olive crop</a:t>
            </a:r>
          </a:p>
          <a:p>
            <a:pPr algn="l">
              <a:spcBef>
                <a:spcPts val="800"/>
              </a:spcBef>
            </a:pPr>
            <a:r>
              <a:rPr sz="2600" b="0">
                <a:solidFill>
                  <a:srgbClr val="F4F1EA"/>
                </a:solidFill>
                <a:latin typeface="Arial"/>
              </a:rPr>
              <a:t>4   the fields</a:t>
            </a:r>
          </a:p>
          <a:p>
            <a:pPr algn="l">
              <a:spcBef>
                <a:spcPts val="800"/>
              </a:spcBef>
            </a:pPr>
            <a:r>
              <a:rPr sz="2600" b="0">
                <a:solidFill>
                  <a:srgbClr val="F4F1EA"/>
                </a:solidFill>
                <a:latin typeface="Arial"/>
              </a:rPr>
              <a:t>5   the flocks</a:t>
            </a:r>
          </a:p>
          <a:p>
            <a:pPr algn="l">
              <a:spcBef>
                <a:spcPts val="800"/>
              </a:spcBef>
            </a:pPr>
            <a:r>
              <a:rPr sz="2600" b="0">
                <a:solidFill>
                  <a:srgbClr val="F4F1EA"/>
                </a:solidFill>
                <a:latin typeface="Arial"/>
              </a:rPr>
              <a:t>6   the herds</a:t>
            </a:r>
          </a:p>
        </p:txBody>
      </p:sp>
      <p:sp>
        <p:nvSpPr>
          <p:cNvPr id="3" name="TextBox 2"/>
          <p:cNvSpPr txBox="1"/>
          <p:nvPr/>
        </p:nvSpPr>
        <p:spPr>
          <a:xfrm>
            <a:off x="11155680" y="6263640"/>
            <a:ext cx="548640" cy="320040"/>
          </a:xfrm>
          <a:prstGeom prst="rect">
            <a:avLst/>
          </a:prstGeom>
          <a:noFill/>
        </p:spPr>
        <p:txBody>
          <a:bodyPr wrap="square" anchor="ctr" lIns="0" rIns="0" tIns="0" bIns="0">
            <a:noAutofit/>
          </a:bodyPr>
          <a:lstStyle/>
          <a:p>
            <a:pPr algn="r"/>
            <a:r>
              <a:rPr sz="1200" b="0">
                <a:solidFill>
                  <a:srgbClr val="4A4A4A"/>
                </a:solidFill>
                <a:latin typeface="Arial"/>
              </a:rPr>
              <a:t>21</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868680" y="640080"/>
            <a:ext cx="10451592" cy="5577840"/>
          </a:xfrm>
          <a:prstGeom prst="rect">
            <a:avLst/>
          </a:prstGeom>
          <a:noFill/>
        </p:spPr>
        <p:txBody>
          <a:bodyPr wrap="square" anchor="ctr" lIns="0" rIns="0" tIns="0" bIns="0">
            <a:noAutofit/>
          </a:bodyPr>
          <a:lstStyle/>
          <a:p>
            <a:pPr algn="l">
              <a:lnSpc>
                <a:spcPct val="125000"/>
              </a:lnSpc>
            </a:pPr>
            <a:r>
              <a:rPr sz="3800" b="0">
                <a:solidFill>
                  <a:srgbClr val="F4F1EA"/>
                </a:solidFill>
                <a:latin typeface="Cambria"/>
              </a:rPr>
              <a:t>yet I will celebrate in the LORD; I will rejoice in the God of my salvation!</a:t>
            </a:r>
          </a:p>
          <a:p>
            <a:pPr algn="l">
              <a:spcBef>
                <a:spcPts val="1800"/>
              </a:spcBef>
            </a:pPr>
            <a:r>
              <a:rPr sz="2200" b="0">
                <a:solidFill>
                  <a:srgbClr val="E8B96A"/>
                </a:solidFill>
                <a:latin typeface="Arial"/>
              </a:rPr>
              <a:t>Habakkuk 3:18</a:t>
            </a:r>
          </a:p>
        </p:txBody>
      </p:sp>
      <p:sp>
        <p:nvSpPr>
          <p:cNvPr id="3" name="TextBox 2"/>
          <p:cNvSpPr txBox="1"/>
          <p:nvPr/>
        </p:nvSpPr>
        <p:spPr>
          <a:xfrm>
            <a:off x="11155680" y="6263640"/>
            <a:ext cx="548640" cy="320040"/>
          </a:xfrm>
          <a:prstGeom prst="rect">
            <a:avLst/>
          </a:prstGeom>
          <a:noFill/>
        </p:spPr>
        <p:txBody>
          <a:bodyPr wrap="square" anchor="ctr" lIns="0" rIns="0" tIns="0" bIns="0">
            <a:noAutofit/>
          </a:bodyPr>
          <a:lstStyle/>
          <a:p>
            <a:pPr algn="r"/>
            <a:r>
              <a:rPr sz="1200" b="0">
                <a:solidFill>
                  <a:srgbClr val="4A4A4A"/>
                </a:solidFill>
                <a:latin typeface="Arial"/>
              </a:rPr>
              <a:t>22</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868680" y="640080"/>
            <a:ext cx="10451592" cy="5577840"/>
          </a:xfrm>
          <a:prstGeom prst="rect">
            <a:avLst/>
          </a:prstGeom>
          <a:noFill/>
        </p:spPr>
        <p:txBody>
          <a:bodyPr wrap="square" anchor="ctr" lIns="0" rIns="0" tIns="0" bIns="0">
            <a:noAutofit/>
          </a:bodyPr>
          <a:lstStyle/>
          <a:p>
            <a:pPr algn="ctr"/>
            <a:r>
              <a:rPr sz="8000" b="0">
                <a:solidFill>
                  <a:srgbClr val="F4F1EA"/>
                </a:solidFill>
                <a:latin typeface="Cambria"/>
              </a:rPr>
              <a:t>yet</a:t>
            </a:r>
          </a:p>
          <a:p>
            <a:pPr algn="ctr">
              <a:spcBef>
                <a:spcPts val="1800"/>
              </a:spcBef>
            </a:pPr>
            <a:r>
              <a:rPr sz="2200" b="0">
                <a:solidFill>
                  <a:srgbClr val="E8B96A"/>
                </a:solidFill>
                <a:latin typeface="Arial"/>
              </a:rPr>
              <a:t>Habakkuk 3:18</a:t>
            </a:r>
          </a:p>
        </p:txBody>
      </p:sp>
      <p:sp>
        <p:nvSpPr>
          <p:cNvPr id="3" name="TextBox 2"/>
          <p:cNvSpPr txBox="1"/>
          <p:nvPr/>
        </p:nvSpPr>
        <p:spPr>
          <a:xfrm>
            <a:off x="11155680" y="6263640"/>
            <a:ext cx="548640" cy="320040"/>
          </a:xfrm>
          <a:prstGeom prst="rect">
            <a:avLst/>
          </a:prstGeom>
          <a:noFill/>
        </p:spPr>
        <p:txBody>
          <a:bodyPr wrap="square" anchor="ctr" lIns="0" rIns="0" tIns="0" bIns="0">
            <a:noAutofit/>
          </a:bodyPr>
          <a:lstStyle/>
          <a:p>
            <a:pPr algn="r"/>
            <a:r>
              <a:rPr sz="1200" b="0">
                <a:solidFill>
                  <a:srgbClr val="4A4A4A"/>
                </a:solidFill>
                <a:latin typeface="Arial"/>
              </a:rPr>
              <a:t>23</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868680" y="640080"/>
            <a:ext cx="10451592" cy="5577840"/>
          </a:xfrm>
          <a:prstGeom prst="rect">
            <a:avLst/>
          </a:prstGeom>
          <a:noFill/>
        </p:spPr>
        <p:txBody>
          <a:bodyPr wrap="square" anchor="ctr" lIns="0" rIns="0" tIns="0" bIns="0">
            <a:noAutofit/>
          </a:bodyPr>
          <a:lstStyle/>
          <a:p>
            <a:pPr algn="l">
              <a:lnSpc>
                <a:spcPct val="125000"/>
              </a:lnSpc>
            </a:pPr>
            <a:r>
              <a:rPr sz="3800" b="0">
                <a:solidFill>
                  <a:srgbClr val="F4F1EA"/>
                </a:solidFill>
                <a:latin typeface="Cambria"/>
              </a:rPr>
              <a:t>I heard, and I trembled within; my lips quivered at the sound</a:t>
            </a:r>
          </a:p>
          <a:p>
            <a:pPr algn="l">
              <a:spcBef>
                <a:spcPts val="1800"/>
              </a:spcBef>
            </a:pPr>
            <a:r>
              <a:rPr sz="2200" b="0">
                <a:solidFill>
                  <a:srgbClr val="E8B96A"/>
                </a:solidFill>
                <a:latin typeface="Arial"/>
              </a:rPr>
              <a:t>Habakkuk 3:16</a:t>
            </a:r>
          </a:p>
        </p:txBody>
      </p:sp>
      <p:sp>
        <p:nvSpPr>
          <p:cNvPr id="3" name="TextBox 2"/>
          <p:cNvSpPr txBox="1"/>
          <p:nvPr/>
        </p:nvSpPr>
        <p:spPr>
          <a:xfrm>
            <a:off x="11155680" y="6263640"/>
            <a:ext cx="548640" cy="320040"/>
          </a:xfrm>
          <a:prstGeom prst="rect">
            <a:avLst/>
          </a:prstGeom>
          <a:noFill/>
        </p:spPr>
        <p:txBody>
          <a:bodyPr wrap="square" anchor="ctr" lIns="0" rIns="0" tIns="0" bIns="0">
            <a:noAutofit/>
          </a:bodyPr>
          <a:lstStyle/>
          <a:p>
            <a:pPr algn="r"/>
            <a:r>
              <a:rPr sz="1200" b="0">
                <a:solidFill>
                  <a:srgbClr val="4A4A4A"/>
                </a:solidFill>
                <a:latin typeface="Arial"/>
              </a:rPr>
              <a:t>24</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868680" y="640080"/>
            <a:ext cx="10451592" cy="5577840"/>
          </a:xfrm>
          <a:prstGeom prst="rect">
            <a:avLst/>
          </a:prstGeom>
          <a:noFill/>
        </p:spPr>
        <p:txBody>
          <a:bodyPr wrap="square" anchor="ctr" lIns="0" rIns="0" tIns="0" bIns="0">
            <a:noAutofit/>
          </a:bodyPr>
          <a:lstStyle/>
          <a:p>
            <a:pPr algn="l">
              <a:lnSpc>
                <a:spcPct val="125000"/>
              </a:lnSpc>
            </a:pPr>
            <a:r>
              <a:rPr sz="3800" b="0">
                <a:solidFill>
                  <a:srgbClr val="F4F1EA"/>
                </a:solidFill>
                <a:latin typeface="Cambria"/>
              </a:rPr>
              <a:t>The LORD my Lord is my strength; he makes my feet like those of a deer and enables me to walk on mountain heights!</a:t>
            </a:r>
          </a:p>
          <a:p>
            <a:pPr algn="l">
              <a:spcBef>
                <a:spcPts val="1800"/>
              </a:spcBef>
            </a:pPr>
            <a:r>
              <a:rPr sz="2200" b="0">
                <a:solidFill>
                  <a:srgbClr val="E8B96A"/>
                </a:solidFill>
                <a:latin typeface="Arial"/>
              </a:rPr>
              <a:t>Habakkuk 3:19</a:t>
            </a:r>
          </a:p>
        </p:txBody>
      </p:sp>
      <p:sp>
        <p:nvSpPr>
          <p:cNvPr id="3" name="TextBox 2"/>
          <p:cNvSpPr txBox="1"/>
          <p:nvPr/>
        </p:nvSpPr>
        <p:spPr>
          <a:xfrm>
            <a:off x="11155680" y="6263640"/>
            <a:ext cx="548640" cy="320040"/>
          </a:xfrm>
          <a:prstGeom prst="rect">
            <a:avLst/>
          </a:prstGeom>
          <a:noFill/>
        </p:spPr>
        <p:txBody>
          <a:bodyPr wrap="square" anchor="ctr" lIns="0" rIns="0" tIns="0" bIns="0">
            <a:noAutofit/>
          </a:bodyPr>
          <a:lstStyle/>
          <a:p>
            <a:pPr algn="r"/>
            <a:r>
              <a:rPr sz="1200" b="0">
                <a:solidFill>
                  <a:srgbClr val="4A4A4A"/>
                </a:solidFill>
                <a:latin typeface="Arial"/>
              </a:rPr>
              <a:t>25</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868680" y="640080"/>
            <a:ext cx="10451592" cy="5577840"/>
          </a:xfrm>
          <a:prstGeom prst="rect">
            <a:avLst/>
          </a:prstGeom>
          <a:noFill/>
        </p:spPr>
        <p:txBody>
          <a:bodyPr wrap="square" anchor="ctr" lIns="0" rIns="0" tIns="0" bIns="0">
            <a:noAutofit/>
          </a:bodyPr>
          <a:lstStyle/>
          <a:p>
            <a:pPr algn="l"/>
            <a:r>
              <a:rPr sz="2000" b="0">
                <a:solidFill>
                  <a:srgbClr val="E8B96A"/>
                </a:solidFill>
                <a:latin typeface="Arial"/>
              </a:rPr>
              <a:t>DISCUSS</a:t>
            </a:r>
          </a:p>
          <a:p>
            <a:pPr algn="l">
              <a:lnSpc>
                <a:spcPct val="115000"/>
              </a:lnSpc>
              <a:spcBef>
                <a:spcPts val="800"/>
              </a:spcBef>
            </a:pPr>
            <a:r>
              <a:rPr sz="3400" b="0">
                <a:solidFill>
                  <a:srgbClr val="F4F1EA"/>
                </a:solidFill>
                <a:latin typeface="Cambria"/>
              </a:rPr>
              <a:t>Read Habakkuk 3:16–19. Habakkuk trembles and rejoices in the same chapter. How can both be true of a person at once?</a:t>
            </a:r>
          </a:p>
        </p:txBody>
      </p:sp>
      <p:sp>
        <p:nvSpPr>
          <p:cNvPr id="3" name="TextBox 2"/>
          <p:cNvSpPr txBox="1"/>
          <p:nvPr/>
        </p:nvSpPr>
        <p:spPr>
          <a:xfrm>
            <a:off x="11155680" y="6263640"/>
            <a:ext cx="548640" cy="320040"/>
          </a:xfrm>
          <a:prstGeom prst="rect">
            <a:avLst/>
          </a:prstGeom>
          <a:noFill/>
        </p:spPr>
        <p:txBody>
          <a:bodyPr wrap="square" anchor="ctr" lIns="0" rIns="0" tIns="0" bIns="0">
            <a:noAutofit/>
          </a:bodyPr>
          <a:lstStyle/>
          <a:p>
            <a:pPr algn="r"/>
            <a:r>
              <a:rPr sz="1200" b="0">
                <a:solidFill>
                  <a:srgbClr val="4A4A4A"/>
                </a:solidFill>
                <a:latin typeface="Arial"/>
              </a:rPr>
              <a:t>26</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868680" y="640080"/>
            <a:ext cx="10451592" cy="5577840"/>
          </a:xfrm>
          <a:prstGeom prst="rect">
            <a:avLst/>
          </a:prstGeom>
          <a:noFill/>
        </p:spPr>
        <p:txBody>
          <a:bodyPr wrap="square" anchor="ctr" lIns="0" rIns="0" tIns="0" bIns="0">
            <a:noAutofit/>
          </a:bodyPr>
          <a:lstStyle/>
          <a:p>
            <a:pPr algn="l"/>
            <a:r>
              <a:rPr sz="2000" b="0">
                <a:solidFill>
                  <a:srgbClr val="E8B96A"/>
                </a:solidFill>
                <a:latin typeface="Arial"/>
              </a:rPr>
              <a:t>FIVE</a:t>
            </a:r>
          </a:p>
          <a:p>
            <a:pPr algn="l"/>
            <a:r>
              <a:rPr sz="5600" b="1">
                <a:solidFill>
                  <a:srgbClr val="F4F1EA"/>
                </a:solidFill>
                <a:latin typeface="Cambria"/>
              </a:rPr>
              <a:t>Perplexed, but</a:t>
            </a:r>
          </a:p>
          <a:p>
            <a:pPr algn="l"/>
            <a:r>
              <a:rPr sz="5600" b="1">
                <a:solidFill>
                  <a:srgbClr val="F4F1EA"/>
                </a:solidFill>
                <a:latin typeface="Cambria"/>
              </a:rPr>
              <a:t>Not in Despair</a:t>
            </a:r>
          </a:p>
        </p:txBody>
      </p:sp>
      <p:sp>
        <p:nvSpPr>
          <p:cNvPr id="3" name="TextBox 2"/>
          <p:cNvSpPr txBox="1"/>
          <p:nvPr/>
        </p:nvSpPr>
        <p:spPr>
          <a:xfrm>
            <a:off x="11155680" y="6263640"/>
            <a:ext cx="548640" cy="320040"/>
          </a:xfrm>
          <a:prstGeom prst="rect">
            <a:avLst/>
          </a:prstGeom>
          <a:noFill/>
        </p:spPr>
        <p:txBody>
          <a:bodyPr wrap="square" anchor="ctr" lIns="0" rIns="0" tIns="0" bIns="0">
            <a:noAutofit/>
          </a:bodyPr>
          <a:lstStyle/>
          <a:p>
            <a:pPr algn="r"/>
            <a:r>
              <a:rPr sz="1200" b="0">
                <a:solidFill>
                  <a:srgbClr val="4A4A4A"/>
                </a:solidFill>
                <a:latin typeface="Arial"/>
              </a:rPr>
              <a:t>27</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868680" y="640080"/>
            <a:ext cx="10451592" cy="5577840"/>
          </a:xfrm>
          <a:prstGeom prst="rect">
            <a:avLst/>
          </a:prstGeom>
          <a:noFill/>
        </p:spPr>
        <p:txBody>
          <a:bodyPr wrap="square" anchor="ctr" lIns="0" rIns="0" tIns="0" bIns="0">
            <a:noAutofit/>
          </a:bodyPr>
          <a:lstStyle/>
          <a:p>
            <a:pPr algn="l">
              <a:lnSpc>
                <a:spcPct val="125000"/>
              </a:lnSpc>
            </a:pPr>
            <a:r>
              <a:rPr sz="3800" b="0">
                <a:solidFill>
                  <a:srgbClr val="F4F1EA"/>
                </a:solidFill>
                <a:latin typeface="Cambria"/>
              </a:rPr>
              <a:t>We are afflicted in every way but not crushed; we are perplexed but not in despair; we are persecuted but not abandoned; we are struck down but not destroyed.</a:t>
            </a:r>
          </a:p>
          <a:p>
            <a:pPr algn="l">
              <a:spcBef>
                <a:spcPts val="1800"/>
              </a:spcBef>
            </a:pPr>
            <a:r>
              <a:rPr sz="2200" b="0">
                <a:solidFill>
                  <a:srgbClr val="E8B96A"/>
                </a:solidFill>
                <a:latin typeface="Arial"/>
              </a:rPr>
              <a:t>2 Corinthians 4:8–9</a:t>
            </a:r>
          </a:p>
        </p:txBody>
      </p:sp>
      <p:sp>
        <p:nvSpPr>
          <p:cNvPr id="3" name="TextBox 2"/>
          <p:cNvSpPr txBox="1"/>
          <p:nvPr/>
        </p:nvSpPr>
        <p:spPr>
          <a:xfrm>
            <a:off x="11155680" y="6263640"/>
            <a:ext cx="548640" cy="320040"/>
          </a:xfrm>
          <a:prstGeom prst="rect">
            <a:avLst/>
          </a:prstGeom>
          <a:noFill/>
        </p:spPr>
        <p:txBody>
          <a:bodyPr wrap="square" anchor="ctr" lIns="0" rIns="0" tIns="0" bIns="0">
            <a:noAutofit/>
          </a:bodyPr>
          <a:lstStyle/>
          <a:p>
            <a:pPr algn="r"/>
            <a:r>
              <a:rPr sz="1200" b="0">
                <a:solidFill>
                  <a:srgbClr val="4A4A4A"/>
                </a:solidFill>
                <a:latin typeface="Arial"/>
              </a:rPr>
              <a:t>28</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868680" y="640080"/>
            <a:ext cx="10451592" cy="5577840"/>
          </a:xfrm>
          <a:prstGeom prst="rect">
            <a:avLst/>
          </a:prstGeom>
          <a:noFill/>
        </p:spPr>
        <p:txBody>
          <a:bodyPr wrap="square" anchor="ctr" lIns="0" rIns="0" tIns="0" bIns="0">
            <a:noAutofit/>
          </a:bodyPr>
          <a:lstStyle/>
          <a:p>
            <a:pPr algn="l">
              <a:lnSpc>
                <a:spcPct val="110000"/>
              </a:lnSpc>
            </a:pPr>
            <a:r>
              <a:rPr sz="4800" b="0">
                <a:solidFill>
                  <a:srgbClr val="F4F1EA"/>
                </a:solidFill>
                <a:latin typeface="Cambria"/>
              </a:rPr>
              <a:t>At a loss,</a:t>
            </a:r>
          </a:p>
          <a:p>
            <a:pPr algn="l">
              <a:lnSpc>
                <a:spcPct val="110000"/>
              </a:lnSpc>
            </a:pPr>
            <a:r>
              <a:rPr sz="4800" b="0">
                <a:solidFill>
                  <a:srgbClr val="F4F1EA"/>
                </a:solidFill>
                <a:latin typeface="Cambria"/>
              </a:rPr>
              <a:t>but not at a total loss.</a:t>
            </a:r>
          </a:p>
        </p:txBody>
      </p:sp>
      <p:sp>
        <p:nvSpPr>
          <p:cNvPr id="3" name="TextBox 2"/>
          <p:cNvSpPr txBox="1"/>
          <p:nvPr/>
        </p:nvSpPr>
        <p:spPr>
          <a:xfrm>
            <a:off x="11155680" y="6263640"/>
            <a:ext cx="548640" cy="320040"/>
          </a:xfrm>
          <a:prstGeom prst="rect">
            <a:avLst/>
          </a:prstGeom>
          <a:noFill/>
        </p:spPr>
        <p:txBody>
          <a:bodyPr wrap="square" anchor="ctr" lIns="0" rIns="0" tIns="0" bIns="0">
            <a:noAutofit/>
          </a:bodyPr>
          <a:lstStyle/>
          <a:p>
            <a:pPr algn="r"/>
            <a:r>
              <a:rPr sz="1200" b="0">
                <a:solidFill>
                  <a:srgbClr val="4A4A4A"/>
                </a:solidFill>
                <a:latin typeface="Arial"/>
              </a:rPr>
              <a:t>29</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868680" y="640080"/>
            <a:ext cx="10451592" cy="5577840"/>
          </a:xfrm>
          <a:prstGeom prst="rect">
            <a:avLst/>
          </a:prstGeom>
          <a:noFill/>
        </p:spPr>
        <p:txBody>
          <a:bodyPr wrap="square" anchor="ctr" lIns="0" rIns="0" tIns="0" bIns="0">
            <a:noAutofit/>
          </a:bodyPr>
          <a:lstStyle/>
          <a:p>
            <a:pPr algn="l">
              <a:lnSpc>
                <a:spcPct val="125000"/>
              </a:lnSpc>
            </a:pPr>
            <a:r>
              <a:rPr sz="3800" b="0">
                <a:solidFill>
                  <a:srgbClr val="F4F1EA"/>
                </a:solidFill>
                <a:latin typeface="Cambria"/>
              </a:rPr>
              <a:t>We were completely overwhelmed—beyond our strength—so that we even despaired of life itself</a:t>
            </a:r>
          </a:p>
          <a:p>
            <a:pPr algn="l">
              <a:spcBef>
                <a:spcPts val="1800"/>
              </a:spcBef>
            </a:pPr>
            <a:r>
              <a:rPr sz="2200" b="0">
                <a:solidFill>
                  <a:srgbClr val="E8B96A"/>
                </a:solidFill>
                <a:latin typeface="Arial"/>
              </a:rPr>
              <a:t>2 Corinthians 1:8</a:t>
            </a:r>
          </a:p>
        </p:txBody>
      </p:sp>
      <p:sp>
        <p:nvSpPr>
          <p:cNvPr id="3" name="TextBox 2"/>
          <p:cNvSpPr txBox="1"/>
          <p:nvPr/>
        </p:nvSpPr>
        <p:spPr>
          <a:xfrm>
            <a:off x="11155680" y="6263640"/>
            <a:ext cx="548640" cy="320040"/>
          </a:xfrm>
          <a:prstGeom prst="rect">
            <a:avLst/>
          </a:prstGeom>
          <a:noFill/>
        </p:spPr>
        <p:txBody>
          <a:bodyPr wrap="square" anchor="ctr" lIns="0" rIns="0" tIns="0" bIns="0">
            <a:noAutofit/>
          </a:bodyPr>
          <a:lstStyle/>
          <a:p>
            <a:pPr algn="r"/>
            <a:r>
              <a:rPr sz="1200" b="0">
                <a:solidFill>
                  <a:srgbClr val="4A4A4A"/>
                </a:solidFill>
                <a:latin typeface="Arial"/>
              </a:rPr>
              <a:t>30</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868680" y="640080"/>
            <a:ext cx="10451592" cy="5577840"/>
          </a:xfrm>
          <a:prstGeom prst="rect">
            <a:avLst/>
          </a:prstGeom>
          <a:noFill/>
        </p:spPr>
        <p:txBody>
          <a:bodyPr wrap="square" anchor="ctr" lIns="0" rIns="0" tIns="0" bIns="0">
            <a:noAutofit/>
          </a:bodyPr>
          <a:lstStyle/>
          <a:p>
            <a:pPr algn="l">
              <a:lnSpc>
                <a:spcPct val="125000"/>
              </a:lnSpc>
            </a:pPr>
            <a:r>
              <a:rPr sz="3800" b="0">
                <a:solidFill>
                  <a:srgbClr val="F4F1EA"/>
                </a:solidFill>
                <a:latin typeface="Cambria"/>
              </a:rPr>
              <a:t>We always carry the death of Jesus in our body, so that the life of Jesus may also be displayed in our body</a:t>
            </a:r>
          </a:p>
          <a:p>
            <a:pPr algn="l">
              <a:spcBef>
                <a:spcPts val="1800"/>
              </a:spcBef>
            </a:pPr>
            <a:r>
              <a:rPr sz="2200" b="0">
                <a:solidFill>
                  <a:srgbClr val="E8B96A"/>
                </a:solidFill>
                <a:latin typeface="Arial"/>
              </a:rPr>
              <a:t>2 Corinthians 4:10</a:t>
            </a:r>
          </a:p>
        </p:txBody>
      </p:sp>
      <p:sp>
        <p:nvSpPr>
          <p:cNvPr id="3" name="TextBox 2"/>
          <p:cNvSpPr txBox="1"/>
          <p:nvPr/>
        </p:nvSpPr>
        <p:spPr>
          <a:xfrm>
            <a:off x="11155680" y="6263640"/>
            <a:ext cx="548640" cy="320040"/>
          </a:xfrm>
          <a:prstGeom prst="rect">
            <a:avLst/>
          </a:prstGeom>
          <a:noFill/>
        </p:spPr>
        <p:txBody>
          <a:bodyPr wrap="square" anchor="ctr" lIns="0" rIns="0" tIns="0" bIns="0">
            <a:noAutofit/>
          </a:bodyPr>
          <a:lstStyle/>
          <a:p>
            <a:pPr algn="r"/>
            <a:r>
              <a:rPr sz="1200" b="0">
                <a:solidFill>
                  <a:srgbClr val="4A4A4A"/>
                </a:solidFill>
                <a:latin typeface="Arial"/>
              </a:rPr>
              <a:t>31</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868680" y="640080"/>
            <a:ext cx="10451592" cy="5577840"/>
          </a:xfrm>
          <a:prstGeom prst="rect">
            <a:avLst/>
          </a:prstGeom>
          <a:noFill/>
        </p:spPr>
        <p:txBody>
          <a:bodyPr wrap="square" anchor="ctr" lIns="0" rIns="0" tIns="0" bIns="0">
            <a:noAutofit/>
          </a:bodyPr>
          <a:lstStyle/>
          <a:p>
            <a:pPr algn="l"/>
            <a:r>
              <a:rPr sz="2000" b="0">
                <a:solidFill>
                  <a:srgbClr val="E8B96A"/>
                </a:solidFill>
                <a:latin typeface="Arial"/>
              </a:rPr>
              <a:t>DISCUSS</a:t>
            </a:r>
          </a:p>
          <a:p>
            <a:pPr algn="l">
              <a:lnSpc>
                <a:spcPct val="115000"/>
              </a:lnSpc>
              <a:spcBef>
                <a:spcPts val="800"/>
              </a:spcBef>
            </a:pPr>
            <a:r>
              <a:rPr sz="3400" b="0">
                <a:solidFill>
                  <a:srgbClr val="F4F1EA"/>
                </a:solidFill>
                <a:latin typeface="Cambria"/>
              </a:rPr>
              <a:t>Read 2 Corinthians 1:8–9 and 4:7–9. Paul says he is not in despair after admitting he once despaired of life. How do those two statements fit together?</a:t>
            </a:r>
          </a:p>
        </p:txBody>
      </p:sp>
      <p:sp>
        <p:nvSpPr>
          <p:cNvPr id="3" name="TextBox 2"/>
          <p:cNvSpPr txBox="1"/>
          <p:nvPr/>
        </p:nvSpPr>
        <p:spPr>
          <a:xfrm>
            <a:off x="11155680" y="6263640"/>
            <a:ext cx="548640" cy="320040"/>
          </a:xfrm>
          <a:prstGeom prst="rect">
            <a:avLst/>
          </a:prstGeom>
          <a:noFill/>
        </p:spPr>
        <p:txBody>
          <a:bodyPr wrap="square" anchor="ctr" lIns="0" rIns="0" tIns="0" bIns="0">
            <a:noAutofit/>
          </a:bodyPr>
          <a:lstStyle/>
          <a:p>
            <a:pPr algn="r"/>
            <a:r>
              <a:rPr sz="1200" b="0">
                <a:solidFill>
                  <a:srgbClr val="4A4A4A"/>
                </a:solidFill>
                <a:latin typeface="Arial"/>
              </a:rPr>
              <a:t>32</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868680" y="640080"/>
            <a:ext cx="10451592" cy="5577840"/>
          </a:xfrm>
          <a:prstGeom prst="rect">
            <a:avLst/>
          </a:prstGeom>
          <a:noFill/>
        </p:spPr>
        <p:txBody>
          <a:bodyPr wrap="square" anchor="ctr" lIns="0" rIns="0" tIns="0" bIns="0">
            <a:noAutofit/>
          </a:bodyPr>
          <a:lstStyle/>
          <a:p>
            <a:pPr algn="l"/>
            <a:r>
              <a:rPr sz="2000" b="0">
                <a:solidFill>
                  <a:srgbClr val="E8B96A"/>
                </a:solidFill>
                <a:latin typeface="Arial"/>
              </a:rPr>
              <a:t>BONUS</a:t>
            </a:r>
          </a:p>
          <a:p>
            <a:pPr algn="l"/>
            <a:r>
              <a:rPr sz="5600" b="1">
                <a:solidFill>
                  <a:srgbClr val="F4F1EA"/>
                </a:solidFill>
                <a:latin typeface="Cambria"/>
              </a:rPr>
              <a:t>The Arrival</a:t>
            </a:r>
          </a:p>
          <a:p>
            <a:pPr algn="l"/>
            <a:r>
              <a:rPr sz="5600" b="1">
                <a:solidFill>
                  <a:srgbClr val="F4F1EA"/>
                </a:solidFill>
                <a:latin typeface="Cambria"/>
              </a:rPr>
              <a:t>of Titus</a:t>
            </a:r>
          </a:p>
        </p:txBody>
      </p:sp>
      <p:sp>
        <p:nvSpPr>
          <p:cNvPr id="3" name="TextBox 2"/>
          <p:cNvSpPr txBox="1"/>
          <p:nvPr/>
        </p:nvSpPr>
        <p:spPr>
          <a:xfrm>
            <a:off x="11155680" y="6263640"/>
            <a:ext cx="548640" cy="320040"/>
          </a:xfrm>
          <a:prstGeom prst="rect">
            <a:avLst/>
          </a:prstGeom>
          <a:noFill/>
        </p:spPr>
        <p:txBody>
          <a:bodyPr wrap="square" anchor="ctr" lIns="0" rIns="0" tIns="0" bIns="0">
            <a:noAutofit/>
          </a:bodyPr>
          <a:lstStyle/>
          <a:p>
            <a:pPr algn="r"/>
            <a:r>
              <a:rPr sz="1200" b="0">
                <a:solidFill>
                  <a:srgbClr val="4A4A4A"/>
                </a:solidFill>
                <a:latin typeface="Arial"/>
              </a:rPr>
              <a:t>33</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868680" y="640080"/>
            <a:ext cx="10451592" cy="5577840"/>
          </a:xfrm>
          <a:prstGeom prst="rect">
            <a:avLst/>
          </a:prstGeom>
          <a:noFill/>
        </p:spPr>
        <p:txBody>
          <a:bodyPr wrap="square" anchor="ctr" lIns="0" rIns="0" tIns="0" bIns="0">
            <a:noAutofit/>
          </a:bodyPr>
          <a:lstStyle/>
          <a:p>
            <a:pPr algn="l">
              <a:lnSpc>
                <a:spcPct val="125000"/>
              </a:lnSpc>
            </a:pPr>
            <a:r>
              <a:rPr sz="3800" b="0">
                <a:solidFill>
                  <a:srgbClr val="F4F1EA"/>
                </a:solidFill>
                <a:latin typeface="Cambria"/>
              </a:rPr>
              <a:t>In fact, when we came into Macedonia, we had no rest. Instead, we were troubled in every way: conflicts on the outside, fears within.</a:t>
            </a:r>
          </a:p>
          <a:p>
            <a:pPr algn="l">
              <a:spcBef>
                <a:spcPts val="1800"/>
              </a:spcBef>
            </a:pPr>
            <a:r>
              <a:rPr sz="2200" b="0">
                <a:solidFill>
                  <a:srgbClr val="E8B96A"/>
                </a:solidFill>
                <a:latin typeface="Arial"/>
              </a:rPr>
              <a:t>2 Corinthians 7:5</a:t>
            </a:r>
          </a:p>
        </p:txBody>
      </p:sp>
      <p:sp>
        <p:nvSpPr>
          <p:cNvPr id="3" name="TextBox 2"/>
          <p:cNvSpPr txBox="1"/>
          <p:nvPr/>
        </p:nvSpPr>
        <p:spPr>
          <a:xfrm>
            <a:off x="11155680" y="6263640"/>
            <a:ext cx="548640" cy="320040"/>
          </a:xfrm>
          <a:prstGeom prst="rect">
            <a:avLst/>
          </a:prstGeom>
          <a:noFill/>
        </p:spPr>
        <p:txBody>
          <a:bodyPr wrap="square" anchor="ctr" lIns="0" rIns="0" tIns="0" bIns="0">
            <a:noAutofit/>
          </a:bodyPr>
          <a:lstStyle/>
          <a:p>
            <a:pPr algn="r"/>
            <a:r>
              <a:rPr sz="1200" b="0">
                <a:solidFill>
                  <a:srgbClr val="4A4A4A"/>
                </a:solidFill>
                <a:latin typeface="Arial"/>
              </a:rPr>
              <a:t>34</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868680" y="640080"/>
            <a:ext cx="10451592" cy="5577840"/>
          </a:xfrm>
          <a:prstGeom prst="rect">
            <a:avLst/>
          </a:prstGeom>
          <a:noFill/>
        </p:spPr>
        <p:txBody>
          <a:bodyPr wrap="square" anchor="ctr" lIns="0" rIns="0" tIns="0" bIns="0">
            <a:noAutofit/>
          </a:bodyPr>
          <a:lstStyle/>
          <a:p>
            <a:pPr algn="l">
              <a:lnSpc>
                <a:spcPct val="125000"/>
              </a:lnSpc>
            </a:pPr>
            <a:r>
              <a:rPr sz="3800" b="0">
                <a:solidFill>
                  <a:srgbClr val="F4F1EA"/>
                </a:solidFill>
                <a:latin typeface="Cambria"/>
              </a:rPr>
              <a:t>But God, who comforts the downcast, comforted us by the arrival of Titus</a:t>
            </a:r>
          </a:p>
          <a:p>
            <a:pPr algn="l">
              <a:spcBef>
                <a:spcPts val="1800"/>
              </a:spcBef>
            </a:pPr>
            <a:r>
              <a:rPr sz="2200" b="0">
                <a:solidFill>
                  <a:srgbClr val="E8B96A"/>
                </a:solidFill>
                <a:latin typeface="Arial"/>
              </a:rPr>
              <a:t>2 Corinthians 7:6</a:t>
            </a:r>
          </a:p>
        </p:txBody>
      </p:sp>
      <p:sp>
        <p:nvSpPr>
          <p:cNvPr id="3" name="TextBox 2"/>
          <p:cNvSpPr txBox="1"/>
          <p:nvPr/>
        </p:nvSpPr>
        <p:spPr>
          <a:xfrm>
            <a:off x="11155680" y="6263640"/>
            <a:ext cx="548640" cy="320040"/>
          </a:xfrm>
          <a:prstGeom prst="rect">
            <a:avLst/>
          </a:prstGeom>
          <a:noFill/>
        </p:spPr>
        <p:txBody>
          <a:bodyPr wrap="square" anchor="ctr" lIns="0" rIns="0" tIns="0" bIns="0">
            <a:noAutofit/>
          </a:bodyPr>
          <a:lstStyle/>
          <a:p>
            <a:pPr algn="r"/>
            <a:r>
              <a:rPr sz="1200" b="0">
                <a:solidFill>
                  <a:srgbClr val="4A4A4A"/>
                </a:solidFill>
                <a:latin typeface="Arial"/>
              </a:rPr>
              <a:t>35</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868680" y="640080"/>
            <a:ext cx="10451592" cy="5577840"/>
          </a:xfrm>
          <a:prstGeom prst="rect">
            <a:avLst/>
          </a:prstGeom>
          <a:noFill/>
        </p:spPr>
        <p:txBody>
          <a:bodyPr wrap="square" anchor="ctr" lIns="0" rIns="0" tIns="0" bIns="0">
            <a:noAutofit/>
          </a:bodyPr>
          <a:lstStyle/>
          <a:p>
            <a:pPr algn="l">
              <a:lnSpc>
                <a:spcPct val="110000"/>
              </a:lnSpc>
            </a:pPr>
            <a:r>
              <a:rPr sz="4800" b="0">
                <a:solidFill>
                  <a:srgbClr val="F4F1EA"/>
                </a:solidFill>
                <a:latin typeface="Cambria"/>
              </a:rPr>
              <a:t>Somebody near you</a:t>
            </a:r>
          </a:p>
          <a:p>
            <a:pPr algn="l">
              <a:lnSpc>
                <a:spcPct val="110000"/>
              </a:lnSpc>
            </a:pPr>
            <a:r>
              <a:rPr sz="4800" b="0">
                <a:solidFill>
                  <a:srgbClr val="F4F1EA"/>
                </a:solidFill>
                <a:latin typeface="Cambria"/>
              </a:rPr>
              <a:t>is in their own Macedonia.</a:t>
            </a:r>
          </a:p>
          <a:p>
            <a:pPr algn="l">
              <a:lnSpc>
                <a:spcPct val="110000"/>
              </a:lnSpc>
            </a:pPr>
            <a:r>
              <a:rPr sz="4800" b="0">
                <a:solidFill>
                  <a:srgbClr val="F4F1EA"/>
                </a:solidFill>
                <a:latin typeface="Cambria"/>
              </a:rPr>
              <a:t>You might be the Titus God sends.</a:t>
            </a:r>
          </a:p>
        </p:txBody>
      </p:sp>
      <p:sp>
        <p:nvSpPr>
          <p:cNvPr id="3" name="TextBox 2"/>
          <p:cNvSpPr txBox="1"/>
          <p:nvPr/>
        </p:nvSpPr>
        <p:spPr>
          <a:xfrm>
            <a:off x="11155680" y="6263640"/>
            <a:ext cx="548640" cy="320040"/>
          </a:xfrm>
          <a:prstGeom prst="rect">
            <a:avLst/>
          </a:prstGeom>
          <a:noFill/>
        </p:spPr>
        <p:txBody>
          <a:bodyPr wrap="square" anchor="ctr" lIns="0" rIns="0" tIns="0" bIns="0">
            <a:noAutofit/>
          </a:bodyPr>
          <a:lstStyle/>
          <a:p>
            <a:pPr algn="r"/>
            <a:r>
              <a:rPr sz="1200" b="0">
                <a:solidFill>
                  <a:srgbClr val="4A4A4A"/>
                </a:solidFill>
                <a:latin typeface="Arial"/>
              </a:rPr>
              <a:t>36</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868680" y="640080"/>
            <a:ext cx="10451592" cy="5577840"/>
          </a:xfrm>
          <a:prstGeom prst="rect">
            <a:avLst/>
          </a:prstGeom>
          <a:noFill/>
        </p:spPr>
        <p:txBody>
          <a:bodyPr wrap="square" anchor="ctr" lIns="0" rIns="0" tIns="0" bIns="0">
            <a:noAutofit/>
          </a:bodyPr>
          <a:lstStyle/>
          <a:p>
            <a:pPr algn="l"/>
            <a:r>
              <a:rPr sz="2000" b="0">
                <a:solidFill>
                  <a:srgbClr val="E8B96A"/>
                </a:solidFill>
                <a:latin typeface="Arial"/>
              </a:rPr>
              <a:t>DISCUSS</a:t>
            </a:r>
          </a:p>
          <a:p>
            <a:pPr algn="l">
              <a:lnSpc>
                <a:spcPct val="115000"/>
              </a:lnSpc>
              <a:spcBef>
                <a:spcPts val="800"/>
              </a:spcBef>
            </a:pPr>
            <a:r>
              <a:rPr sz="3400" b="0">
                <a:solidFill>
                  <a:srgbClr val="F4F1EA"/>
                </a:solidFill>
                <a:latin typeface="Cambria"/>
              </a:rPr>
              <a:t>Who has been a Titus to you in a dry stretch? What did they actually do?</a:t>
            </a:r>
          </a:p>
          <a:p>
            <a:pPr algn="l">
              <a:lnSpc>
                <a:spcPct val="115000"/>
              </a:lnSpc>
              <a:spcBef>
                <a:spcPts val="800"/>
              </a:spcBef>
            </a:pPr>
            <a:r>
              <a:rPr sz="3400" b="0">
                <a:solidFill>
                  <a:srgbClr val="F4F1EA"/>
                </a:solidFill>
                <a:latin typeface="Cambria"/>
              </a:rPr>
              <a:t>Why do we tend to pull away from God’s people the minute we feel dry?</a:t>
            </a:r>
          </a:p>
        </p:txBody>
      </p:sp>
      <p:sp>
        <p:nvSpPr>
          <p:cNvPr id="3" name="TextBox 2"/>
          <p:cNvSpPr txBox="1"/>
          <p:nvPr/>
        </p:nvSpPr>
        <p:spPr>
          <a:xfrm>
            <a:off x="11155680" y="6263640"/>
            <a:ext cx="548640" cy="320040"/>
          </a:xfrm>
          <a:prstGeom prst="rect">
            <a:avLst/>
          </a:prstGeom>
          <a:noFill/>
        </p:spPr>
        <p:txBody>
          <a:bodyPr wrap="square" anchor="ctr" lIns="0" rIns="0" tIns="0" bIns="0">
            <a:noAutofit/>
          </a:bodyPr>
          <a:lstStyle/>
          <a:p>
            <a:pPr algn="r"/>
            <a:r>
              <a:rPr sz="1200" b="0">
                <a:solidFill>
                  <a:srgbClr val="4A4A4A"/>
                </a:solidFill>
                <a:latin typeface="Arial"/>
              </a:rPr>
              <a:t>37</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868680" y="640080"/>
            <a:ext cx="10451592" cy="5577840"/>
          </a:xfrm>
          <a:prstGeom prst="rect">
            <a:avLst/>
          </a:prstGeom>
          <a:noFill/>
        </p:spPr>
        <p:txBody>
          <a:bodyPr wrap="square" anchor="ctr" lIns="0" rIns="0" tIns="0" bIns="0">
            <a:noAutofit/>
          </a:bodyPr>
          <a:lstStyle/>
          <a:p>
            <a:pPr algn="l"/>
            <a:r>
              <a:rPr sz="2000" b="0">
                <a:solidFill>
                  <a:srgbClr val="E8B96A"/>
                </a:solidFill>
                <a:latin typeface="Arial"/>
              </a:rPr>
              <a:t>CLOSE</a:t>
            </a:r>
          </a:p>
          <a:p>
            <a:pPr algn="l"/>
            <a:r>
              <a:rPr sz="5600" b="1">
                <a:solidFill>
                  <a:srgbClr val="F4F1EA"/>
                </a:solidFill>
                <a:latin typeface="Cambria"/>
              </a:rPr>
              <a:t>What You Tell</a:t>
            </a:r>
          </a:p>
          <a:p>
            <a:pPr algn="l"/>
            <a:r>
              <a:rPr sz="5600" b="1">
                <a:solidFill>
                  <a:srgbClr val="F4F1EA"/>
                </a:solidFill>
                <a:latin typeface="Cambria"/>
              </a:rPr>
              <a:t>Your Soul</a:t>
            </a:r>
          </a:p>
        </p:txBody>
      </p:sp>
      <p:sp>
        <p:nvSpPr>
          <p:cNvPr id="3" name="TextBox 2"/>
          <p:cNvSpPr txBox="1"/>
          <p:nvPr/>
        </p:nvSpPr>
        <p:spPr>
          <a:xfrm>
            <a:off x="11155680" y="6263640"/>
            <a:ext cx="548640" cy="320040"/>
          </a:xfrm>
          <a:prstGeom prst="rect">
            <a:avLst/>
          </a:prstGeom>
          <a:noFill/>
        </p:spPr>
        <p:txBody>
          <a:bodyPr wrap="square" anchor="ctr" lIns="0" rIns="0" tIns="0" bIns="0">
            <a:noAutofit/>
          </a:bodyPr>
          <a:lstStyle/>
          <a:p>
            <a:pPr algn="r"/>
            <a:r>
              <a:rPr sz="1200" b="0">
                <a:solidFill>
                  <a:srgbClr val="4A4A4A"/>
                </a:solidFill>
                <a:latin typeface="Arial"/>
              </a:rPr>
              <a:t>38</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868680" y="640080"/>
            <a:ext cx="10451592" cy="5577840"/>
          </a:xfrm>
          <a:prstGeom prst="rect">
            <a:avLst/>
          </a:prstGeom>
          <a:noFill/>
        </p:spPr>
        <p:txBody>
          <a:bodyPr wrap="square" anchor="ctr" lIns="0" rIns="0" tIns="0" bIns="0">
            <a:noAutofit/>
          </a:bodyPr>
          <a:lstStyle/>
          <a:p>
            <a:pPr algn="l">
              <a:lnSpc>
                <a:spcPct val="110000"/>
              </a:lnSpc>
            </a:pPr>
            <a:r>
              <a:rPr sz="4800" b="0">
                <a:solidFill>
                  <a:srgbClr val="F4F1EA"/>
                </a:solidFill>
                <a:latin typeface="Cambria"/>
              </a:rPr>
              <a:t>You’re often growing</a:t>
            </a:r>
          </a:p>
          <a:p>
            <a:pPr algn="l">
              <a:lnSpc>
                <a:spcPct val="110000"/>
              </a:lnSpc>
            </a:pPr>
            <a:r>
              <a:rPr sz="4800" b="0">
                <a:solidFill>
                  <a:srgbClr val="F4F1EA"/>
                </a:solidFill>
                <a:latin typeface="Cambria"/>
              </a:rPr>
              <a:t>in the very stretch</a:t>
            </a:r>
          </a:p>
          <a:p>
            <a:pPr algn="l">
              <a:lnSpc>
                <a:spcPct val="110000"/>
              </a:lnSpc>
            </a:pPr>
            <a:r>
              <a:rPr sz="4800" b="0">
                <a:solidFill>
                  <a:srgbClr val="F4F1EA"/>
                </a:solidFill>
                <a:latin typeface="Cambria"/>
              </a:rPr>
              <a:t>where you feel it least.</a:t>
            </a:r>
          </a:p>
        </p:txBody>
      </p:sp>
      <p:sp>
        <p:nvSpPr>
          <p:cNvPr id="3" name="TextBox 2"/>
          <p:cNvSpPr txBox="1"/>
          <p:nvPr/>
        </p:nvSpPr>
        <p:spPr>
          <a:xfrm>
            <a:off x="11155680" y="6263640"/>
            <a:ext cx="548640" cy="320040"/>
          </a:xfrm>
          <a:prstGeom prst="rect">
            <a:avLst/>
          </a:prstGeom>
          <a:noFill/>
        </p:spPr>
        <p:txBody>
          <a:bodyPr wrap="square" anchor="ctr" lIns="0" rIns="0" tIns="0" bIns="0">
            <a:noAutofit/>
          </a:bodyPr>
          <a:lstStyle/>
          <a:p>
            <a:pPr algn="r"/>
            <a:r>
              <a:rPr sz="1200" b="0">
                <a:solidFill>
                  <a:srgbClr val="4A4A4A"/>
                </a:solidFill>
                <a:latin typeface="Arial"/>
              </a:rPr>
              <a:t>39</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868680" y="640080"/>
            <a:ext cx="10451592" cy="5577840"/>
          </a:xfrm>
          <a:prstGeom prst="rect">
            <a:avLst/>
          </a:prstGeom>
          <a:noFill/>
        </p:spPr>
        <p:txBody>
          <a:bodyPr wrap="square" anchor="ctr" lIns="0" rIns="0" tIns="0" bIns="0">
            <a:noAutofit/>
          </a:bodyPr>
          <a:lstStyle/>
          <a:p>
            <a:pPr algn="l"/>
            <a:r>
              <a:rPr sz="2000" b="0">
                <a:solidFill>
                  <a:srgbClr val="E8B96A"/>
                </a:solidFill>
                <a:latin typeface="Arial"/>
              </a:rPr>
              <a:t>DISCUSS</a:t>
            </a:r>
          </a:p>
          <a:p>
            <a:pPr algn="l">
              <a:lnSpc>
                <a:spcPct val="115000"/>
              </a:lnSpc>
              <a:spcBef>
                <a:spcPts val="800"/>
              </a:spcBef>
            </a:pPr>
            <a:r>
              <a:rPr sz="3400" b="0">
                <a:solidFill>
                  <a:srgbClr val="F4F1EA"/>
                </a:solidFill>
                <a:latin typeface="Cambria"/>
              </a:rPr>
              <a:t>How long has your flat season lasted, and what have you been telling yourself it means?</a:t>
            </a:r>
          </a:p>
        </p:txBody>
      </p:sp>
      <p:sp>
        <p:nvSpPr>
          <p:cNvPr id="3" name="TextBox 2"/>
          <p:cNvSpPr txBox="1"/>
          <p:nvPr/>
        </p:nvSpPr>
        <p:spPr>
          <a:xfrm>
            <a:off x="11155680" y="6263640"/>
            <a:ext cx="548640" cy="320040"/>
          </a:xfrm>
          <a:prstGeom prst="rect">
            <a:avLst/>
          </a:prstGeom>
          <a:noFill/>
        </p:spPr>
        <p:txBody>
          <a:bodyPr wrap="square" anchor="ctr" lIns="0" rIns="0" tIns="0" bIns="0">
            <a:noAutofit/>
          </a:bodyPr>
          <a:lstStyle/>
          <a:p>
            <a:pPr algn="r"/>
            <a:r>
              <a:rPr sz="1200" b="0">
                <a:solidFill>
                  <a:srgbClr val="4A4A4A"/>
                </a:solidFill>
                <a:latin typeface="Arial"/>
              </a:rPr>
              <a:t>40</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868680" y="640080"/>
            <a:ext cx="10451592" cy="5577840"/>
          </a:xfrm>
          <a:prstGeom prst="rect">
            <a:avLst/>
          </a:prstGeom>
          <a:noFill/>
        </p:spPr>
        <p:txBody>
          <a:bodyPr wrap="square" anchor="ctr" lIns="0" rIns="0" tIns="0" bIns="0">
            <a:noAutofit/>
          </a:bodyPr>
          <a:lstStyle/>
          <a:p>
            <a:pPr algn="l"/>
            <a:r>
              <a:rPr sz="4400" b="1">
                <a:solidFill>
                  <a:srgbClr val="E8B96A"/>
                </a:solidFill>
                <a:latin typeface="Cambria"/>
              </a:rPr>
              <a:t>Two Things Before Sunday</a:t>
            </a:r>
          </a:p>
          <a:p>
            <a:pPr algn="l">
              <a:spcBef>
                <a:spcPts val="800"/>
              </a:spcBef>
            </a:pPr>
            <a:r>
              <a:rPr sz="2400" b="0">
                <a:solidFill>
                  <a:srgbClr val="F4F1EA"/>
                </a:solidFill>
                <a:latin typeface="Arial"/>
              </a:rPr>
              <a:t>1   Memorize Psalm 42:5. Say it out loud every morning before you pray, and again any time the week goes flat.</a:t>
            </a:r>
          </a:p>
          <a:p>
            <a:pPr algn="l">
              <a:spcBef>
                <a:spcPts val="800"/>
              </a:spcBef>
            </a:pPr>
            <a:r>
              <a:rPr sz="2400" b="0">
                <a:solidFill>
                  <a:srgbClr val="F4F1EA"/>
                </a:solidFill>
                <a:latin typeface="Arial"/>
              </a:rPr>
              <a:t>2   Read Romans 5:1–11 and 1 Peter 1:3–9. In Romans 5, count how many times Paul says we boast.</a:t>
            </a:r>
          </a:p>
        </p:txBody>
      </p:sp>
      <p:sp>
        <p:nvSpPr>
          <p:cNvPr id="3" name="TextBox 2"/>
          <p:cNvSpPr txBox="1"/>
          <p:nvPr/>
        </p:nvSpPr>
        <p:spPr>
          <a:xfrm>
            <a:off x="11155680" y="6263640"/>
            <a:ext cx="548640" cy="320040"/>
          </a:xfrm>
          <a:prstGeom prst="rect">
            <a:avLst/>
          </a:prstGeom>
          <a:noFill/>
        </p:spPr>
        <p:txBody>
          <a:bodyPr wrap="square" anchor="ctr" lIns="0" rIns="0" tIns="0" bIns="0">
            <a:noAutofit/>
          </a:bodyPr>
          <a:lstStyle/>
          <a:p>
            <a:pPr algn="r"/>
            <a:r>
              <a:rPr sz="1200" b="0">
                <a:solidFill>
                  <a:srgbClr val="4A4A4A"/>
                </a:solidFill>
                <a:latin typeface="Arial"/>
              </a:rPr>
              <a:t>41</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868680" y="640080"/>
            <a:ext cx="10451592" cy="5577840"/>
          </a:xfrm>
          <a:prstGeom prst="rect">
            <a:avLst/>
          </a:prstGeom>
          <a:noFill/>
        </p:spPr>
        <p:txBody>
          <a:bodyPr wrap="square" anchor="ctr" lIns="0" rIns="0" tIns="0" bIns="0">
            <a:noAutofit/>
          </a:bodyPr>
          <a:lstStyle/>
          <a:p>
            <a:pPr algn="l">
              <a:lnSpc>
                <a:spcPct val="125000"/>
              </a:lnSpc>
            </a:pPr>
            <a:r>
              <a:rPr sz="3800" b="0">
                <a:solidFill>
                  <a:srgbClr val="F4F1EA"/>
                </a:solidFill>
                <a:latin typeface="Cambria"/>
              </a:rPr>
              <a:t>Now my soul is troubled. What should I say—Father, save me from this hour? But that is why I came to this hour. Father, glorify your name.</a:t>
            </a:r>
          </a:p>
          <a:p>
            <a:pPr algn="l">
              <a:spcBef>
                <a:spcPts val="1800"/>
              </a:spcBef>
            </a:pPr>
            <a:r>
              <a:rPr sz="2200" b="0">
                <a:solidFill>
                  <a:srgbClr val="E8B96A"/>
                </a:solidFill>
                <a:latin typeface="Arial"/>
              </a:rPr>
              <a:t>John 12:27–28</a:t>
            </a:r>
          </a:p>
        </p:txBody>
      </p:sp>
      <p:sp>
        <p:nvSpPr>
          <p:cNvPr id="3" name="TextBox 2"/>
          <p:cNvSpPr txBox="1"/>
          <p:nvPr/>
        </p:nvSpPr>
        <p:spPr>
          <a:xfrm>
            <a:off x="11155680" y="6263640"/>
            <a:ext cx="548640" cy="320040"/>
          </a:xfrm>
          <a:prstGeom prst="rect">
            <a:avLst/>
          </a:prstGeom>
          <a:noFill/>
        </p:spPr>
        <p:txBody>
          <a:bodyPr wrap="square" anchor="ctr" lIns="0" rIns="0" tIns="0" bIns="0">
            <a:noAutofit/>
          </a:bodyPr>
          <a:lstStyle/>
          <a:p>
            <a:pPr algn="r"/>
            <a:r>
              <a:rPr sz="1200" b="0">
                <a:solidFill>
                  <a:srgbClr val="4A4A4A"/>
                </a:solidFill>
                <a:latin typeface="Arial"/>
              </a:rPr>
              <a:t>42</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868680" y="640080"/>
            <a:ext cx="10451592" cy="5577840"/>
          </a:xfrm>
          <a:prstGeom prst="rect">
            <a:avLst/>
          </a:prstGeom>
          <a:noFill/>
        </p:spPr>
        <p:txBody>
          <a:bodyPr wrap="square" anchor="ctr" lIns="0" rIns="0" tIns="0" bIns="0">
            <a:noAutofit/>
          </a:bodyPr>
          <a:lstStyle/>
          <a:p>
            <a:pPr algn="l">
              <a:lnSpc>
                <a:spcPct val="125000"/>
              </a:lnSpc>
            </a:pPr>
            <a:r>
              <a:rPr sz="3800" b="0">
                <a:solidFill>
                  <a:srgbClr val="F4F1EA"/>
                </a:solidFill>
                <a:latin typeface="Cambria"/>
              </a:rPr>
              <a:t>The crowd standing there heard it and said it was thunder.</a:t>
            </a:r>
          </a:p>
          <a:p>
            <a:pPr algn="l">
              <a:spcBef>
                <a:spcPts val="1800"/>
              </a:spcBef>
            </a:pPr>
            <a:r>
              <a:rPr sz="2200" b="0">
                <a:solidFill>
                  <a:srgbClr val="E8B96A"/>
                </a:solidFill>
                <a:latin typeface="Arial"/>
              </a:rPr>
              <a:t>John 12:29</a:t>
            </a:r>
          </a:p>
        </p:txBody>
      </p:sp>
      <p:sp>
        <p:nvSpPr>
          <p:cNvPr id="3" name="TextBox 2"/>
          <p:cNvSpPr txBox="1"/>
          <p:nvPr/>
        </p:nvSpPr>
        <p:spPr>
          <a:xfrm>
            <a:off x="11155680" y="6263640"/>
            <a:ext cx="548640" cy="320040"/>
          </a:xfrm>
          <a:prstGeom prst="rect">
            <a:avLst/>
          </a:prstGeom>
          <a:noFill/>
        </p:spPr>
        <p:txBody>
          <a:bodyPr wrap="square" anchor="ctr" lIns="0" rIns="0" tIns="0" bIns="0">
            <a:noAutofit/>
          </a:bodyPr>
          <a:lstStyle/>
          <a:p>
            <a:pPr algn="r"/>
            <a:r>
              <a:rPr sz="1200" b="0">
                <a:solidFill>
                  <a:srgbClr val="4A4A4A"/>
                </a:solidFill>
                <a:latin typeface="Arial"/>
              </a:rPr>
              <a:t>43</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868680" y="640080"/>
            <a:ext cx="10451592" cy="5577840"/>
          </a:xfrm>
          <a:prstGeom prst="rect">
            <a:avLst/>
          </a:prstGeom>
          <a:noFill/>
        </p:spPr>
        <p:txBody>
          <a:bodyPr wrap="square" anchor="ctr" lIns="0" rIns="0" tIns="0" bIns="0">
            <a:noAutofit/>
          </a:bodyPr>
          <a:lstStyle/>
          <a:p>
            <a:pPr algn="l"/>
            <a:r>
              <a:rPr sz="2000" b="0">
                <a:solidFill>
                  <a:srgbClr val="E8B96A"/>
                </a:solidFill>
                <a:latin typeface="Arial"/>
              </a:rPr>
              <a:t>DISCUSS</a:t>
            </a:r>
          </a:p>
          <a:p>
            <a:pPr algn="l">
              <a:lnSpc>
                <a:spcPct val="115000"/>
              </a:lnSpc>
              <a:spcBef>
                <a:spcPts val="800"/>
              </a:spcBef>
            </a:pPr>
            <a:r>
              <a:rPr sz="3400" b="0">
                <a:solidFill>
                  <a:srgbClr val="F4F1EA"/>
                </a:solidFill>
                <a:latin typeface="Cambria"/>
              </a:rPr>
              <a:t>Read John 12:27–30. Some heard God’s voice and others heard thunder. What makes the difference in how we hear God in a flat week?</a:t>
            </a:r>
          </a:p>
        </p:txBody>
      </p:sp>
      <p:sp>
        <p:nvSpPr>
          <p:cNvPr id="3" name="TextBox 2"/>
          <p:cNvSpPr txBox="1"/>
          <p:nvPr/>
        </p:nvSpPr>
        <p:spPr>
          <a:xfrm>
            <a:off x="11155680" y="6263640"/>
            <a:ext cx="548640" cy="320040"/>
          </a:xfrm>
          <a:prstGeom prst="rect">
            <a:avLst/>
          </a:prstGeom>
          <a:noFill/>
        </p:spPr>
        <p:txBody>
          <a:bodyPr wrap="square" anchor="ctr" lIns="0" rIns="0" tIns="0" bIns="0">
            <a:noAutofit/>
          </a:bodyPr>
          <a:lstStyle/>
          <a:p>
            <a:pPr algn="r"/>
            <a:r>
              <a:rPr sz="1200" b="0">
                <a:solidFill>
                  <a:srgbClr val="4A4A4A"/>
                </a:solidFill>
                <a:latin typeface="Arial"/>
              </a:rPr>
              <a:t>44</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868680" y="640080"/>
            <a:ext cx="10451592" cy="5577840"/>
          </a:xfrm>
          <a:prstGeom prst="rect">
            <a:avLst/>
          </a:prstGeom>
          <a:noFill/>
        </p:spPr>
        <p:txBody>
          <a:bodyPr wrap="square" anchor="ctr" lIns="0" rIns="0" tIns="0" bIns="0">
            <a:noAutofit/>
          </a:bodyPr>
          <a:lstStyle/>
          <a:p>
            <a:pPr algn="l">
              <a:lnSpc>
                <a:spcPct val="110000"/>
              </a:lnSpc>
            </a:pPr>
            <a:r>
              <a:rPr sz="4800" b="0">
                <a:solidFill>
                  <a:srgbClr val="F4F1EA"/>
                </a:solidFill>
                <a:latin typeface="Cambria"/>
              </a:rPr>
              <a:t>His soul was troubled,</a:t>
            </a:r>
          </a:p>
          <a:p>
            <a:pPr algn="l">
              <a:lnSpc>
                <a:spcPct val="110000"/>
              </a:lnSpc>
            </a:pPr>
            <a:r>
              <a:rPr sz="4800" b="0">
                <a:solidFill>
                  <a:srgbClr val="F4F1EA"/>
                </a:solidFill>
                <a:latin typeface="Cambria"/>
              </a:rPr>
              <a:t>and his will was settled,</a:t>
            </a:r>
          </a:p>
          <a:p>
            <a:pPr algn="l">
              <a:lnSpc>
                <a:spcPct val="110000"/>
              </a:lnSpc>
            </a:pPr>
            <a:r>
              <a:rPr sz="4800" b="0">
                <a:solidFill>
                  <a:srgbClr val="F4F1EA"/>
                </a:solidFill>
                <a:latin typeface="Cambria"/>
              </a:rPr>
              <a:t>in the same hour.</a:t>
            </a:r>
          </a:p>
        </p:txBody>
      </p:sp>
      <p:sp>
        <p:nvSpPr>
          <p:cNvPr id="3" name="TextBox 2"/>
          <p:cNvSpPr txBox="1"/>
          <p:nvPr/>
        </p:nvSpPr>
        <p:spPr>
          <a:xfrm>
            <a:off x="11155680" y="6263640"/>
            <a:ext cx="548640" cy="320040"/>
          </a:xfrm>
          <a:prstGeom prst="rect">
            <a:avLst/>
          </a:prstGeom>
          <a:noFill/>
        </p:spPr>
        <p:txBody>
          <a:bodyPr wrap="square" anchor="ctr" lIns="0" rIns="0" tIns="0" bIns="0">
            <a:noAutofit/>
          </a:bodyPr>
          <a:lstStyle/>
          <a:p>
            <a:pPr algn="r"/>
            <a:r>
              <a:rPr sz="1200" b="0">
                <a:solidFill>
                  <a:srgbClr val="4A4A4A"/>
                </a:solidFill>
                <a:latin typeface="Arial"/>
              </a:rPr>
              <a:t>45</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868680" y="640080"/>
            <a:ext cx="10451592" cy="5577840"/>
          </a:xfrm>
          <a:prstGeom prst="rect">
            <a:avLst/>
          </a:prstGeom>
          <a:noFill/>
        </p:spPr>
        <p:txBody>
          <a:bodyPr wrap="square" anchor="ctr" lIns="0" rIns="0" tIns="0" bIns="0">
            <a:noAutofit/>
          </a:bodyPr>
          <a:lstStyle/>
          <a:p>
            <a:pPr algn="l"/>
            <a:r>
              <a:rPr sz="2000" b="0">
                <a:solidFill>
                  <a:srgbClr val="E8B96A"/>
                </a:solidFill>
                <a:latin typeface="Arial"/>
              </a:rPr>
              <a:t>LESSON 9</a:t>
            </a:r>
          </a:p>
          <a:p>
            <a:pPr algn="l"/>
            <a:r>
              <a:rPr sz="6600" b="1">
                <a:solidFill>
                  <a:srgbClr val="F4F1EA"/>
                </a:solidFill>
                <a:latin typeface="Cambria"/>
              </a:rPr>
              <a:t>Next Week</a:t>
            </a:r>
          </a:p>
          <a:p>
            <a:pPr algn="l">
              <a:spcBef>
                <a:spcPts val="400"/>
              </a:spcBef>
            </a:pPr>
            <a:r>
              <a:rPr sz="3200" b="0">
                <a:solidFill>
                  <a:srgbClr val="F4F1EA"/>
                </a:solidFill>
                <a:latin typeface="Cambria"/>
              </a:rPr>
              <a:t>Suffering and Faith</a:t>
            </a:r>
          </a:p>
          <a:p>
            <a:pPr algn="l">
              <a:spcBef>
                <a:spcPts val="200"/>
              </a:spcBef>
            </a:pPr>
            <a:r>
              <a:rPr sz="1700" b="0">
                <a:solidFill>
                  <a:srgbClr val="9A9184"/>
                </a:solidFill>
                <a:latin typeface="Arial"/>
              </a:rPr>
              <a:t>Romans 5:3–5 · 1 Peter 1:6–7</a:t>
            </a:r>
          </a:p>
        </p:txBody>
      </p:sp>
      <p:sp>
        <p:nvSpPr>
          <p:cNvPr id="3" name="TextBox 2"/>
          <p:cNvSpPr txBox="1"/>
          <p:nvPr/>
        </p:nvSpPr>
        <p:spPr>
          <a:xfrm>
            <a:off x="11155680" y="6263640"/>
            <a:ext cx="548640" cy="320040"/>
          </a:xfrm>
          <a:prstGeom prst="rect">
            <a:avLst/>
          </a:prstGeom>
          <a:noFill/>
        </p:spPr>
        <p:txBody>
          <a:bodyPr wrap="square" anchor="ctr" lIns="0" rIns="0" tIns="0" bIns="0">
            <a:noAutofit/>
          </a:bodyPr>
          <a:lstStyle/>
          <a:p>
            <a:pPr algn="r"/>
            <a:r>
              <a:rPr sz="1200" b="0">
                <a:solidFill>
                  <a:srgbClr val="4A4A4A"/>
                </a:solidFill>
                <a:latin typeface="Arial"/>
              </a:rPr>
              <a:t>46</a:t>
            </a: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pic>
        <p:nvPicPr>
          <p:cNvPr id="2" name="Picture 1" descr="project-file-ef47f64d-ba97-4f55-834f-cdde9220bc3a-Title_Slide_1920_x_1080.png"/>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