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Someone in the room is likely in a hard season right now, or just came through one. Keep the pace gentle and let silence sit.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answers: the cross, which is behind us and settled, and the trial, which is in front of us and doing something. Come back to the cross at the close.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question is light and practical. The second is the real one. Listen for anyone who assumed faithful people don’t suffer.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Video section one: the hospital waiting room and the question that comes in the dark.</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the room sit with the question for a moment. Scripture allows it to be asked out loud: Psalm 42:3, and Jesus from the cross.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sentence the lesson turns on. Have the room read it together.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Romans 5:1–11. Last week’s reading asked them to count the boasts.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Paul starts with what’s already settled before he says a word about suffering.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for the count before you show this. The boast about suffering sits between hope and God, and that’s the only reason Paul can make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Affliction is a word for pressure. Endurance is the strength to stay under the weight without scrambling out from under 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Paul knows what the pressure is producing while it still hurts.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Paul wasn’t writing from an armchair. He wrote Romans after all of this.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Draw out that suffering is bracketed: hope ahead of it, God behind and around it.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Romans 5:4–5. The chain, and where it ends.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Proven character is a tester’s word, used of metal that comes out of the assay genuine. Lesson 4 met the same family of words in discern, Romans 12:2.</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comes out the other end is hope, right where Romans 5 started in verse 2.</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Will not disappoint: the hope won’t leave us embarrassed, holding a promise that came to nothing.</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Done in the past and still true now. Luke uses the same verb for the Spirit poured out at Pentecost, Acts 2:17 and 2:33.</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Tie back to Lesson 3: the Spirit lives in every Christian, and here is something he brought with him.</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Romans 5:6–10. How we know God loves us.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Paul goes straight to the cross.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God loved us at every one of them.</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From the greater to the lesser. If God died for his enemies, how likely is he to walk away from his children?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Paul’s answer to the question in the waiting room.</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we read God’s love off our circumstances, we’ll decide every hard week that he’s left. God proves his love, present tense, at a cross that can’t be undone.</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people name the circumstances they’ve used as a measure. Bring it back to verse 8 each time.</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Peter 1:3–8. Peter writing to Christians slandered and treated as outsiders in their own towns.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Joy and grief, both real, both present tense. For a short time, against the length of what’s coming. If necessary: under God’s hand, and only as far as they must.</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small phrase with a great deal in it. Don’t over-explain it; the deeper discussion question takes it up.</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tester’s word again. Peter, Paul and James (1:3) all reach for the same picture.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refiner burns off what isn’t gold. Tested faith will hear God’s praise on the day Jesus is revealed.</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Suffering drove these Christians toward a Christ they had never seen.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Funerals of believers are a common answer. Let those stories be told.</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 in the workbook. The lesson is about what suffering produces; at three in the morning the question is whether you’re still loved.</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item on Paul’s list is affliction, the same word as Romans 5:3. Most of the list shows up in his own story in 2 Corinthians 11.</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Between 8:35 and 8:39 Paul widens the list to everything he can name: death and life, angels, things present and to come, height and depth.</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the love you’re asking about is in Christ Jesus.</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question is new; the bonus isn’t in the workbook. Don’t press for specifics from anyone who goes quiet.</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Gather it up, then the week’s work, then the cry from the cross.</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question for the week. Leave it on screen a moment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There may not be a tidy answer, and that’s fine. Point back to 5:8: we hold on to what God has already shown.</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Encourage them to tell the person they’re praying for, if they can. Most of what the church does for a suffering brother or sister is simply showing up, and keeping at it after the first week.</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Pronounced AY-loh-ee, AY-loh-ee, lah-MAH sah-bahk-THAH-nee. He was praying Psalm 22:1, and he still called God my God.</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psalm he quoted doesn’t end where it begins.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this one short and let it settle before the last slide.</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Same word as Mark 15:34 and 2 Corinthians 4:9, with the strongest denial Greek has. End here.</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Lesson 9 asked whether God leaves us in the hard times. Lesson 10 asks how to be content when the times don’t change, good or bad.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project-file-ef47f64d-ba97-4f55-834f-cdde9220bc3a-Title_Slide_1920_x_108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6766560" cy="5577840"/>
          </a:xfrm>
          <a:prstGeom prst="rect">
            <a:avLst/>
          </a:prstGeom>
          <a:noFill/>
        </p:spPr>
        <p:txBody>
          <a:bodyPr wrap="square" anchor="ctr" lIns="0" rIns="0" tIns="0" bIns="0">
            <a:noAutofit/>
          </a:bodyPr>
          <a:lstStyle/>
          <a:p>
            <a:pPr algn="l"/>
            <a:r>
              <a:rPr sz="2000" b="0">
                <a:solidFill>
                  <a:srgbClr val="E8B96A"/>
                </a:solidFill>
                <a:latin typeface="Arial"/>
              </a:rPr>
              <a:t>LESSON 9</a:t>
            </a:r>
          </a:p>
          <a:p>
            <a:pPr algn="l">
              <a:spcBef>
                <a:spcPts val="400"/>
              </a:spcBef>
            </a:pPr>
            <a:r>
              <a:rPr sz="5400" b="1">
                <a:solidFill>
                  <a:srgbClr val="F4F1EA"/>
                </a:solidFill>
                <a:latin typeface="Cambria"/>
              </a:rPr>
              <a:t>Growing in Grace</a:t>
            </a:r>
          </a:p>
          <a:p>
            <a:pPr algn="l">
              <a:spcBef>
                <a:spcPts val="200"/>
              </a:spcBef>
            </a:pPr>
            <a:r>
              <a:rPr sz="3200" b="0">
                <a:solidFill>
                  <a:srgbClr val="F4F1EA"/>
                </a:solidFill>
                <a:latin typeface="Cambria"/>
              </a:rPr>
              <a:t>Suffering and Faith</a:t>
            </a:r>
          </a:p>
          <a:p>
            <a:pPr algn="l">
              <a:spcBef>
                <a:spcPts val="200"/>
              </a:spcBef>
            </a:pPr>
            <a:r>
              <a:rPr sz="1700" b="0">
                <a:solidFill>
                  <a:srgbClr val="9A9184"/>
                </a:solidFill>
                <a:latin typeface="Arial"/>
              </a:rPr>
              <a:t>Romans 5:3–5 · 1 Peter 1:6–7</a:t>
            </a:r>
          </a:p>
        </p:txBody>
      </p:sp>
      <p:pic>
        <p:nvPicPr>
          <p:cNvPr id="3" name="Picture 2" descr="project-file-bf98ac83-e549-4a52-991f-60c9659545f7-CHL040_-_Front_Cover_Image.png"/>
          <p:cNvPicPr>
            <a:picLocks noChangeAspect="1"/>
          </p:cNvPicPr>
          <p:nvPr/>
        </p:nvPicPr>
        <p:blipFill>
          <a:blip r:embed="rId3"/>
          <a:stretch>
            <a:fillRect/>
          </a:stretch>
        </p:blipFill>
        <p:spPr>
          <a:xfrm>
            <a:off x="7848599" y="496824"/>
            <a:ext cx="4013625" cy="5864352"/>
          </a:xfrm>
          <a:prstGeom prst="rect">
            <a:avLst/>
          </a:prstGeom>
        </p:spPr>
      </p:pic>
      <p:sp>
        <p:nvSpPr>
          <p:cNvPr id="4" name="TextBox 3"/>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1700" b="0">
                <a:solidFill>
                  <a:srgbClr val="E8B96A"/>
                </a:solidFill>
                <a:latin typeface="Arial"/>
              </a:rPr>
              <a:t>THE BIG IDEA</a:t>
            </a:r>
          </a:p>
          <a:p>
            <a:pPr algn="l">
              <a:spcBef>
                <a:spcPts val="600"/>
              </a:spcBef>
            </a:pPr>
            <a:r>
              <a:rPr sz="4000" b="0">
                <a:solidFill>
                  <a:srgbClr val="F4F1EA"/>
                </a:solidFill>
                <a:latin typeface="Cambria"/>
              </a:rPr>
              <a:t>Suffering raises the question</a:t>
            </a:r>
          </a:p>
          <a:p>
            <a:pPr algn="l">
              <a:spcBef>
                <a:spcPts val="600"/>
              </a:spcBef>
            </a:pPr>
            <a:r>
              <a:rPr sz="4000" b="0">
                <a:solidFill>
                  <a:srgbClr val="F4F1EA"/>
                </a:solidFill>
                <a:latin typeface="Cambria"/>
              </a:rPr>
              <a:t>of whether God has left us.</a:t>
            </a:r>
          </a:p>
          <a:p>
            <a:pPr algn="l">
              <a:spcBef>
                <a:spcPts val="600"/>
              </a:spcBef>
            </a:pPr>
            <a:r>
              <a:rPr sz="4000" b="0">
                <a:solidFill>
                  <a:srgbClr val="F4F1EA"/>
                </a:solidFill>
                <a:latin typeface="Cambria"/>
              </a:rPr>
              <a:t>Scripture answers it at the cross,</a:t>
            </a:r>
          </a:p>
          <a:p>
            <a:pPr algn="l">
              <a:spcBef>
                <a:spcPts val="600"/>
              </a:spcBef>
            </a:pPr>
            <a:r>
              <a:rPr sz="4000" b="0">
                <a:solidFill>
                  <a:srgbClr val="F4F1EA"/>
                </a:solidFill>
                <a:latin typeface="Cambria"/>
              </a:rPr>
              <a:t>where God proved his love,</a:t>
            </a:r>
          </a:p>
          <a:p>
            <a:pPr algn="l">
              <a:spcBef>
                <a:spcPts val="600"/>
              </a:spcBef>
            </a:pPr>
            <a:r>
              <a:rPr sz="4000" b="0">
                <a:solidFill>
                  <a:srgbClr val="F4F1EA"/>
                </a:solidFill>
                <a:latin typeface="Cambria"/>
              </a:rPr>
              <a:t>and in the trial itself,</a:t>
            </a:r>
          </a:p>
          <a:p>
            <a:pPr algn="l">
              <a:spcBef>
                <a:spcPts val="600"/>
              </a:spcBef>
            </a:pPr>
            <a:r>
              <a:rPr sz="4000" b="0">
                <a:solidFill>
                  <a:srgbClr val="F4F1EA"/>
                </a:solidFill>
                <a:latin typeface="Cambria"/>
              </a:rPr>
              <a:t>where he is proving our faith.</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OPENING</a:t>
            </a:r>
          </a:p>
          <a:p>
            <a:pPr algn="l">
              <a:lnSpc>
                <a:spcPct val="115000"/>
              </a:lnSpc>
              <a:spcBef>
                <a:spcPts val="800"/>
              </a:spcBef>
            </a:pPr>
            <a:r>
              <a:rPr sz="3400" b="0">
                <a:solidFill>
                  <a:srgbClr val="F4F1EA"/>
                </a:solidFill>
                <a:latin typeface="Cambria"/>
              </a:rPr>
              <a:t>Think of something made stronger by stress or heat: a tempered tool, a seasoned skillet, a muscle. How does it work?</a:t>
            </a:r>
          </a:p>
          <a:p>
            <a:pPr algn="l">
              <a:lnSpc>
                <a:spcPct val="115000"/>
              </a:lnSpc>
              <a:spcBef>
                <a:spcPts val="800"/>
              </a:spcBef>
            </a:pPr>
            <a:r>
              <a:rPr sz="3400" b="0">
                <a:solidFill>
                  <a:srgbClr val="F4F1EA"/>
                </a:solidFill>
                <a:latin typeface="Cambria"/>
              </a:rPr>
              <a:t>When you were younger, what did you assume about God and suffering? How has that changed?</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ONE</a:t>
            </a:r>
          </a:p>
          <a:p>
            <a:pPr algn="l"/>
            <a:r>
              <a:rPr sz="5600" b="1">
                <a:solidFill>
                  <a:srgbClr val="F4F1EA"/>
                </a:solidFill>
                <a:latin typeface="Cambria"/>
              </a:rPr>
              <a:t>Three in the Morning</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800" b="0">
                <a:solidFill>
                  <a:srgbClr val="F4F1EA"/>
                </a:solidFill>
                <a:latin typeface="Cambria"/>
              </a:rPr>
              <a:t>Where is God</a:t>
            </a:r>
          </a:p>
          <a:p>
            <a:pPr algn="l">
              <a:lnSpc>
                <a:spcPct val="110000"/>
              </a:lnSpc>
            </a:pPr>
            <a:r>
              <a:rPr sz="4800" b="0">
                <a:solidFill>
                  <a:srgbClr val="F4F1EA"/>
                </a:solidFill>
                <a:latin typeface="Cambria"/>
              </a:rPr>
              <a:t>right now?</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But God proves his own love for us in that while we were still sinners, Christ died for us</a:t>
            </a:r>
          </a:p>
          <a:p>
            <a:pPr algn="l">
              <a:spcBef>
                <a:spcPts val="1800"/>
              </a:spcBef>
            </a:pPr>
            <a:r>
              <a:rPr sz="2200" b="0">
                <a:solidFill>
                  <a:srgbClr val="E8B96A"/>
                </a:solidFill>
                <a:latin typeface="Arial"/>
              </a:rPr>
              <a:t>Romans 5:8</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TWO</a:t>
            </a:r>
          </a:p>
          <a:p>
            <a:pPr algn="l"/>
            <a:r>
              <a:rPr sz="5600" b="1">
                <a:solidFill>
                  <a:srgbClr val="F4F1EA"/>
                </a:solidFill>
                <a:latin typeface="Cambria"/>
              </a:rPr>
              <a:t>Three Boasts</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Therefore, since we have been justified by faith, we have peace with God through our Lord Jesus Christ</a:t>
            </a:r>
          </a:p>
          <a:p>
            <a:pPr algn="l">
              <a:spcBef>
                <a:spcPts val="1800"/>
              </a:spcBef>
            </a:pPr>
            <a:r>
              <a:rPr sz="2200" b="0">
                <a:solidFill>
                  <a:srgbClr val="E8B96A"/>
                </a:solidFill>
                <a:latin typeface="Arial"/>
              </a:rPr>
              <a:t>Romans 5:1</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4400" b="1">
                <a:solidFill>
                  <a:srgbClr val="E8B96A"/>
                </a:solidFill>
                <a:latin typeface="Cambria"/>
              </a:rPr>
              <a:t>Three boasts</a:t>
            </a:r>
          </a:p>
          <a:p>
            <a:pPr algn="l">
              <a:spcBef>
                <a:spcPts val="800"/>
              </a:spcBef>
            </a:pPr>
            <a:r>
              <a:rPr sz="3000" b="0">
                <a:solidFill>
                  <a:srgbClr val="F4F1EA"/>
                </a:solidFill>
                <a:latin typeface="Arial"/>
              </a:rPr>
              <a:t>1   in the hope of the glory of God (5:2)</a:t>
            </a:r>
          </a:p>
          <a:p>
            <a:pPr algn="l">
              <a:spcBef>
                <a:spcPts val="800"/>
              </a:spcBef>
            </a:pPr>
            <a:r>
              <a:rPr sz="3000" b="0">
                <a:solidFill>
                  <a:srgbClr val="F4F1EA"/>
                </a:solidFill>
                <a:latin typeface="Arial"/>
              </a:rPr>
              <a:t>2   in our afflictions (5:3)</a:t>
            </a:r>
          </a:p>
          <a:p>
            <a:pPr algn="l">
              <a:spcBef>
                <a:spcPts val="800"/>
              </a:spcBef>
            </a:pPr>
            <a:r>
              <a:rPr sz="3000" b="0">
                <a:solidFill>
                  <a:srgbClr val="F4F1EA"/>
                </a:solidFill>
                <a:latin typeface="Arial"/>
              </a:rPr>
              <a:t>3   in God himself (5:11)</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And not only that, but we also boast in our afflictions, because we know that affliction produces endurance</a:t>
            </a:r>
          </a:p>
          <a:p>
            <a:pPr algn="l">
              <a:spcBef>
                <a:spcPts val="1800"/>
              </a:spcBef>
            </a:pPr>
            <a:r>
              <a:rPr sz="2200" b="0">
                <a:solidFill>
                  <a:srgbClr val="E8B96A"/>
                </a:solidFill>
                <a:latin typeface="Arial"/>
              </a:rPr>
              <a:t>Romans 5:3</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ctr"/>
            <a:r>
              <a:rPr sz="8000" b="0">
                <a:solidFill>
                  <a:srgbClr val="F4F1EA"/>
                </a:solidFill>
                <a:latin typeface="Cambria"/>
              </a:rPr>
              <a:t>we know</a:t>
            </a:r>
          </a:p>
          <a:p>
            <a:pPr algn="ctr">
              <a:spcBef>
                <a:spcPts val="1800"/>
              </a:spcBef>
            </a:pPr>
            <a:r>
              <a:rPr sz="2200" b="0">
                <a:solidFill>
                  <a:srgbClr val="E8B96A"/>
                </a:solidFill>
                <a:latin typeface="Arial"/>
              </a:rPr>
              <a:t>Romans 5:3</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Three times I was beaten with rods. Once I received a stoning. Three times I was shipwrecked.</a:t>
            </a:r>
          </a:p>
          <a:p>
            <a:pPr algn="l">
              <a:spcBef>
                <a:spcPts val="1800"/>
              </a:spcBef>
            </a:pPr>
            <a:r>
              <a:rPr sz="2200" b="0">
                <a:solidFill>
                  <a:srgbClr val="E8B96A"/>
                </a:solidFill>
                <a:latin typeface="Arial"/>
              </a:rPr>
              <a:t>2 Corinthians 11:25</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Read Romans 5:1–11. Paul boasts in hope, in afflictions, and in God. Why do you think the boast about afflictions sits between the other two?</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THREE</a:t>
            </a:r>
          </a:p>
          <a:p>
            <a:pPr algn="l"/>
            <a:r>
              <a:rPr sz="5600" b="1">
                <a:solidFill>
                  <a:srgbClr val="F4F1EA"/>
                </a:solidFill>
                <a:latin typeface="Cambria"/>
              </a:rPr>
              <a:t>Love</a:t>
            </a:r>
          </a:p>
          <a:p>
            <a:pPr algn="l"/>
            <a:r>
              <a:rPr sz="5600" b="1">
                <a:solidFill>
                  <a:srgbClr val="F4F1EA"/>
                </a:solidFill>
                <a:latin typeface="Cambria"/>
              </a:rPr>
              <a:t>Poured Out</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Endurance produces proven character, and proven character produces hope.</a:t>
            </a:r>
          </a:p>
          <a:p>
            <a:pPr algn="l">
              <a:spcBef>
                <a:spcPts val="1800"/>
              </a:spcBef>
            </a:pPr>
            <a:r>
              <a:rPr sz="2200" b="0">
                <a:solidFill>
                  <a:srgbClr val="E8B96A"/>
                </a:solidFill>
                <a:latin typeface="Arial"/>
              </a:rPr>
              <a:t>Romans 5:4</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4400" b="1">
                <a:solidFill>
                  <a:srgbClr val="E8B96A"/>
                </a:solidFill>
                <a:latin typeface="Cambria"/>
              </a:rPr>
              <a:t>The chain</a:t>
            </a:r>
          </a:p>
          <a:p>
            <a:pPr algn="l">
              <a:spcBef>
                <a:spcPts val="800"/>
              </a:spcBef>
            </a:pPr>
            <a:r>
              <a:rPr sz="3000" b="0">
                <a:solidFill>
                  <a:srgbClr val="F4F1EA"/>
                </a:solidFill>
                <a:latin typeface="Arial"/>
              </a:rPr>
              <a:t>1   affliction</a:t>
            </a:r>
          </a:p>
          <a:p>
            <a:pPr algn="l">
              <a:spcBef>
                <a:spcPts val="800"/>
              </a:spcBef>
            </a:pPr>
            <a:r>
              <a:rPr sz="3000" b="0">
                <a:solidFill>
                  <a:srgbClr val="F4F1EA"/>
                </a:solidFill>
                <a:latin typeface="Arial"/>
              </a:rPr>
              <a:t>2   endurance</a:t>
            </a:r>
          </a:p>
          <a:p>
            <a:pPr algn="l">
              <a:spcBef>
                <a:spcPts val="800"/>
              </a:spcBef>
            </a:pPr>
            <a:r>
              <a:rPr sz="3000" b="0">
                <a:solidFill>
                  <a:srgbClr val="F4F1EA"/>
                </a:solidFill>
                <a:latin typeface="Arial"/>
              </a:rPr>
              <a:t>3   proven character</a:t>
            </a:r>
          </a:p>
          <a:p>
            <a:pPr algn="l">
              <a:spcBef>
                <a:spcPts val="800"/>
              </a:spcBef>
            </a:pPr>
            <a:r>
              <a:rPr sz="3000" b="0">
                <a:solidFill>
                  <a:srgbClr val="F4F1EA"/>
                </a:solidFill>
                <a:latin typeface="Arial"/>
              </a:rPr>
              <a:t>4   hope</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This hope will not disappoint us, because God’s love has been poured out in our hearts through the Holy Spirit who was given to us.</a:t>
            </a:r>
          </a:p>
          <a:p>
            <a:pPr algn="l">
              <a:spcBef>
                <a:spcPts val="1800"/>
              </a:spcBef>
            </a:pPr>
            <a:r>
              <a:rPr sz="2200" b="0">
                <a:solidFill>
                  <a:srgbClr val="E8B96A"/>
                </a:solidFill>
                <a:latin typeface="Arial"/>
              </a:rPr>
              <a:t>Romans 5:5</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ctr"/>
            <a:r>
              <a:rPr sz="8000" b="0">
                <a:solidFill>
                  <a:srgbClr val="F4F1EA"/>
                </a:solidFill>
                <a:latin typeface="Cambria"/>
              </a:rPr>
              <a:t>has been poured out</a:t>
            </a:r>
          </a:p>
          <a:p>
            <a:pPr algn="ctr">
              <a:spcBef>
                <a:spcPts val="1800"/>
              </a:spcBef>
            </a:pPr>
            <a:r>
              <a:rPr sz="2200" b="0">
                <a:solidFill>
                  <a:srgbClr val="E8B96A"/>
                </a:solidFill>
                <a:latin typeface="Arial"/>
              </a:rPr>
              <a:t>Romans 5:5</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400" b="0">
                <a:solidFill>
                  <a:srgbClr val="F4F1EA"/>
                </a:solidFill>
                <a:latin typeface="Cambria"/>
              </a:rPr>
              <a:t>God’s love is already</a:t>
            </a:r>
          </a:p>
          <a:p>
            <a:pPr algn="l">
              <a:lnSpc>
                <a:spcPct val="110000"/>
              </a:lnSpc>
            </a:pPr>
            <a:r>
              <a:rPr sz="4400" b="0">
                <a:solidFill>
                  <a:srgbClr val="F4F1EA"/>
                </a:solidFill>
                <a:latin typeface="Cambria"/>
              </a:rPr>
              <a:t>in your heart,</a:t>
            </a:r>
          </a:p>
          <a:p>
            <a:pPr algn="l">
              <a:lnSpc>
                <a:spcPct val="110000"/>
              </a:lnSpc>
            </a:pPr>
            <a:r>
              <a:rPr sz="4400" b="0">
                <a:solidFill>
                  <a:srgbClr val="F4F1EA"/>
                </a:solidFill>
                <a:latin typeface="Cambria"/>
              </a:rPr>
              <a:t>and it holds on the days</a:t>
            </a:r>
          </a:p>
          <a:p>
            <a:pPr algn="l">
              <a:lnSpc>
                <a:spcPct val="110000"/>
              </a:lnSpc>
            </a:pPr>
            <a:r>
              <a:rPr sz="4400" b="0">
                <a:solidFill>
                  <a:srgbClr val="F4F1EA"/>
                </a:solidFill>
                <a:latin typeface="Cambria"/>
              </a:rPr>
              <a:t>you can’t feel it.</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FOUR</a:t>
            </a:r>
          </a:p>
          <a:p>
            <a:pPr algn="l"/>
            <a:r>
              <a:rPr sz="5600" b="1">
                <a:solidFill>
                  <a:srgbClr val="F4F1EA"/>
                </a:solidFill>
                <a:latin typeface="Cambria"/>
              </a:rPr>
              <a:t>How Much</a:t>
            </a:r>
          </a:p>
          <a:p>
            <a:pPr algn="l"/>
            <a:r>
              <a:rPr sz="5600" b="1">
                <a:solidFill>
                  <a:srgbClr val="F4F1EA"/>
                </a:solidFill>
                <a:latin typeface="Cambria"/>
              </a:rPr>
              <a:t>More</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For while we were still helpless, at the right time, Christ died for the ungodly.</a:t>
            </a:r>
          </a:p>
          <a:p>
            <a:pPr algn="l">
              <a:spcBef>
                <a:spcPts val="1800"/>
              </a:spcBef>
            </a:pPr>
            <a:r>
              <a:rPr sz="2200" b="0">
                <a:solidFill>
                  <a:srgbClr val="E8B96A"/>
                </a:solidFill>
                <a:latin typeface="Arial"/>
              </a:rPr>
              <a:t>Romans 5:6</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4400" b="1">
                <a:solidFill>
                  <a:srgbClr val="E8B96A"/>
                </a:solidFill>
                <a:latin typeface="Cambria"/>
              </a:rPr>
              <a:t>Four ways Paul describes us</a:t>
            </a:r>
          </a:p>
          <a:p>
            <a:pPr algn="l">
              <a:spcBef>
                <a:spcPts val="800"/>
              </a:spcBef>
            </a:pPr>
            <a:r>
              <a:rPr sz="3000" b="0">
                <a:solidFill>
                  <a:srgbClr val="F4F1EA"/>
                </a:solidFill>
                <a:latin typeface="Arial"/>
              </a:rPr>
              <a:t>1   helpless (5:6)</a:t>
            </a:r>
          </a:p>
          <a:p>
            <a:pPr algn="l">
              <a:spcBef>
                <a:spcPts val="800"/>
              </a:spcBef>
            </a:pPr>
            <a:r>
              <a:rPr sz="3000" b="0">
                <a:solidFill>
                  <a:srgbClr val="F4F1EA"/>
                </a:solidFill>
                <a:latin typeface="Arial"/>
              </a:rPr>
              <a:t>2   ungodly (5:6)</a:t>
            </a:r>
          </a:p>
          <a:p>
            <a:pPr algn="l">
              <a:spcBef>
                <a:spcPts val="800"/>
              </a:spcBef>
            </a:pPr>
            <a:r>
              <a:rPr sz="3000" b="0">
                <a:solidFill>
                  <a:srgbClr val="F4F1EA"/>
                </a:solidFill>
                <a:latin typeface="Arial"/>
              </a:rPr>
              <a:t>3   sinners (5:8)</a:t>
            </a:r>
          </a:p>
          <a:p>
            <a:pPr algn="l">
              <a:spcBef>
                <a:spcPts val="800"/>
              </a:spcBef>
            </a:pPr>
            <a:r>
              <a:rPr sz="3000" b="0">
                <a:solidFill>
                  <a:srgbClr val="F4F1EA"/>
                </a:solidFill>
                <a:latin typeface="Arial"/>
              </a:rPr>
              <a:t>4   enemies (5:10)</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For if, while we were enemies, we were reconciled to God through the death of his Son, then how much more, having been reconciled, will we be saved by his life.</a:t>
            </a:r>
          </a:p>
          <a:p>
            <a:pPr algn="l">
              <a:spcBef>
                <a:spcPts val="1800"/>
              </a:spcBef>
            </a:pPr>
            <a:r>
              <a:rPr sz="2200" b="0">
                <a:solidFill>
                  <a:srgbClr val="E8B96A"/>
                </a:solidFill>
                <a:latin typeface="Arial"/>
              </a:rPr>
              <a:t>Romans 5:10</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ctr"/>
            <a:r>
              <a:rPr sz="8000" b="0">
                <a:solidFill>
                  <a:srgbClr val="F4F1EA"/>
                </a:solidFill>
                <a:latin typeface="Cambria"/>
              </a:rPr>
              <a:t>how much more</a:t>
            </a:r>
          </a:p>
          <a:p>
            <a:pPr algn="ctr">
              <a:spcBef>
                <a:spcPts val="1800"/>
              </a:spcBef>
            </a:pPr>
            <a:r>
              <a:rPr sz="2200" b="0">
                <a:solidFill>
                  <a:srgbClr val="E8B96A"/>
                </a:solidFill>
                <a:latin typeface="Arial"/>
              </a:rPr>
              <a:t>Romans 5:10</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800" b="0">
                <a:solidFill>
                  <a:srgbClr val="F4F1EA"/>
                </a:solidFill>
                <a:latin typeface="Cambria"/>
              </a:rPr>
              <a:t>Your circumstances are weather.</a:t>
            </a:r>
          </a:p>
          <a:p>
            <a:pPr algn="l">
              <a:lnSpc>
                <a:spcPct val="110000"/>
              </a:lnSpc>
            </a:pPr>
            <a:r>
              <a:rPr sz="4800" b="0">
                <a:solidFill>
                  <a:srgbClr val="F4F1EA"/>
                </a:solidFill>
                <a:latin typeface="Cambria"/>
              </a:rPr>
              <a:t>The cross doesn’t move.</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Romans 5:8 says God proves his love at the cross. What happens when we try to measure God’s love by our circumstances instead?</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FIVE</a:t>
            </a:r>
          </a:p>
          <a:p>
            <a:pPr algn="l"/>
            <a:r>
              <a:rPr sz="5600" b="1">
                <a:solidFill>
                  <a:srgbClr val="F4F1EA"/>
                </a:solidFill>
                <a:latin typeface="Cambria"/>
              </a:rPr>
              <a:t>Gold in</a:t>
            </a:r>
          </a:p>
          <a:p>
            <a:pPr algn="l"/>
            <a:r>
              <a:rPr sz="5600" b="1">
                <a:solidFill>
                  <a:srgbClr val="F4F1EA"/>
                </a:solidFill>
                <a:latin typeface="Cambria"/>
              </a:rPr>
              <a:t>the Fire</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You rejoice in this, even though now for a short time, if necessary, you suffer grief in various trials</a:t>
            </a:r>
          </a:p>
          <a:p>
            <a:pPr algn="l">
              <a:spcBef>
                <a:spcPts val="1800"/>
              </a:spcBef>
            </a:pPr>
            <a:r>
              <a:rPr sz="2200" b="0">
                <a:solidFill>
                  <a:srgbClr val="E8B96A"/>
                </a:solidFill>
                <a:latin typeface="Arial"/>
              </a:rPr>
              <a:t>1 Peter 1:6</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ctr"/>
            <a:r>
              <a:rPr sz="8000" b="0">
                <a:solidFill>
                  <a:srgbClr val="F4F1EA"/>
                </a:solidFill>
                <a:latin typeface="Cambria"/>
              </a:rPr>
              <a:t>if necessary</a:t>
            </a:r>
          </a:p>
          <a:p>
            <a:pPr algn="ctr">
              <a:spcBef>
                <a:spcPts val="1800"/>
              </a:spcBef>
            </a:pPr>
            <a:r>
              <a:rPr sz="2200" b="0">
                <a:solidFill>
                  <a:srgbClr val="E8B96A"/>
                </a:solidFill>
                <a:latin typeface="Arial"/>
              </a:rPr>
              <a:t>1 Peter 1:6</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29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so that the proven character of your faith—more valuable than gold which, though perishable, is refined by fire—may result in praise, glory, and honor at the revelation of Jesus Christ.</a:t>
            </a:r>
          </a:p>
          <a:p>
            <a:pPr algn="l">
              <a:spcBef>
                <a:spcPts val="1800"/>
              </a:spcBef>
            </a:pPr>
            <a:r>
              <a:rPr sz="2200" b="0">
                <a:solidFill>
                  <a:srgbClr val="E8B96A"/>
                </a:solidFill>
                <a:latin typeface="Arial"/>
              </a:rPr>
              <a:t>1 Peter 1:7</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800" b="0">
                <a:solidFill>
                  <a:srgbClr val="F4F1EA"/>
                </a:solidFill>
                <a:latin typeface="Cambria"/>
              </a:rPr>
              <a:t>Even refined gold perishes.</a:t>
            </a:r>
          </a:p>
          <a:p>
            <a:pPr algn="l">
              <a:lnSpc>
                <a:spcPct val="110000"/>
              </a:lnSpc>
            </a:pPr>
            <a:r>
              <a:rPr sz="4800" b="0">
                <a:solidFill>
                  <a:srgbClr val="F4F1EA"/>
                </a:solidFill>
                <a:latin typeface="Cambria"/>
              </a:rPr>
              <a:t>Tested faith is headed</a:t>
            </a:r>
          </a:p>
          <a:p>
            <a:pPr algn="l">
              <a:lnSpc>
                <a:spcPct val="110000"/>
              </a:lnSpc>
            </a:pPr>
            <a:r>
              <a:rPr sz="4800" b="0">
                <a:solidFill>
                  <a:srgbClr val="F4F1EA"/>
                </a:solidFill>
                <a:latin typeface="Cambria"/>
              </a:rPr>
              <a:t>for praise.</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Though you have not seen him, you love him; though not seeing him now, you believe in him, and you rejoice with inexpressible and glorious joy</a:t>
            </a:r>
          </a:p>
          <a:p>
            <a:pPr algn="l">
              <a:spcBef>
                <a:spcPts val="1800"/>
              </a:spcBef>
            </a:pPr>
            <a:r>
              <a:rPr sz="2200" b="0">
                <a:solidFill>
                  <a:srgbClr val="E8B96A"/>
                </a:solidFill>
                <a:latin typeface="Arial"/>
              </a:rPr>
              <a:t>1 Peter 1:8</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Read 1 Peter 1:3–9. Peter says his readers rejoice and grieve at the same time. Have you ever experienced both at once? What was it like?</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BONUS</a:t>
            </a:r>
          </a:p>
          <a:p>
            <a:pPr algn="l"/>
            <a:r>
              <a:rPr sz="5600" b="1">
                <a:solidFill>
                  <a:srgbClr val="F4F1EA"/>
                </a:solidFill>
                <a:latin typeface="Cambria"/>
              </a:rPr>
              <a:t>Who Can</a:t>
            </a:r>
          </a:p>
          <a:p>
            <a:pPr algn="l"/>
            <a:r>
              <a:rPr sz="5600" b="1">
                <a:solidFill>
                  <a:srgbClr val="F4F1EA"/>
                </a:solidFill>
                <a:latin typeface="Cambria"/>
              </a:rPr>
              <a:t>Separate Us?</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Who can separate us from the love of Christ? Can affliction or distress or persecution or famine or nakedness or danger or sword?</a:t>
            </a:r>
          </a:p>
          <a:p>
            <a:pPr algn="l">
              <a:spcBef>
                <a:spcPts val="1800"/>
              </a:spcBef>
            </a:pPr>
            <a:r>
              <a:rPr sz="2200" b="0">
                <a:solidFill>
                  <a:srgbClr val="E8B96A"/>
                </a:solidFill>
                <a:latin typeface="Arial"/>
              </a:rPr>
              <a:t>Romans 8:35</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nor any other created thing will be able to separate us from the love of God that is in Christ Jesus our Lord.</a:t>
            </a:r>
          </a:p>
          <a:p>
            <a:pPr algn="l">
              <a:spcBef>
                <a:spcPts val="1800"/>
              </a:spcBef>
            </a:pPr>
            <a:r>
              <a:rPr sz="2200" b="0">
                <a:solidFill>
                  <a:srgbClr val="E8B96A"/>
                </a:solidFill>
                <a:latin typeface="Arial"/>
              </a:rPr>
              <a:t>Romans 8:39</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800" b="0">
                <a:solidFill>
                  <a:srgbClr val="F4F1EA"/>
                </a:solidFill>
                <a:latin typeface="Cambria"/>
              </a:rPr>
              <a:t>Whatever’s pressing on you</a:t>
            </a:r>
          </a:p>
          <a:p>
            <a:pPr algn="l">
              <a:lnSpc>
                <a:spcPct val="110000"/>
              </a:lnSpc>
            </a:pPr>
            <a:r>
              <a:rPr sz="4800" b="0">
                <a:solidFill>
                  <a:srgbClr val="F4F1EA"/>
                </a:solidFill>
                <a:latin typeface="Cambria"/>
              </a:rPr>
              <a:t>is a created thing.</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What has felt, at some point, like it might come between you and God? How does Romans 8:35–39 answer it?</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CLOSE</a:t>
            </a:r>
          </a:p>
          <a:p>
            <a:pPr algn="l"/>
            <a:r>
              <a:rPr sz="5600" b="1">
                <a:solidFill>
                  <a:srgbClr val="F4F1EA"/>
                </a:solidFill>
                <a:latin typeface="Cambria"/>
              </a:rPr>
              <a:t>Measure It</a:t>
            </a:r>
          </a:p>
          <a:p>
            <a:pPr algn="l"/>
            <a:r>
              <a:rPr sz="5600" b="1">
                <a:solidFill>
                  <a:srgbClr val="F4F1EA"/>
                </a:solidFill>
                <a:latin typeface="Cambria"/>
              </a:rPr>
              <a:t>by the Cross</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39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10000"/>
              </a:lnSpc>
            </a:pPr>
            <a:r>
              <a:rPr sz="4400" b="0">
                <a:solidFill>
                  <a:srgbClr val="F4F1EA"/>
                </a:solidFill>
                <a:latin typeface="Cambria"/>
              </a:rPr>
              <a:t>What has your suffering</a:t>
            </a:r>
          </a:p>
          <a:p>
            <a:pPr algn="l">
              <a:lnSpc>
                <a:spcPct val="110000"/>
              </a:lnSpc>
            </a:pPr>
            <a:r>
              <a:rPr sz="4400" b="0">
                <a:solidFill>
                  <a:srgbClr val="F4F1EA"/>
                </a:solidFill>
                <a:latin typeface="Cambria"/>
              </a:rPr>
              <a:t>been telling you about God,</a:t>
            </a:r>
          </a:p>
          <a:p>
            <a:pPr algn="l">
              <a:lnSpc>
                <a:spcPct val="110000"/>
              </a:lnSpc>
            </a:pPr>
            <a:r>
              <a:rPr sz="4400" b="0">
                <a:solidFill>
                  <a:srgbClr val="F4F1EA"/>
                </a:solidFill>
                <a:latin typeface="Cambria"/>
              </a:rPr>
              <a:t>and does the cross agree?</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Peter says trials come if necessary. How do you hold on to that when you can’t see why a particular trial was necessary?</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41</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4400" b="1">
                <a:solidFill>
                  <a:srgbClr val="E8B96A"/>
                </a:solidFill>
                <a:latin typeface="Cambria"/>
              </a:rPr>
              <a:t>Three Things Before Sunday</a:t>
            </a:r>
          </a:p>
          <a:p>
            <a:pPr algn="l">
              <a:spcBef>
                <a:spcPts val="800"/>
              </a:spcBef>
            </a:pPr>
            <a:r>
              <a:rPr sz="2400" b="0">
                <a:solidFill>
                  <a:srgbClr val="F4F1EA"/>
                </a:solidFill>
                <a:latin typeface="Arial"/>
              </a:rPr>
              <a:t>1   Read Romans 5:1–11 aloud every morning. Each time, stop at verse 8 and say it twice.</a:t>
            </a:r>
          </a:p>
          <a:p>
            <a:pPr algn="l">
              <a:spcBef>
                <a:spcPts val="800"/>
              </a:spcBef>
            </a:pPr>
            <a:r>
              <a:rPr sz="2400" b="0">
                <a:solidFill>
                  <a:srgbClr val="F4F1EA"/>
                </a:solidFill>
                <a:latin typeface="Arial"/>
              </a:rPr>
              <a:t>2   Write the name of one person who is suffering, and pray for them by name every day.</a:t>
            </a:r>
          </a:p>
          <a:p>
            <a:pPr algn="l">
              <a:spcBef>
                <a:spcPts val="800"/>
              </a:spcBef>
            </a:pPr>
            <a:r>
              <a:rPr sz="2400" b="0">
                <a:solidFill>
                  <a:srgbClr val="F4F1EA"/>
                </a:solidFill>
                <a:latin typeface="Arial"/>
              </a:rPr>
              <a:t>3   Read Philippians 4:10–20 and 1 Thessalonians 5:16–18. In Philippians 4:12, count the circumstances Paul names.</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And at three Jesus cried out with a loud voice, “Eloi, Eloi, lemá sabachtháni?” which is translated, “My God, my God, why have you abandoned me?”</a:t>
            </a:r>
          </a:p>
          <a:p>
            <a:pPr algn="l">
              <a:spcBef>
                <a:spcPts val="1800"/>
              </a:spcBef>
            </a:pPr>
            <a:r>
              <a:rPr sz="2200" b="0">
                <a:solidFill>
                  <a:srgbClr val="E8B96A"/>
                </a:solidFill>
                <a:latin typeface="Arial"/>
              </a:rPr>
              <a:t>Mark 15:34</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He did not hide his face from him but listened when he cried to him for help.</a:t>
            </a:r>
          </a:p>
          <a:p>
            <a:pPr algn="l">
              <a:spcBef>
                <a:spcPts val="1800"/>
              </a:spcBef>
            </a:pPr>
            <a:r>
              <a:rPr sz="2200" b="0">
                <a:solidFill>
                  <a:srgbClr val="E8B96A"/>
                </a:solidFill>
                <a:latin typeface="Arial"/>
              </a:rPr>
              <a:t>Psalm 22:24</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DISCUSS</a:t>
            </a:r>
          </a:p>
          <a:p>
            <a:pPr algn="l">
              <a:lnSpc>
                <a:spcPct val="115000"/>
              </a:lnSpc>
              <a:spcBef>
                <a:spcPts val="800"/>
              </a:spcBef>
            </a:pPr>
            <a:r>
              <a:rPr sz="3400" b="0">
                <a:solidFill>
                  <a:srgbClr val="F4F1EA"/>
                </a:solidFill>
                <a:latin typeface="Cambria"/>
              </a:rPr>
              <a:t>Read Mark 15:33–34 and Psalm 22:1–2, 22–24. What does it mean that Jesus prayed a lament from the cross, and still called God my God?</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lnSpc>
                <a:spcPct val="125000"/>
              </a:lnSpc>
            </a:pPr>
            <a:r>
              <a:rPr sz="3800" b="0">
                <a:solidFill>
                  <a:srgbClr val="F4F1EA"/>
                </a:solidFill>
                <a:latin typeface="Cambria"/>
              </a:rPr>
              <a:t>I will never leave you or abandon you.</a:t>
            </a:r>
          </a:p>
          <a:p>
            <a:pPr algn="l">
              <a:spcBef>
                <a:spcPts val="1800"/>
              </a:spcBef>
            </a:pPr>
            <a:r>
              <a:rPr sz="2200" b="0">
                <a:solidFill>
                  <a:srgbClr val="E8B96A"/>
                </a:solidFill>
                <a:latin typeface="Arial"/>
              </a:rPr>
              <a:t>Hebrews 13:5</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868680" y="640080"/>
            <a:ext cx="10451592" cy="5577840"/>
          </a:xfrm>
          <a:prstGeom prst="rect">
            <a:avLst/>
          </a:prstGeom>
          <a:noFill/>
        </p:spPr>
        <p:txBody>
          <a:bodyPr wrap="square" anchor="ctr" lIns="0" rIns="0" tIns="0" bIns="0">
            <a:noAutofit/>
          </a:bodyPr>
          <a:lstStyle/>
          <a:p>
            <a:pPr algn="l"/>
            <a:r>
              <a:rPr sz="2000" b="0">
                <a:solidFill>
                  <a:srgbClr val="E8B96A"/>
                </a:solidFill>
                <a:latin typeface="Arial"/>
              </a:rPr>
              <a:t>LESSON 10</a:t>
            </a:r>
          </a:p>
          <a:p>
            <a:pPr algn="l"/>
            <a:r>
              <a:rPr sz="6600" b="1">
                <a:solidFill>
                  <a:srgbClr val="F4F1EA"/>
                </a:solidFill>
                <a:latin typeface="Cambria"/>
              </a:rPr>
              <a:t>Next Week</a:t>
            </a:r>
          </a:p>
          <a:p>
            <a:pPr algn="l">
              <a:spcBef>
                <a:spcPts val="400"/>
              </a:spcBef>
            </a:pPr>
            <a:r>
              <a:rPr sz="3200" b="0">
                <a:solidFill>
                  <a:srgbClr val="F4F1EA"/>
                </a:solidFill>
                <a:latin typeface="Cambria"/>
              </a:rPr>
              <a:t>Gratitude and Contentment</a:t>
            </a:r>
          </a:p>
          <a:p>
            <a:pPr algn="l">
              <a:spcBef>
                <a:spcPts val="200"/>
              </a:spcBef>
            </a:pPr>
            <a:r>
              <a:rPr sz="1700" b="0">
                <a:solidFill>
                  <a:srgbClr val="9A9184"/>
                </a:solidFill>
                <a:latin typeface="Arial"/>
              </a:rPr>
              <a:t>Philippians 4:11–13 · 1 Thessalonians 5:18</a:t>
            </a:r>
          </a:p>
        </p:txBody>
      </p:sp>
      <p:sp>
        <p:nvSpPr>
          <p:cNvPr id="3" name="TextBox 2"/>
          <p:cNvSpPr txBox="1"/>
          <p:nvPr/>
        </p:nvSpPr>
        <p:spPr>
          <a:xfrm>
            <a:off x="11155680" y="6263640"/>
            <a:ext cx="548640" cy="320040"/>
          </a:xfrm>
          <a:prstGeom prst="rect">
            <a:avLst/>
          </a:prstGeom>
          <a:noFill/>
        </p:spPr>
        <p:txBody>
          <a:bodyPr wrap="square" anchor="ctr" lIns="0" rIns="0" tIns="0" bIns="0">
            <a:noAutofit/>
          </a:bodyPr>
          <a:lstStyle/>
          <a:p>
            <a:pPr algn="r"/>
            <a:r>
              <a:rPr sz="1200" b="0">
                <a:solidFill>
                  <a:srgbClr val="4A4A4A"/>
                </a:solidFill>
                <a:latin typeface="Arial"/>
              </a:rPr>
              <a:t>47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project-file-ef47f64d-ba97-4f55-834f-cdde9220bc3a-Title_Slide_1920_x_108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