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notesMasterIdLst>
    <p:notesMasterId r:id="rId2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1207008"/>
            <a:ext cx="8229600" cy="365760"/>
          </a:xfrm>
          <a:prstGeom prst="rect">
            <a:avLst/>
          </a:prstGeom>
          <a:noFill/>
          <a:ln/>
        </p:spPr>
        <p:txBody>
          <a:bodyPr wrap="square" rtlCol="0" anchor="ctr"/>
          <a:lstStyle/>
          <a:p>
            <a:pPr algn="ctr" indent="0" marL="0">
              <a:buNone/>
            </a:pPr>
            <a:r>
              <a:rPr lang="en-US" sz="1200" b="1" spc="200" kern="0" dirty="0">
                <a:solidFill>
                  <a:srgbClr val="1A6B6B"/>
                </a:solidFill>
                <a:latin typeface="Calibri" pitchFamily="34" charset="0"/>
                <a:ea typeface="Calibri" pitchFamily="34" charset="-122"/>
                <a:cs typeface="Calibri" pitchFamily="34" charset="-120"/>
              </a:rPr>
              <a:t>MY FIRST YEAR IN CHRIST   ·   WORKBOOK 1</a:t>
            </a:r>
            <a:endParaRPr lang="en-US" sz="1200" dirty="0"/>
          </a:p>
        </p:txBody>
      </p:sp>
      <p:sp>
        <p:nvSpPr>
          <p:cNvPr id="3" name="Text 1"/>
          <p:cNvSpPr/>
          <p:nvPr/>
        </p:nvSpPr>
        <p:spPr>
          <a:xfrm>
            <a:off x="457200" y="1783080"/>
            <a:ext cx="8229600" cy="1188720"/>
          </a:xfrm>
          <a:prstGeom prst="rect">
            <a:avLst/>
          </a:prstGeom>
          <a:noFill/>
          <a:ln/>
        </p:spPr>
        <p:txBody>
          <a:bodyPr wrap="square" rtlCol="0" anchor="ctr"/>
          <a:lstStyle/>
          <a:p>
            <a:pPr algn="ctr" indent="0" marL="0">
              <a:buNone/>
            </a:pPr>
            <a:r>
              <a:rPr lang="en-US" sz="4200" b="1" dirty="0">
                <a:solidFill>
                  <a:srgbClr val="FAFAF5"/>
                </a:solidFill>
                <a:latin typeface="Calibri" pitchFamily="34" charset="0"/>
                <a:ea typeface="Calibri" pitchFamily="34" charset="-122"/>
                <a:cs typeface="Calibri" pitchFamily="34" charset="-120"/>
              </a:rPr>
              <a:t>The Holy Spirit at Work</a:t>
            </a:r>
            <a:endParaRPr lang="en-US" sz="4200" dirty="0"/>
          </a:p>
        </p:txBody>
      </p:sp>
      <p:sp>
        <p:nvSpPr>
          <p:cNvPr id="4" name="Text 2"/>
          <p:cNvSpPr/>
          <p:nvPr/>
        </p:nvSpPr>
        <p:spPr>
          <a:xfrm>
            <a:off x="457200" y="3063240"/>
            <a:ext cx="8229600" cy="457200"/>
          </a:xfrm>
          <a:prstGeom prst="rect">
            <a:avLst/>
          </a:prstGeom>
          <a:noFill/>
          <a:ln/>
        </p:spPr>
        <p:txBody>
          <a:bodyPr wrap="square" rtlCol="0" anchor="ctr"/>
          <a:lstStyle/>
          <a:p>
            <a:pPr algn="ctr" indent="0" marL="0">
              <a:buNone/>
            </a:pPr>
            <a:r>
              <a:rPr lang="en-US" sz="2000" i="1" dirty="0">
                <a:solidFill>
                  <a:srgbClr val="A8C5C5"/>
                </a:solidFill>
                <a:latin typeface="Calibri" pitchFamily="34" charset="0"/>
                <a:ea typeface="Calibri" pitchFamily="34" charset="-122"/>
                <a:cs typeface="Calibri" pitchFamily="34" charset="-120"/>
              </a:rPr>
              <a:t>Lesson 8</a:t>
            </a:r>
            <a:endParaRPr lang="en-US" sz="2000" dirty="0"/>
          </a:p>
        </p:txBody>
      </p:sp>
      <p:sp>
        <p:nvSpPr>
          <p:cNvPr id="5" name="Text 3"/>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Monday Night Study   •   June 15, 2026</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3</a:t>
            </a:r>
            <a:endParaRPr lang="en-US" sz="1200" dirty="0"/>
          </a:p>
        </p:txBody>
      </p:sp>
      <p:sp>
        <p:nvSpPr>
          <p:cNvPr id="3" name="Text 1"/>
          <p:cNvSpPr/>
          <p:nvPr/>
        </p:nvSpPr>
        <p:spPr>
          <a:xfrm>
            <a:off x="822960" y="1554480"/>
            <a:ext cx="7498080" cy="210312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You don’t manufacture the wind. You raise the __________, and the Spirit moves the boat.</a:t>
            </a:r>
            <a:endParaRPr lang="en-US" sz="2400" dirty="0"/>
          </a:p>
        </p:txBody>
      </p:sp>
      <p:sp>
        <p:nvSpPr>
          <p:cNvPr id="4" name="Text 2"/>
          <p:cNvSpPr/>
          <p:nvPr/>
        </p:nvSpPr>
        <p:spPr>
          <a:xfrm>
            <a:off x="457200" y="4114800"/>
            <a:ext cx="8229600" cy="365760"/>
          </a:xfrm>
          <a:prstGeom prst="rect">
            <a:avLst/>
          </a:prstGeom>
          <a:noFill/>
          <a:ln/>
        </p:spPr>
        <p:txBody>
          <a:bodyPr wrap="square" rtlCol="0" anchor="ctr"/>
          <a:lstStyle/>
          <a:p>
            <a:pPr algn="ctr" indent="0" marL="0">
              <a:buNone/>
            </a:pPr>
            <a:r>
              <a:rPr lang="en-US" sz="1100" i="1"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3   ·   ANSWER</a:t>
            </a:r>
            <a:endParaRPr lang="en-US" sz="1200" dirty="0"/>
          </a:p>
        </p:txBody>
      </p:sp>
      <p:sp>
        <p:nvSpPr>
          <p:cNvPr id="3" name="Text 1"/>
          <p:cNvSpPr/>
          <p:nvPr/>
        </p:nvSpPr>
        <p:spPr>
          <a:xfrm>
            <a:off x="822960" y="1554480"/>
            <a:ext cx="7498080" cy="228600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You don’t manufacture the wind. You raise the </a:t>
            </a:r>
            <a:pPr algn="ctr" indent="0" marL="0">
              <a:lnSpc>
                <a:spcPct val="108000"/>
              </a:lnSpc>
              <a:buNone/>
            </a:pPr>
            <a:r>
              <a:rPr lang="en-US" sz="2400" b="1" dirty="0">
                <a:solidFill>
                  <a:srgbClr val="1A6B6B"/>
                </a:solidFill>
                <a:latin typeface="Calibri" pitchFamily="34" charset="0"/>
                <a:ea typeface="Calibri" pitchFamily="34" charset="-122"/>
                <a:cs typeface="Calibri" pitchFamily="34" charset="-120"/>
              </a:rPr>
              <a:t>sail</a:t>
            </a:r>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 and the Spirit moves the boat.</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4</a:t>
            </a:r>
            <a:endParaRPr lang="en-US" sz="1200" dirty="0"/>
          </a:p>
        </p:txBody>
      </p:sp>
      <p:sp>
        <p:nvSpPr>
          <p:cNvPr id="3" name="Text 1"/>
          <p:cNvSpPr/>
          <p:nvPr/>
        </p:nvSpPr>
        <p:spPr>
          <a:xfrm>
            <a:off x="822960" y="1554480"/>
            <a:ext cx="7498080" cy="210312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Real change is __________, something the Spirit grows in you, not an achievement you grind out (Galatians 5:22).</a:t>
            </a:r>
            <a:endParaRPr lang="en-US" sz="2400" dirty="0"/>
          </a:p>
        </p:txBody>
      </p:sp>
      <p:sp>
        <p:nvSpPr>
          <p:cNvPr id="4" name="Text 2"/>
          <p:cNvSpPr/>
          <p:nvPr/>
        </p:nvSpPr>
        <p:spPr>
          <a:xfrm>
            <a:off x="457200" y="4114800"/>
            <a:ext cx="8229600" cy="365760"/>
          </a:xfrm>
          <a:prstGeom prst="rect">
            <a:avLst/>
          </a:prstGeom>
          <a:noFill/>
          <a:ln/>
        </p:spPr>
        <p:txBody>
          <a:bodyPr wrap="square" rtlCol="0" anchor="ctr"/>
          <a:lstStyle/>
          <a:p>
            <a:pPr algn="ctr" indent="0" marL="0">
              <a:buNone/>
            </a:pPr>
            <a:r>
              <a:rPr lang="en-US" sz="1100" i="1"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4   ·   ANSWER</a:t>
            </a:r>
            <a:endParaRPr lang="en-US" sz="1200" dirty="0"/>
          </a:p>
        </p:txBody>
      </p:sp>
      <p:sp>
        <p:nvSpPr>
          <p:cNvPr id="3" name="Text 1"/>
          <p:cNvSpPr/>
          <p:nvPr/>
        </p:nvSpPr>
        <p:spPr>
          <a:xfrm>
            <a:off x="822960" y="1554480"/>
            <a:ext cx="7498080" cy="228600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Real change is </a:t>
            </a:r>
            <a:pPr algn="ctr" indent="0" marL="0">
              <a:lnSpc>
                <a:spcPct val="108000"/>
              </a:lnSpc>
              <a:buNone/>
            </a:pPr>
            <a:r>
              <a:rPr lang="en-US" sz="2400" b="1" dirty="0">
                <a:solidFill>
                  <a:srgbClr val="1A6B6B"/>
                </a:solidFill>
                <a:latin typeface="Calibri" pitchFamily="34" charset="0"/>
                <a:ea typeface="Calibri" pitchFamily="34" charset="-122"/>
                <a:cs typeface="Calibri" pitchFamily="34" charset="-120"/>
              </a:rPr>
              <a:t>fruit</a:t>
            </a:r>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 something the Spirit grows in you, not an achievement you grind out (Galatians 5:22).</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5</a:t>
            </a:r>
            <a:endParaRPr lang="en-US" sz="1200" dirty="0"/>
          </a:p>
        </p:txBody>
      </p:sp>
      <p:sp>
        <p:nvSpPr>
          <p:cNvPr id="3" name="Text 1"/>
          <p:cNvSpPr/>
          <p:nvPr/>
        </p:nvSpPr>
        <p:spPr>
          <a:xfrm>
            <a:off x="822960" y="1554480"/>
            <a:ext cx="7498080" cy="210312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On the days you doubt, the Spirit himself testifies that you are one of God’s __________ (Romans 8:16).</a:t>
            </a:r>
            <a:endParaRPr lang="en-US" sz="2400" dirty="0"/>
          </a:p>
        </p:txBody>
      </p:sp>
      <p:sp>
        <p:nvSpPr>
          <p:cNvPr id="4" name="Text 2"/>
          <p:cNvSpPr/>
          <p:nvPr/>
        </p:nvSpPr>
        <p:spPr>
          <a:xfrm>
            <a:off x="457200" y="4114800"/>
            <a:ext cx="8229600" cy="365760"/>
          </a:xfrm>
          <a:prstGeom prst="rect">
            <a:avLst/>
          </a:prstGeom>
          <a:noFill/>
          <a:ln/>
        </p:spPr>
        <p:txBody>
          <a:bodyPr wrap="square" rtlCol="0" anchor="ctr"/>
          <a:lstStyle/>
          <a:p>
            <a:pPr algn="ctr" indent="0" marL="0">
              <a:buNone/>
            </a:pPr>
            <a:r>
              <a:rPr lang="en-US" sz="1100" i="1"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5   ·   ANSWER</a:t>
            </a:r>
            <a:endParaRPr lang="en-US" sz="1200" dirty="0"/>
          </a:p>
        </p:txBody>
      </p:sp>
      <p:sp>
        <p:nvSpPr>
          <p:cNvPr id="3" name="Text 1"/>
          <p:cNvSpPr/>
          <p:nvPr/>
        </p:nvSpPr>
        <p:spPr>
          <a:xfrm>
            <a:off x="822960" y="1554480"/>
            <a:ext cx="7498080" cy="228600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On the days you doubt, the Spirit himself testifies that you are one of God’s </a:t>
            </a:r>
            <a:pPr algn="ctr" indent="0" marL="0">
              <a:lnSpc>
                <a:spcPct val="108000"/>
              </a:lnSpc>
              <a:buNone/>
            </a:pPr>
            <a:r>
              <a:rPr lang="en-US" sz="2400" b="1" dirty="0">
                <a:solidFill>
                  <a:srgbClr val="1A6B6B"/>
                </a:solidFill>
                <a:latin typeface="Calibri" pitchFamily="34" charset="0"/>
                <a:ea typeface="Calibri" pitchFamily="34" charset="-122"/>
                <a:cs typeface="Calibri" pitchFamily="34" charset="-120"/>
              </a:rPr>
              <a:t>children</a:t>
            </a:r>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 (Romans 8:16).</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OPENING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1</a:t>
            </a:r>
            <a:endParaRPr lang="en-US" sz="8800" dirty="0"/>
          </a:p>
        </p:txBody>
      </p:sp>
      <p:sp>
        <p:nvSpPr>
          <p:cNvPr id="4" name="Text 2"/>
          <p:cNvSpPr/>
          <p:nvPr/>
        </p:nvSpPr>
        <p:spPr>
          <a:xfrm>
            <a:off x="822960" y="2331720"/>
            <a:ext cx="7498080" cy="2103120"/>
          </a:xfrm>
          <a:prstGeom prst="rect">
            <a:avLst/>
          </a:prstGeom>
          <a:noFill/>
          <a:ln/>
        </p:spPr>
        <p:txBody>
          <a:bodyPr wrap="square" rtlCol="0" anchor="t"/>
          <a:lstStyle/>
          <a:p>
            <a:pPr algn="ctr" indent="0" marL="0">
              <a:lnSpc>
                <a:spcPct val="110000"/>
              </a:lnSpc>
              <a:buNone/>
            </a:pPr>
            <a:r>
              <a:rPr lang="en-US" sz="2000" dirty="0">
                <a:solidFill>
                  <a:srgbClr val="2C3E50"/>
                </a:solidFill>
                <a:latin typeface="Calibri" pitchFamily="34" charset="0"/>
                <a:ea typeface="Calibri" pitchFamily="34" charset="-122"/>
                <a:cs typeface="Calibri" pitchFamily="34" charset="-120"/>
              </a:rPr>
              <a:t>When you hear “the Holy Spirit,” what comes to mind? Where do you think that picture came from?</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OPENING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2</a:t>
            </a:r>
            <a:endParaRPr lang="en-US" sz="8800" dirty="0"/>
          </a:p>
        </p:txBody>
      </p:sp>
      <p:sp>
        <p:nvSpPr>
          <p:cNvPr id="4" name="Text 2"/>
          <p:cNvSpPr/>
          <p:nvPr/>
        </p:nvSpPr>
        <p:spPr>
          <a:xfrm>
            <a:off x="822960" y="2331720"/>
            <a:ext cx="7498080" cy="2103120"/>
          </a:xfrm>
          <a:prstGeom prst="rect">
            <a:avLst/>
          </a:prstGeom>
          <a:noFill/>
          <a:ln/>
        </p:spPr>
        <p:txBody>
          <a:bodyPr wrap="square" rtlCol="0" anchor="t"/>
          <a:lstStyle/>
          <a:p>
            <a:pPr algn="ctr" indent="0" marL="0">
              <a:lnSpc>
                <a:spcPct val="110000"/>
              </a:lnSpc>
              <a:buNone/>
            </a:pPr>
            <a:r>
              <a:rPr lang="en-US" sz="2000" dirty="0">
                <a:solidFill>
                  <a:srgbClr val="2C3E50"/>
                </a:solidFill>
                <a:latin typeface="Calibri" pitchFamily="34" charset="0"/>
                <a:ea typeface="Calibri" pitchFamily="34" charset="-122"/>
                <a:cs typeface="Calibri" pitchFamily="34" charset="-120"/>
              </a:rPr>
              <a:t>Have you ever caught yourself thinking, “I thought I’d be different by now”? You don’t have to give specifics, just name whether you’ve been there.</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CORE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3</a:t>
            </a:r>
            <a:endParaRPr lang="en-US" sz="8800" dirty="0"/>
          </a:p>
        </p:txBody>
      </p:sp>
      <p:sp>
        <p:nvSpPr>
          <p:cNvPr id="4" name="Text 2"/>
          <p:cNvSpPr/>
          <p:nvPr/>
        </p:nvSpPr>
        <p:spPr>
          <a:xfrm>
            <a:off x="822960" y="2331720"/>
            <a:ext cx="7498080" cy="2103120"/>
          </a:xfrm>
          <a:prstGeom prst="rect">
            <a:avLst/>
          </a:prstGeom>
          <a:noFill/>
          <a:ln/>
        </p:spPr>
        <p:txBody>
          <a:bodyPr wrap="square" rtlCol="0" anchor="t"/>
          <a:lstStyle/>
          <a:p>
            <a:pPr algn="ctr" indent="0" marL="0">
              <a:lnSpc>
                <a:spcPct val="110000"/>
              </a:lnSpc>
              <a:buNone/>
            </a:pPr>
            <a:r>
              <a:rPr lang="en-US" sz="2000" dirty="0">
                <a:solidFill>
                  <a:srgbClr val="2C3E50"/>
                </a:solidFill>
                <a:latin typeface="Calibri" pitchFamily="34" charset="0"/>
                <a:ea typeface="Calibri" pitchFamily="34" charset="-122"/>
                <a:cs typeface="Calibri" pitchFamily="34" charset="-120"/>
              </a:rPr>
              <a:t>The lesson says becoming like Jesus is something the Spirit does in you, not a project you manage by trying harder. How does that reframe what growth has felt like for you so far?</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CORE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4</a:t>
            </a:r>
            <a:endParaRPr lang="en-US" sz="8800" dirty="0"/>
          </a:p>
        </p:txBody>
      </p:sp>
      <p:sp>
        <p:nvSpPr>
          <p:cNvPr id="4" name="Text 2"/>
          <p:cNvSpPr/>
          <p:nvPr/>
        </p:nvSpPr>
        <p:spPr>
          <a:xfrm>
            <a:off x="822960" y="2331720"/>
            <a:ext cx="7498080" cy="2103120"/>
          </a:xfrm>
          <a:prstGeom prst="rect">
            <a:avLst/>
          </a:prstGeom>
          <a:noFill/>
          <a:ln/>
        </p:spPr>
        <p:txBody>
          <a:bodyPr wrap="square" rtlCol="0" anchor="t"/>
          <a:lstStyle/>
          <a:p>
            <a:pPr algn="ctr" indent="0" marL="0">
              <a:lnSpc>
                <a:spcPct val="110000"/>
              </a:lnSpc>
              <a:buNone/>
            </a:pPr>
            <a:r>
              <a:rPr lang="en-US" sz="2000" dirty="0">
                <a:solidFill>
                  <a:srgbClr val="2C3E50"/>
                </a:solidFill>
                <a:latin typeface="Calibri" pitchFamily="34" charset="0"/>
                <a:ea typeface="Calibri" pitchFamily="34" charset="-122"/>
                <a:cs typeface="Calibri" pitchFamily="34" charset="-120"/>
              </a:rPr>
              <a:t>2 Corinthians 3:18 gives two verbs: you do the looking, the Spirit does the transforming. What does “keeping your face turned toward Jesus” look like in a normal week of your life?</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LESSON 8</a:t>
            </a:r>
            <a:endParaRPr lang="en-US" sz="1200" dirty="0"/>
          </a:p>
        </p:txBody>
      </p:sp>
      <p:sp>
        <p:nvSpPr>
          <p:cNvPr id="3" name="Text 1"/>
          <p:cNvSpPr/>
          <p:nvPr/>
        </p:nvSpPr>
        <p:spPr>
          <a:xfrm>
            <a:off x="457200" y="1737360"/>
            <a:ext cx="8229600" cy="1188720"/>
          </a:xfrm>
          <a:prstGeom prst="rect">
            <a:avLst/>
          </a:prstGeom>
          <a:noFill/>
          <a:ln/>
        </p:spPr>
        <p:txBody>
          <a:bodyPr wrap="square" rtlCol="0" anchor="ctr"/>
          <a:lstStyle/>
          <a:p>
            <a:pPr algn="ctr" indent="0" marL="0">
              <a:buNone/>
            </a:pPr>
            <a:r>
              <a:rPr lang="en-US" sz="6000" b="1" dirty="0">
                <a:solidFill>
                  <a:srgbClr val="FAFAF5"/>
                </a:solidFill>
                <a:latin typeface="Calibri" pitchFamily="34" charset="0"/>
                <a:ea typeface="Calibri" pitchFamily="34" charset="-122"/>
                <a:cs typeface="Calibri" pitchFamily="34" charset="-120"/>
              </a:rPr>
              <a:t>Let’s watch.</a:t>
            </a:r>
            <a:endParaRPr lang="en-US" sz="6000" dirty="0"/>
          </a:p>
        </p:txBody>
      </p:sp>
      <p:sp>
        <p:nvSpPr>
          <p:cNvPr id="4" name="Text 2"/>
          <p:cNvSpPr/>
          <p:nvPr/>
        </p:nvSpPr>
        <p:spPr>
          <a:xfrm>
            <a:off x="457200" y="3154680"/>
            <a:ext cx="8229600" cy="457200"/>
          </a:xfrm>
          <a:prstGeom prst="rect">
            <a:avLst/>
          </a:prstGeom>
          <a:noFill/>
          <a:ln/>
        </p:spPr>
        <p:txBody>
          <a:bodyPr wrap="square" rtlCol="0" anchor="ctr"/>
          <a:lstStyle/>
          <a:p>
            <a:pPr algn="ctr" indent="0" marL="0">
              <a:buNone/>
            </a:pPr>
            <a:r>
              <a:rPr lang="en-US" sz="2200" i="1" dirty="0">
                <a:solidFill>
                  <a:srgbClr val="A8C5C5"/>
                </a:solidFill>
                <a:latin typeface="Calibri" pitchFamily="34" charset="0"/>
                <a:ea typeface="Calibri" pitchFamily="34" charset="-122"/>
                <a:cs typeface="Calibri" pitchFamily="34" charset="-120"/>
              </a:rPr>
              <a:t>Teaching video   ·   12 minutes</a:t>
            </a:r>
            <a:endParaRPr lang="en-US" sz="2200" dirty="0"/>
          </a:p>
        </p:txBody>
      </p:sp>
      <p:sp>
        <p:nvSpPr>
          <p:cNvPr id="5" name="Text 3"/>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My First Year in Christ   ·   Lesson 8</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CORE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5</a:t>
            </a:r>
            <a:endParaRPr lang="en-US" sz="8800" dirty="0"/>
          </a:p>
        </p:txBody>
      </p:sp>
      <p:sp>
        <p:nvSpPr>
          <p:cNvPr id="4" name="Text 2"/>
          <p:cNvSpPr/>
          <p:nvPr/>
        </p:nvSpPr>
        <p:spPr>
          <a:xfrm>
            <a:off x="822960" y="2331720"/>
            <a:ext cx="7498080" cy="2103120"/>
          </a:xfrm>
          <a:prstGeom prst="rect">
            <a:avLst/>
          </a:prstGeom>
          <a:noFill/>
          <a:ln/>
        </p:spPr>
        <p:txBody>
          <a:bodyPr wrap="square" rtlCol="0" anchor="t"/>
          <a:lstStyle/>
          <a:p>
            <a:pPr algn="ctr" indent="0" marL="0">
              <a:lnSpc>
                <a:spcPct val="110000"/>
              </a:lnSpc>
              <a:buNone/>
            </a:pPr>
            <a:r>
              <a:rPr lang="en-US" sz="2000" dirty="0">
                <a:solidFill>
                  <a:srgbClr val="2C3E50"/>
                </a:solidFill>
                <a:latin typeface="Calibri" pitchFamily="34" charset="0"/>
                <a:ea typeface="Calibri" pitchFamily="34" charset="-122"/>
                <a:cs typeface="Calibri" pitchFamily="34" charset="-120"/>
              </a:rPr>
              <a:t>The lesson contrasts rowing (producing change by your own strength) with raising the sail (cooperating with the Spirit). Which one better describes how you’ve walked with Jesus this past month?</a:t>
            </a: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B8860B"/>
                </a:solidFill>
                <a:latin typeface="Calibri" pitchFamily="34" charset="0"/>
                <a:ea typeface="Calibri" pitchFamily="34" charset="-122"/>
                <a:cs typeface="Calibri" pitchFamily="34" charset="-120"/>
              </a:rPr>
              <a:t>DEEPER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B8860B"/>
                </a:solidFill>
                <a:latin typeface="Calibri" pitchFamily="34" charset="0"/>
                <a:ea typeface="Calibri" pitchFamily="34" charset="-122"/>
                <a:cs typeface="Calibri" pitchFamily="34" charset="-120"/>
              </a:rPr>
              <a:t>6</a:t>
            </a:r>
            <a:endParaRPr lang="en-US" sz="8800" dirty="0"/>
          </a:p>
        </p:txBody>
      </p:sp>
      <p:sp>
        <p:nvSpPr>
          <p:cNvPr id="4" name="Text 2"/>
          <p:cNvSpPr/>
          <p:nvPr/>
        </p:nvSpPr>
        <p:spPr>
          <a:xfrm>
            <a:off x="822960" y="2331720"/>
            <a:ext cx="7498080" cy="2103120"/>
          </a:xfrm>
          <a:prstGeom prst="rect">
            <a:avLst/>
          </a:prstGeom>
          <a:noFill/>
          <a:ln/>
        </p:spPr>
        <p:txBody>
          <a:bodyPr wrap="square" rtlCol="0" anchor="t"/>
          <a:lstStyle/>
          <a:p>
            <a:pPr algn="ctr" indent="0" marL="0">
              <a:lnSpc>
                <a:spcPct val="110000"/>
              </a:lnSpc>
              <a:buNone/>
            </a:pPr>
            <a:r>
              <a:rPr lang="en-US" sz="2000" dirty="0">
                <a:solidFill>
                  <a:srgbClr val="2C3E50"/>
                </a:solidFill>
                <a:latin typeface="Calibri" pitchFamily="34" charset="0"/>
                <a:ea typeface="Calibri" pitchFamily="34" charset="-122"/>
                <a:cs typeface="Calibri" pitchFamily="34" charset="-120"/>
              </a:rPr>
              <a:t>Where have you been rowing, straining to force a change by willpower, when the invitation is to raise the sail? What would cooperating with the Spirit look like there this week?</a:t>
            </a: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B8860B"/>
                </a:solidFill>
                <a:latin typeface="Calibri" pitchFamily="34" charset="0"/>
                <a:ea typeface="Calibri" pitchFamily="34" charset="-122"/>
                <a:cs typeface="Calibri" pitchFamily="34" charset="-120"/>
              </a:rPr>
              <a:t>DEEPER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B8860B"/>
                </a:solidFill>
                <a:latin typeface="Calibri" pitchFamily="34" charset="0"/>
                <a:ea typeface="Calibri" pitchFamily="34" charset="-122"/>
                <a:cs typeface="Calibri" pitchFamily="34" charset="-120"/>
              </a:rPr>
              <a:t>7</a:t>
            </a:r>
            <a:endParaRPr lang="en-US" sz="8800" dirty="0"/>
          </a:p>
        </p:txBody>
      </p:sp>
      <p:sp>
        <p:nvSpPr>
          <p:cNvPr id="4" name="Text 2"/>
          <p:cNvSpPr/>
          <p:nvPr/>
        </p:nvSpPr>
        <p:spPr>
          <a:xfrm>
            <a:off x="822960" y="2331720"/>
            <a:ext cx="7498080" cy="2103120"/>
          </a:xfrm>
          <a:prstGeom prst="rect">
            <a:avLst/>
          </a:prstGeom>
          <a:noFill/>
          <a:ln/>
        </p:spPr>
        <p:txBody>
          <a:bodyPr wrap="square" rtlCol="0" anchor="t"/>
          <a:lstStyle/>
          <a:p>
            <a:pPr algn="ctr" indent="0" marL="0">
              <a:lnSpc>
                <a:spcPct val="110000"/>
              </a:lnSpc>
              <a:buNone/>
            </a:pPr>
            <a:r>
              <a:rPr lang="en-US" sz="2000" dirty="0">
                <a:solidFill>
                  <a:srgbClr val="2C3E50"/>
                </a:solidFill>
                <a:latin typeface="Calibri" pitchFamily="34" charset="0"/>
                <a:ea typeface="Calibri" pitchFamily="34" charset="-122"/>
                <a:cs typeface="Calibri" pitchFamily="34" charset="-120"/>
              </a:rPr>
              <a:t>On the days you most doubt you belong to God, the Spirit testifies that you are his child (Romans 8:16). Where could you go this week, Scripture, a brother or sister, prayer, to let that reassurance reach you?</a:t>
            </a: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THIS WEEK   ·   JOURNALING</a:t>
            </a:r>
            <a:endParaRPr lang="en-US" sz="1200" dirty="0"/>
          </a:p>
        </p:txBody>
      </p:sp>
      <p:sp>
        <p:nvSpPr>
          <p:cNvPr id="3" name="Text 1"/>
          <p:cNvSpPr/>
          <p:nvPr/>
        </p:nvSpPr>
        <p:spPr>
          <a:xfrm>
            <a:off x="457200" y="896112"/>
            <a:ext cx="8229600" cy="640080"/>
          </a:xfrm>
          <a:prstGeom prst="rect">
            <a:avLst/>
          </a:prstGeom>
          <a:noFill/>
          <a:ln/>
        </p:spPr>
        <p:txBody>
          <a:bodyPr wrap="square" rtlCol="0" anchor="ctr"/>
          <a:lstStyle/>
          <a:p>
            <a:pPr algn="ctr" indent="0" marL="0">
              <a:buNone/>
            </a:pPr>
            <a:r>
              <a:rPr lang="en-US" sz="3000" b="1" dirty="0">
                <a:solidFill>
                  <a:srgbClr val="2C3E50"/>
                </a:solidFill>
                <a:latin typeface="Calibri" pitchFamily="34" charset="0"/>
                <a:ea typeface="Calibri" pitchFamily="34" charset="-122"/>
                <a:cs typeface="Calibri" pitchFamily="34" charset="-120"/>
              </a:rPr>
              <a:t>Three prompts. On your own.</a:t>
            </a:r>
            <a:endParaRPr lang="en-US" sz="3000" dirty="0"/>
          </a:p>
        </p:txBody>
      </p:sp>
      <p:sp>
        <p:nvSpPr>
          <p:cNvPr id="4" name="Text 2"/>
          <p:cNvSpPr/>
          <p:nvPr/>
        </p:nvSpPr>
        <p:spPr>
          <a:xfrm>
            <a:off x="914400" y="1783080"/>
            <a:ext cx="7315200" cy="777240"/>
          </a:xfrm>
          <a:prstGeom prst="rect">
            <a:avLst/>
          </a:prstGeom>
          <a:noFill/>
          <a:ln/>
        </p:spPr>
        <p:txBody>
          <a:bodyPr wrap="square" rtlCol="0" anchor="t"/>
          <a:lstStyle/>
          <a:p>
            <a:pPr algn="l" indent="0" marL="0">
              <a:lnSpc>
                <a:spcPct val="104000"/>
              </a:lnSpc>
              <a:buNone/>
            </a:pPr>
            <a:r>
              <a:rPr lang="en-US" sz="1400" b="1" dirty="0">
                <a:solidFill>
                  <a:srgbClr val="1A6B6B"/>
                </a:solidFill>
                <a:latin typeface="Calibri" pitchFamily="34" charset="0"/>
                <a:ea typeface="Calibri" pitchFamily="34" charset="-122"/>
                <a:cs typeface="Calibri" pitchFamily="34" charset="-120"/>
              </a:rPr>
              <a:t>1   List the practices you’ve started since becoming a Christian. Which have you been treating as something to produce results in, rather than a sail you raise?</a:t>
            </a:r>
            <a:endParaRPr lang="en-US" sz="1400" dirty="0"/>
          </a:p>
        </p:txBody>
      </p:sp>
      <p:sp>
        <p:nvSpPr>
          <p:cNvPr id="5" name="Text 3"/>
          <p:cNvSpPr/>
          <p:nvPr/>
        </p:nvSpPr>
        <p:spPr>
          <a:xfrm>
            <a:off x="914400" y="2624328"/>
            <a:ext cx="7315200" cy="777240"/>
          </a:xfrm>
          <a:prstGeom prst="rect">
            <a:avLst/>
          </a:prstGeom>
          <a:noFill/>
          <a:ln/>
        </p:spPr>
        <p:txBody>
          <a:bodyPr wrap="square" rtlCol="0" anchor="t"/>
          <a:lstStyle/>
          <a:p>
            <a:pPr algn="l" indent="0" marL="0">
              <a:lnSpc>
                <a:spcPct val="104000"/>
              </a:lnSpc>
              <a:buNone/>
            </a:pPr>
            <a:r>
              <a:rPr lang="en-US" sz="1400" b="1" dirty="0">
                <a:solidFill>
                  <a:srgbClr val="1A6B6B"/>
                </a:solidFill>
                <a:latin typeface="Calibri" pitchFamily="34" charset="0"/>
                <a:ea typeface="Calibri" pitchFamily="34" charset="-122"/>
                <a:cs typeface="Calibri" pitchFamily="34" charset="-120"/>
              </a:rPr>
              <a:t>2   Where have you been rowing lately by willpower? Name one place you sense the Spirit inviting you to cooperate instead.</a:t>
            </a:r>
            <a:endParaRPr lang="en-US" sz="1400" dirty="0"/>
          </a:p>
        </p:txBody>
      </p:sp>
      <p:sp>
        <p:nvSpPr>
          <p:cNvPr id="6" name="Text 4"/>
          <p:cNvSpPr/>
          <p:nvPr/>
        </p:nvSpPr>
        <p:spPr>
          <a:xfrm>
            <a:off x="914400" y="3465576"/>
            <a:ext cx="7315200" cy="777240"/>
          </a:xfrm>
          <a:prstGeom prst="rect">
            <a:avLst/>
          </a:prstGeom>
          <a:noFill/>
          <a:ln/>
        </p:spPr>
        <p:txBody>
          <a:bodyPr wrap="square" rtlCol="0" anchor="t"/>
          <a:lstStyle/>
          <a:p>
            <a:pPr algn="l" indent="0" marL="0">
              <a:lnSpc>
                <a:spcPct val="104000"/>
              </a:lnSpc>
              <a:buNone/>
            </a:pPr>
            <a:r>
              <a:rPr lang="en-US" sz="1400" b="1" dirty="0">
                <a:solidFill>
                  <a:srgbClr val="1A6B6B"/>
                </a:solidFill>
                <a:latin typeface="Calibri" pitchFamily="34" charset="0"/>
                <a:ea typeface="Calibri" pitchFamily="34" charset="-122"/>
                <a:cs typeface="Calibri" pitchFamily="34" charset="-120"/>
              </a:rPr>
              <a:t>3   Read Romans 8:16 slowly. When does the old voice say you don’t belong? Write what is true instead.</a:t>
            </a:r>
            <a:endParaRPr lang="en-US" sz="1400" dirty="0"/>
          </a:p>
        </p:txBody>
      </p:sp>
      <p:sp>
        <p:nvSpPr>
          <p:cNvPr id="7" name="Text 5"/>
          <p:cNvSpPr/>
          <p:nvPr/>
        </p:nvSpPr>
        <p:spPr>
          <a:xfrm>
            <a:off x="457200" y="4572000"/>
            <a:ext cx="8229600" cy="365760"/>
          </a:xfrm>
          <a:prstGeom prst="rect">
            <a:avLst/>
          </a:prstGeom>
          <a:noFill/>
          <a:ln/>
        </p:spPr>
        <p:txBody>
          <a:bodyPr wrap="square" rtlCol="0" anchor="ctr"/>
          <a:lstStyle/>
          <a:p>
            <a:pPr algn="ctr" indent="0" marL="0">
              <a:buNone/>
            </a:pPr>
            <a:r>
              <a:rPr lang="en-US" sz="1100" i="1" dirty="0">
                <a:solidFill>
                  <a:srgbClr val="6B7280"/>
                </a:solidFill>
                <a:latin typeface="Calibri" pitchFamily="34" charset="0"/>
                <a:ea typeface="Calibri" pitchFamily="34" charset="-122"/>
                <a:cs typeface="Calibri" pitchFamily="34" charset="-120"/>
              </a:rPr>
              <a:t>15 to 20 minutes. Honest, not polished. No one else reads these.</a:t>
            </a:r>
            <a:endParaRPr lang="en-US"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B8860B"/>
                </a:solidFill>
                <a:latin typeface="Calibri" pitchFamily="34" charset="0"/>
                <a:ea typeface="Calibri" pitchFamily="34" charset="-122"/>
                <a:cs typeface="Calibri" pitchFamily="34" charset="-120"/>
              </a:rPr>
              <a:t>THIS WEEK   ·   WEEKLY PRACTICE</a:t>
            </a:r>
            <a:endParaRPr lang="en-US" sz="1200" dirty="0"/>
          </a:p>
        </p:txBody>
      </p:sp>
      <p:sp>
        <p:nvSpPr>
          <p:cNvPr id="3" name="Text 1"/>
          <p:cNvSpPr/>
          <p:nvPr/>
        </p:nvSpPr>
        <p:spPr>
          <a:xfrm>
            <a:off x="457200" y="1097280"/>
            <a:ext cx="8229600" cy="822960"/>
          </a:xfrm>
          <a:prstGeom prst="rect">
            <a:avLst/>
          </a:prstGeom>
          <a:noFill/>
          <a:ln/>
        </p:spPr>
        <p:txBody>
          <a:bodyPr wrap="square" rtlCol="0" anchor="ctr"/>
          <a:lstStyle/>
          <a:p>
            <a:pPr algn="ctr" indent="0" marL="0">
              <a:buNone/>
            </a:pPr>
            <a:r>
              <a:rPr lang="en-US" sz="3800" b="1" dirty="0">
                <a:solidFill>
                  <a:srgbClr val="2C3E50"/>
                </a:solidFill>
                <a:latin typeface="Calibri" pitchFamily="34" charset="0"/>
                <a:ea typeface="Calibri" pitchFamily="34" charset="-122"/>
                <a:cs typeface="Calibri" pitchFamily="34" charset="-120"/>
              </a:rPr>
              <a:t>Raise the sail.</a:t>
            </a:r>
            <a:endParaRPr lang="en-US" sz="3800" dirty="0"/>
          </a:p>
        </p:txBody>
      </p:sp>
      <p:sp>
        <p:nvSpPr>
          <p:cNvPr id="4" name="Text 2"/>
          <p:cNvSpPr/>
          <p:nvPr/>
        </p:nvSpPr>
        <p:spPr>
          <a:xfrm>
            <a:off x="457200" y="2011680"/>
            <a:ext cx="8229600" cy="457200"/>
          </a:xfrm>
          <a:prstGeom prst="rect">
            <a:avLst/>
          </a:prstGeom>
          <a:noFill/>
          <a:ln/>
        </p:spPr>
        <p:txBody>
          <a:bodyPr wrap="square" rtlCol="0" anchor="ctr"/>
          <a:lstStyle/>
          <a:p>
            <a:pPr algn="ctr" indent="0" marL="0">
              <a:buNone/>
            </a:pPr>
            <a:r>
              <a:rPr lang="en-US" sz="2200" i="1" dirty="0">
                <a:solidFill>
                  <a:srgbClr val="B8860B"/>
                </a:solidFill>
                <a:latin typeface="Calibri" pitchFamily="34" charset="0"/>
                <a:ea typeface="Calibri" pitchFamily="34" charset="-122"/>
                <a:cs typeface="Calibri" pitchFamily="34" charset="-120"/>
              </a:rPr>
              <a:t>One practice. Every day. You’re not making the wind.</a:t>
            </a:r>
            <a:endParaRPr lang="en-US" sz="2200" dirty="0"/>
          </a:p>
        </p:txBody>
      </p:sp>
      <p:sp>
        <p:nvSpPr>
          <p:cNvPr id="5" name="Text 3"/>
          <p:cNvSpPr/>
          <p:nvPr/>
        </p:nvSpPr>
        <p:spPr>
          <a:xfrm>
            <a:off x="822960" y="2697480"/>
            <a:ext cx="7498080" cy="1554480"/>
          </a:xfrm>
          <a:prstGeom prst="rect">
            <a:avLst/>
          </a:prstGeom>
          <a:noFill/>
          <a:ln/>
        </p:spPr>
        <p:txBody>
          <a:bodyPr wrap="square" rtlCol="0" anchor="t"/>
          <a:lstStyle/>
          <a:p>
            <a:pPr algn="ctr" indent="0" marL="0">
              <a:lnSpc>
                <a:spcPct val="110000"/>
              </a:lnSpc>
              <a:buNone/>
            </a:pPr>
            <a:r>
              <a:rPr lang="en-US" sz="1500" dirty="0">
                <a:solidFill>
                  <a:srgbClr val="2C3E50"/>
                </a:solidFill>
                <a:latin typeface="Calibri" pitchFamily="34" charset="0"/>
                <a:ea typeface="Calibri" pitchFamily="34" charset="-122"/>
                <a:cs typeface="Calibri" pitchFamily="34" charset="-120"/>
              </a:rPr>
              <a:t>Choose one practice, opening the Word, prayer, honest confession, or gathering with God’s people, and show up in it daily. Stay where the Spirit’s wind blows, and notice what he does.</a:t>
            </a:r>
            <a:endParaRPr lang="en-US" sz="15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NEXT WEEK</a:t>
            </a:r>
            <a:endParaRPr lang="en-US" sz="1200" dirty="0"/>
          </a:p>
        </p:txBody>
      </p:sp>
      <p:sp>
        <p:nvSpPr>
          <p:cNvPr id="3" name="Text 1"/>
          <p:cNvSpPr/>
          <p:nvPr/>
        </p:nvSpPr>
        <p:spPr>
          <a:xfrm>
            <a:off x="457200" y="1417320"/>
            <a:ext cx="8229600" cy="457200"/>
          </a:xfrm>
          <a:prstGeom prst="rect">
            <a:avLst/>
          </a:prstGeom>
          <a:noFill/>
          <a:ln/>
        </p:spPr>
        <p:txBody>
          <a:bodyPr wrap="square" rtlCol="0" anchor="ctr"/>
          <a:lstStyle/>
          <a:p>
            <a:pPr algn="ctr" indent="0" marL="0">
              <a:buNone/>
            </a:pPr>
            <a:r>
              <a:rPr lang="en-US" sz="2000" i="1" dirty="0">
                <a:solidFill>
                  <a:srgbClr val="A8C5C5"/>
                </a:solidFill>
                <a:latin typeface="Calibri" pitchFamily="34" charset="0"/>
                <a:ea typeface="Calibri" pitchFamily="34" charset="-122"/>
                <a:cs typeface="Calibri" pitchFamily="34" charset="-120"/>
              </a:rPr>
              <a:t>Lesson 9</a:t>
            </a:r>
            <a:endParaRPr lang="en-US" sz="2000" dirty="0"/>
          </a:p>
        </p:txBody>
      </p:sp>
      <p:sp>
        <p:nvSpPr>
          <p:cNvPr id="4" name="Text 2"/>
          <p:cNvSpPr/>
          <p:nvPr/>
        </p:nvSpPr>
        <p:spPr>
          <a:xfrm>
            <a:off x="457200" y="1965960"/>
            <a:ext cx="8229600" cy="1005840"/>
          </a:xfrm>
          <a:prstGeom prst="rect">
            <a:avLst/>
          </a:prstGeom>
          <a:noFill/>
          <a:ln/>
        </p:spPr>
        <p:txBody>
          <a:bodyPr wrap="square" rtlCol="0" anchor="ctr"/>
          <a:lstStyle/>
          <a:p>
            <a:pPr algn="ctr" indent="0" marL="0">
              <a:buNone/>
            </a:pPr>
            <a:r>
              <a:rPr lang="en-US" sz="4200" b="1" dirty="0">
                <a:solidFill>
                  <a:srgbClr val="FAFAF5"/>
                </a:solidFill>
                <a:latin typeface="Calibri" pitchFamily="34" charset="0"/>
                <a:ea typeface="Calibri" pitchFamily="34" charset="-122"/>
                <a:cs typeface="Calibri" pitchFamily="34" charset="-120"/>
              </a:rPr>
              <a:t>Learning to Obey</a:t>
            </a:r>
            <a:endParaRPr lang="en-US" sz="4200" dirty="0"/>
          </a:p>
        </p:txBody>
      </p:sp>
      <p:sp>
        <p:nvSpPr>
          <p:cNvPr id="5" name="Text 3"/>
          <p:cNvSpPr/>
          <p:nvPr/>
        </p:nvSpPr>
        <p:spPr>
          <a:xfrm>
            <a:off x="457200" y="3246120"/>
            <a:ext cx="8229600" cy="457200"/>
          </a:xfrm>
          <a:prstGeom prst="rect">
            <a:avLst/>
          </a:prstGeom>
          <a:noFill/>
          <a:ln/>
        </p:spPr>
        <p:txBody>
          <a:bodyPr wrap="square" rtlCol="0" anchor="ctr"/>
          <a:lstStyle/>
          <a:p>
            <a:pPr algn="ctr" indent="0" marL="0">
              <a:buNone/>
            </a:pPr>
            <a:r>
              <a:rPr lang="en-US" sz="1800" i="1" dirty="0">
                <a:solidFill>
                  <a:srgbClr val="C8D5D5"/>
                </a:solidFill>
                <a:latin typeface="Calibri" pitchFamily="34" charset="0"/>
                <a:ea typeface="Calibri" pitchFamily="34" charset="-122"/>
                <a:cs typeface="Calibri" pitchFamily="34" charset="-120"/>
              </a:rPr>
              <a:t>Same time, same room. Bring your handout.</a:t>
            </a:r>
            <a:endParaRPr lang="en-US" sz="1800" dirty="0"/>
          </a:p>
        </p:txBody>
      </p:sp>
      <p:sp>
        <p:nvSpPr>
          <p:cNvPr id="6" name="Text 4"/>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Monday, June 22, 2026</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1737360"/>
            <a:ext cx="8229600" cy="1097280"/>
          </a:xfrm>
          <a:prstGeom prst="rect">
            <a:avLst/>
          </a:prstGeom>
          <a:noFill/>
          <a:ln/>
        </p:spPr>
        <p:txBody>
          <a:bodyPr wrap="square" rtlCol="0" anchor="ctr"/>
          <a:lstStyle/>
          <a:p>
            <a:pPr algn="ctr" indent="0" marL="0">
              <a:buNone/>
            </a:pPr>
            <a:r>
              <a:rPr lang="en-US" sz="4800" b="1" dirty="0">
                <a:solidFill>
                  <a:srgbClr val="FAFAF5"/>
                </a:solidFill>
                <a:latin typeface="Calibri" pitchFamily="34" charset="0"/>
                <a:ea typeface="Calibri" pitchFamily="34" charset="-122"/>
                <a:cs typeface="Calibri" pitchFamily="34" charset="-120"/>
              </a:rPr>
              <a:t>Let’s close in prayer.</a:t>
            </a:r>
            <a:endParaRPr lang="en-US" sz="4800" dirty="0"/>
          </a:p>
        </p:txBody>
      </p:sp>
      <p:sp>
        <p:nvSpPr>
          <p:cNvPr id="3" name="Text 1"/>
          <p:cNvSpPr/>
          <p:nvPr/>
        </p:nvSpPr>
        <p:spPr>
          <a:xfrm>
            <a:off x="457200" y="3017520"/>
            <a:ext cx="8229600" cy="457200"/>
          </a:xfrm>
          <a:prstGeom prst="rect">
            <a:avLst/>
          </a:prstGeom>
          <a:noFill/>
          <a:ln/>
        </p:spPr>
        <p:txBody>
          <a:bodyPr wrap="square" rtlCol="0" anchor="ctr"/>
          <a:lstStyle/>
          <a:p>
            <a:pPr algn="ctr" indent="0" marL="0">
              <a:buNone/>
            </a:pPr>
            <a:r>
              <a:rPr lang="en-US" sz="2200" i="1" dirty="0">
                <a:solidFill>
                  <a:srgbClr val="A8C5C5"/>
                </a:solidFill>
                <a:latin typeface="Calibri" pitchFamily="34" charset="0"/>
                <a:ea typeface="Calibri" pitchFamily="34" charset="-122"/>
                <a:cs typeface="Calibri" pitchFamily="34" charset="-120"/>
              </a:rPr>
              <a:t>Thanks for being here tonight.</a:t>
            </a:r>
            <a:endParaRPr lang="en-US"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BIG IDEA</a:t>
            </a:r>
            <a:endParaRPr lang="en-US" sz="1200" dirty="0"/>
          </a:p>
        </p:txBody>
      </p:sp>
      <p:sp>
        <p:nvSpPr>
          <p:cNvPr id="3" name="Text 1"/>
          <p:cNvSpPr/>
          <p:nvPr/>
        </p:nvSpPr>
        <p:spPr>
          <a:xfrm>
            <a:off x="822960" y="1554480"/>
            <a:ext cx="7498080" cy="2194560"/>
          </a:xfrm>
          <a:prstGeom prst="rect">
            <a:avLst/>
          </a:prstGeom>
          <a:noFill/>
          <a:ln/>
        </p:spPr>
        <p:txBody>
          <a:bodyPr wrap="square" rtlCol="0" anchor="ctr"/>
          <a:lstStyle/>
          <a:p>
            <a:pPr algn="ctr" indent="0" marL="0">
              <a:lnSpc>
                <a:spcPct val="105000"/>
              </a:lnSpc>
              <a:buNone/>
            </a:pPr>
            <a:r>
              <a:rPr lang="en-US" sz="3000" b="1" dirty="0">
                <a:solidFill>
                  <a:srgbClr val="FAFAF5"/>
                </a:solidFill>
                <a:latin typeface="Calibri" pitchFamily="34" charset="0"/>
                <a:ea typeface="Calibri" pitchFamily="34" charset="-122"/>
                <a:cs typeface="Calibri" pitchFamily="34" charset="-120"/>
              </a:rPr>
              <a:t>The Spirit is forming you from the inside. Your part is to keep your face turned toward Jesus.</a:t>
            </a:r>
            <a:endParaRPr lang="en-US" sz="3000" dirty="0"/>
          </a:p>
        </p:txBody>
      </p:sp>
      <p:sp>
        <p:nvSpPr>
          <p:cNvPr id="4" name="Text 2"/>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Lesson 8   ·   Big Idea</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CORE SCRIPTURE</a:t>
            </a:r>
            <a:endParaRPr lang="en-US" sz="1200" dirty="0"/>
          </a:p>
        </p:txBody>
      </p:sp>
      <p:sp>
        <p:nvSpPr>
          <p:cNvPr id="3" name="Text 1"/>
          <p:cNvSpPr/>
          <p:nvPr/>
        </p:nvSpPr>
        <p:spPr>
          <a:xfrm>
            <a:off x="822960" y="1280160"/>
            <a:ext cx="7498080" cy="2194560"/>
          </a:xfrm>
          <a:prstGeom prst="rect">
            <a:avLst/>
          </a:prstGeom>
          <a:noFill/>
          <a:ln/>
        </p:spPr>
        <p:txBody>
          <a:bodyPr wrap="square" rtlCol="0" anchor="ctr"/>
          <a:lstStyle/>
          <a:p>
            <a:pPr algn="ctr" indent="0" marL="0">
              <a:lnSpc>
                <a:spcPct val="112000"/>
              </a:lnSpc>
              <a:buNone/>
            </a:pPr>
            <a:r>
              <a:rPr lang="en-US" sz="2200" i="1" dirty="0">
                <a:solidFill>
                  <a:srgbClr val="FAFAF5"/>
                </a:solidFill>
                <a:latin typeface="Georgia" pitchFamily="34" charset="0"/>
                <a:ea typeface="Georgia" pitchFamily="34" charset="-122"/>
                <a:cs typeface="Georgia" pitchFamily="34" charset="-120"/>
              </a:rPr>
              <a:t>“We all, with unveiled faces, are looking as in a mirror at the glory of the Lord and are being transformed into the same image from glory to glory; this is from the Lord who is the Spirit.”</a:t>
            </a:r>
            <a:endParaRPr lang="en-US" sz="2200" dirty="0"/>
          </a:p>
        </p:txBody>
      </p:sp>
      <p:sp>
        <p:nvSpPr>
          <p:cNvPr id="4" name="Text 2"/>
          <p:cNvSpPr/>
          <p:nvPr/>
        </p:nvSpPr>
        <p:spPr>
          <a:xfrm>
            <a:off x="457200" y="3657600"/>
            <a:ext cx="8229600" cy="411480"/>
          </a:xfrm>
          <a:prstGeom prst="rect">
            <a:avLst/>
          </a:prstGeom>
          <a:noFill/>
          <a:ln/>
        </p:spPr>
        <p:txBody>
          <a:bodyPr wrap="square" rtlCol="0" anchor="ctr"/>
          <a:lstStyle/>
          <a:p>
            <a:pPr algn="ctr" indent="0" marL="0">
              <a:buNone/>
            </a:pPr>
            <a:r>
              <a:rPr lang="en-US" sz="1800" b="1" dirty="0">
                <a:solidFill>
                  <a:srgbClr val="1A6B6B"/>
                </a:solidFill>
                <a:latin typeface="Calibri" pitchFamily="34" charset="0"/>
                <a:ea typeface="Calibri" pitchFamily="34" charset="-122"/>
                <a:cs typeface="Calibri" pitchFamily="34" charset="-120"/>
              </a:rPr>
              <a:t>2 Corinthians 3:18</a:t>
            </a:r>
            <a:endParaRPr lang="en-US" sz="1800" dirty="0"/>
          </a:p>
        </p:txBody>
      </p:sp>
      <p:sp>
        <p:nvSpPr>
          <p:cNvPr id="5" name="Text 3"/>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Lesson 8   ·   Core Scripture</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CORE SCRIPTURE</a:t>
            </a:r>
            <a:endParaRPr lang="en-US" sz="1200" dirty="0"/>
          </a:p>
        </p:txBody>
      </p:sp>
      <p:sp>
        <p:nvSpPr>
          <p:cNvPr id="3" name="Text 1"/>
          <p:cNvSpPr/>
          <p:nvPr/>
        </p:nvSpPr>
        <p:spPr>
          <a:xfrm>
            <a:off x="822960" y="1280160"/>
            <a:ext cx="7498080" cy="2194560"/>
          </a:xfrm>
          <a:prstGeom prst="rect">
            <a:avLst/>
          </a:prstGeom>
          <a:noFill/>
          <a:ln/>
        </p:spPr>
        <p:txBody>
          <a:bodyPr wrap="square" rtlCol="0" anchor="ctr"/>
          <a:lstStyle/>
          <a:p>
            <a:pPr algn="ctr" indent="0" marL="0">
              <a:lnSpc>
                <a:spcPct val="112000"/>
              </a:lnSpc>
              <a:buNone/>
            </a:pPr>
            <a:r>
              <a:rPr lang="en-US" sz="2200" i="1" dirty="0">
                <a:solidFill>
                  <a:srgbClr val="FAFAF5"/>
                </a:solidFill>
                <a:latin typeface="Georgia" pitchFamily="34" charset="0"/>
                <a:ea typeface="Georgia" pitchFamily="34" charset="-122"/>
                <a:cs typeface="Georgia" pitchFamily="34" charset="-120"/>
              </a:rPr>
              <a:t>“The Spirit himself testifies together with our spirit that we are God’s children.”</a:t>
            </a:r>
            <a:endParaRPr lang="en-US" sz="2200" dirty="0"/>
          </a:p>
        </p:txBody>
      </p:sp>
      <p:sp>
        <p:nvSpPr>
          <p:cNvPr id="4" name="Text 2"/>
          <p:cNvSpPr/>
          <p:nvPr/>
        </p:nvSpPr>
        <p:spPr>
          <a:xfrm>
            <a:off x="457200" y="3657600"/>
            <a:ext cx="8229600" cy="411480"/>
          </a:xfrm>
          <a:prstGeom prst="rect">
            <a:avLst/>
          </a:prstGeom>
          <a:noFill/>
          <a:ln/>
        </p:spPr>
        <p:txBody>
          <a:bodyPr wrap="square" rtlCol="0" anchor="ctr"/>
          <a:lstStyle/>
          <a:p>
            <a:pPr algn="ctr" indent="0" marL="0">
              <a:buNone/>
            </a:pPr>
            <a:r>
              <a:rPr lang="en-US" sz="1800" b="1" dirty="0">
                <a:solidFill>
                  <a:srgbClr val="1A6B6B"/>
                </a:solidFill>
                <a:latin typeface="Calibri" pitchFamily="34" charset="0"/>
                <a:ea typeface="Calibri" pitchFamily="34" charset="-122"/>
                <a:cs typeface="Calibri" pitchFamily="34" charset="-120"/>
              </a:rPr>
              <a:t>Romans 8:16</a:t>
            </a:r>
            <a:endParaRPr lang="en-US" sz="1800" dirty="0"/>
          </a:p>
        </p:txBody>
      </p:sp>
      <p:sp>
        <p:nvSpPr>
          <p:cNvPr id="5" name="Text 3"/>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Lesson 8   ·   Core Scripture</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1</a:t>
            </a:r>
            <a:endParaRPr lang="en-US" sz="1200" dirty="0"/>
          </a:p>
        </p:txBody>
      </p:sp>
      <p:sp>
        <p:nvSpPr>
          <p:cNvPr id="3" name="Text 1"/>
          <p:cNvSpPr/>
          <p:nvPr/>
        </p:nvSpPr>
        <p:spPr>
          <a:xfrm>
            <a:off x="822960" y="1554480"/>
            <a:ext cx="7498080" cy="210312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2 Corinthians 3:18 names two verbs. We are looking, and we are being __________. The first is your part; the second is done to you.</a:t>
            </a:r>
            <a:endParaRPr lang="en-US" sz="2400" dirty="0"/>
          </a:p>
        </p:txBody>
      </p:sp>
      <p:sp>
        <p:nvSpPr>
          <p:cNvPr id="4" name="Text 2"/>
          <p:cNvSpPr/>
          <p:nvPr/>
        </p:nvSpPr>
        <p:spPr>
          <a:xfrm>
            <a:off x="457200" y="4114800"/>
            <a:ext cx="8229600" cy="365760"/>
          </a:xfrm>
          <a:prstGeom prst="rect">
            <a:avLst/>
          </a:prstGeom>
          <a:noFill/>
          <a:ln/>
        </p:spPr>
        <p:txBody>
          <a:bodyPr wrap="square" rtlCol="0" anchor="ctr"/>
          <a:lstStyle/>
          <a:p>
            <a:pPr algn="ctr" indent="0" marL="0">
              <a:buNone/>
            </a:pPr>
            <a:r>
              <a:rPr lang="en-US" sz="1100" i="1"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1   ·   ANSWER</a:t>
            </a:r>
            <a:endParaRPr lang="en-US" sz="1200" dirty="0"/>
          </a:p>
        </p:txBody>
      </p:sp>
      <p:sp>
        <p:nvSpPr>
          <p:cNvPr id="3" name="Text 1"/>
          <p:cNvSpPr/>
          <p:nvPr/>
        </p:nvSpPr>
        <p:spPr>
          <a:xfrm>
            <a:off x="822960" y="1554480"/>
            <a:ext cx="7498080" cy="228600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2 Corinthians 3:18 names two verbs. We are looking, and we are being </a:t>
            </a:r>
            <a:pPr algn="ctr" indent="0" marL="0">
              <a:lnSpc>
                <a:spcPct val="108000"/>
              </a:lnSpc>
              <a:buNone/>
            </a:pPr>
            <a:r>
              <a:rPr lang="en-US" sz="2400" b="1" dirty="0">
                <a:solidFill>
                  <a:srgbClr val="1A6B6B"/>
                </a:solidFill>
                <a:latin typeface="Calibri" pitchFamily="34" charset="0"/>
                <a:ea typeface="Calibri" pitchFamily="34" charset="-122"/>
                <a:cs typeface="Calibri" pitchFamily="34" charset="-120"/>
              </a:rPr>
              <a:t>transformed</a:t>
            </a:r>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 The first is your part; the second is done to you.</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2</a:t>
            </a:r>
            <a:endParaRPr lang="en-US" sz="1200" dirty="0"/>
          </a:p>
        </p:txBody>
      </p:sp>
      <p:sp>
        <p:nvSpPr>
          <p:cNvPr id="3" name="Text 1"/>
          <p:cNvSpPr/>
          <p:nvPr/>
        </p:nvSpPr>
        <p:spPr>
          <a:xfrm>
            <a:off x="822960" y="1554480"/>
            <a:ext cx="7498080" cy="210312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When you became a Christian, the Spirit didn’t just visit you. He __________ in you (Romans 8:9).</a:t>
            </a:r>
            <a:endParaRPr lang="en-US" sz="2400" dirty="0"/>
          </a:p>
        </p:txBody>
      </p:sp>
      <p:sp>
        <p:nvSpPr>
          <p:cNvPr id="4" name="Text 2"/>
          <p:cNvSpPr/>
          <p:nvPr/>
        </p:nvSpPr>
        <p:spPr>
          <a:xfrm>
            <a:off x="457200" y="4114800"/>
            <a:ext cx="8229600" cy="365760"/>
          </a:xfrm>
          <a:prstGeom prst="rect">
            <a:avLst/>
          </a:prstGeom>
          <a:noFill/>
          <a:ln/>
        </p:spPr>
        <p:txBody>
          <a:bodyPr wrap="square" rtlCol="0" anchor="ctr"/>
          <a:lstStyle/>
          <a:p>
            <a:pPr algn="ctr" indent="0" marL="0">
              <a:buNone/>
            </a:pPr>
            <a:r>
              <a:rPr lang="en-US" sz="1100" i="1"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spc="300" kern="0" dirty="0">
                <a:solidFill>
                  <a:srgbClr val="1A6B6B"/>
                </a:solidFill>
                <a:latin typeface="Calibri" pitchFamily="34" charset="0"/>
                <a:ea typeface="Calibri" pitchFamily="34" charset="-122"/>
                <a:cs typeface="Calibri" pitchFamily="34" charset="-120"/>
              </a:rPr>
              <a:t>KEY CONCEPT 2   ·   ANSWER</a:t>
            </a:r>
            <a:endParaRPr lang="en-US" sz="1200" dirty="0"/>
          </a:p>
        </p:txBody>
      </p:sp>
      <p:sp>
        <p:nvSpPr>
          <p:cNvPr id="3" name="Text 1"/>
          <p:cNvSpPr/>
          <p:nvPr/>
        </p:nvSpPr>
        <p:spPr>
          <a:xfrm>
            <a:off x="822960" y="1554480"/>
            <a:ext cx="7498080" cy="2286000"/>
          </a:xfrm>
          <a:prstGeom prst="rect">
            <a:avLst/>
          </a:prstGeom>
          <a:noFill/>
          <a:ln/>
        </p:spPr>
        <p:txBody>
          <a:bodyPr wrap="square" rtlCol="0" anchor="ctr"/>
          <a:lstStyle/>
          <a:p>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When you became a Christian, the Spirit didn’t just visit you. He </a:t>
            </a:r>
            <a:pPr algn="ctr" indent="0" marL="0">
              <a:lnSpc>
                <a:spcPct val="108000"/>
              </a:lnSpc>
              <a:buNone/>
            </a:pPr>
            <a:r>
              <a:rPr lang="en-US" sz="2400" b="1" dirty="0">
                <a:solidFill>
                  <a:srgbClr val="1A6B6B"/>
                </a:solidFill>
                <a:latin typeface="Calibri" pitchFamily="34" charset="0"/>
                <a:ea typeface="Calibri" pitchFamily="34" charset="-122"/>
                <a:cs typeface="Calibri" pitchFamily="34" charset="-120"/>
              </a:rPr>
              <a:t>lives</a:t>
            </a:r>
            <a:pPr algn="ctr" indent="0" marL="0">
              <a:lnSpc>
                <a:spcPct val="108000"/>
              </a:lnSpc>
              <a:buNone/>
            </a:pPr>
            <a:r>
              <a:rPr lang="en-US" sz="2400" dirty="0">
                <a:solidFill>
                  <a:srgbClr val="2C3E50"/>
                </a:solidFill>
                <a:latin typeface="Calibri" pitchFamily="34" charset="0"/>
                <a:ea typeface="Calibri" pitchFamily="34" charset="-122"/>
                <a:cs typeface="Calibri" pitchFamily="34" charset="-120"/>
              </a:rPr>
              <a:t> in you (Romans 8:9).</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2026-06-15T14:55:37Z</dcterms:created>
  <dcterms:modified xsi:type="dcterms:W3CDTF">2026-06-15T14:55:37Z</dcterms:modified>
</cp:coreProperties>
</file>