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1207008"/>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MY FIRST YEAR IN CHRIST   ·   WORKBOOK 1</a:t>
            </a:r>
            <a:endParaRPr lang="en-US" sz="1200" dirty="0"/>
          </a:p>
        </p:txBody>
      </p:sp>
      <p:sp>
        <p:nvSpPr>
          <p:cNvPr id="3" name="Text 1"/>
          <p:cNvSpPr/>
          <p:nvPr/>
        </p:nvSpPr>
        <p:spPr>
          <a:xfrm>
            <a:off x="457200" y="1783080"/>
            <a:ext cx="8229600" cy="1188720"/>
          </a:xfrm>
          <a:prstGeom prst="rect">
            <a:avLst/>
          </a:prstGeom>
          <a:noFill/>
          <a:ln/>
        </p:spPr>
        <p:txBody>
          <a:bodyPr wrap="square" rtlCol="0" anchor="ctr"/>
          <a:lstStyle/>
          <a:p>
            <a:pPr algn="ctr" indent="0" marL="0">
              <a:buNone/>
            </a:pPr>
            <a:r>
              <a:rPr lang="en-US" sz="4200" b="1" dirty="0">
                <a:solidFill>
                  <a:srgbClr val="FAFAF5"/>
                </a:solidFill>
                <a:latin typeface="Calibri" pitchFamily="34" charset="0"/>
                <a:ea typeface="Calibri" pitchFamily="34" charset="-122"/>
                <a:cs typeface="Calibri" pitchFamily="34" charset="-120"/>
              </a:rPr>
              <a:t>Learning to Obey</a:t>
            </a:r>
            <a:endParaRPr lang="en-US" sz="4200" dirty="0"/>
          </a:p>
        </p:txBody>
      </p:sp>
      <p:sp>
        <p:nvSpPr>
          <p:cNvPr id="4" name="Text 2"/>
          <p:cNvSpPr/>
          <p:nvPr/>
        </p:nvSpPr>
        <p:spPr>
          <a:xfrm>
            <a:off x="457200" y="3063240"/>
            <a:ext cx="8229600" cy="457200"/>
          </a:xfrm>
          <a:prstGeom prst="rect">
            <a:avLst/>
          </a:prstGeom>
          <a:noFill/>
          <a:ln/>
        </p:spPr>
        <p:txBody>
          <a:bodyPr wrap="square" rtlCol="0" anchor="ctr"/>
          <a:lstStyle/>
          <a:p>
            <a:pPr algn="ctr" indent="0" marL="0">
              <a:buNone/>
            </a:pPr>
            <a:r>
              <a:rPr lang="en-US" sz="2000" dirty="0">
                <a:solidFill>
                  <a:srgbClr val="A8C5C5"/>
                </a:solidFill>
                <a:latin typeface="Calibri" pitchFamily="34" charset="0"/>
                <a:ea typeface="Calibri" pitchFamily="34" charset="-122"/>
                <a:cs typeface="Calibri" pitchFamily="34" charset="-120"/>
              </a:rPr>
              <a:t>Lesson 9</a:t>
            </a:r>
            <a:endParaRPr lang="en-US" sz="20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Monday Night Study   •   June 22, 2026</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3</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The older brother in Luke 15 did everything right, but with the heart of a __________, not a son.</a:t>
            </a:r>
            <a:endParaRPr lang="en-US" sz="2400" dirty="0"/>
          </a:p>
        </p:txBody>
      </p:sp>
      <p:sp>
        <p:nvSpPr>
          <p:cNvPr id="4" name="Text 2"/>
          <p:cNvSpPr/>
          <p:nvPr/>
        </p:nvSpPr>
        <p:spPr>
          <a:xfrm>
            <a:off x="457200" y="416052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3   ·   ANSWER</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The older brother in Luke 15 did everything right, but with the heart of a </a:t>
            </a:r>
            <a:pPr algn="ctr" indent="0" marL="0">
              <a:buNone/>
            </a:pPr>
            <a:r>
              <a:rPr lang="en-US" sz="2400" b="1" dirty="0">
                <a:solidFill>
                  <a:srgbClr val="1A6B6B"/>
                </a:solidFill>
                <a:latin typeface="Calibri" pitchFamily="34" charset="0"/>
                <a:ea typeface="Calibri" pitchFamily="34" charset="-122"/>
                <a:cs typeface="Calibri" pitchFamily="34" charset="-120"/>
              </a:rPr>
              <a:t>hired hand</a:t>
            </a:r>
            <a:pPr algn="ctr" indent="0" marL="0">
              <a:buNone/>
            </a:pPr>
            <a:r>
              <a:rPr lang="en-US" sz="2400" dirty="0">
                <a:solidFill>
                  <a:srgbClr val="2C3E50"/>
                </a:solidFill>
                <a:latin typeface="Calibri" pitchFamily="34" charset="0"/>
                <a:ea typeface="Calibri" pitchFamily="34" charset="-122"/>
                <a:cs typeface="Calibri" pitchFamily="34" charset="-120"/>
              </a:rPr>
              <a:t>, not a son.</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4</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James says don’t only listen. Be __________ of the word, not hearers only (James 1:22).</a:t>
            </a:r>
            <a:endParaRPr lang="en-US" sz="2400" dirty="0"/>
          </a:p>
        </p:txBody>
      </p:sp>
      <p:sp>
        <p:nvSpPr>
          <p:cNvPr id="4" name="Text 2"/>
          <p:cNvSpPr/>
          <p:nvPr/>
        </p:nvSpPr>
        <p:spPr>
          <a:xfrm>
            <a:off x="457200" y="416052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4   ·   ANSWER</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James says don’t only listen. Be </a:t>
            </a:r>
            <a:pPr algn="ctr" indent="0" marL="0">
              <a:buNone/>
            </a:pPr>
            <a:r>
              <a:rPr lang="en-US" sz="2400" b="1" dirty="0">
                <a:solidFill>
                  <a:srgbClr val="1A6B6B"/>
                </a:solidFill>
                <a:latin typeface="Calibri" pitchFamily="34" charset="0"/>
                <a:ea typeface="Calibri" pitchFamily="34" charset="-122"/>
                <a:cs typeface="Calibri" pitchFamily="34" charset="-120"/>
              </a:rPr>
              <a:t>doers</a:t>
            </a:r>
            <a:pPr algn="ctr" indent="0" marL="0">
              <a:buNone/>
            </a:pPr>
            <a:r>
              <a:rPr lang="en-US" sz="2400" dirty="0">
                <a:solidFill>
                  <a:srgbClr val="2C3E50"/>
                </a:solidFill>
                <a:latin typeface="Calibri" pitchFamily="34" charset="0"/>
                <a:ea typeface="Calibri" pitchFamily="34" charset="-122"/>
                <a:cs typeface="Calibri" pitchFamily="34" charset="-120"/>
              </a:rPr>
              <a:t> of the word, not hearers only (James 1:22).</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5</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God’s commands aren’t a fence to keep you from joy. They’re a __________ into the life he is giving you.</a:t>
            </a:r>
            <a:endParaRPr lang="en-US" sz="2400" dirty="0"/>
          </a:p>
        </p:txBody>
      </p:sp>
      <p:sp>
        <p:nvSpPr>
          <p:cNvPr id="4" name="Text 2"/>
          <p:cNvSpPr/>
          <p:nvPr/>
        </p:nvSpPr>
        <p:spPr>
          <a:xfrm>
            <a:off x="457200" y="416052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5   ·   ANSWER</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God’s commands aren’t a fence to keep you from joy. They’re a </a:t>
            </a:r>
            <a:pPr algn="ctr" indent="0" marL="0">
              <a:buNone/>
            </a:pPr>
            <a:r>
              <a:rPr lang="en-US" sz="2400" b="1" dirty="0">
                <a:solidFill>
                  <a:srgbClr val="1A6B6B"/>
                </a:solidFill>
                <a:latin typeface="Calibri" pitchFamily="34" charset="0"/>
                <a:ea typeface="Calibri" pitchFamily="34" charset="-122"/>
                <a:cs typeface="Calibri" pitchFamily="34" charset="-120"/>
              </a:rPr>
              <a:t>path</a:t>
            </a:r>
            <a:pPr algn="ctr" indent="0" marL="0">
              <a:buNone/>
            </a:pPr>
            <a:r>
              <a:rPr lang="en-US" sz="2400" dirty="0">
                <a:solidFill>
                  <a:srgbClr val="2C3E50"/>
                </a:solidFill>
                <a:latin typeface="Calibri" pitchFamily="34" charset="0"/>
                <a:ea typeface="Calibri" pitchFamily="34" charset="-122"/>
                <a:cs typeface="Calibri" pitchFamily="34" charset="-120"/>
              </a:rPr>
              <a:t> into the life he is giving you.</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OPENING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1</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When you hear the word “obey,” what’s the first feeling that shows up: relief, pressure, resistance, something else? Where do you think that reaction was learned?</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OPENING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2</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Think of a rule you happily keep for someone you love. What makes it feel different from a rule you keep out of obligation?</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3</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Read John 14:15 slowly and notice the order. What changes when obedience becomes your response to being loved, rather than your attempt to be loved?</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4</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The lesson contrasts two hearts: the older brother who “served all these years” like a hired hand, and the child who obeys out of love. Which one more honestly describes how you’ve related to God lately?</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LESSON 9</a:t>
            </a:r>
            <a:endParaRPr lang="en-US" sz="1200" dirty="0"/>
          </a:p>
        </p:txBody>
      </p:sp>
      <p:sp>
        <p:nvSpPr>
          <p:cNvPr id="3" name="Text 1"/>
          <p:cNvSpPr/>
          <p:nvPr/>
        </p:nvSpPr>
        <p:spPr>
          <a:xfrm>
            <a:off x="457200" y="1737360"/>
            <a:ext cx="8229600" cy="1280160"/>
          </a:xfrm>
          <a:prstGeom prst="rect">
            <a:avLst/>
          </a:prstGeom>
          <a:noFill/>
          <a:ln/>
        </p:spPr>
        <p:txBody>
          <a:bodyPr wrap="square" rtlCol="0" anchor="ctr"/>
          <a:lstStyle/>
          <a:p>
            <a:pPr algn="ctr" indent="0" marL="0">
              <a:buNone/>
            </a:pPr>
            <a:r>
              <a:rPr lang="en-US" sz="6000" b="1" dirty="0">
                <a:solidFill>
                  <a:srgbClr val="FAFAF5"/>
                </a:solidFill>
                <a:latin typeface="Calibri" pitchFamily="34" charset="0"/>
                <a:ea typeface="Calibri" pitchFamily="34" charset="-122"/>
                <a:cs typeface="Calibri" pitchFamily="34" charset="-120"/>
              </a:rPr>
              <a:t>Let’s watch.</a:t>
            </a:r>
            <a:endParaRPr lang="en-US" sz="6000" dirty="0"/>
          </a:p>
        </p:txBody>
      </p:sp>
      <p:sp>
        <p:nvSpPr>
          <p:cNvPr id="4" name="Text 2"/>
          <p:cNvSpPr/>
          <p:nvPr/>
        </p:nvSpPr>
        <p:spPr>
          <a:xfrm>
            <a:off x="457200" y="3108960"/>
            <a:ext cx="8229600" cy="457200"/>
          </a:xfrm>
          <a:prstGeom prst="rect">
            <a:avLst/>
          </a:prstGeom>
          <a:noFill/>
          <a:ln/>
        </p:spPr>
        <p:txBody>
          <a:bodyPr wrap="square" rtlCol="0" anchor="ctr"/>
          <a:lstStyle/>
          <a:p>
            <a:pPr algn="ctr" indent="0" marL="0">
              <a:buNone/>
            </a:pPr>
            <a:r>
              <a:rPr lang="en-US" sz="2200" dirty="0">
                <a:solidFill>
                  <a:srgbClr val="A8C5C5"/>
                </a:solidFill>
                <a:latin typeface="Calibri" pitchFamily="34" charset="0"/>
                <a:ea typeface="Calibri" pitchFamily="34" charset="-122"/>
                <a:cs typeface="Calibri" pitchFamily="34" charset="-120"/>
              </a:rPr>
              <a:t>Teaching video   ·   14 minutes</a:t>
            </a:r>
            <a:endParaRPr lang="en-US" sz="22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My First Year in Christ   ·   Lesson 9</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CORE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1A6B6B"/>
                </a:solidFill>
                <a:latin typeface="Calibri" pitchFamily="34" charset="0"/>
                <a:ea typeface="Calibri" pitchFamily="34" charset="-122"/>
                <a:cs typeface="Calibri" pitchFamily="34" charset="-120"/>
              </a:rPr>
              <a:t>5</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James 1:22 says be “doers of the word,” not hearers only. Where is it easiest for you to listen to God’s word without actually doing it?</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B8860B"/>
                </a:solidFill>
                <a:latin typeface="Calibri" pitchFamily="34" charset="0"/>
                <a:ea typeface="Calibri" pitchFamily="34" charset="-122"/>
                <a:cs typeface="Calibri" pitchFamily="34" charset="-120"/>
              </a:rPr>
              <a:t>DEEPER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B8860B"/>
                </a:solidFill>
                <a:latin typeface="Calibri" pitchFamily="34" charset="0"/>
                <a:ea typeface="Calibri" pitchFamily="34" charset="-122"/>
                <a:cs typeface="Calibri" pitchFamily="34" charset="-120"/>
              </a:rPr>
              <a:t>6</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Name one specific thing you already know God is asking of you. What would it look like to “do the word” there this week, not to earn anything, but as love using its hands?</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B8860B"/>
                </a:solidFill>
                <a:latin typeface="Calibri" pitchFamily="34" charset="0"/>
                <a:ea typeface="Calibri" pitchFamily="34" charset="-122"/>
                <a:cs typeface="Calibri" pitchFamily="34" charset="-120"/>
              </a:rPr>
              <a:t>DEEPER QUESTION</a:t>
            </a:r>
            <a:endParaRPr lang="en-US" sz="1200" dirty="0"/>
          </a:p>
        </p:txBody>
      </p:sp>
      <p:sp>
        <p:nvSpPr>
          <p:cNvPr id="3" name="Text 1"/>
          <p:cNvSpPr/>
          <p:nvPr/>
        </p:nvSpPr>
        <p:spPr>
          <a:xfrm>
            <a:off x="457200" y="868680"/>
            <a:ext cx="8229600" cy="1280160"/>
          </a:xfrm>
          <a:prstGeom prst="rect">
            <a:avLst/>
          </a:prstGeom>
          <a:noFill/>
          <a:ln/>
        </p:spPr>
        <p:txBody>
          <a:bodyPr wrap="square" rtlCol="0" anchor="ctr"/>
          <a:lstStyle/>
          <a:p>
            <a:pPr algn="ctr" indent="0" marL="0">
              <a:buNone/>
            </a:pPr>
            <a:r>
              <a:rPr lang="en-US" sz="8800" b="1" dirty="0">
                <a:solidFill>
                  <a:srgbClr val="B8860B"/>
                </a:solidFill>
                <a:latin typeface="Calibri" pitchFamily="34" charset="0"/>
                <a:ea typeface="Calibri" pitchFamily="34" charset="-122"/>
                <a:cs typeface="Calibri" pitchFamily="34" charset="-120"/>
              </a:rPr>
              <a:t>7</a:t>
            </a:r>
            <a:endParaRPr lang="en-US" sz="8800" dirty="0"/>
          </a:p>
        </p:txBody>
      </p:sp>
      <p:sp>
        <p:nvSpPr>
          <p:cNvPr id="4" name="Text 2"/>
          <p:cNvSpPr/>
          <p:nvPr/>
        </p:nvSpPr>
        <p:spPr>
          <a:xfrm>
            <a:off x="822960" y="2331720"/>
            <a:ext cx="7498080" cy="2103120"/>
          </a:xfrm>
          <a:prstGeom prst="rect">
            <a:avLst/>
          </a:prstGeom>
          <a:noFill/>
          <a:ln/>
        </p:spPr>
        <p:txBody>
          <a:bodyPr wrap="square" rtlCol="0" anchor="ctr"/>
          <a:lstStyle/>
          <a:p>
            <a:pPr algn="ctr" indent="0" marL="0">
              <a:buNone/>
            </a:pPr>
            <a:r>
              <a:rPr lang="en-US" sz="2000" dirty="0">
                <a:solidFill>
                  <a:srgbClr val="2C3E50"/>
                </a:solidFill>
                <a:latin typeface="Calibri" pitchFamily="34" charset="0"/>
                <a:ea typeface="Calibri" pitchFamily="34" charset="-122"/>
                <a:cs typeface="Calibri" pitchFamily="34" charset="-120"/>
              </a:rPr>
              <a:t>Pick one command of God you’ve struggled to trust. How does it change to imagine that love, not suspicion, is what wrote it?</a:t>
            </a: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THIS WEEK   ·   JOURNALING</a:t>
            </a:r>
            <a:endParaRPr lang="en-US" sz="1200" dirty="0"/>
          </a:p>
        </p:txBody>
      </p:sp>
      <p:sp>
        <p:nvSpPr>
          <p:cNvPr id="3" name="Text 1"/>
          <p:cNvSpPr/>
          <p:nvPr/>
        </p:nvSpPr>
        <p:spPr>
          <a:xfrm>
            <a:off x="457200" y="896112"/>
            <a:ext cx="8229600" cy="640080"/>
          </a:xfrm>
          <a:prstGeom prst="rect">
            <a:avLst/>
          </a:prstGeom>
          <a:noFill/>
          <a:ln/>
        </p:spPr>
        <p:txBody>
          <a:bodyPr wrap="square" rtlCol="0" anchor="ctr"/>
          <a:lstStyle/>
          <a:p>
            <a:pPr algn="ctr" indent="0" marL="0">
              <a:buNone/>
            </a:pPr>
            <a:r>
              <a:rPr lang="en-US" sz="3000" b="1" dirty="0">
                <a:solidFill>
                  <a:srgbClr val="2C3E50"/>
                </a:solidFill>
                <a:latin typeface="Calibri" pitchFamily="34" charset="0"/>
                <a:ea typeface="Calibri" pitchFamily="34" charset="-122"/>
                <a:cs typeface="Calibri" pitchFamily="34" charset="-120"/>
              </a:rPr>
              <a:t>Three prompts. On your own.</a:t>
            </a:r>
            <a:endParaRPr lang="en-US" sz="3000" dirty="0"/>
          </a:p>
        </p:txBody>
      </p:sp>
      <p:sp>
        <p:nvSpPr>
          <p:cNvPr id="4" name="Text 2"/>
          <p:cNvSpPr/>
          <p:nvPr/>
        </p:nvSpPr>
        <p:spPr>
          <a:xfrm>
            <a:off x="914400" y="1783080"/>
            <a:ext cx="7315200" cy="777240"/>
          </a:xfrm>
          <a:prstGeom prst="rect">
            <a:avLst/>
          </a:prstGeom>
          <a:noFill/>
          <a:ln/>
        </p:spPr>
        <p:txBody>
          <a:bodyPr wrap="square" rtlCol="0" anchor="ctr"/>
          <a:lstStyle/>
          <a:p>
            <a:pPr algn="l" indent="0" marL="0">
              <a:buNone/>
            </a:pPr>
            <a:r>
              <a:rPr lang="en-US" sz="1400" b="1" dirty="0">
                <a:solidFill>
                  <a:srgbClr val="1A6B6B"/>
                </a:solidFill>
                <a:latin typeface="Calibri" pitchFamily="34" charset="0"/>
                <a:ea typeface="Calibri" pitchFamily="34" charset="-122"/>
                <a:cs typeface="Calibri" pitchFamily="34" charset="-120"/>
              </a:rPr>
              <a:t>1   </a:t>
            </a:r>
            <a:pPr algn="l" indent="0" marL="0">
              <a:buNone/>
            </a:pPr>
            <a:r>
              <a:rPr lang="en-US" sz="1400" b="1" dirty="0">
                <a:solidFill>
                  <a:srgbClr val="1A6B6B"/>
                </a:solidFill>
                <a:latin typeface="Calibri" pitchFamily="34" charset="0"/>
                <a:ea typeface="Calibri" pitchFamily="34" charset="-122"/>
                <a:cs typeface="Calibri" pitchFamily="34" charset="-120"/>
              </a:rPr>
              <a:t>Write about a time you obeyed God and it felt like duty or fear. Looking back, what was happening in your heart?</a:t>
            </a:r>
            <a:endParaRPr lang="en-US" sz="1400" dirty="0"/>
          </a:p>
        </p:txBody>
      </p:sp>
      <p:sp>
        <p:nvSpPr>
          <p:cNvPr id="5" name="Text 3"/>
          <p:cNvSpPr/>
          <p:nvPr/>
        </p:nvSpPr>
        <p:spPr>
          <a:xfrm>
            <a:off x="914400" y="2624328"/>
            <a:ext cx="7315200" cy="777240"/>
          </a:xfrm>
          <a:prstGeom prst="rect">
            <a:avLst/>
          </a:prstGeom>
          <a:noFill/>
          <a:ln/>
        </p:spPr>
        <p:txBody>
          <a:bodyPr wrap="square" rtlCol="0" anchor="ctr"/>
          <a:lstStyle/>
          <a:p>
            <a:pPr algn="l" indent="0" marL="0">
              <a:buNone/>
            </a:pPr>
            <a:r>
              <a:rPr lang="en-US" sz="1400" b="1" dirty="0">
                <a:solidFill>
                  <a:srgbClr val="1A6B6B"/>
                </a:solidFill>
                <a:latin typeface="Calibri" pitchFamily="34" charset="0"/>
                <a:ea typeface="Calibri" pitchFamily="34" charset="-122"/>
                <a:cs typeface="Calibri" pitchFamily="34" charset="-120"/>
              </a:rPr>
              <a:t>2   </a:t>
            </a:r>
            <a:pPr algn="l" indent="0" marL="0">
              <a:buNone/>
            </a:pPr>
            <a:r>
              <a:rPr lang="en-US" sz="1400" b="1" dirty="0">
                <a:solidFill>
                  <a:srgbClr val="1A6B6B"/>
                </a:solidFill>
                <a:latin typeface="Calibri" pitchFamily="34" charset="0"/>
                <a:ea typeface="Calibri" pitchFamily="34" charset="-122"/>
                <a:cs typeface="Calibri" pitchFamily="34" charset="-120"/>
              </a:rPr>
              <a:t>Read John 14:15 and 1 John 4:19 slowly. Where are you trying to earn a love you already have?</a:t>
            </a:r>
            <a:endParaRPr lang="en-US" sz="1400" dirty="0"/>
          </a:p>
        </p:txBody>
      </p:sp>
      <p:sp>
        <p:nvSpPr>
          <p:cNvPr id="6" name="Text 4"/>
          <p:cNvSpPr/>
          <p:nvPr/>
        </p:nvSpPr>
        <p:spPr>
          <a:xfrm>
            <a:off x="914400" y="3465576"/>
            <a:ext cx="7315200" cy="777240"/>
          </a:xfrm>
          <a:prstGeom prst="rect">
            <a:avLst/>
          </a:prstGeom>
          <a:noFill/>
          <a:ln/>
        </p:spPr>
        <p:txBody>
          <a:bodyPr wrap="square" rtlCol="0" anchor="ctr"/>
          <a:lstStyle/>
          <a:p>
            <a:pPr algn="l" indent="0" marL="0">
              <a:buNone/>
            </a:pPr>
            <a:r>
              <a:rPr lang="en-US" sz="1400" b="1" dirty="0">
                <a:solidFill>
                  <a:srgbClr val="1A6B6B"/>
                </a:solidFill>
                <a:latin typeface="Calibri" pitchFamily="34" charset="0"/>
                <a:ea typeface="Calibri" pitchFamily="34" charset="-122"/>
                <a:cs typeface="Calibri" pitchFamily="34" charset="-120"/>
              </a:rPr>
              <a:t>3   </a:t>
            </a:r>
            <a:pPr algn="l" indent="0" marL="0">
              <a:buNone/>
            </a:pPr>
            <a:r>
              <a:rPr lang="en-US" sz="1400" b="1" dirty="0">
                <a:solidFill>
                  <a:srgbClr val="1A6B6B"/>
                </a:solidFill>
                <a:latin typeface="Calibri" pitchFamily="34" charset="0"/>
                <a:ea typeface="Calibri" pitchFamily="34" charset="-122"/>
                <a:cs typeface="Calibri" pitchFamily="34" charset="-120"/>
              </a:rPr>
              <a:t>What is the one command of God that feels most like a fence to you? Write honestly about why.</a:t>
            </a:r>
            <a:endParaRPr lang="en-US" sz="1400" dirty="0"/>
          </a:p>
        </p:txBody>
      </p:sp>
      <p:sp>
        <p:nvSpPr>
          <p:cNvPr id="7" name="Text 5"/>
          <p:cNvSpPr/>
          <p:nvPr/>
        </p:nvSpPr>
        <p:spPr>
          <a:xfrm>
            <a:off x="457200" y="457200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15 to 20 minutes. Honest, not polished. No one else reads these.</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B8860B"/>
                </a:solidFill>
                <a:latin typeface="Calibri" pitchFamily="34" charset="0"/>
                <a:ea typeface="Calibri" pitchFamily="34" charset="-122"/>
                <a:cs typeface="Calibri" pitchFamily="34" charset="-120"/>
              </a:rPr>
              <a:t>THIS WEEK   ·   WEEKLY PRACTICE</a:t>
            </a:r>
            <a:endParaRPr lang="en-US" sz="1200" dirty="0"/>
          </a:p>
        </p:txBody>
      </p:sp>
      <p:sp>
        <p:nvSpPr>
          <p:cNvPr id="3" name="Text 1"/>
          <p:cNvSpPr/>
          <p:nvPr/>
        </p:nvSpPr>
        <p:spPr>
          <a:xfrm>
            <a:off x="457200" y="1097280"/>
            <a:ext cx="8229600" cy="822960"/>
          </a:xfrm>
          <a:prstGeom prst="rect">
            <a:avLst/>
          </a:prstGeom>
          <a:noFill/>
          <a:ln/>
        </p:spPr>
        <p:txBody>
          <a:bodyPr wrap="square" rtlCol="0" anchor="ctr"/>
          <a:lstStyle/>
          <a:p>
            <a:pPr algn="ctr" indent="0" marL="0">
              <a:buNone/>
            </a:pPr>
            <a:r>
              <a:rPr lang="en-US" sz="3800" b="1" dirty="0">
                <a:solidFill>
                  <a:srgbClr val="2C3E50"/>
                </a:solidFill>
                <a:latin typeface="Calibri" pitchFamily="34" charset="0"/>
                <a:ea typeface="Calibri" pitchFamily="34" charset="-122"/>
                <a:cs typeface="Calibri" pitchFamily="34" charset="-120"/>
              </a:rPr>
              <a:t>Obey from a different place.</a:t>
            </a:r>
            <a:endParaRPr lang="en-US" sz="3800" dirty="0"/>
          </a:p>
        </p:txBody>
      </p:sp>
      <p:sp>
        <p:nvSpPr>
          <p:cNvPr id="4" name="Text 2"/>
          <p:cNvSpPr/>
          <p:nvPr/>
        </p:nvSpPr>
        <p:spPr>
          <a:xfrm>
            <a:off x="457200" y="2011680"/>
            <a:ext cx="8229600" cy="457200"/>
          </a:xfrm>
          <a:prstGeom prst="rect">
            <a:avLst/>
          </a:prstGeom>
          <a:noFill/>
          <a:ln/>
        </p:spPr>
        <p:txBody>
          <a:bodyPr wrap="square" rtlCol="0" anchor="ctr"/>
          <a:lstStyle/>
          <a:p>
            <a:pPr algn="ctr" indent="0" marL="0">
              <a:buNone/>
            </a:pPr>
            <a:r>
              <a:rPr lang="en-US" sz="2200" dirty="0">
                <a:solidFill>
                  <a:srgbClr val="B8860B"/>
                </a:solidFill>
                <a:latin typeface="Calibri" pitchFamily="34" charset="0"/>
                <a:ea typeface="Calibri" pitchFamily="34" charset="-122"/>
                <a:cs typeface="Calibri" pitchFamily="34" charset="-120"/>
              </a:rPr>
              <a:t>One sentence. Once a day. Same action, different heart.</a:t>
            </a:r>
            <a:endParaRPr lang="en-US" sz="2200" dirty="0"/>
          </a:p>
        </p:txBody>
      </p:sp>
      <p:sp>
        <p:nvSpPr>
          <p:cNvPr id="5" name="Text 3"/>
          <p:cNvSpPr/>
          <p:nvPr/>
        </p:nvSpPr>
        <p:spPr>
          <a:xfrm>
            <a:off x="822960" y="2697480"/>
            <a:ext cx="7498080" cy="1554480"/>
          </a:xfrm>
          <a:prstGeom prst="rect">
            <a:avLst/>
          </a:prstGeom>
          <a:noFill/>
          <a:ln/>
        </p:spPr>
        <p:txBody>
          <a:bodyPr wrap="square" rtlCol="0" anchor="ctr"/>
          <a:lstStyle/>
          <a:p>
            <a:pPr algn="ctr" indent="0" marL="0">
              <a:buNone/>
            </a:pPr>
            <a:r>
              <a:rPr lang="en-US" sz="1500" dirty="0">
                <a:solidFill>
                  <a:srgbClr val="2C3E50"/>
                </a:solidFill>
                <a:latin typeface="Calibri" pitchFamily="34" charset="0"/>
                <a:ea typeface="Calibri" pitchFamily="34" charset="-122"/>
                <a:cs typeface="Calibri" pitchFamily="34" charset="-120"/>
              </a:rPr>
              <a:t>When you feel the nudge, the apology, the truth, the thing you know you’re being asked to do, pause and say: “I’m doing this because I’m loved, not to get loved.”   Memory verse: John 14:15.</a:t>
            </a:r>
            <a:endParaRPr lang="en-US"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NEXT WEEK</a:t>
            </a:r>
            <a:endParaRPr lang="en-US" sz="1200" dirty="0"/>
          </a:p>
        </p:txBody>
      </p:sp>
      <p:sp>
        <p:nvSpPr>
          <p:cNvPr id="3" name="Text 1"/>
          <p:cNvSpPr/>
          <p:nvPr/>
        </p:nvSpPr>
        <p:spPr>
          <a:xfrm>
            <a:off x="457200" y="1463040"/>
            <a:ext cx="8229600" cy="457200"/>
          </a:xfrm>
          <a:prstGeom prst="rect">
            <a:avLst/>
          </a:prstGeom>
          <a:noFill/>
          <a:ln/>
        </p:spPr>
        <p:txBody>
          <a:bodyPr wrap="square" rtlCol="0" anchor="ctr"/>
          <a:lstStyle/>
          <a:p>
            <a:pPr algn="ctr" indent="0" marL="0">
              <a:buNone/>
            </a:pPr>
            <a:r>
              <a:rPr lang="en-US" sz="2000" dirty="0">
                <a:solidFill>
                  <a:srgbClr val="A8C5C5"/>
                </a:solidFill>
                <a:latin typeface="Calibri" pitchFamily="34" charset="0"/>
                <a:ea typeface="Calibri" pitchFamily="34" charset="-122"/>
                <a:cs typeface="Calibri" pitchFamily="34" charset="-120"/>
              </a:rPr>
              <a:t>Lesson 10</a:t>
            </a:r>
            <a:endParaRPr lang="en-US" sz="2000" dirty="0"/>
          </a:p>
        </p:txBody>
      </p:sp>
      <p:sp>
        <p:nvSpPr>
          <p:cNvPr id="4" name="Text 2"/>
          <p:cNvSpPr/>
          <p:nvPr/>
        </p:nvSpPr>
        <p:spPr>
          <a:xfrm>
            <a:off x="457200" y="1965960"/>
            <a:ext cx="8229600" cy="1188720"/>
          </a:xfrm>
          <a:prstGeom prst="rect">
            <a:avLst/>
          </a:prstGeom>
          <a:noFill/>
          <a:ln/>
        </p:spPr>
        <p:txBody>
          <a:bodyPr wrap="square" rtlCol="0" anchor="ctr"/>
          <a:lstStyle/>
          <a:p>
            <a:pPr algn="ctr" indent="0" marL="0">
              <a:buNone/>
            </a:pPr>
            <a:r>
              <a:rPr lang="en-US" sz="4200" b="1" dirty="0">
                <a:solidFill>
                  <a:srgbClr val="FAFAF5"/>
                </a:solidFill>
                <a:latin typeface="Calibri" pitchFamily="34" charset="0"/>
                <a:ea typeface="Calibri" pitchFamily="34" charset="-122"/>
                <a:cs typeface="Calibri" pitchFamily="34" charset="-120"/>
              </a:rPr>
              <a:t>Life Together (The Church)</a:t>
            </a:r>
            <a:endParaRPr lang="en-US" sz="4200" dirty="0"/>
          </a:p>
        </p:txBody>
      </p:sp>
      <p:sp>
        <p:nvSpPr>
          <p:cNvPr id="5" name="Text 3"/>
          <p:cNvSpPr/>
          <p:nvPr/>
        </p:nvSpPr>
        <p:spPr>
          <a:xfrm>
            <a:off x="457200" y="3383280"/>
            <a:ext cx="8229600" cy="457200"/>
          </a:xfrm>
          <a:prstGeom prst="rect">
            <a:avLst/>
          </a:prstGeom>
          <a:noFill/>
          <a:ln/>
        </p:spPr>
        <p:txBody>
          <a:bodyPr wrap="square" rtlCol="0" anchor="ctr"/>
          <a:lstStyle/>
          <a:p>
            <a:pPr algn="ctr" indent="0" marL="0">
              <a:buNone/>
            </a:pPr>
            <a:r>
              <a:rPr lang="en-US" sz="1800" dirty="0">
                <a:solidFill>
                  <a:srgbClr val="C8D5D5"/>
                </a:solidFill>
                <a:latin typeface="Calibri" pitchFamily="34" charset="0"/>
                <a:ea typeface="Calibri" pitchFamily="34" charset="-122"/>
                <a:cs typeface="Calibri" pitchFamily="34" charset="-120"/>
              </a:rPr>
              <a:t>Same time, same room. Bring your handout.</a:t>
            </a:r>
            <a:endParaRPr lang="en-US" sz="1800" dirty="0"/>
          </a:p>
        </p:txBody>
      </p:sp>
      <p:sp>
        <p:nvSpPr>
          <p:cNvPr id="6" name="Text 4"/>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Monday, June 29, 2026</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1828800"/>
            <a:ext cx="8229600" cy="914400"/>
          </a:xfrm>
          <a:prstGeom prst="rect">
            <a:avLst/>
          </a:prstGeom>
          <a:noFill/>
          <a:ln/>
        </p:spPr>
        <p:txBody>
          <a:bodyPr wrap="square" rtlCol="0" anchor="ctr"/>
          <a:lstStyle/>
          <a:p>
            <a:pPr algn="ctr" indent="0" marL="0">
              <a:buNone/>
            </a:pPr>
            <a:r>
              <a:rPr lang="en-US" sz="4800" b="1" dirty="0">
                <a:solidFill>
                  <a:srgbClr val="FAFAF5"/>
                </a:solidFill>
                <a:latin typeface="Calibri" pitchFamily="34" charset="0"/>
                <a:ea typeface="Calibri" pitchFamily="34" charset="-122"/>
                <a:cs typeface="Calibri" pitchFamily="34" charset="-120"/>
              </a:rPr>
              <a:t>Let’s close in prayer.</a:t>
            </a:r>
            <a:endParaRPr lang="en-US" sz="4800" dirty="0"/>
          </a:p>
        </p:txBody>
      </p:sp>
      <p:sp>
        <p:nvSpPr>
          <p:cNvPr id="3" name="Text 1"/>
          <p:cNvSpPr/>
          <p:nvPr/>
        </p:nvSpPr>
        <p:spPr>
          <a:xfrm>
            <a:off x="457200" y="2834640"/>
            <a:ext cx="8229600" cy="457200"/>
          </a:xfrm>
          <a:prstGeom prst="rect">
            <a:avLst/>
          </a:prstGeom>
          <a:noFill/>
          <a:ln/>
        </p:spPr>
        <p:txBody>
          <a:bodyPr wrap="square" rtlCol="0" anchor="ctr"/>
          <a:lstStyle/>
          <a:p>
            <a:pPr algn="ctr" indent="0" marL="0">
              <a:buNone/>
            </a:pPr>
            <a:r>
              <a:rPr lang="en-US" sz="2200" dirty="0">
                <a:solidFill>
                  <a:srgbClr val="A8C5C5"/>
                </a:solidFill>
                <a:latin typeface="Calibri" pitchFamily="34" charset="0"/>
                <a:ea typeface="Calibri" pitchFamily="34" charset="-122"/>
                <a:cs typeface="Calibri" pitchFamily="34" charset="-120"/>
              </a:rPr>
              <a:t>Thanks for being here tonight.</a:t>
            </a:r>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BIG IDEA</a:t>
            </a:r>
            <a:endParaRPr lang="en-US" sz="1200" dirty="0"/>
          </a:p>
        </p:txBody>
      </p:sp>
      <p:sp>
        <p:nvSpPr>
          <p:cNvPr id="3" name="Text 1"/>
          <p:cNvSpPr/>
          <p:nvPr/>
        </p:nvSpPr>
        <p:spPr>
          <a:xfrm>
            <a:off x="822960" y="1463040"/>
            <a:ext cx="7498080" cy="2377440"/>
          </a:xfrm>
          <a:prstGeom prst="rect">
            <a:avLst/>
          </a:prstGeom>
          <a:noFill/>
          <a:ln/>
        </p:spPr>
        <p:txBody>
          <a:bodyPr wrap="square" rtlCol="0" anchor="ctr"/>
          <a:lstStyle/>
          <a:p>
            <a:pPr algn="ctr" indent="0" marL="0">
              <a:buNone/>
            </a:pPr>
            <a:r>
              <a:rPr lang="en-US" sz="3000" b="1" dirty="0">
                <a:solidFill>
                  <a:srgbClr val="FAFAF5"/>
                </a:solidFill>
                <a:latin typeface="Calibri" pitchFamily="34" charset="0"/>
                <a:ea typeface="Calibri" pitchFamily="34" charset="-122"/>
                <a:cs typeface="Calibri" pitchFamily="34" charset="-120"/>
              </a:rPr>
              <a:t>Obedience isn’t how you earn God’s love. It’s how you live inside it.</a:t>
            </a:r>
            <a:endParaRPr lang="en-US" sz="3000" dirty="0"/>
          </a:p>
        </p:txBody>
      </p:sp>
      <p:sp>
        <p:nvSpPr>
          <p:cNvPr id="4" name="Text 2"/>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9   ·   Big Idea</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CORE SCRIPTURE</a:t>
            </a:r>
            <a:endParaRPr lang="en-US" sz="1200" dirty="0"/>
          </a:p>
        </p:txBody>
      </p:sp>
      <p:sp>
        <p:nvSpPr>
          <p:cNvPr id="3" name="Text 1"/>
          <p:cNvSpPr/>
          <p:nvPr/>
        </p:nvSpPr>
        <p:spPr>
          <a:xfrm>
            <a:off x="822960" y="1280160"/>
            <a:ext cx="7498080" cy="2194560"/>
          </a:xfrm>
          <a:prstGeom prst="rect">
            <a:avLst/>
          </a:prstGeom>
          <a:noFill/>
          <a:ln/>
        </p:spPr>
        <p:txBody>
          <a:bodyPr wrap="square" rtlCol="0" anchor="ctr"/>
          <a:lstStyle/>
          <a:p>
            <a:pPr algn="ctr" indent="0" marL="0">
              <a:buNone/>
            </a:pPr>
            <a:r>
              <a:rPr lang="en-US" sz="2200" dirty="0">
                <a:solidFill>
                  <a:srgbClr val="FAFAF5"/>
                </a:solidFill>
                <a:latin typeface="Georgia" pitchFamily="34" charset="0"/>
                <a:ea typeface="Georgia" pitchFamily="34" charset="-122"/>
                <a:cs typeface="Georgia" pitchFamily="34" charset="-120"/>
              </a:rPr>
              <a:t>“If you love me, you will keep my commands.”</a:t>
            </a:r>
            <a:endParaRPr lang="en-US" sz="2200" dirty="0"/>
          </a:p>
        </p:txBody>
      </p:sp>
      <p:sp>
        <p:nvSpPr>
          <p:cNvPr id="4" name="Text 2"/>
          <p:cNvSpPr/>
          <p:nvPr/>
        </p:nvSpPr>
        <p:spPr>
          <a:xfrm>
            <a:off x="457200" y="3657600"/>
            <a:ext cx="8229600" cy="411480"/>
          </a:xfrm>
          <a:prstGeom prst="rect">
            <a:avLst/>
          </a:prstGeom>
          <a:noFill/>
          <a:ln/>
        </p:spPr>
        <p:txBody>
          <a:bodyPr wrap="square" rtlCol="0" anchor="ctr"/>
          <a:lstStyle/>
          <a:p>
            <a:pPr algn="ctr" indent="0" marL="0">
              <a:buNone/>
            </a:pPr>
            <a:r>
              <a:rPr lang="en-US" sz="1800" b="1" dirty="0">
                <a:solidFill>
                  <a:srgbClr val="1A6B6B"/>
                </a:solidFill>
                <a:latin typeface="Calibri" pitchFamily="34" charset="0"/>
                <a:ea typeface="Calibri" pitchFamily="34" charset="-122"/>
                <a:cs typeface="Calibri" pitchFamily="34" charset="-120"/>
              </a:rPr>
              <a:t>John 14:15  ·  CSB</a:t>
            </a:r>
            <a:endParaRPr lang="en-US" sz="18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9   ·   Core Scripture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CORE SCRIPTURE</a:t>
            </a:r>
            <a:endParaRPr lang="en-US" sz="1200" dirty="0"/>
          </a:p>
        </p:txBody>
      </p:sp>
      <p:sp>
        <p:nvSpPr>
          <p:cNvPr id="3" name="Text 1"/>
          <p:cNvSpPr/>
          <p:nvPr/>
        </p:nvSpPr>
        <p:spPr>
          <a:xfrm>
            <a:off x="822960" y="1280160"/>
            <a:ext cx="7498080" cy="2194560"/>
          </a:xfrm>
          <a:prstGeom prst="rect">
            <a:avLst/>
          </a:prstGeom>
          <a:noFill/>
          <a:ln/>
        </p:spPr>
        <p:txBody>
          <a:bodyPr wrap="square" rtlCol="0" anchor="ctr"/>
          <a:lstStyle/>
          <a:p>
            <a:pPr algn="ctr" indent="0" marL="0">
              <a:buNone/>
            </a:pPr>
            <a:r>
              <a:rPr lang="en-US" sz="2200" dirty="0">
                <a:solidFill>
                  <a:srgbClr val="FAFAF5"/>
                </a:solidFill>
                <a:latin typeface="Georgia" pitchFamily="34" charset="0"/>
                <a:ea typeface="Georgia" pitchFamily="34" charset="-122"/>
                <a:cs typeface="Georgia" pitchFamily="34" charset="-120"/>
              </a:rPr>
              <a:t>“But be doers of the word and not hearers only, deceiving yourselves.”</a:t>
            </a:r>
            <a:endParaRPr lang="en-US" sz="2200" dirty="0"/>
          </a:p>
        </p:txBody>
      </p:sp>
      <p:sp>
        <p:nvSpPr>
          <p:cNvPr id="4" name="Text 2"/>
          <p:cNvSpPr/>
          <p:nvPr/>
        </p:nvSpPr>
        <p:spPr>
          <a:xfrm>
            <a:off x="457200" y="3657600"/>
            <a:ext cx="8229600" cy="411480"/>
          </a:xfrm>
          <a:prstGeom prst="rect">
            <a:avLst/>
          </a:prstGeom>
          <a:noFill/>
          <a:ln/>
        </p:spPr>
        <p:txBody>
          <a:bodyPr wrap="square" rtlCol="0" anchor="ctr"/>
          <a:lstStyle/>
          <a:p>
            <a:pPr algn="ctr" indent="0" marL="0">
              <a:buNone/>
            </a:pPr>
            <a:r>
              <a:rPr lang="en-US" sz="1800" b="1" dirty="0">
                <a:solidFill>
                  <a:srgbClr val="1A6B6B"/>
                </a:solidFill>
                <a:latin typeface="Calibri" pitchFamily="34" charset="0"/>
                <a:ea typeface="Calibri" pitchFamily="34" charset="-122"/>
                <a:cs typeface="Calibri" pitchFamily="34" charset="-120"/>
              </a:rPr>
              <a:t>James 1:22  ·  CSB</a:t>
            </a:r>
            <a:endParaRPr lang="en-US" sz="1800" dirty="0"/>
          </a:p>
        </p:txBody>
      </p:sp>
      <p:sp>
        <p:nvSpPr>
          <p:cNvPr id="5" name="Text 3"/>
          <p:cNvSpPr/>
          <p:nvPr/>
        </p:nvSpPr>
        <p:spPr>
          <a:xfrm>
            <a:off x="457200" y="4590288"/>
            <a:ext cx="8229600" cy="320040"/>
          </a:xfrm>
          <a:prstGeom prst="rect">
            <a:avLst/>
          </a:prstGeom>
          <a:noFill/>
          <a:ln/>
        </p:spPr>
        <p:txBody>
          <a:bodyPr wrap="square" rtlCol="0" anchor="ctr"/>
          <a:lstStyle/>
          <a:p>
            <a:pPr algn="ctr" indent="0" marL="0">
              <a:buNone/>
            </a:pPr>
            <a:r>
              <a:rPr lang="en-US" sz="1000" dirty="0">
                <a:solidFill>
                  <a:srgbClr val="6B7A8C"/>
                </a:solidFill>
                <a:latin typeface="Calibri" pitchFamily="34" charset="0"/>
                <a:ea typeface="Calibri" pitchFamily="34" charset="-122"/>
                <a:cs typeface="Calibri" pitchFamily="34" charset="-120"/>
              </a:rPr>
              <a:t>Lesson 9   ·   Core Scripture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1</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John 14:15 sets the order: “If you love me, you will keep my commands.” Love comes __________, and obedience flows out of it.</a:t>
            </a:r>
            <a:endParaRPr lang="en-US" sz="2400" dirty="0"/>
          </a:p>
        </p:txBody>
      </p:sp>
      <p:sp>
        <p:nvSpPr>
          <p:cNvPr id="4" name="Text 2"/>
          <p:cNvSpPr/>
          <p:nvPr/>
        </p:nvSpPr>
        <p:spPr>
          <a:xfrm>
            <a:off x="457200" y="416052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1   ·   ANSWER</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John 14:15 sets the order: “If you love me, you will keep my commands.” Love comes </a:t>
            </a:r>
            <a:pPr algn="ctr" indent="0" marL="0">
              <a:buNone/>
            </a:pPr>
            <a:r>
              <a:rPr lang="en-US" sz="2400" b="1" dirty="0">
                <a:solidFill>
                  <a:srgbClr val="1A6B6B"/>
                </a:solidFill>
                <a:latin typeface="Calibri" pitchFamily="34" charset="0"/>
                <a:ea typeface="Calibri" pitchFamily="34" charset="-122"/>
                <a:cs typeface="Calibri" pitchFamily="34" charset="-120"/>
              </a:rPr>
              <a:t>first</a:t>
            </a:r>
            <a:pPr algn="ctr" indent="0" marL="0">
              <a:buNone/>
            </a:pPr>
            <a:r>
              <a:rPr lang="en-US" sz="2400" dirty="0">
                <a:solidFill>
                  <a:srgbClr val="2C3E50"/>
                </a:solidFill>
                <a:latin typeface="Calibri" pitchFamily="34" charset="0"/>
                <a:ea typeface="Calibri" pitchFamily="34" charset="-122"/>
                <a:cs typeface="Calibri" pitchFamily="34" charset="-120"/>
              </a:rPr>
              <a:t>, and obedience flows out of it.</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2</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We don’t obey to earn God’s love. We obey because “we love because he first __________ us” (1 John 4:19).</a:t>
            </a:r>
            <a:endParaRPr lang="en-US" sz="2400" dirty="0"/>
          </a:p>
        </p:txBody>
      </p:sp>
      <p:sp>
        <p:nvSpPr>
          <p:cNvPr id="4" name="Text 2"/>
          <p:cNvSpPr/>
          <p:nvPr/>
        </p:nvSpPr>
        <p:spPr>
          <a:xfrm>
            <a:off x="457200" y="4160520"/>
            <a:ext cx="8229600" cy="365760"/>
          </a:xfrm>
          <a:prstGeom prst="rect">
            <a:avLst/>
          </a:prstGeom>
          <a:noFill/>
          <a:ln/>
        </p:spPr>
        <p:txBody>
          <a:bodyPr wrap="square" rtlCol="0" anchor="ctr"/>
          <a:lstStyle/>
          <a:p>
            <a:pPr algn="ctr" indent="0" marL="0">
              <a:buNone/>
            </a:pPr>
            <a:r>
              <a:rPr lang="en-US" sz="1100" dirty="0">
                <a:solidFill>
                  <a:srgbClr val="6B7280"/>
                </a:solidFill>
                <a:latin typeface="Calibri" pitchFamily="34" charset="0"/>
                <a:ea typeface="Calibri" pitchFamily="34" charset="-122"/>
                <a:cs typeface="Calibri" pitchFamily="34" charset="-120"/>
              </a:rPr>
              <a:t>Take a guess, then we’ll fill it in.</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5"/>
        </a:solidFill>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algn="ctr" indent="0" marL="0">
              <a:buNone/>
            </a:pPr>
            <a:r>
              <a:rPr lang="en-US" sz="1200" b="1" dirty="0">
                <a:solidFill>
                  <a:srgbClr val="1A6B6B"/>
                </a:solidFill>
                <a:latin typeface="Calibri" pitchFamily="34" charset="0"/>
                <a:ea typeface="Calibri" pitchFamily="34" charset="-122"/>
                <a:cs typeface="Calibri" pitchFamily="34" charset="-120"/>
              </a:rPr>
              <a:t>KEY CONCEPT 2   ·   ANSWER</a:t>
            </a:r>
            <a:endParaRPr lang="en-US" sz="1200" dirty="0"/>
          </a:p>
        </p:txBody>
      </p:sp>
      <p:sp>
        <p:nvSpPr>
          <p:cNvPr id="3" name="Text 1"/>
          <p:cNvSpPr/>
          <p:nvPr/>
        </p:nvSpPr>
        <p:spPr>
          <a:xfrm>
            <a:off x="822960" y="1463040"/>
            <a:ext cx="7498080" cy="2286000"/>
          </a:xfrm>
          <a:prstGeom prst="rect">
            <a:avLst/>
          </a:prstGeom>
          <a:noFill/>
          <a:ln/>
        </p:spPr>
        <p:txBody>
          <a:bodyPr wrap="square" rtlCol="0" anchor="ctr"/>
          <a:lstStyle/>
          <a:p>
            <a:pPr algn="ctr" indent="0" marL="0">
              <a:buNone/>
            </a:pPr>
            <a:r>
              <a:rPr lang="en-US" sz="2400" dirty="0">
                <a:solidFill>
                  <a:srgbClr val="2C3E50"/>
                </a:solidFill>
                <a:latin typeface="Calibri" pitchFamily="34" charset="0"/>
                <a:ea typeface="Calibri" pitchFamily="34" charset="-122"/>
                <a:cs typeface="Calibri" pitchFamily="34" charset="-120"/>
              </a:rPr>
              <a:t>We don’t obey to earn God’s love. We obey because “we love because he first </a:t>
            </a:r>
            <a:pPr algn="ctr" indent="0" marL="0">
              <a:buNone/>
            </a:pPr>
            <a:r>
              <a:rPr lang="en-US" sz="2400" b="1" dirty="0">
                <a:solidFill>
                  <a:srgbClr val="1A6B6B"/>
                </a:solidFill>
                <a:latin typeface="Calibri" pitchFamily="34" charset="0"/>
                <a:ea typeface="Calibri" pitchFamily="34" charset="-122"/>
                <a:cs typeface="Calibri" pitchFamily="34" charset="-120"/>
              </a:rPr>
              <a:t>loved</a:t>
            </a:r>
            <a:pPr algn="ctr" indent="0" marL="0">
              <a:buNone/>
            </a:pPr>
            <a:r>
              <a:rPr lang="en-US" sz="2400" dirty="0">
                <a:solidFill>
                  <a:srgbClr val="2C3E50"/>
                </a:solidFill>
                <a:latin typeface="Calibri" pitchFamily="34" charset="0"/>
                <a:ea typeface="Calibri" pitchFamily="34" charset="-122"/>
                <a:cs typeface="Calibri" pitchFamily="34" charset="-120"/>
              </a:rPr>
              <a:t> us” (1 John 4:19).</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2026-06-20T15:02:07Z</dcterms:created>
  <dcterms:modified xsi:type="dcterms:W3CDTF">2026-06-20T15:02:07Z</dcterms:modified>
</cp:coreProperties>
</file>