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notesMasterIdLst>
    <p:notesMasterId r:id="rId2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3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109728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MY FIRST YEAR IN CHRIST  ·  WORKBOOK 1</a:t>
            </a:r>
            <a:endParaRPr lang="en-US" sz="1300" dirty="0"/>
          </a:p>
        </p:txBody>
      </p:sp>
      <p:sp>
        <p:nvSpPr>
          <p:cNvPr id="4" name="Text 2"/>
          <p:cNvSpPr/>
          <p:nvPr/>
        </p:nvSpPr>
        <p:spPr>
          <a:xfrm>
            <a:off x="548640" y="1645920"/>
            <a:ext cx="8046720" cy="1097280"/>
          </a:xfrm>
          <a:prstGeom prst="rect">
            <a:avLst/>
          </a:prstGeom>
          <a:noFill/>
          <a:ln/>
        </p:spPr>
        <p:txBody>
          <a:bodyPr wrap="square" rtlCol="0" anchor="ctr"/>
          <a:lstStyle/>
          <a:p>
            <a:pPr algn="ctr" indent="0" marL="0">
              <a:buNone/>
            </a:pPr>
            <a:r>
              <a:rPr lang="en-US" sz="4000" b="1" dirty="0">
                <a:solidFill>
                  <a:srgbClr val="FAFAF5"/>
                </a:solidFill>
                <a:latin typeface="Georgia" pitchFamily="34" charset="0"/>
                <a:ea typeface="Georgia" pitchFamily="34" charset="-122"/>
                <a:cs typeface="Georgia" pitchFamily="34" charset="-120"/>
              </a:rPr>
              <a:t>Life Together (The Church)</a:t>
            </a:r>
            <a:endParaRPr lang="en-US" sz="4000" dirty="0"/>
          </a:p>
        </p:txBody>
      </p:sp>
      <p:sp>
        <p:nvSpPr>
          <p:cNvPr id="5" name="Text 3"/>
          <p:cNvSpPr/>
          <p:nvPr/>
        </p:nvSpPr>
        <p:spPr>
          <a:xfrm>
            <a:off x="548640" y="2834640"/>
            <a:ext cx="8046720" cy="457200"/>
          </a:xfrm>
          <a:prstGeom prst="rect">
            <a:avLst/>
          </a:prstGeom>
          <a:noFill/>
          <a:ln/>
        </p:spPr>
        <p:txBody>
          <a:bodyPr wrap="square" rtlCol="0" anchor="ctr"/>
          <a:lstStyle/>
          <a:p>
            <a:pPr algn="ctr" indent="0" marL="0">
              <a:buNone/>
            </a:pPr>
            <a:r>
              <a:rPr lang="en-US" sz="2000" i="1" dirty="0">
                <a:solidFill>
                  <a:srgbClr val="BFD0D0"/>
                </a:solidFill>
                <a:latin typeface="Georgia" pitchFamily="34" charset="0"/>
                <a:ea typeface="Georgia" pitchFamily="34" charset="-122"/>
                <a:cs typeface="Georgia" pitchFamily="34" charset="-120"/>
              </a:rPr>
              <a:t>Lesson 10</a:t>
            </a:r>
            <a:endParaRPr lang="en-US" sz="2000" dirty="0"/>
          </a:p>
        </p:txBody>
      </p:sp>
      <p:sp>
        <p:nvSpPr>
          <p:cNvPr id="6" name="Text 4"/>
          <p:cNvSpPr/>
          <p:nvPr/>
        </p:nvSpPr>
        <p:spPr>
          <a:xfrm>
            <a:off x="548640" y="4023360"/>
            <a:ext cx="8046720" cy="365760"/>
          </a:xfrm>
          <a:prstGeom prst="rect">
            <a:avLst/>
          </a:prstGeom>
          <a:noFill/>
          <a:ln/>
        </p:spPr>
        <p:txBody>
          <a:bodyPr wrap="square" rtlCol="0" anchor="ctr"/>
          <a:lstStyle/>
          <a:p>
            <a:pPr algn="ctr" indent="0" marL="0">
              <a:buNone/>
            </a:pPr>
            <a:r>
              <a:rPr lang="en-US" sz="1200" dirty="0">
                <a:solidFill>
                  <a:srgbClr val="8A8FB0"/>
                </a:solidFill>
                <a:latin typeface="Calibri" pitchFamily="34" charset="0"/>
                <a:ea typeface="Calibri" pitchFamily="34" charset="-122"/>
                <a:cs typeface="Calibri" pitchFamily="34" charset="-120"/>
              </a:rPr>
              <a:t>Monday Night Study  ·  June 29,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3</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You don’t attend a family. You ____________ to one.</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3   ·   ANSWER</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You don’t attend a family. You </a:t>
            </a:r>
            <a:pPr algn="ctr" indent="0" marL="0">
              <a:lnSpc>
                <a:spcPct val="112000"/>
              </a:lnSpc>
              <a:buNone/>
            </a:pPr>
            <a:r>
              <a:rPr lang="en-US" sz="2600" b="1" dirty="0">
                <a:solidFill>
                  <a:srgbClr val="1A6B6B"/>
                </a:solidFill>
                <a:latin typeface="Georgia" pitchFamily="34" charset="0"/>
                <a:ea typeface="Georgia" pitchFamily="34" charset="-122"/>
                <a:cs typeface="Georgia" pitchFamily="34" charset="-120"/>
              </a:rPr>
              <a:t>belong</a:t>
            </a:r>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 to one.</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4</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Hebrews says we gather not to be counted, but to ____________ one another and provoke love and good works.</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4   ·   ANSWER</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Hebrews says we gather not to be counted, but to </a:t>
            </a:r>
            <a:pPr algn="ctr" indent="0" marL="0">
              <a:lnSpc>
                <a:spcPct val="112000"/>
              </a:lnSpc>
              <a:buNone/>
            </a:pPr>
            <a:r>
              <a:rPr lang="en-US" sz="2600" b="1" dirty="0">
                <a:solidFill>
                  <a:srgbClr val="1A6B6B"/>
                </a:solidFill>
                <a:latin typeface="Georgia" pitchFamily="34" charset="0"/>
                <a:ea typeface="Georgia" pitchFamily="34" charset="-122"/>
                <a:cs typeface="Georgia" pitchFamily="34" charset="-120"/>
              </a:rPr>
              <a:t>encourage</a:t>
            </a:r>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 one another and provoke love and good works.</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5</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You’re not joining a finished product. You’re joining the ____________ — part of what God is still building.</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5   ·   ANSWER</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You’re not joining a finished product. You’re joining the </a:t>
            </a:r>
            <a:pPr algn="ctr" indent="0" marL="0">
              <a:lnSpc>
                <a:spcPct val="112000"/>
              </a:lnSpc>
              <a:buNone/>
            </a:pPr>
            <a:r>
              <a:rPr lang="en-US" sz="2600" b="1" dirty="0">
                <a:solidFill>
                  <a:srgbClr val="1A6B6B"/>
                </a:solidFill>
                <a:latin typeface="Georgia" pitchFamily="34" charset="0"/>
                <a:ea typeface="Georgia" pitchFamily="34" charset="-122"/>
                <a:cs typeface="Georgia" pitchFamily="34" charset="-120"/>
              </a:rPr>
              <a:t>construction site</a:t>
            </a:r>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 — part of what God is still building.</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OPENING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1A6B6B"/>
                </a:solidFill>
                <a:latin typeface="Georgia" pitchFamily="34" charset="0"/>
                <a:ea typeface="Georgia" pitchFamily="34" charset="-122"/>
                <a:cs typeface="Georgia" pitchFamily="34" charset="-120"/>
              </a:rPr>
              <a:t>1</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When you first believed, did you picture the Christian life as mostly private or mostly shared? Where did that picture come from?</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OPENING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1A6B6B"/>
                </a:solidFill>
                <a:latin typeface="Georgia" pitchFamily="34" charset="0"/>
                <a:ea typeface="Georgia" pitchFamily="34" charset="-122"/>
                <a:cs typeface="Georgia" pitchFamily="34" charset="-120"/>
              </a:rPr>
              <a:t>2</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Think of a group you’ve belonged to that felt more like a family than a crowd. What made the difference?</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CORE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1A6B6B"/>
                </a:solidFill>
                <a:latin typeface="Georgia" pitchFamily="34" charset="0"/>
                <a:ea typeface="Georgia" pitchFamily="34" charset="-122"/>
                <a:cs typeface="Georgia" pitchFamily="34" charset="-120"/>
              </a:rPr>
              <a:t>3</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Acts 2:42 names four shared devotions: teaching, fellowship, meals, and prayer. Which feels most natural to you right now, and which is hardest to imagine doing with other people?</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CORE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1A6B6B"/>
                </a:solidFill>
                <a:latin typeface="Georgia" pitchFamily="34" charset="0"/>
                <a:ea typeface="Georgia" pitchFamily="34" charset="-122"/>
                <a:cs typeface="Georgia" pitchFamily="34" charset="-120"/>
              </a:rPr>
              <a:t>4</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Hebrews says we gather to “provoke love and good works” and to keep encouraging each other. When has another believer’s faith helped carry you through a stretch when yours felt thin?</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128016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LESSON 10</a:t>
            </a:r>
            <a:endParaRPr lang="en-US" sz="1300" dirty="0"/>
          </a:p>
        </p:txBody>
      </p:sp>
      <p:sp>
        <p:nvSpPr>
          <p:cNvPr id="4" name="Text 2"/>
          <p:cNvSpPr/>
          <p:nvPr/>
        </p:nvSpPr>
        <p:spPr>
          <a:xfrm>
            <a:off x="548640" y="1737360"/>
            <a:ext cx="8046720" cy="914400"/>
          </a:xfrm>
          <a:prstGeom prst="rect">
            <a:avLst/>
          </a:prstGeom>
          <a:noFill/>
          <a:ln/>
        </p:spPr>
        <p:txBody>
          <a:bodyPr wrap="square" rtlCol="0" anchor="ctr"/>
          <a:lstStyle/>
          <a:p>
            <a:pPr algn="ctr" indent="0" marL="0">
              <a:buNone/>
            </a:pPr>
            <a:r>
              <a:rPr lang="en-US" sz="3800" b="1" dirty="0">
                <a:solidFill>
                  <a:srgbClr val="FAFAF5"/>
                </a:solidFill>
                <a:latin typeface="Georgia" pitchFamily="34" charset="0"/>
                <a:ea typeface="Georgia" pitchFamily="34" charset="-122"/>
                <a:cs typeface="Georgia" pitchFamily="34" charset="-120"/>
              </a:rPr>
              <a:t>Let’s watch.</a:t>
            </a:r>
            <a:endParaRPr lang="en-US" sz="3800" dirty="0"/>
          </a:p>
        </p:txBody>
      </p:sp>
      <p:sp>
        <p:nvSpPr>
          <p:cNvPr id="5" name="Text 3"/>
          <p:cNvSpPr/>
          <p:nvPr/>
        </p:nvSpPr>
        <p:spPr>
          <a:xfrm>
            <a:off x="548640" y="2834640"/>
            <a:ext cx="8046720" cy="457200"/>
          </a:xfrm>
          <a:prstGeom prst="rect">
            <a:avLst/>
          </a:prstGeom>
          <a:noFill/>
          <a:ln/>
        </p:spPr>
        <p:txBody>
          <a:bodyPr wrap="square" rtlCol="0" anchor="ctr"/>
          <a:lstStyle/>
          <a:p>
            <a:pPr algn="ctr" indent="0" marL="0">
              <a:buNone/>
            </a:pPr>
            <a:r>
              <a:rPr lang="en-US" sz="1800" i="1" dirty="0">
                <a:solidFill>
                  <a:srgbClr val="BFD0D0"/>
                </a:solidFill>
                <a:latin typeface="Georgia" pitchFamily="34" charset="0"/>
                <a:ea typeface="Georgia" pitchFamily="34" charset="-122"/>
                <a:cs typeface="Georgia" pitchFamily="34" charset="-120"/>
              </a:rPr>
              <a:t>Teaching video  ·  about 12 minutes</a:t>
            </a:r>
            <a:endParaRPr lang="en-US" sz="18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6F7A99"/>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CORE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1A6B6B"/>
                </a:solidFill>
                <a:latin typeface="Georgia" pitchFamily="34" charset="0"/>
                <a:ea typeface="Georgia" pitchFamily="34" charset="-122"/>
                <a:cs typeface="Georgia" pitchFamily="34" charset="-120"/>
              </a:rPr>
              <a:t>5</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What’s the real difference between belonging to a family and attending an event? How would treating church as family change your week?</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DEEPER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B8860B"/>
                </a:solidFill>
                <a:latin typeface="Georgia" pitchFamily="34" charset="0"/>
                <a:ea typeface="Georgia" pitchFamily="34" charset="-122"/>
                <a:cs typeface="Georgia" pitchFamily="34" charset="-120"/>
              </a:rPr>
              <a:t>6</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Have you ever been disappointed or hurt by a church? How might it change things to expect a real family instead of a flawless institution?</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64008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DEEPER QUESTION</a:t>
            </a:r>
            <a:endParaRPr lang="en-US" sz="1300" dirty="0"/>
          </a:p>
        </p:txBody>
      </p:sp>
      <p:sp>
        <p:nvSpPr>
          <p:cNvPr id="4" name="Text 2"/>
          <p:cNvSpPr/>
          <p:nvPr/>
        </p:nvSpPr>
        <p:spPr>
          <a:xfrm>
            <a:off x="548640" y="1005840"/>
            <a:ext cx="1280160" cy="1097280"/>
          </a:xfrm>
          <a:prstGeom prst="rect">
            <a:avLst/>
          </a:prstGeom>
          <a:noFill/>
          <a:ln/>
        </p:spPr>
        <p:txBody>
          <a:bodyPr wrap="square" rtlCol="0" anchor="ctr"/>
          <a:lstStyle/>
          <a:p>
            <a:pPr algn="ctr" indent="0" marL="0">
              <a:buNone/>
            </a:pPr>
            <a:r>
              <a:rPr lang="en-US" sz="6000" b="1" dirty="0">
                <a:solidFill>
                  <a:srgbClr val="B8860B"/>
                </a:solidFill>
                <a:latin typeface="Georgia" pitchFamily="34" charset="0"/>
                <a:ea typeface="Georgia" pitchFamily="34" charset="-122"/>
                <a:cs typeface="Georgia" pitchFamily="34" charset="-120"/>
              </a:rPr>
              <a:t>7</a:t>
            </a:r>
            <a:endParaRPr lang="en-US" sz="6000" dirty="0"/>
          </a:p>
        </p:txBody>
      </p:sp>
      <p:sp>
        <p:nvSpPr>
          <p:cNvPr id="5" name="Text 3"/>
          <p:cNvSpPr/>
          <p:nvPr/>
        </p:nvSpPr>
        <p:spPr>
          <a:xfrm>
            <a:off x="1737360" y="1051560"/>
            <a:ext cx="6858000" cy="2834640"/>
          </a:xfrm>
          <a:prstGeom prst="rect">
            <a:avLst/>
          </a:prstGeom>
          <a:noFill/>
          <a:ln/>
        </p:spPr>
        <p:txBody>
          <a:bodyPr wrap="square" rtlCol="0" anchor="ctr"/>
          <a:lstStyle/>
          <a:p>
            <a:pPr algn="l" indent="0" marL="0">
              <a:lnSpc>
                <a:spcPct val="112000"/>
              </a:lnSpc>
              <a:buNone/>
            </a:pPr>
            <a:r>
              <a:rPr lang="en-US" sz="2200" dirty="0">
                <a:solidFill>
                  <a:srgbClr val="2C3E50"/>
                </a:solidFill>
                <a:latin typeface="Georgia" pitchFamily="34" charset="0"/>
                <a:ea typeface="Georgia" pitchFamily="34" charset="-122"/>
                <a:cs typeface="Georgia" pitchFamily="34" charset="-120"/>
              </a:rPr>
              <a:t>Jesus calls everyone who does the Father’s will his family (Matthew 12:48–50). Who in your church family has started to feel like a brother or sister, and who could you still get to know?</a:t>
            </a:r>
            <a:endParaRPr lang="en-US" sz="22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LOOKING TO JESUS</a:t>
            </a:r>
            <a:endParaRPr lang="en-US" sz="1300" dirty="0"/>
          </a:p>
        </p:txBody>
      </p:sp>
      <p:sp>
        <p:nvSpPr>
          <p:cNvPr id="4" name="Text 2"/>
          <p:cNvSpPr/>
          <p:nvPr/>
        </p:nvSpPr>
        <p:spPr>
          <a:xfrm>
            <a:off x="822960" y="1188720"/>
            <a:ext cx="7498080" cy="2377440"/>
          </a:xfrm>
          <a:prstGeom prst="rect">
            <a:avLst/>
          </a:prstGeom>
          <a:noFill/>
          <a:ln/>
        </p:spPr>
        <p:txBody>
          <a:bodyPr wrap="square" rtlCol="0" anchor="ctr"/>
          <a:lstStyle/>
          <a:p>
            <a:pPr algn="ctr" indent="0" marL="0">
              <a:lnSpc>
                <a:spcPct val="110000"/>
              </a:lnSpc>
              <a:buNone/>
            </a:pPr>
            <a:r>
              <a:rPr lang="en-US" sz="2200" i="1" dirty="0">
                <a:solidFill>
                  <a:srgbClr val="FAFAF5"/>
                </a:solidFill>
                <a:latin typeface="Georgia" pitchFamily="34" charset="0"/>
                <a:ea typeface="Georgia" pitchFamily="34" charset="-122"/>
                <a:cs typeface="Georgia" pitchFamily="34" charset="-120"/>
              </a:rPr>
              <a:t>“Here are my mother and my brothers! For whoever does the will of my Father in heaven is my brother and sister and mother.”</a:t>
            </a:r>
            <a:endParaRPr lang="en-US" sz="2200" dirty="0"/>
          </a:p>
        </p:txBody>
      </p:sp>
      <p:sp>
        <p:nvSpPr>
          <p:cNvPr id="5" name="Text 3"/>
          <p:cNvSpPr/>
          <p:nvPr/>
        </p:nvSpPr>
        <p:spPr>
          <a:xfrm>
            <a:off x="548640" y="3840480"/>
            <a:ext cx="8046720" cy="365760"/>
          </a:xfrm>
          <a:prstGeom prst="rect">
            <a:avLst/>
          </a:prstGeom>
          <a:noFill/>
          <a:ln/>
        </p:spPr>
        <p:txBody>
          <a:bodyPr wrap="square" rtlCol="0" anchor="ctr"/>
          <a:lstStyle/>
          <a:p>
            <a:pPr algn="ctr" indent="0" marL="0">
              <a:buNone/>
            </a:pPr>
            <a:r>
              <a:rPr lang="en-US" sz="1300" b="1" dirty="0">
                <a:solidFill>
                  <a:srgbClr val="BFD0D0"/>
                </a:solidFill>
                <a:latin typeface="Calibri" pitchFamily="34" charset="0"/>
                <a:ea typeface="Calibri" pitchFamily="34" charset="-122"/>
                <a:cs typeface="Calibri" pitchFamily="34" charset="-120"/>
              </a:rPr>
              <a:t>Matthew 12:48–50  ·  CSB</a:t>
            </a:r>
            <a:endParaRPr lang="en-US" sz="13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6F7A99"/>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54864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THIS WEEK  ·  JOURNALING</a:t>
            </a:r>
            <a:endParaRPr lang="en-US" sz="1300" dirty="0"/>
          </a:p>
        </p:txBody>
      </p:sp>
      <p:sp>
        <p:nvSpPr>
          <p:cNvPr id="4" name="Text 2"/>
          <p:cNvSpPr/>
          <p:nvPr/>
        </p:nvSpPr>
        <p:spPr>
          <a:xfrm>
            <a:off x="822960" y="1097280"/>
            <a:ext cx="7498080" cy="3291840"/>
          </a:xfrm>
          <a:prstGeom prst="rect">
            <a:avLst/>
          </a:prstGeom>
          <a:noFill/>
          <a:ln/>
        </p:spPr>
        <p:txBody>
          <a:bodyPr wrap="square" rtlCol="0" anchor="ctr"/>
          <a:lstStyle/>
          <a:p>
            <a:pPr algn="l" indent="0" marL="0">
              <a:lnSpc>
                <a:spcPct val="115000"/>
              </a:lnSpc>
              <a:buNone/>
            </a:pPr>
            <a:r>
              <a:rPr lang="en-US" sz="1600" b="1" dirty="0">
                <a:solidFill>
                  <a:srgbClr val="B8860B"/>
                </a:solidFill>
                <a:latin typeface="Georgia" pitchFamily="34" charset="0"/>
                <a:ea typeface="Georgia" pitchFamily="34" charset="-122"/>
                <a:cs typeface="Georgia" pitchFamily="34" charset="-120"/>
              </a:rPr>
              <a:t>1   </a:t>
            </a:r>
            <a:pPr algn="l" indent="0" marL="0">
              <a:lnSpc>
                <a:spcPct val="115000"/>
              </a:lnSpc>
              <a:buNone/>
            </a:pPr>
            <a:r>
              <a:rPr lang="en-US" sz="1500" dirty="0">
                <a:solidFill>
                  <a:srgbClr val="FAFAF5"/>
                </a:solidFill>
                <a:latin typeface="Georgia" pitchFamily="34" charset="0"/>
                <a:ea typeface="Georgia" pitchFamily="34" charset="-122"/>
                <a:cs typeface="Georgia" pitchFamily="34" charset="-120"/>
              </a:rPr>
              <a:t>Write honestly about your current experience of church. Is it a place you attend, or a family you belong to? What would you want it to become?
</a:t>
            </a:r>
            <a:endParaRPr lang="en-US" sz="1600" dirty="0"/>
          </a:p>
          <a:p>
            <a:pPr algn="l" indent="0" marL="0">
              <a:lnSpc>
                <a:spcPct val="115000"/>
              </a:lnSpc>
              <a:buNone/>
            </a:pPr>
            <a:r>
              <a:rPr lang="en-US" sz="1600" b="1" dirty="0">
                <a:solidFill>
                  <a:srgbClr val="B8860B"/>
                </a:solidFill>
                <a:latin typeface="Georgia" pitchFamily="34" charset="0"/>
                <a:ea typeface="Georgia" pitchFamily="34" charset="-122"/>
                <a:cs typeface="Georgia" pitchFamily="34" charset="-120"/>
              </a:rPr>
              <a:t>2   </a:t>
            </a:r>
            <a:pPr algn="l" indent="0" marL="0">
              <a:lnSpc>
                <a:spcPct val="115000"/>
              </a:lnSpc>
              <a:buNone/>
            </a:pPr>
            <a:r>
              <a:rPr lang="en-US" sz="1500" dirty="0">
                <a:solidFill>
                  <a:srgbClr val="FAFAF5"/>
                </a:solidFill>
                <a:latin typeface="Georgia" pitchFamily="34" charset="0"/>
                <a:ea typeface="Georgia" pitchFamily="34" charset="-122"/>
                <a:cs typeface="Georgia" pitchFamily="34" charset="-120"/>
              </a:rPr>
              <a:t>Name one weight you’ve been carrying that you’ve never let another believer help you with. What has kept it private?
</a:t>
            </a:r>
            <a:endParaRPr lang="en-US" sz="1600" dirty="0"/>
          </a:p>
          <a:p>
            <a:pPr algn="l" indent="0" marL="0">
              <a:lnSpc>
                <a:spcPct val="115000"/>
              </a:lnSpc>
              <a:buNone/>
            </a:pPr>
            <a:r>
              <a:rPr lang="en-US" sz="1600" b="1" dirty="0">
                <a:solidFill>
                  <a:srgbClr val="B8860B"/>
                </a:solidFill>
                <a:latin typeface="Georgia" pitchFamily="34" charset="0"/>
                <a:ea typeface="Georgia" pitchFamily="34" charset="-122"/>
                <a:cs typeface="Georgia" pitchFamily="34" charset="-120"/>
              </a:rPr>
              <a:t>3   </a:t>
            </a:r>
            <a:pPr algn="l" indent="0" marL="0">
              <a:lnSpc>
                <a:spcPct val="115000"/>
              </a:lnSpc>
              <a:buNone/>
            </a:pPr>
            <a:r>
              <a:rPr lang="en-US" sz="1500" dirty="0">
                <a:solidFill>
                  <a:srgbClr val="FAFAF5"/>
                </a:solidFill>
                <a:latin typeface="Georgia" pitchFamily="34" charset="0"/>
                <a:ea typeface="Georgia" pitchFamily="34" charset="-122"/>
                <a:cs typeface="Georgia" pitchFamily="34" charset="-120"/>
              </a:rPr>
              <a:t>Jesus calls those who do the Father’s will his family. Write down two or three people in your church family, and beside each, one small way you could move toward them this week.</a:t>
            </a:r>
            <a:endParaRPr lang="en-US" sz="1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6F7A99"/>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B8860B"/>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Shape 1"/>
          <p:cNvSpPr/>
          <p:nvPr/>
        </p:nvSpPr>
        <p:spPr>
          <a:xfrm>
            <a:off x="0" y="0"/>
            <a:ext cx="91440" cy="5143500"/>
          </a:xfrm>
          <a:prstGeom prst="rect">
            <a:avLst/>
          </a:prstGeom>
          <a:solidFill>
            <a:srgbClr val="2C3E50"/>
          </a:solidFill>
          <a:ln/>
        </p:spPr>
      </p:sp>
      <p:sp>
        <p:nvSpPr>
          <p:cNvPr id="4" name="Text 2"/>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FFF6DD"/>
                </a:solidFill>
                <a:latin typeface="Calibri" pitchFamily="34" charset="0"/>
                <a:ea typeface="Calibri" pitchFamily="34" charset="-122"/>
                <a:cs typeface="Calibri" pitchFamily="34" charset="-120"/>
              </a:rPr>
              <a:t>THIS WEEK  ·  WEEKLY PRACTICE</a:t>
            </a:r>
            <a:endParaRPr lang="en-US" sz="1300" dirty="0"/>
          </a:p>
        </p:txBody>
      </p:sp>
      <p:sp>
        <p:nvSpPr>
          <p:cNvPr id="5" name="Text 3"/>
          <p:cNvSpPr/>
          <p:nvPr/>
        </p:nvSpPr>
        <p:spPr>
          <a:xfrm>
            <a:off x="822960" y="1280160"/>
            <a:ext cx="7498080" cy="2377440"/>
          </a:xfrm>
          <a:prstGeom prst="rect">
            <a:avLst/>
          </a:prstGeom>
          <a:noFill/>
          <a:ln/>
        </p:spPr>
        <p:txBody>
          <a:bodyPr wrap="square" rtlCol="0" anchor="ctr"/>
          <a:lstStyle/>
          <a:p>
            <a:pPr algn="ctr" indent="0" marL="0">
              <a:lnSpc>
                <a:spcPct val="112000"/>
              </a:lnSpc>
              <a:buNone/>
            </a:pPr>
            <a:r>
              <a:rPr lang="en-US" sz="2200" dirty="0">
                <a:solidFill>
                  <a:srgbClr val="2A2410"/>
                </a:solidFill>
                <a:latin typeface="Georgia" pitchFamily="34" charset="0"/>
                <a:ea typeface="Georgia" pitchFamily="34" charset="-122"/>
                <a:cs typeface="Georgia" pitchFamily="34" charset="-120"/>
              </a:rPr>
              <a:t>This week, take one step from crowd toward family. Invite one person from church into your ordinary life — a meal, a coffee, a phone call — and learn one thing about them you didn’t know before.</a:t>
            </a:r>
            <a:endParaRPr lang="en-US" sz="2200" dirty="0"/>
          </a:p>
        </p:txBody>
      </p:sp>
      <p:sp>
        <p:nvSpPr>
          <p:cNvPr id="6" name="Text 4"/>
          <p:cNvSpPr/>
          <p:nvPr/>
        </p:nvSpPr>
        <p:spPr>
          <a:xfrm>
            <a:off x="548640" y="3931920"/>
            <a:ext cx="8046720" cy="365760"/>
          </a:xfrm>
          <a:prstGeom prst="rect">
            <a:avLst/>
          </a:prstGeom>
          <a:noFill/>
          <a:ln/>
        </p:spPr>
        <p:txBody>
          <a:bodyPr wrap="square" rtlCol="0" anchor="ctr"/>
          <a:lstStyle/>
          <a:p>
            <a:pPr algn="ctr" indent="0" marL="0">
              <a:buNone/>
            </a:pPr>
            <a:r>
              <a:rPr lang="en-US" sz="1400" b="1" dirty="0">
                <a:solidFill>
                  <a:srgbClr val="2A2410"/>
                </a:solidFill>
                <a:latin typeface="Calibri" pitchFamily="34" charset="0"/>
                <a:ea typeface="Calibri" pitchFamily="34" charset="-122"/>
                <a:cs typeface="Calibri" pitchFamily="34" charset="-120"/>
              </a:rPr>
              <a:t>Memory verse: Acts 2:42</a:t>
            </a:r>
            <a:endParaRPr lang="en-US"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109728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NEXT WEEK</a:t>
            </a:r>
            <a:endParaRPr lang="en-US" sz="1300" dirty="0"/>
          </a:p>
        </p:txBody>
      </p:sp>
      <p:sp>
        <p:nvSpPr>
          <p:cNvPr id="4" name="Text 2"/>
          <p:cNvSpPr/>
          <p:nvPr/>
        </p:nvSpPr>
        <p:spPr>
          <a:xfrm>
            <a:off x="548640" y="1554480"/>
            <a:ext cx="8046720" cy="731520"/>
          </a:xfrm>
          <a:prstGeom prst="rect">
            <a:avLst/>
          </a:prstGeom>
          <a:noFill/>
          <a:ln/>
        </p:spPr>
        <p:txBody>
          <a:bodyPr wrap="square" rtlCol="0" anchor="ctr"/>
          <a:lstStyle/>
          <a:p>
            <a:pPr algn="ctr" indent="0" marL="0">
              <a:buNone/>
            </a:pPr>
            <a:r>
              <a:rPr lang="en-US" sz="3400" b="1" dirty="0">
                <a:solidFill>
                  <a:srgbClr val="FAFAF5"/>
                </a:solidFill>
                <a:latin typeface="Georgia" pitchFamily="34" charset="0"/>
                <a:ea typeface="Georgia" pitchFamily="34" charset="-122"/>
                <a:cs typeface="Georgia" pitchFamily="34" charset="-120"/>
              </a:rPr>
              <a:t>Lesson 11</a:t>
            </a:r>
            <a:endParaRPr lang="en-US" sz="3400" dirty="0"/>
          </a:p>
        </p:txBody>
      </p:sp>
      <p:sp>
        <p:nvSpPr>
          <p:cNvPr id="5" name="Text 3"/>
          <p:cNvSpPr/>
          <p:nvPr/>
        </p:nvSpPr>
        <p:spPr>
          <a:xfrm>
            <a:off x="548640" y="2377440"/>
            <a:ext cx="8046720" cy="548640"/>
          </a:xfrm>
          <a:prstGeom prst="rect">
            <a:avLst/>
          </a:prstGeom>
          <a:noFill/>
          <a:ln/>
        </p:spPr>
        <p:txBody>
          <a:bodyPr wrap="square" rtlCol="0" anchor="ctr"/>
          <a:lstStyle/>
          <a:p>
            <a:pPr algn="ctr" indent="0" marL="0">
              <a:buNone/>
            </a:pPr>
            <a:r>
              <a:rPr lang="en-US" sz="2200" i="1" dirty="0">
                <a:solidFill>
                  <a:srgbClr val="BFD0D0"/>
                </a:solidFill>
                <a:latin typeface="Georgia" pitchFamily="34" charset="0"/>
                <a:ea typeface="Georgia" pitchFamily="34" charset="-122"/>
                <a:cs typeface="Georgia" pitchFamily="34" charset="-120"/>
              </a:rPr>
              <a:t>Living Differently</a:t>
            </a:r>
            <a:endParaRPr lang="en-US" sz="2200" dirty="0"/>
          </a:p>
        </p:txBody>
      </p:sp>
      <p:sp>
        <p:nvSpPr>
          <p:cNvPr id="6" name="Text 4"/>
          <p:cNvSpPr/>
          <p:nvPr/>
        </p:nvSpPr>
        <p:spPr>
          <a:xfrm>
            <a:off x="548640" y="3291840"/>
            <a:ext cx="8046720" cy="365760"/>
          </a:xfrm>
          <a:prstGeom prst="rect">
            <a:avLst/>
          </a:prstGeom>
          <a:noFill/>
          <a:ln/>
        </p:spPr>
        <p:txBody>
          <a:bodyPr wrap="square" rtlCol="0" anchor="ctr"/>
          <a:lstStyle/>
          <a:p>
            <a:pPr algn="ctr" indent="0" marL="0">
              <a:buNone/>
            </a:pPr>
            <a:r>
              <a:rPr lang="en-US" sz="1400" dirty="0">
                <a:solidFill>
                  <a:srgbClr val="8A8FB0"/>
                </a:solidFill>
                <a:latin typeface="Calibri" pitchFamily="34" charset="0"/>
                <a:ea typeface="Calibri" pitchFamily="34" charset="-122"/>
                <a:cs typeface="Calibri" pitchFamily="34" charset="-120"/>
              </a:rPr>
              <a:t>Same time, same room. Bring your handout.</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1828800"/>
            <a:ext cx="8046720" cy="914400"/>
          </a:xfrm>
          <a:prstGeom prst="rect">
            <a:avLst/>
          </a:prstGeom>
          <a:noFill/>
          <a:ln/>
        </p:spPr>
        <p:txBody>
          <a:bodyPr wrap="square" rtlCol="0" anchor="ctr"/>
          <a:lstStyle/>
          <a:p>
            <a:pPr algn="ctr" indent="0" marL="0">
              <a:buNone/>
            </a:pPr>
            <a:r>
              <a:rPr lang="en-US" sz="3400" b="1" dirty="0">
                <a:solidFill>
                  <a:srgbClr val="FAFAF5"/>
                </a:solidFill>
                <a:latin typeface="Georgia" pitchFamily="34" charset="0"/>
                <a:ea typeface="Georgia" pitchFamily="34" charset="-122"/>
                <a:cs typeface="Georgia" pitchFamily="34" charset="-120"/>
              </a:rPr>
              <a:t>Let’s close in prayer.</a:t>
            </a:r>
            <a:endParaRPr lang="en-US" sz="3400" dirty="0"/>
          </a:p>
        </p:txBody>
      </p:sp>
      <p:sp>
        <p:nvSpPr>
          <p:cNvPr id="4" name="Text 2"/>
          <p:cNvSpPr/>
          <p:nvPr/>
        </p:nvSpPr>
        <p:spPr>
          <a:xfrm>
            <a:off x="548640" y="2834640"/>
            <a:ext cx="8046720" cy="457200"/>
          </a:xfrm>
          <a:prstGeom prst="rect">
            <a:avLst/>
          </a:prstGeom>
          <a:noFill/>
          <a:ln/>
        </p:spPr>
        <p:txBody>
          <a:bodyPr wrap="square" rtlCol="0" anchor="ctr"/>
          <a:lstStyle/>
          <a:p>
            <a:pPr algn="ctr" indent="0" marL="0">
              <a:buNone/>
            </a:pPr>
            <a:r>
              <a:rPr lang="en-US" sz="1800" i="1" dirty="0">
                <a:solidFill>
                  <a:srgbClr val="BFD0D0"/>
                </a:solidFill>
                <a:latin typeface="Georgia" pitchFamily="34" charset="0"/>
                <a:ea typeface="Georgia" pitchFamily="34" charset="-122"/>
                <a:cs typeface="Georgia" pitchFamily="34" charset="-120"/>
              </a:rPr>
              <a:t>Thanks for being here tonight.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118872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BIG IDEA</a:t>
            </a:r>
            <a:endParaRPr lang="en-US" sz="1300" dirty="0"/>
          </a:p>
        </p:txBody>
      </p:sp>
      <p:sp>
        <p:nvSpPr>
          <p:cNvPr id="4" name="Text 2"/>
          <p:cNvSpPr/>
          <p:nvPr/>
        </p:nvSpPr>
        <p:spPr>
          <a:xfrm>
            <a:off x="731520" y="1737360"/>
            <a:ext cx="7680960" cy="2011680"/>
          </a:xfrm>
          <a:prstGeom prst="rect">
            <a:avLst/>
          </a:prstGeom>
          <a:noFill/>
          <a:ln/>
        </p:spPr>
        <p:txBody>
          <a:bodyPr wrap="square" rtlCol="0" anchor="ctr"/>
          <a:lstStyle/>
          <a:p>
            <a:pPr algn="ctr" indent="0" marL="0">
              <a:lnSpc>
                <a:spcPct val="105000"/>
              </a:lnSpc>
              <a:buNone/>
            </a:pPr>
            <a:r>
              <a:rPr lang="en-US" sz="3200" b="1" dirty="0">
                <a:solidFill>
                  <a:srgbClr val="FAFAF5"/>
                </a:solidFill>
                <a:latin typeface="Georgia" pitchFamily="34" charset="0"/>
                <a:ea typeface="Georgia" pitchFamily="34" charset="-122"/>
                <a:cs typeface="Georgia" pitchFamily="34" charset="-120"/>
              </a:rPr>
              <a:t>Christianity was never meant to be lived alone.</a:t>
            </a:r>
            <a:endParaRPr lang="en-US" sz="32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6F7A99"/>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82296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CORE SCRIPTURE</a:t>
            </a:r>
            <a:endParaRPr lang="en-US" sz="1300" dirty="0"/>
          </a:p>
        </p:txBody>
      </p:sp>
      <p:sp>
        <p:nvSpPr>
          <p:cNvPr id="4" name="Text 2"/>
          <p:cNvSpPr/>
          <p:nvPr/>
        </p:nvSpPr>
        <p:spPr>
          <a:xfrm>
            <a:off x="822960" y="1371600"/>
            <a:ext cx="7498080" cy="2560320"/>
          </a:xfrm>
          <a:prstGeom prst="rect">
            <a:avLst/>
          </a:prstGeom>
          <a:noFill/>
          <a:ln/>
        </p:spPr>
        <p:txBody>
          <a:bodyPr wrap="square" rtlCol="0" anchor="ctr"/>
          <a:lstStyle/>
          <a:p>
            <a:pPr algn="ctr" indent="0" marL="0">
              <a:lnSpc>
                <a:spcPct val="110000"/>
              </a:lnSpc>
              <a:buNone/>
            </a:pPr>
            <a:r>
              <a:rPr lang="en-US" sz="2400" i="1" dirty="0">
                <a:solidFill>
                  <a:srgbClr val="FAFAF5"/>
                </a:solidFill>
                <a:latin typeface="Georgia" pitchFamily="34" charset="0"/>
                <a:ea typeface="Georgia" pitchFamily="34" charset="-122"/>
                <a:cs typeface="Georgia" pitchFamily="34" charset="-120"/>
              </a:rPr>
              <a:t>“They devoted themselves to the apostles’ teaching, to the fellowship, to the breaking of bread, and to prayer.”</a:t>
            </a:r>
            <a:endParaRPr lang="en-US" sz="2400" dirty="0"/>
          </a:p>
        </p:txBody>
      </p:sp>
      <p:sp>
        <p:nvSpPr>
          <p:cNvPr id="5" name="Text 3"/>
          <p:cNvSpPr/>
          <p:nvPr/>
        </p:nvSpPr>
        <p:spPr>
          <a:xfrm>
            <a:off x="548640" y="4023360"/>
            <a:ext cx="8046720" cy="365760"/>
          </a:xfrm>
          <a:prstGeom prst="rect">
            <a:avLst/>
          </a:prstGeom>
          <a:noFill/>
          <a:ln/>
        </p:spPr>
        <p:txBody>
          <a:bodyPr wrap="square" rtlCol="0" anchor="ctr"/>
          <a:lstStyle/>
          <a:p>
            <a:pPr algn="ctr" indent="0" marL="0">
              <a:buNone/>
            </a:pPr>
            <a:r>
              <a:rPr lang="en-US" sz="1400" b="1" dirty="0">
                <a:solidFill>
                  <a:srgbClr val="BFD0D0"/>
                </a:solidFill>
                <a:latin typeface="Calibri" pitchFamily="34" charset="0"/>
                <a:ea typeface="Calibri" pitchFamily="34" charset="-122"/>
                <a:cs typeface="Calibri" pitchFamily="34" charset="-120"/>
              </a:rPr>
              <a:t>Acts 2:42 (CSB)</a:t>
            </a:r>
            <a:endParaRPr lang="en-US" sz="14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6F7A99"/>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822960"/>
            <a:ext cx="8046720" cy="365760"/>
          </a:xfrm>
          <a:prstGeom prst="rect">
            <a:avLst/>
          </a:prstGeom>
          <a:noFill/>
          <a:ln/>
        </p:spPr>
        <p:txBody>
          <a:bodyPr wrap="square" rtlCol="0" anchor="ctr"/>
          <a:lstStyle/>
          <a:p>
            <a:pPr algn="ctr" indent="0" marL="0">
              <a:buNone/>
            </a:pPr>
            <a:r>
              <a:rPr lang="en-US" sz="1300" b="1" spc="200" kern="0" dirty="0">
                <a:solidFill>
                  <a:srgbClr val="B8860B"/>
                </a:solidFill>
                <a:latin typeface="Calibri" pitchFamily="34" charset="0"/>
                <a:ea typeface="Calibri" pitchFamily="34" charset="-122"/>
                <a:cs typeface="Calibri" pitchFamily="34" charset="-120"/>
              </a:rPr>
              <a:t>CORE SCRIPTURE</a:t>
            </a:r>
            <a:endParaRPr lang="en-US" sz="1300" dirty="0"/>
          </a:p>
        </p:txBody>
      </p:sp>
      <p:sp>
        <p:nvSpPr>
          <p:cNvPr id="4" name="Text 2"/>
          <p:cNvSpPr/>
          <p:nvPr/>
        </p:nvSpPr>
        <p:spPr>
          <a:xfrm>
            <a:off x="822960" y="1371600"/>
            <a:ext cx="7498080" cy="2560320"/>
          </a:xfrm>
          <a:prstGeom prst="rect">
            <a:avLst/>
          </a:prstGeom>
          <a:noFill/>
          <a:ln/>
        </p:spPr>
        <p:txBody>
          <a:bodyPr wrap="square" rtlCol="0" anchor="ctr"/>
          <a:lstStyle/>
          <a:p>
            <a:pPr algn="ctr" indent="0" marL="0">
              <a:lnSpc>
                <a:spcPct val="110000"/>
              </a:lnSpc>
              <a:buNone/>
            </a:pPr>
            <a:r>
              <a:rPr lang="en-US" sz="2400" i="1" dirty="0">
                <a:solidFill>
                  <a:srgbClr val="FAFAF5"/>
                </a:solidFill>
                <a:latin typeface="Georgia" pitchFamily="34" charset="0"/>
                <a:ea typeface="Georgia" pitchFamily="34" charset="-122"/>
                <a:cs typeface="Georgia" pitchFamily="34" charset="-120"/>
              </a:rPr>
              <a:t>“And let us watch out for one another to provoke love and good works, not neglecting to gather together … but encouraging each other.”</a:t>
            </a:r>
            <a:endParaRPr lang="en-US" sz="2400" dirty="0"/>
          </a:p>
        </p:txBody>
      </p:sp>
      <p:sp>
        <p:nvSpPr>
          <p:cNvPr id="5" name="Text 3"/>
          <p:cNvSpPr/>
          <p:nvPr/>
        </p:nvSpPr>
        <p:spPr>
          <a:xfrm>
            <a:off x="548640" y="4023360"/>
            <a:ext cx="8046720" cy="365760"/>
          </a:xfrm>
          <a:prstGeom prst="rect">
            <a:avLst/>
          </a:prstGeom>
          <a:noFill/>
          <a:ln/>
        </p:spPr>
        <p:txBody>
          <a:bodyPr wrap="square" rtlCol="0" anchor="ctr"/>
          <a:lstStyle/>
          <a:p>
            <a:pPr algn="ctr" indent="0" marL="0">
              <a:buNone/>
            </a:pPr>
            <a:r>
              <a:rPr lang="en-US" sz="1400" b="1" dirty="0">
                <a:solidFill>
                  <a:srgbClr val="BFD0D0"/>
                </a:solidFill>
                <a:latin typeface="Calibri" pitchFamily="34" charset="0"/>
                <a:ea typeface="Calibri" pitchFamily="34" charset="-122"/>
                <a:cs typeface="Calibri" pitchFamily="34" charset="-120"/>
              </a:rPr>
              <a:t>Hebrews 10:24–25 (CSB)</a:t>
            </a:r>
            <a:endParaRPr lang="en-US" sz="1400" dirty="0"/>
          </a:p>
        </p:txBody>
      </p:sp>
      <p:sp>
        <p:nvSpPr>
          <p:cNvPr id="6" name="Text 4"/>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6F7A99"/>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1</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The Christian life was never meant to be lived ____________.</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1   ·   ANSWER</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The Christian life was never meant to be lived </a:t>
            </a:r>
            <a:pPr algn="ctr" indent="0" marL="0">
              <a:lnSpc>
                <a:spcPct val="112000"/>
              </a:lnSpc>
              <a:buNone/>
            </a:pPr>
            <a:r>
              <a:rPr lang="en-US" sz="2600" b="1" dirty="0">
                <a:solidFill>
                  <a:srgbClr val="1A6B6B"/>
                </a:solidFill>
                <a:latin typeface="Georgia" pitchFamily="34" charset="0"/>
                <a:ea typeface="Georgia" pitchFamily="34" charset="-122"/>
                <a:cs typeface="Georgia" pitchFamily="34" charset="-120"/>
              </a:rPr>
              <a:t>alone</a:t>
            </a:r>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2</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In the New Testament, the church is never a building. It is ____________ — a family God assembled out of strangers.</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5"/>
        </a:solidFill>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1A6B6B"/>
          </a:solidFill>
          <a:ln/>
        </p:spPr>
      </p:sp>
      <p:sp>
        <p:nvSpPr>
          <p:cNvPr id="3" name="Text 1"/>
          <p:cNvSpPr/>
          <p:nvPr/>
        </p:nvSpPr>
        <p:spPr>
          <a:xfrm>
            <a:off x="548640" y="731520"/>
            <a:ext cx="8046720" cy="365760"/>
          </a:xfrm>
          <a:prstGeom prst="rect">
            <a:avLst/>
          </a:prstGeom>
          <a:noFill/>
          <a:ln/>
        </p:spPr>
        <p:txBody>
          <a:bodyPr wrap="square" rtlCol="0" anchor="ctr"/>
          <a:lstStyle/>
          <a:p>
            <a:pPr algn="ctr" indent="0" marL="0">
              <a:buNone/>
            </a:pPr>
            <a:r>
              <a:rPr lang="en-US" sz="1300" b="1" spc="200" kern="0" dirty="0">
                <a:solidFill>
                  <a:srgbClr val="1A6B6B"/>
                </a:solidFill>
                <a:latin typeface="Calibri" pitchFamily="34" charset="0"/>
                <a:ea typeface="Calibri" pitchFamily="34" charset="-122"/>
                <a:cs typeface="Calibri" pitchFamily="34" charset="-120"/>
              </a:rPr>
              <a:t>KEY CONCEPT 2   ·   ANSWER</a:t>
            </a:r>
            <a:endParaRPr lang="en-US" sz="1300" dirty="0"/>
          </a:p>
        </p:txBody>
      </p:sp>
      <p:sp>
        <p:nvSpPr>
          <p:cNvPr id="4" name="Text 2"/>
          <p:cNvSpPr/>
          <p:nvPr/>
        </p:nvSpPr>
        <p:spPr>
          <a:xfrm>
            <a:off x="822960" y="1280160"/>
            <a:ext cx="7498080" cy="2743200"/>
          </a:xfrm>
          <a:prstGeom prst="rect">
            <a:avLst/>
          </a:prstGeom>
          <a:noFill/>
          <a:ln/>
        </p:spPr>
        <p:txBody>
          <a:bodyPr wrap="square" rtlCol="0" anchor="ctr"/>
          <a:lstStyle/>
          <a:p>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In the New Testament, the church is never a building. It is </a:t>
            </a:r>
            <a:pPr algn="ctr" indent="0" marL="0">
              <a:lnSpc>
                <a:spcPct val="112000"/>
              </a:lnSpc>
              <a:buNone/>
            </a:pPr>
            <a:r>
              <a:rPr lang="en-US" sz="2600" b="1" dirty="0">
                <a:solidFill>
                  <a:srgbClr val="1A6B6B"/>
                </a:solidFill>
                <a:latin typeface="Georgia" pitchFamily="34" charset="0"/>
                <a:ea typeface="Georgia" pitchFamily="34" charset="-122"/>
                <a:cs typeface="Georgia" pitchFamily="34" charset="-120"/>
              </a:rPr>
              <a:t>people</a:t>
            </a:r>
            <a:pPr algn="ctr" indent="0" marL="0">
              <a:lnSpc>
                <a:spcPct val="112000"/>
              </a:lnSpc>
              <a:buNone/>
            </a:pPr>
            <a:r>
              <a:rPr lang="en-US" sz="2600" dirty="0">
                <a:solidFill>
                  <a:srgbClr val="2C3E50"/>
                </a:solidFill>
                <a:latin typeface="Georgia" pitchFamily="34" charset="0"/>
                <a:ea typeface="Georgia" pitchFamily="34" charset="-122"/>
                <a:cs typeface="Georgia" pitchFamily="34" charset="-120"/>
              </a:rPr>
              <a:t> — a family God assembled out of strangers.</a:t>
            </a:r>
            <a:endParaRPr lang="en-US" sz="2600" dirty="0"/>
          </a:p>
        </p:txBody>
      </p:sp>
      <p:sp>
        <p:nvSpPr>
          <p:cNvPr id="5" name="Text 3"/>
          <p:cNvSpPr/>
          <p:nvPr/>
        </p:nvSpPr>
        <p:spPr>
          <a:xfrm>
            <a:off x="457200" y="4777740"/>
            <a:ext cx="8229600" cy="274320"/>
          </a:xfrm>
          <a:prstGeom prst="rect">
            <a:avLst/>
          </a:prstGeom>
          <a:noFill/>
          <a:ln/>
        </p:spPr>
        <p:txBody>
          <a:bodyPr wrap="square" rtlCol="0" anchor="ctr"/>
          <a:lstStyle/>
          <a:p>
            <a:pPr algn="ctr" indent="0" marL="0">
              <a:buNone/>
            </a:pPr>
            <a:r>
              <a:rPr lang="en-US" sz="900" dirty="0">
                <a:solidFill>
                  <a:srgbClr val="9AA0A6"/>
                </a:solidFill>
                <a:latin typeface="Calibri" pitchFamily="34" charset="0"/>
                <a:ea typeface="Calibri" pitchFamily="34" charset="-122"/>
                <a:cs typeface="Calibri" pitchFamily="34" charset="-120"/>
              </a:rPr>
              <a:t>My First Year in Christ  ·  Lesson 10</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27</Slides>
  <Notes>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2026-06-29T15:37:10Z</dcterms:created>
  <dcterms:modified xsi:type="dcterms:W3CDTF">2026-06-29T15:37:10Z</dcterms:modified>
</cp:coreProperties>
</file>