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notesMasterIdLst>
    <p:notesMasterId r:id="rId2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3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41732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MY FIRST YEAR IN CHRIST   ·   WORKBOOK 1</a:t>
            </a:r>
            <a:endParaRPr lang="en-US" sz="1500" dirty="0"/>
          </a:p>
        </p:txBody>
      </p:sp>
      <p:sp>
        <p:nvSpPr>
          <p:cNvPr id="4" name="Text 2"/>
          <p:cNvSpPr/>
          <p:nvPr/>
        </p:nvSpPr>
        <p:spPr>
          <a:xfrm>
            <a:off x="548640" y="2148840"/>
            <a:ext cx="11094415" cy="1554480"/>
          </a:xfrm>
          <a:prstGeom prst="rect">
            <a:avLst/>
          </a:prstGeom>
          <a:noFill/>
          <a:ln/>
        </p:spPr>
        <p:txBody>
          <a:bodyPr wrap="square" rtlCol="0" anchor="ctr"/>
          <a:lstStyle/>
          <a:p>
            <a:pPr algn="ctr" indent="0" marL="0">
              <a:buNone/>
            </a:pPr>
            <a:r>
              <a:rPr lang="en-US" sz="6000" b="1" dirty="0">
                <a:solidFill>
                  <a:srgbClr val="F5F3E9"/>
                </a:solidFill>
                <a:latin typeface="Georgia" pitchFamily="34" charset="0"/>
                <a:ea typeface="Georgia" pitchFamily="34" charset="-122"/>
                <a:cs typeface="Georgia" pitchFamily="34" charset="-120"/>
              </a:rPr>
              <a:t>Living Differently</a:t>
            </a:r>
            <a:endParaRPr lang="en-US" sz="6000" dirty="0"/>
          </a:p>
        </p:txBody>
      </p:sp>
      <p:sp>
        <p:nvSpPr>
          <p:cNvPr id="5" name="Text 3"/>
          <p:cNvSpPr/>
          <p:nvPr/>
        </p:nvSpPr>
        <p:spPr>
          <a:xfrm>
            <a:off x="0" y="3886200"/>
            <a:ext cx="12191695" cy="822960"/>
          </a:xfrm>
          <a:prstGeom prst="rect">
            <a:avLst/>
          </a:prstGeom>
          <a:noFill/>
          <a:ln/>
        </p:spPr>
        <p:txBody>
          <a:bodyPr wrap="square" rtlCol="0" anchor="ctr"/>
          <a:lstStyle/>
          <a:p>
            <a:pPr algn="ctr" indent="0" marL="0">
              <a:buNone/>
            </a:pPr>
            <a:r>
              <a:rPr lang="en-US" sz="3000" i="1" dirty="0">
                <a:solidFill>
                  <a:srgbClr val="9AA0AE"/>
                </a:solidFill>
                <a:latin typeface="Georgia" pitchFamily="34" charset="0"/>
                <a:ea typeface="Georgia" pitchFamily="34" charset="-122"/>
                <a:cs typeface="Georgia" pitchFamily="34" charset="-120"/>
              </a:rPr>
              <a:t>Lesson 11</a:t>
            </a:r>
            <a:endParaRPr lang="en-US" sz="3000" dirty="0"/>
          </a:p>
        </p:txBody>
      </p:sp>
      <p:sp>
        <p:nvSpPr>
          <p:cNvPr id="6" name="Text 4"/>
          <p:cNvSpPr/>
          <p:nvPr/>
        </p:nvSpPr>
        <p:spPr>
          <a:xfrm>
            <a:off x="0" y="5212080"/>
            <a:ext cx="12191695" cy="457200"/>
          </a:xfrm>
          <a:prstGeom prst="rect">
            <a:avLst/>
          </a:prstGeom>
          <a:noFill/>
          <a:ln/>
        </p:spPr>
        <p:txBody>
          <a:bodyPr wrap="square" rtlCol="0" anchor="ctr"/>
          <a:lstStyle/>
          <a:p>
            <a:pPr algn="ctr" indent="0" marL="0">
              <a:buNone/>
            </a:pPr>
            <a:r>
              <a:rPr lang="en-US" sz="1800" dirty="0">
                <a:solidFill>
                  <a:srgbClr val="9AA0AE"/>
                </a:solidFill>
                <a:latin typeface="Calibri" pitchFamily="34" charset="0"/>
                <a:ea typeface="Calibri" pitchFamily="34" charset="-122"/>
                <a:cs typeface="Calibri" pitchFamily="34" charset="-120"/>
              </a:rPr>
              <a:t>Monday Night Study   ·   July 6, 2026</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3</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“Do not be </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____________</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 to this age.” Left alone, you take the shape of whatever surrounds you.</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3   ·   ANSWER</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“Do not be </a:t>
            </a:r>
            <a:pPr algn="ctr" indent="0" marL="0">
              <a:lnSpc>
                <a:spcPct val="112000"/>
              </a:lnSpc>
              <a:buNone/>
            </a:pPr>
            <a:r>
              <a:rPr lang="en-US" sz="3400" b="1" dirty="0">
                <a:solidFill>
                  <a:srgbClr val="1A6B6B"/>
                </a:solidFill>
                <a:latin typeface="Georgia" pitchFamily="34" charset="0"/>
                <a:ea typeface="Georgia" pitchFamily="34" charset="-122"/>
                <a:cs typeface="Georgia" pitchFamily="34" charset="-120"/>
              </a:rPr>
              <a:t>conformed</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 to this age.” Left alone, you take the shape of whatever surrounds you.</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4</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Change doesn’t start with your behavior. You are transformed by the renewing of your </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____________</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4   ·   ANSWER</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Change doesn’t start with your behavior. You are transformed by the renewing of your </a:t>
            </a:r>
            <a:pPr algn="ctr" indent="0" marL="0">
              <a:lnSpc>
                <a:spcPct val="112000"/>
              </a:lnSpc>
              <a:buNone/>
            </a:pPr>
            <a:r>
              <a:rPr lang="en-US" sz="3400" b="1" dirty="0">
                <a:solidFill>
                  <a:srgbClr val="1A6B6B"/>
                </a:solidFill>
                <a:latin typeface="Georgia" pitchFamily="34" charset="0"/>
                <a:ea typeface="Georgia" pitchFamily="34" charset="-122"/>
                <a:cs typeface="Georgia" pitchFamily="34" charset="-120"/>
              </a:rPr>
              <a:t>mind</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5</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A transformed life is like a city on a hill. It cannot be </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____________</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 so you live it in plain sight.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5   ·   ANSWER</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A transformed life is like a city on a hill. It cannot be </a:t>
            </a:r>
            <a:pPr algn="ctr" indent="0" marL="0">
              <a:lnSpc>
                <a:spcPct val="112000"/>
              </a:lnSpc>
              <a:buNone/>
            </a:pPr>
            <a:r>
              <a:rPr lang="en-US" sz="3400" b="1" dirty="0">
                <a:solidFill>
                  <a:srgbClr val="1A6B6B"/>
                </a:solidFill>
                <a:latin typeface="Georgia" pitchFamily="34" charset="0"/>
                <a:ea typeface="Georgia" pitchFamily="34" charset="-122"/>
                <a:cs typeface="Georgia" pitchFamily="34" charset="-120"/>
              </a:rPr>
              <a:t>hidden</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 so you live it in plain sight.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77724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OPENING QUESTION</a:t>
            </a:r>
            <a:endParaRPr lang="en-US" sz="1500" dirty="0"/>
          </a:p>
        </p:txBody>
      </p:sp>
      <p:sp>
        <p:nvSpPr>
          <p:cNvPr id="4" name="Text 2"/>
          <p:cNvSpPr/>
          <p:nvPr/>
        </p:nvSpPr>
        <p:spPr>
          <a:xfrm>
            <a:off x="822960" y="1554480"/>
            <a:ext cx="1371600" cy="1463040"/>
          </a:xfrm>
          <a:prstGeom prst="rect">
            <a:avLst/>
          </a:prstGeom>
          <a:noFill/>
          <a:ln/>
        </p:spPr>
        <p:txBody>
          <a:bodyPr wrap="square" rtlCol="0" anchor="ctr"/>
          <a:lstStyle/>
          <a:p>
            <a:pPr algn="ctr" indent="0" marL="0">
              <a:buNone/>
            </a:pPr>
            <a:r>
              <a:rPr lang="en-US" sz="9600" b="1" dirty="0">
                <a:solidFill>
                  <a:srgbClr val="1A6B6B"/>
                </a:solidFill>
                <a:latin typeface="Georgia" pitchFamily="34" charset="0"/>
                <a:ea typeface="Georgia" pitchFamily="34" charset="-122"/>
                <a:cs typeface="Georgia" pitchFamily="34" charset="-120"/>
              </a:rPr>
              <a:t>1</a:t>
            </a:r>
            <a:endParaRPr lang="en-US" sz="9600" dirty="0"/>
          </a:p>
        </p:txBody>
      </p:sp>
      <p:sp>
        <p:nvSpPr>
          <p:cNvPr id="5" name="Text 3"/>
          <p:cNvSpPr/>
          <p:nvPr/>
        </p:nvSpPr>
        <p:spPr>
          <a:xfrm>
            <a:off x="2377440" y="1463040"/>
            <a:ext cx="9082735" cy="3291840"/>
          </a:xfrm>
          <a:prstGeom prst="rect">
            <a:avLst/>
          </a:prstGeom>
          <a:noFill/>
          <a:ln/>
        </p:spPr>
        <p:txBody>
          <a:bodyPr wrap="square" rtlCol="0" anchor="ctr"/>
          <a:lstStyle/>
          <a:p>
            <a:pPr algn="l" indent="0" marL="0">
              <a:lnSpc>
                <a:spcPct val="114000"/>
              </a:lnSpc>
              <a:buNone/>
            </a:pPr>
            <a:r>
              <a:rPr lang="en-US" sz="3000" dirty="0">
                <a:solidFill>
                  <a:srgbClr val="2C3E50"/>
                </a:solidFill>
                <a:latin typeface="Georgia" pitchFamily="34" charset="0"/>
                <a:ea typeface="Georgia" pitchFamily="34" charset="-122"/>
                <a:cs typeface="Georgia" pitchFamily="34" charset="-120"/>
              </a:rPr>
              <a:t>Think of a “normal” you grew up assuming, about money, success, or what a good life looks like. Where did you first pick it up?</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77724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OPENING QUESTION</a:t>
            </a:r>
            <a:endParaRPr lang="en-US" sz="1500" dirty="0"/>
          </a:p>
        </p:txBody>
      </p:sp>
      <p:sp>
        <p:nvSpPr>
          <p:cNvPr id="4" name="Text 2"/>
          <p:cNvSpPr/>
          <p:nvPr/>
        </p:nvSpPr>
        <p:spPr>
          <a:xfrm>
            <a:off x="822960" y="1554480"/>
            <a:ext cx="1371600" cy="1463040"/>
          </a:xfrm>
          <a:prstGeom prst="rect">
            <a:avLst/>
          </a:prstGeom>
          <a:noFill/>
          <a:ln/>
        </p:spPr>
        <p:txBody>
          <a:bodyPr wrap="square" rtlCol="0" anchor="ctr"/>
          <a:lstStyle/>
          <a:p>
            <a:pPr algn="ctr" indent="0" marL="0">
              <a:buNone/>
            </a:pPr>
            <a:r>
              <a:rPr lang="en-US" sz="9600" b="1" dirty="0">
                <a:solidFill>
                  <a:srgbClr val="1A6B6B"/>
                </a:solidFill>
                <a:latin typeface="Georgia" pitchFamily="34" charset="0"/>
                <a:ea typeface="Georgia" pitchFamily="34" charset="-122"/>
                <a:cs typeface="Georgia" pitchFamily="34" charset="-120"/>
              </a:rPr>
              <a:t>2</a:t>
            </a:r>
            <a:endParaRPr lang="en-US" sz="9600" dirty="0"/>
          </a:p>
        </p:txBody>
      </p:sp>
      <p:sp>
        <p:nvSpPr>
          <p:cNvPr id="5" name="Text 3"/>
          <p:cNvSpPr/>
          <p:nvPr/>
        </p:nvSpPr>
        <p:spPr>
          <a:xfrm>
            <a:off x="2377440" y="1463040"/>
            <a:ext cx="9082735" cy="3291840"/>
          </a:xfrm>
          <a:prstGeom prst="rect">
            <a:avLst/>
          </a:prstGeom>
          <a:noFill/>
          <a:ln/>
        </p:spPr>
        <p:txBody>
          <a:bodyPr wrap="square" rtlCol="0" anchor="ctr"/>
          <a:lstStyle/>
          <a:p>
            <a:pPr algn="l" indent="0" marL="0">
              <a:lnSpc>
                <a:spcPct val="114000"/>
              </a:lnSpc>
              <a:buNone/>
            </a:pPr>
            <a:r>
              <a:rPr lang="en-US" sz="3000" dirty="0">
                <a:solidFill>
                  <a:srgbClr val="2C3E50"/>
                </a:solidFill>
                <a:latin typeface="Georgia" pitchFamily="34" charset="0"/>
                <a:ea typeface="Georgia" pitchFamily="34" charset="-122"/>
                <a:cs typeface="Georgia" pitchFamily="34" charset="-120"/>
              </a:rPr>
              <a:t>Since you started following Jesus, what’s one everyday thing that has begun to feel a little off that never used to?</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77724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CORE QUESTION</a:t>
            </a:r>
            <a:endParaRPr lang="en-US" sz="1500" dirty="0"/>
          </a:p>
        </p:txBody>
      </p:sp>
      <p:sp>
        <p:nvSpPr>
          <p:cNvPr id="4" name="Text 2"/>
          <p:cNvSpPr/>
          <p:nvPr/>
        </p:nvSpPr>
        <p:spPr>
          <a:xfrm>
            <a:off x="822960" y="1554480"/>
            <a:ext cx="1371600" cy="1463040"/>
          </a:xfrm>
          <a:prstGeom prst="rect">
            <a:avLst/>
          </a:prstGeom>
          <a:noFill/>
          <a:ln/>
        </p:spPr>
        <p:txBody>
          <a:bodyPr wrap="square" rtlCol="0" anchor="ctr"/>
          <a:lstStyle/>
          <a:p>
            <a:pPr algn="ctr" indent="0" marL="0">
              <a:buNone/>
            </a:pPr>
            <a:r>
              <a:rPr lang="en-US" sz="9600" b="1" dirty="0">
                <a:solidFill>
                  <a:srgbClr val="1A6B6B"/>
                </a:solidFill>
                <a:latin typeface="Georgia" pitchFamily="34" charset="0"/>
                <a:ea typeface="Georgia" pitchFamily="34" charset="-122"/>
                <a:cs typeface="Georgia" pitchFamily="34" charset="-120"/>
              </a:rPr>
              <a:t>3</a:t>
            </a:r>
            <a:endParaRPr lang="en-US" sz="9600" dirty="0"/>
          </a:p>
        </p:txBody>
      </p:sp>
      <p:sp>
        <p:nvSpPr>
          <p:cNvPr id="5" name="Text 3"/>
          <p:cNvSpPr/>
          <p:nvPr/>
        </p:nvSpPr>
        <p:spPr>
          <a:xfrm>
            <a:off x="2377440" y="1463040"/>
            <a:ext cx="9082735" cy="3291840"/>
          </a:xfrm>
          <a:prstGeom prst="rect">
            <a:avLst/>
          </a:prstGeom>
          <a:noFill/>
          <a:ln/>
        </p:spPr>
        <p:txBody>
          <a:bodyPr wrap="square" rtlCol="0" anchor="ctr"/>
          <a:lstStyle/>
          <a:p>
            <a:pPr algn="l" indent="0" marL="0">
              <a:lnSpc>
                <a:spcPct val="114000"/>
              </a:lnSpc>
              <a:buNone/>
            </a:pPr>
            <a:r>
              <a:rPr lang="en-US" sz="3000" dirty="0">
                <a:solidFill>
                  <a:srgbClr val="2C3E50"/>
                </a:solidFill>
                <a:latin typeface="Georgia" pitchFamily="34" charset="0"/>
                <a:ea typeface="Georgia" pitchFamily="34" charset="-122"/>
                <a:cs typeface="Georgia" pitchFamily="34" charset="-120"/>
              </a:rPr>
              <a:t>Paul says to live differently “in view of the mercies of God.” Does living differently tend to feel like earning God’s approval or responding to it? What changes when mercy comes first?</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77724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CORE QUESTION</a:t>
            </a:r>
            <a:endParaRPr lang="en-US" sz="1500" dirty="0"/>
          </a:p>
        </p:txBody>
      </p:sp>
      <p:sp>
        <p:nvSpPr>
          <p:cNvPr id="4" name="Text 2"/>
          <p:cNvSpPr/>
          <p:nvPr/>
        </p:nvSpPr>
        <p:spPr>
          <a:xfrm>
            <a:off x="822960" y="1554480"/>
            <a:ext cx="1371600" cy="1463040"/>
          </a:xfrm>
          <a:prstGeom prst="rect">
            <a:avLst/>
          </a:prstGeom>
          <a:noFill/>
          <a:ln/>
        </p:spPr>
        <p:txBody>
          <a:bodyPr wrap="square" rtlCol="0" anchor="ctr"/>
          <a:lstStyle/>
          <a:p>
            <a:pPr algn="ctr" indent="0" marL="0">
              <a:buNone/>
            </a:pPr>
            <a:r>
              <a:rPr lang="en-US" sz="9600" b="1" dirty="0">
                <a:solidFill>
                  <a:srgbClr val="1A6B6B"/>
                </a:solidFill>
                <a:latin typeface="Georgia" pitchFamily="34" charset="0"/>
                <a:ea typeface="Georgia" pitchFamily="34" charset="-122"/>
                <a:cs typeface="Georgia" pitchFamily="34" charset="-120"/>
              </a:rPr>
              <a:t>4</a:t>
            </a:r>
            <a:endParaRPr lang="en-US" sz="9600" dirty="0"/>
          </a:p>
        </p:txBody>
      </p:sp>
      <p:sp>
        <p:nvSpPr>
          <p:cNvPr id="5" name="Text 3"/>
          <p:cNvSpPr/>
          <p:nvPr/>
        </p:nvSpPr>
        <p:spPr>
          <a:xfrm>
            <a:off x="2377440" y="1463040"/>
            <a:ext cx="9082735" cy="3291840"/>
          </a:xfrm>
          <a:prstGeom prst="rect">
            <a:avLst/>
          </a:prstGeom>
          <a:noFill/>
          <a:ln/>
        </p:spPr>
        <p:txBody>
          <a:bodyPr wrap="square" rtlCol="0" anchor="ctr"/>
          <a:lstStyle/>
          <a:p>
            <a:pPr algn="l" indent="0" marL="0">
              <a:lnSpc>
                <a:spcPct val="114000"/>
              </a:lnSpc>
              <a:buNone/>
            </a:pPr>
            <a:r>
              <a:rPr lang="en-US" sz="3000" dirty="0">
                <a:solidFill>
                  <a:srgbClr val="2C3E50"/>
                </a:solidFill>
                <a:latin typeface="Georgia" pitchFamily="34" charset="0"/>
                <a:ea typeface="Georgia" pitchFamily="34" charset="-122"/>
                <a:cs typeface="Georgia" pitchFamily="34" charset="-120"/>
              </a:rPr>
              <a:t>Where do you feel the world’s squeeze most right now: money, image, busyness, the way you talk about people, something else? What does conforming there look like in a normal week?</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73736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LESSON 11</a:t>
            </a:r>
            <a:endParaRPr lang="en-US" sz="1500" dirty="0"/>
          </a:p>
        </p:txBody>
      </p:sp>
      <p:sp>
        <p:nvSpPr>
          <p:cNvPr id="4" name="Text 2"/>
          <p:cNvSpPr/>
          <p:nvPr/>
        </p:nvSpPr>
        <p:spPr>
          <a:xfrm>
            <a:off x="0" y="2377440"/>
            <a:ext cx="12191695" cy="1280160"/>
          </a:xfrm>
          <a:prstGeom prst="rect">
            <a:avLst/>
          </a:prstGeom>
          <a:noFill/>
          <a:ln/>
        </p:spPr>
        <p:txBody>
          <a:bodyPr wrap="square" rtlCol="0" anchor="ctr"/>
          <a:lstStyle/>
          <a:p>
            <a:pPr algn="ctr" indent="0" marL="0">
              <a:buNone/>
            </a:pPr>
            <a:r>
              <a:rPr lang="en-US" sz="5400" b="1" dirty="0">
                <a:solidFill>
                  <a:srgbClr val="F5F3E9"/>
                </a:solidFill>
                <a:latin typeface="Georgia" pitchFamily="34" charset="0"/>
                <a:ea typeface="Georgia" pitchFamily="34" charset="-122"/>
                <a:cs typeface="Georgia" pitchFamily="34" charset="-120"/>
              </a:rPr>
              <a:t>Let’s watch.</a:t>
            </a:r>
            <a:endParaRPr lang="en-US" sz="5400" dirty="0"/>
          </a:p>
        </p:txBody>
      </p:sp>
      <p:sp>
        <p:nvSpPr>
          <p:cNvPr id="5" name="Text 3"/>
          <p:cNvSpPr/>
          <p:nvPr/>
        </p:nvSpPr>
        <p:spPr>
          <a:xfrm>
            <a:off x="0" y="3931920"/>
            <a:ext cx="12191695" cy="822960"/>
          </a:xfrm>
          <a:prstGeom prst="rect">
            <a:avLst/>
          </a:prstGeom>
          <a:noFill/>
          <a:ln/>
        </p:spPr>
        <p:txBody>
          <a:bodyPr wrap="square" rtlCol="0" anchor="ctr"/>
          <a:lstStyle/>
          <a:p>
            <a:pPr algn="ctr" indent="0" marL="0">
              <a:buNone/>
            </a:pPr>
            <a:r>
              <a:rPr lang="en-US" sz="3000" i="1" dirty="0">
                <a:solidFill>
                  <a:srgbClr val="9AA0AE"/>
                </a:solidFill>
                <a:latin typeface="Georgia" pitchFamily="34" charset="0"/>
                <a:ea typeface="Georgia" pitchFamily="34" charset="-122"/>
                <a:cs typeface="Georgia" pitchFamily="34" charset="-120"/>
              </a:rPr>
              <a:t>Teaching video   ·   about 12 minutes</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9AA0AE"/>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77724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CORE QUESTION</a:t>
            </a:r>
            <a:endParaRPr lang="en-US" sz="1500" dirty="0"/>
          </a:p>
        </p:txBody>
      </p:sp>
      <p:sp>
        <p:nvSpPr>
          <p:cNvPr id="4" name="Text 2"/>
          <p:cNvSpPr/>
          <p:nvPr/>
        </p:nvSpPr>
        <p:spPr>
          <a:xfrm>
            <a:off x="822960" y="1554480"/>
            <a:ext cx="1371600" cy="1463040"/>
          </a:xfrm>
          <a:prstGeom prst="rect">
            <a:avLst/>
          </a:prstGeom>
          <a:noFill/>
          <a:ln/>
        </p:spPr>
        <p:txBody>
          <a:bodyPr wrap="square" rtlCol="0" anchor="ctr"/>
          <a:lstStyle/>
          <a:p>
            <a:pPr algn="ctr" indent="0" marL="0">
              <a:buNone/>
            </a:pPr>
            <a:r>
              <a:rPr lang="en-US" sz="9600" b="1" dirty="0">
                <a:solidFill>
                  <a:srgbClr val="1A6B6B"/>
                </a:solidFill>
                <a:latin typeface="Georgia" pitchFamily="34" charset="0"/>
                <a:ea typeface="Georgia" pitchFamily="34" charset="-122"/>
                <a:cs typeface="Georgia" pitchFamily="34" charset="-120"/>
              </a:rPr>
              <a:t>5</a:t>
            </a:r>
            <a:endParaRPr lang="en-US" sz="9600" dirty="0"/>
          </a:p>
        </p:txBody>
      </p:sp>
      <p:sp>
        <p:nvSpPr>
          <p:cNvPr id="5" name="Text 3"/>
          <p:cNvSpPr/>
          <p:nvPr/>
        </p:nvSpPr>
        <p:spPr>
          <a:xfrm>
            <a:off x="2377440" y="1463040"/>
            <a:ext cx="9082735" cy="3291840"/>
          </a:xfrm>
          <a:prstGeom prst="rect">
            <a:avLst/>
          </a:prstGeom>
          <a:noFill/>
          <a:ln/>
        </p:spPr>
        <p:txBody>
          <a:bodyPr wrap="square" rtlCol="0" anchor="ctr"/>
          <a:lstStyle/>
          <a:p>
            <a:pPr algn="l" indent="0" marL="0">
              <a:lnSpc>
                <a:spcPct val="114000"/>
              </a:lnSpc>
              <a:buNone/>
            </a:pPr>
            <a:r>
              <a:rPr lang="en-US" sz="3000" dirty="0">
                <a:solidFill>
                  <a:srgbClr val="2C3E50"/>
                </a:solidFill>
                <a:latin typeface="Georgia" pitchFamily="34" charset="0"/>
                <a:ea typeface="Georgia" pitchFamily="34" charset="-122"/>
                <a:cs typeface="Georgia" pitchFamily="34" charset="-120"/>
              </a:rPr>
              <a:t>Paul says the change starts in the mind, not the behavior. What’s one input shaping how you see the world more than Scripture does right now?</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77724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DEEPER QUESTION</a:t>
            </a:r>
            <a:endParaRPr lang="en-US" sz="1500" dirty="0"/>
          </a:p>
        </p:txBody>
      </p:sp>
      <p:sp>
        <p:nvSpPr>
          <p:cNvPr id="4" name="Text 2"/>
          <p:cNvSpPr/>
          <p:nvPr/>
        </p:nvSpPr>
        <p:spPr>
          <a:xfrm>
            <a:off x="822960" y="1554480"/>
            <a:ext cx="1371600" cy="1463040"/>
          </a:xfrm>
          <a:prstGeom prst="rect">
            <a:avLst/>
          </a:prstGeom>
          <a:noFill/>
          <a:ln/>
        </p:spPr>
        <p:txBody>
          <a:bodyPr wrap="square" rtlCol="0" anchor="ctr"/>
          <a:lstStyle/>
          <a:p>
            <a:pPr algn="ctr" indent="0" marL="0">
              <a:buNone/>
            </a:pPr>
            <a:r>
              <a:rPr lang="en-US" sz="9600" b="1" dirty="0">
                <a:solidFill>
                  <a:srgbClr val="C8960C"/>
                </a:solidFill>
                <a:latin typeface="Georgia" pitchFamily="34" charset="0"/>
                <a:ea typeface="Georgia" pitchFamily="34" charset="-122"/>
                <a:cs typeface="Georgia" pitchFamily="34" charset="-120"/>
              </a:rPr>
              <a:t>6</a:t>
            </a:r>
            <a:endParaRPr lang="en-US" sz="9600" dirty="0"/>
          </a:p>
        </p:txBody>
      </p:sp>
      <p:sp>
        <p:nvSpPr>
          <p:cNvPr id="5" name="Text 3"/>
          <p:cNvSpPr/>
          <p:nvPr/>
        </p:nvSpPr>
        <p:spPr>
          <a:xfrm>
            <a:off x="2377440" y="1463040"/>
            <a:ext cx="9082735" cy="3291840"/>
          </a:xfrm>
          <a:prstGeom prst="rect">
            <a:avLst/>
          </a:prstGeom>
          <a:noFill/>
          <a:ln/>
        </p:spPr>
        <p:txBody>
          <a:bodyPr wrap="square" rtlCol="0" anchor="ctr"/>
          <a:lstStyle/>
          <a:p>
            <a:pPr algn="l" indent="0" marL="0">
              <a:lnSpc>
                <a:spcPct val="114000"/>
              </a:lnSpc>
              <a:buNone/>
            </a:pPr>
            <a:r>
              <a:rPr lang="en-US" sz="3000" dirty="0">
                <a:solidFill>
                  <a:srgbClr val="2C3E50"/>
                </a:solidFill>
                <a:latin typeface="Georgia" pitchFamily="34" charset="0"/>
                <a:ea typeface="Georgia" pitchFamily="34" charset="-122"/>
                <a:cs typeface="Georgia" pitchFamily="34" charset="-120"/>
              </a:rPr>
              <a:t>Willpower alone wears people out. Where have you been gripping the wheel against your own desires, and what would it look like to let God change what you want instead?</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77724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DEEPER QUESTION</a:t>
            </a:r>
            <a:endParaRPr lang="en-US" sz="1500" dirty="0"/>
          </a:p>
        </p:txBody>
      </p:sp>
      <p:sp>
        <p:nvSpPr>
          <p:cNvPr id="4" name="Text 2"/>
          <p:cNvSpPr/>
          <p:nvPr/>
        </p:nvSpPr>
        <p:spPr>
          <a:xfrm>
            <a:off x="822960" y="1554480"/>
            <a:ext cx="1371600" cy="1463040"/>
          </a:xfrm>
          <a:prstGeom prst="rect">
            <a:avLst/>
          </a:prstGeom>
          <a:noFill/>
          <a:ln/>
        </p:spPr>
        <p:txBody>
          <a:bodyPr wrap="square" rtlCol="0" anchor="ctr"/>
          <a:lstStyle/>
          <a:p>
            <a:pPr algn="ctr" indent="0" marL="0">
              <a:buNone/>
            </a:pPr>
            <a:r>
              <a:rPr lang="en-US" sz="9600" b="1" dirty="0">
                <a:solidFill>
                  <a:srgbClr val="C8960C"/>
                </a:solidFill>
                <a:latin typeface="Georgia" pitchFamily="34" charset="0"/>
                <a:ea typeface="Georgia" pitchFamily="34" charset="-122"/>
                <a:cs typeface="Georgia" pitchFamily="34" charset="-120"/>
              </a:rPr>
              <a:t>7</a:t>
            </a:r>
            <a:endParaRPr lang="en-US" sz="9600" dirty="0"/>
          </a:p>
        </p:txBody>
      </p:sp>
      <p:sp>
        <p:nvSpPr>
          <p:cNvPr id="5" name="Text 3"/>
          <p:cNvSpPr/>
          <p:nvPr/>
        </p:nvSpPr>
        <p:spPr>
          <a:xfrm>
            <a:off x="2377440" y="1463040"/>
            <a:ext cx="9082735" cy="3291840"/>
          </a:xfrm>
          <a:prstGeom prst="rect">
            <a:avLst/>
          </a:prstGeom>
          <a:noFill/>
          <a:ln/>
        </p:spPr>
        <p:txBody>
          <a:bodyPr wrap="square" rtlCol="0" anchor="ctr"/>
          <a:lstStyle/>
          <a:p>
            <a:pPr algn="l" indent="0" marL="0">
              <a:lnSpc>
                <a:spcPct val="114000"/>
              </a:lnSpc>
              <a:buNone/>
            </a:pPr>
            <a:r>
              <a:rPr lang="en-US" sz="3000" dirty="0">
                <a:solidFill>
                  <a:srgbClr val="2C3E50"/>
                </a:solidFill>
                <a:latin typeface="Georgia" pitchFamily="34" charset="0"/>
                <a:ea typeface="Georgia" pitchFamily="34" charset="-122"/>
                <a:cs typeface="Georgia" pitchFamily="34" charset="-120"/>
              </a:rPr>
              <a:t>Jesus said greatness means serving, not climbing (Mark 10:43-45). Where are you still playing by the world’s rules for getting ahead, and what would serving look like there instead?</a:t>
            </a:r>
            <a:endParaRPr lang="en-US" sz="3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14300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LOOKING TO JESUS</a:t>
            </a:r>
            <a:endParaRPr lang="en-US" sz="1500" dirty="0"/>
          </a:p>
        </p:txBody>
      </p:sp>
      <p:sp>
        <p:nvSpPr>
          <p:cNvPr id="4" name="Text 2"/>
          <p:cNvSpPr/>
          <p:nvPr/>
        </p:nvSpPr>
        <p:spPr>
          <a:xfrm>
            <a:off x="1005840" y="1965960"/>
            <a:ext cx="10180015" cy="2651760"/>
          </a:xfrm>
          <a:prstGeom prst="rect">
            <a:avLst/>
          </a:prstGeom>
          <a:noFill/>
          <a:ln/>
        </p:spPr>
        <p:txBody>
          <a:bodyPr wrap="square" rtlCol="0" anchor="ctr"/>
          <a:lstStyle/>
          <a:p>
            <a:pPr algn="ctr" indent="0" marL="0">
              <a:lnSpc>
                <a:spcPct val="112000"/>
              </a:lnSpc>
              <a:buNone/>
            </a:pPr>
            <a:r>
              <a:rPr lang="en-US" sz="2800" i="1" dirty="0">
                <a:solidFill>
                  <a:srgbClr val="F5F3E9"/>
                </a:solidFill>
                <a:latin typeface="Georgia" pitchFamily="34" charset="0"/>
                <a:ea typeface="Georgia" pitchFamily="34" charset="-122"/>
                <a:cs typeface="Georgia" pitchFamily="34" charset="-120"/>
              </a:rPr>
              <a:t>“Whoever wants to become great among you will be your servant … For even the Son of Man did not come to be served, but to serve, and to give his life as a ransom for many.”</a:t>
            </a:r>
            <a:endParaRPr lang="en-US" sz="2800" dirty="0"/>
          </a:p>
        </p:txBody>
      </p:sp>
      <p:sp>
        <p:nvSpPr>
          <p:cNvPr id="5" name="Text 3"/>
          <p:cNvSpPr/>
          <p:nvPr/>
        </p:nvSpPr>
        <p:spPr>
          <a:xfrm>
            <a:off x="0" y="5029200"/>
            <a:ext cx="12191695" cy="548640"/>
          </a:xfrm>
          <a:prstGeom prst="rect">
            <a:avLst/>
          </a:prstGeom>
          <a:noFill/>
          <a:ln/>
        </p:spPr>
        <p:txBody>
          <a:bodyPr wrap="square" rtlCol="0" anchor="ctr"/>
          <a:lstStyle/>
          <a:p>
            <a:pPr algn="ctr" indent="0" marL="0">
              <a:buNone/>
            </a:pPr>
            <a:r>
              <a:rPr lang="en-US" sz="2000" b="1" dirty="0">
                <a:solidFill>
                  <a:srgbClr val="9AA0AE"/>
                </a:solidFill>
                <a:latin typeface="Calibri" pitchFamily="34" charset="0"/>
                <a:ea typeface="Calibri" pitchFamily="34" charset="-122"/>
                <a:cs typeface="Calibri" pitchFamily="34" charset="-120"/>
              </a:rPr>
              <a:t>Mark 10:43-45  ·  CSB</a:t>
            </a:r>
            <a:endParaRPr lang="en-US" sz="2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9AA0AE"/>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86868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THIS WEEK   ·   JOURNALING</a:t>
            </a:r>
            <a:endParaRPr lang="en-US" sz="1500" dirty="0"/>
          </a:p>
        </p:txBody>
      </p:sp>
      <p:sp>
        <p:nvSpPr>
          <p:cNvPr id="4" name="Text 2"/>
          <p:cNvSpPr/>
          <p:nvPr/>
        </p:nvSpPr>
        <p:spPr>
          <a:xfrm>
            <a:off x="1097280" y="1920240"/>
            <a:ext cx="9997135" cy="1188720"/>
          </a:xfrm>
          <a:prstGeom prst="rect">
            <a:avLst/>
          </a:prstGeom>
          <a:noFill/>
          <a:ln/>
        </p:spPr>
        <p:txBody>
          <a:bodyPr wrap="square" rtlCol="0" anchor="t"/>
          <a:lstStyle/>
          <a:p>
            <a:pPr algn="l" indent="0" marL="0">
              <a:lnSpc>
                <a:spcPct val="110000"/>
              </a:lnSpc>
              <a:buNone/>
            </a:pPr>
            <a:r>
              <a:rPr lang="en-US" sz="2200" b="1" dirty="0">
                <a:solidFill>
                  <a:srgbClr val="C8960C"/>
                </a:solidFill>
                <a:latin typeface="Georgia" pitchFamily="34" charset="0"/>
                <a:ea typeface="Georgia" pitchFamily="34" charset="-122"/>
                <a:cs typeface="Georgia" pitchFamily="34" charset="-120"/>
              </a:rPr>
              <a:t>1    </a:t>
            </a:r>
            <a:pPr algn="l" indent="0" marL="0">
              <a:lnSpc>
                <a:spcPct val="110000"/>
              </a:lnSpc>
              <a:buNone/>
            </a:pPr>
            <a:r>
              <a:rPr lang="en-US" sz="2200" dirty="0">
                <a:solidFill>
                  <a:srgbClr val="F5F3E9"/>
                </a:solidFill>
                <a:latin typeface="Georgia" pitchFamily="34" charset="0"/>
                <a:ea typeface="Georgia" pitchFamily="34" charset="-122"/>
                <a:cs typeface="Georgia" pitchFamily="34" charset="-120"/>
              </a:rPr>
              <a:t>Write honestly about one place the world has quietly pressed you into its shape. How did it happen, and when did you first start to notice?</a:t>
            </a:r>
            <a:endParaRPr lang="en-US" sz="2200" dirty="0"/>
          </a:p>
        </p:txBody>
      </p:sp>
      <p:sp>
        <p:nvSpPr>
          <p:cNvPr id="5" name="Text 3"/>
          <p:cNvSpPr/>
          <p:nvPr/>
        </p:nvSpPr>
        <p:spPr>
          <a:xfrm>
            <a:off x="1097280" y="3246120"/>
            <a:ext cx="9997135" cy="1188720"/>
          </a:xfrm>
          <a:prstGeom prst="rect">
            <a:avLst/>
          </a:prstGeom>
          <a:noFill/>
          <a:ln/>
        </p:spPr>
        <p:txBody>
          <a:bodyPr wrap="square" rtlCol="0" anchor="t"/>
          <a:lstStyle/>
          <a:p>
            <a:pPr algn="l" indent="0" marL="0">
              <a:lnSpc>
                <a:spcPct val="110000"/>
              </a:lnSpc>
              <a:buNone/>
            </a:pPr>
            <a:r>
              <a:rPr lang="en-US" sz="2200" b="1" dirty="0">
                <a:solidFill>
                  <a:srgbClr val="C8960C"/>
                </a:solidFill>
                <a:latin typeface="Georgia" pitchFamily="34" charset="0"/>
                <a:ea typeface="Georgia" pitchFamily="34" charset="-122"/>
                <a:cs typeface="Georgia" pitchFamily="34" charset="-120"/>
              </a:rPr>
              <a:t>2    </a:t>
            </a:r>
            <a:pPr algn="l" indent="0" marL="0">
              <a:lnSpc>
                <a:spcPct val="110000"/>
              </a:lnSpc>
              <a:buNone/>
            </a:pPr>
            <a:r>
              <a:rPr lang="en-US" sz="2200" dirty="0">
                <a:solidFill>
                  <a:srgbClr val="F5F3E9"/>
                </a:solidFill>
                <a:latin typeface="Georgia" pitchFamily="34" charset="0"/>
                <a:ea typeface="Georgia" pitchFamily="34" charset="-122"/>
                <a:cs typeface="Georgia" pitchFamily="34" charset="-120"/>
              </a:rPr>
              <a:t>Paul says transformation starts in the mind. Name one input, a feed, a show, a voice, that has been shaping how you see more than Scripture is. What is one thing you could put in its place this week?</a:t>
            </a:r>
            <a:endParaRPr lang="en-US" sz="2200" dirty="0"/>
          </a:p>
        </p:txBody>
      </p:sp>
      <p:sp>
        <p:nvSpPr>
          <p:cNvPr id="6" name="Text 4"/>
          <p:cNvSpPr/>
          <p:nvPr/>
        </p:nvSpPr>
        <p:spPr>
          <a:xfrm>
            <a:off x="1097280" y="4572000"/>
            <a:ext cx="9997135" cy="1188720"/>
          </a:xfrm>
          <a:prstGeom prst="rect">
            <a:avLst/>
          </a:prstGeom>
          <a:noFill/>
          <a:ln/>
        </p:spPr>
        <p:txBody>
          <a:bodyPr wrap="square" rtlCol="0" anchor="t"/>
          <a:lstStyle/>
          <a:p>
            <a:pPr algn="l" indent="0" marL="0">
              <a:lnSpc>
                <a:spcPct val="110000"/>
              </a:lnSpc>
              <a:buNone/>
            </a:pPr>
            <a:r>
              <a:rPr lang="en-US" sz="2200" b="1" dirty="0">
                <a:solidFill>
                  <a:srgbClr val="C8960C"/>
                </a:solidFill>
                <a:latin typeface="Georgia" pitchFamily="34" charset="0"/>
                <a:ea typeface="Georgia" pitchFamily="34" charset="-122"/>
                <a:cs typeface="Georgia" pitchFamily="34" charset="-120"/>
              </a:rPr>
              <a:t>3    </a:t>
            </a:r>
            <a:pPr algn="l" indent="0" marL="0">
              <a:lnSpc>
                <a:spcPct val="110000"/>
              </a:lnSpc>
              <a:buNone/>
            </a:pPr>
            <a:r>
              <a:rPr lang="en-US" sz="2200" dirty="0">
                <a:solidFill>
                  <a:srgbClr val="F5F3E9"/>
                </a:solidFill>
                <a:latin typeface="Georgia" pitchFamily="34" charset="0"/>
                <a:ea typeface="Georgia" pitchFamily="34" charset="-122"/>
                <a:cs typeface="Georgia" pitchFamily="34" charset="-120"/>
              </a:rPr>
              <a:t>“The world says climb; Jesus says stoop.” Where is God inviting you to serve instead of compete? Write one specific step.</a:t>
            </a:r>
            <a:endParaRPr lang="en-US" sz="2200" dirty="0"/>
          </a:p>
        </p:txBody>
      </p:sp>
      <p:sp>
        <p:nvSpPr>
          <p:cNvPr id="7" name="Text 5"/>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9AA0AE"/>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C8960C"/>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1F35"/>
          </a:solidFill>
          <a:ln w="12700">
            <a:solidFill>
              <a:srgbClr val="1A1F35"/>
            </a:solidFill>
            <a:prstDash val="solid"/>
          </a:ln>
        </p:spPr>
      </p:sp>
      <p:sp>
        <p:nvSpPr>
          <p:cNvPr id="3" name="Text 1"/>
          <p:cNvSpPr/>
          <p:nvPr/>
        </p:nvSpPr>
        <p:spPr>
          <a:xfrm>
            <a:off x="0" y="1188720"/>
            <a:ext cx="12191695" cy="457200"/>
          </a:xfrm>
          <a:prstGeom prst="rect">
            <a:avLst/>
          </a:prstGeom>
          <a:noFill/>
          <a:ln/>
        </p:spPr>
        <p:txBody>
          <a:bodyPr wrap="square" rtlCol="0" anchor="ctr"/>
          <a:lstStyle/>
          <a:p>
            <a:pPr algn="ctr" indent="0" marL="0">
              <a:buNone/>
            </a:pPr>
            <a:r>
              <a:rPr lang="en-US" sz="1500" b="1" spc="400" kern="0" dirty="0">
                <a:solidFill>
                  <a:srgbClr val="FFFFFF"/>
                </a:solidFill>
                <a:latin typeface="Calibri" pitchFamily="34" charset="0"/>
                <a:ea typeface="Calibri" pitchFamily="34" charset="-122"/>
                <a:cs typeface="Calibri" pitchFamily="34" charset="-120"/>
              </a:rPr>
              <a:t>THIS WEEK   ·   WEEKLY PRACTICE</a:t>
            </a:r>
            <a:endParaRPr lang="en-US" sz="1500" dirty="0"/>
          </a:p>
        </p:txBody>
      </p:sp>
      <p:sp>
        <p:nvSpPr>
          <p:cNvPr id="4" name="Text 2"/>
          <p:cNvSpPr/>
          <p:nvPr/>
        </p:nvSpPr>
        <p:spPr>
          <a:xfrm>
            <a:off x="1188720" y="2103120"/>
            <a:ext cx="9814255" cy="2377440"/>
          </a:xfrm>
          <a:prstGeom prst="rect">
            <a:avLst/>
          </a:prstGeom>
          <a:noFill/>
          <a:ln/>
        </p:spPr>
        <p:txBody>
          <a:bodyPr wrap="square" rtlCol="0" anchor="ctr"/>
          <a:lstStyle/>
          <a:p>
            <a:pPr algn="ctr" indent="0" marL="0">
              <a:lnSpc>
                <a:spcPct val="112000"/>
              </a:lnSpc>
              <a:buNone/>
            </a:pPr>
            <a:r>
              <a:rPr lang="en-US" sz="3200" dirty="0">
                <a:solidFill>
                  <a:srgbClr val="2C3E50"/>
                </a:solidFill>
                <a:latin typeface="Georgia" pitchFamily="34" charset="0"/>
                <a:ea typeface="Georgia" pitchFamily="34" charset="-122"/>
                <a:cs typeface="Georgia" pitchFamily="34" charset="-120"/>
              </a:rPr>
              <a:t>Name one mold you have stopped noticing and take a single visible step out of it. Pick one area, your calendar, your spending, or the way you talk about someone, and make one choice this week that looks more like Jesus than like the crowd.</a:t>
            </a:r>
            <a:endParaRPr lang="en-US" sz="3200" dirty="0"/>
          </a:p>
        </p:txBody>
      </p:sp>
      <p:sp>
        <p:nvSpPr>
          <p:cNvPr id="5" name="Text 3"/>
          <p:cNvSpPr/>
          <p:nvPr/>
        </p:nvSpPr>
        <p:spPr>
          <a:xfrm>
            <a:off x="0" y="5029200"/>
            <a:ext cx="12191695" cy="548640"/>
          </a:xfrm>
          <a:prstGeom prst="rect">
            <a:avLst/>
          </a:prstGeom>
          <a:noFill/>
          <a:ln/>
        </p:spPr>
        <p:txBody>
          <a:bodyPr wrap="square" rtlCol="0" anchor="ctr"/>
          <a:lstStyle/>
          <a:p>
            <a:pPr algn="ctr" indent="0" marL="0">
              <a:buNone/>
            </a:pPr>
            <a:r>
              <a:rPr lang="en-US" sz="2000" b="1" dirty="0">
                <a:solidFill>
                  <a:srgbClr val="5A4708"/>
                </a:solidFill>
                <a:latin typeface="Calibri" pitchFamily="34" charset="0"/>
                <a:ea typeface="Calibri" pitchFamily="34" charset="-122"/>
                <a:cs typeface="Calibri" pitchFamily="34" charset="-120"/>
              </a:rPr>
              <a:t>Memory verse: Romans 12:2</a:t>
            </a:r>
            <a:endParaRPr 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55448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NEXT WEEK</a:t>
            </a:r>
            <a:endParaRPr lang="en-US" sz="1500" dirty="0"/>
          </a:p>
        </p:txBody>
      </p:sp>
      <p:sp>
        <p:nvSpPr>
          <p:cNvPr id="4" name="Text 2"/>
          <p:cNvSpPr/>
          <p:nvPr/>
        </p:nvSpPr>
        <p:spPr>
          <a:xfrm>
            <a:off x="0" y="2194560"/>
            <a:ext cx="12191695" cy="1097280"/>
          </a:xfrm>
          <a:prstGeom prst="rect">
            <a:avLst/>
          </a:prstGeom>
          <a:noFill/>
          <a:ln/>
        </p:spPr>
        <p:txBody>
          <a:bodyPr wrap="square" rtlCol="0" anchor="ctr"/>
          <a:lstStyle/>
          <a:p>
            <a:pPr algn="ctr" indent="0" marL="0">
              <a:buNone/>
            </a:pPr>
            <a:r>
              <a:rPr lang="en-US" sz="5200" b="1" dirty="0">
                <a:solidFill>
                  <a:srgbClr val="F5F3E9"/>
                </a:solidFill>
                <a:latin typeface="Georgia" pitchFamily="34" charset="0"/>
                <a:ea typeface="Georgia" pitchFamily="34" charset="-122"/>
                <a:cs typeface="Georgia" pitchFamily="34" charset="-120"/>
              </a:rPr>
              <a:t>Lesson 12</a:t>
            </a:r>
            <a:endParaRPr lang="en-US" sz="5200" dirty="0"/>
          </a:p>
        </p:txBody>
      </p:sp>
      <p:sp>
        <p:nvSpPr>
          <p:cNvPr id="5" name="Text 3"/>
          <p:cNvSpPr/>
          <p:nvPr/>
        </p:nvSpPr>
        <p:spPr>
          <a:xfrm>
            <a:off x="0" y="3566160"/>
            <a:ext cx="12191695" cy="822960"/>
          </a:xfrm>
          <a:prstGeom prst="rect">
            <a:avLst/>
          </a:prstGeom>
          <a:noFill/>
          <a:ln/>
        </p:spPr>
        <p:txBody>
          <a:bodyPr wrap="square" rtlCol="0" anchor="ctr"/>
          <a:lstStyle/>
          <a:p>
            <a:pPr algn="ctr" indent="0" marL="0">
              <a:buNone/>
            </a:pPr>
            <a:r>
              <a:rPr lang="en-US" sz="3000" i="1" dirty="0">
                <a:solidFill>
                  <a:srgbClr val="9AA0AE"/>
                </a:solidFill>
                <a:latin typeface="Georgia" pitchFamily="34" charset="0"/>
                <a:ea typeface="Georgia" pitchFamily="34" charset="-122"/>
                <a:cs typeface="Georgia" pitchFamily="34" charset="-120"/>
              </a:rPr>
              <a:t>Sharing Your Faith Naturally</a:t>
            </a:r>
            <a:endParaRPr lang="en-US" sz="3000" dirty="0"/>
          </a:p>
        </p:txBody>
      </p:sp>
      <p:sp>
        <p:nvSpPr>
          <p:cNvPr id="6" name="Text 4"/>
          <p:cNvSpPr/>
          <p:nvPr/>
        </p:nvSpPr>
        <p:spPr>
          <a:xfrm>
            <a:off x="0" y="4846320"/>
            <a:ext cx="12191695" cy="457200"/>
          </a:xfrm>
          <a:prstGeom prst="rect">
            <a:avLst/>
          </a:prstGeom>
          <a:noFill/>
          <a:ln/>
        </p:spPr>
        <p:txBody>
          <a:bodyPr wrap="square" rtlCol="0" anchor="ctr"/>
          <a:lstStyle/>
          <a:p>
            <a:pPr algn="ctr" indent="0" marL="0">
              <a:buNone/>
            </a:pPr>
            <a:r>
              <a:rPr lang="en-US" sz="1800" dirty="0">
                <a:solidFill>
                  <a:srgbClr val="9AA0AE"/>
                </a:solidFill>
                <a:latin typeface="Calibri" pitchFamily="34" charset="0"/>
                <a:ea typeface="Calibri" pitchFamily="34" charset="-122"/>
                <a:cs typeface="Calibri" pitchFamily="34" charset="-120"/>
              </a:rPr>
              <a:t>Same time, same room. Bring your handout.</a:t>
            </a:r>
            <a:endParaRPr lang="en-US"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2468880"/>
            <a:ext cx="12191695" cy="1280160"/>
          </a:xfrm>
          <a:prstGeom prst="rect">
            <a:avLst/>
          </a:prstGeom>
          <a:noFill/>
          <a:ln/>
        </p:spPr>
        <p:txBody>
          <a:bodyPr wrap="square" rtlCol="0" anchor="ctr"/>
          <a:lstStyle/>
          <a:p>
            <a:pPr algn="ctr" indent="0" marL="0">
              <a:buNone/>
            </a:pPr>
            <a:r>
              <a:rPr lang="en-US" sz="5000" b="1" dirty="0">
                <a:solidFill>
                  <a:srgbClr val="F5F3E9"/>
                </a:solidFill>
                <a:latin typeface="Georgia" pitchFamily="34" charset="0"/>
                <a:ea typeface="Georgia" pitchFamily="34" charset="-122"/>
                <a:cs typeface="Georgia" pitchFamily="34" charset="-120"/>
              </a:rPr>
              <a:t>Let’s close in prayer.</a:t>
            </a:r>
            <a:endParaRPr lang="en-US" sz="5000" dirty="0"/>
          </a:p>
        </p:txBody>
      </p:sp>
      <p:sp>
        <p:nvSpPr>
          <p:cNvPr id="4" name="Text 2"/>
          <p:cNvSpPr/>
          <p:nvPr/>
        </p:nvSpPr>
        <p:spPr>
          <a:xfrm>
            <a:off x="0" y="3931920"/>
            <a:ext cx="12191695" cy="822960"/>
          </a:xfrm>
          <a:prstGeom prst="rect">
            <a:avLst/>
          </a:prstGeom>
          <a:noFill/>
          <a:ln/>
        </p:spPr>
        <p:txBody>
          <a:bodyPr wrap="square" rtlCol="0" anchor="ctr"/>
          <a:lstStyle/>
          <a:p>
            <a:pPr algn="ctr" indent="0" marL="0">
              <a:buNone/>
            </a:pPr>
            <a:r>
              <a:rPr lang="en-US" sz="2800" i="1" dirty="0">
                <a:solidFill>
                  <a:srgbClr val="9AA0AE"/>
                </a:solidFill>
                <a:latin typeface="Georgia" pitchFamily="34" charset="0"/>
                <a:ea typeface="Georgia" pitchFamily="34" charset="-122"/>
                <a:cs typeface="Georgia" pitchFamily="34" charset="-120"/>
              </a:rPr>
              <a:t>Thanks for being here tonight.</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41732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BIG IDEA</a:t>
            </a:r>
            <a:endParaRPr lang="en-US" sz="1500" dirty="0"/>
          </a:p>
        </p:txBody>
      </p:sp>
      <p:sp>
        <p:nvSpPr>
          <p:cNvPr id="4" name="Text 2"/>
          <p:cNvSpPr/>
          <p:nvPr/>
        </p:nvSpPr>
        <p:spPr>
          <a:xfrm>
            <a:off x="1097280" y="2286000"/>
            <a:ext cx="9997135" cy="2377440"/>
          </a:xfrm>
          <a:prstGeom prst="rect">
            <a:avLst/>
          </a:prstGeom>
          <a:noFill/>
          <a:ln/>
        </p:spPr>
        <p:txBody>
          <a:bodyPr wrap="square" rtlCol="0" anchor="ctr"/>
          <a:lstStyle/>
          <a:p>
            <a:pPr algn="ctr" indent="0" marL="0">
              <a:lnSpc>
                <a:spcPct val="108000"/>
              </a:lnSpc>
              <a:buNone/>
            </a:pPr>
            <a:r>
              <a:rPr lang="en-US" sz="4000" b="1" dirty="0">
                <a:solidFill>
                  <a:srgbClr val="F5F3E9"/>
                </a:solidFill>
                <a:latin typeface="Georgia" pitchFamily="34" charset="0"/>
                <a:ea typeface="Georgia" pitchFamily="34" charset="-122"/>
                <a:cs typeface="Georgia" pitchFamily="34" charset="-120"/>
              </a:rPr>
              <a:t>The world is always trying to press you into its shape. God is forming a different one in you, from the inside out.</a:t>
            </a:r>
            <a:endParaRPr lang="en-US" sz="40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9AA0AE"/>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14300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CORE SCRIPTURE</a:t>
            </a:r>
            <a:endParaRPr lang="en-US" sz="1500" dirty="0"/>
          </a:p>
        </p:txBody>
      </p:sp>
      <p:sp>
        <p:nvSpPr>
          <p:cNvPr id="4" name="Text 2"/>
          <p:cNvSpPr/>
          <p:nvPr/>
        </p:nvSpPr>
        <p:spPr>
          <a:xfrm>
            <a:off x="1005840" y="1965960"/>
            <a:ext cx="10180015" cy="2651760"/>
          </a:xfrm>
          <a:prstGeom prst="rect">
            <a:avLst/>
          </a:prstGeom>
          <a:noFill/>
          <a:ln/>
        </p:spPr>
        <p:txBody>
          <a:bodyPr wrap="square" rtlCol="0" anchor="ctr"/>
          <a:lstStyle/>
          <a:p>
            <a:pPr algn="ctr" indent="0" marL="0">
              <a:lnSpc>
                <a:spcPct val="112000"/>
              </a:lnSpc>
              <a:buNone/>
            </a:pPr>
            <a:r>
              <a:rPr lang="en-US" sz="2600" i="1" dirty="0">
                <a:solidFill>
                  <a:srgbClr val="F5F3E9"/>
                </a:solidFill>
                <a:latin typeface="Georgia" pitchFamily="34" charset="0"/>
                <a:ea typeface="Georgia" pitchFamily="34" charset="-122"/>
                <a:cs typeface="Georgia" pitchFamily="34" charset="-120"/>
              </a:rPr>
              <a:t>“Therefore, brothers and sisters, in view of the mercies of God, I urge you to present your bodies as a living sacrifice, holy and pleasing to God; this is your true worship. Do not be conformed to this age, but be transformed by the renewing of your mind.”</a:t>
            </a:r>
            <a:endParaRPr lang="en-US" sz="2600" dirty="0"/>
          </a:p>
        </p:txBody>
      </p:sp>
      <p:sp>
        <p:nvSpPr>
          <p:cNvPr id="5" name="Text 3"/>
          <p:cNvSpPr/>
          <p:nvPr/>
        </p:nvSpPr>
        <p:spPr>
          <a:xfrm>
            <a:off x="0" y="5029200"/>
            <a:ext cx="12191695" cy="548640"/>
          </a:xfrm>
          <a:prstGeom prst="rect">
            <a:avLst/>
          </a:prstGeom>
          <a:noFill/>
          <a:ln/>
        </p:spPr>
        <p:txBody>
          <a:bodyPr wrap="square" rtlCol="0" anchor="ctr"/>
          <a:lstStyle/>
          <a:p>
            <a:pPr algn="ctr" indent="0" marL="0">
              <a:buNone/>
            </a:pPr>
            <a:r>
              <a:rPr lang="en-US" sz="2000" b="1" dirty="0">
                <a:solidFill>
                  <a:srgbClr val="9AA0AE"/>
                </a:solidFill>
                <a:latin typeface="Calibri" pitchFamily="34" charset="0"/>
                <a:ea typeface="Calibri" pitchFamily="34" charset="-122"/>
                <a:cs typeface="Calibri" pitchFamily="34" charset="-120"/>
              </a:rPr>
              <a:t>Romans 12:1-2  ·  CSB</a:t>
            </a:r>
            <a:endParaRPr lang="en-US" sz="2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9AA0AE"/>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F35"/>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143000"/>
            <a:ext cx="12191695" cy="457200"/>
          </a:xfrm>
          <a:prstGeom prst="rect">
            <a:avLst/>
          </a:prstGeom>
          <a:noFill/>
          <a:ln/>
        </p:spPr>
        <p:txBody>
          <a:bodyPr wrap="square" rtlCol="0" anchor="ctr"/>
          <a:lstStyle/>
          <a:p>
            <a:pPr algn="ctr" indent="0" marL="0">
              <a:buNone/>
            </a:pPr>
            <a:r>
              <a:rPr lang="en-US" sz="1500" b="1" spc="400" kern="0" dirty="0">
                <a:solidFill>
                  <a:srgbClr val="C8960C"/>
                </a:solidFill>
                <a:latin typeface="Calibri" pitchFamily="34" charset="0"/>
                <a:ea typeface="Calibri" pitchFamily="34" charset="-122"/>
                <a:cs typeface="Calibri" pitchFamily="34" charset="-120"/>
              </a:rPr>
              <a:t>CORE SCRIPTURE</a:t>
            </a:r>
            <a:endParaRPr lang="en-US" sz="1500" dirty="0"/>
          </a:p>
        </p:txBody>
      </p:sp>
      <p:sp>
        <p:nvSpPr>
          <p:cNvPr id="4" name="Text 2"/>
          <p:cNvSpPr/>
          <p:nvPr/>
        </p:nvSpPr>
        <p:spPr>
          <a:xfrm>
            <a:off x="1005840" y="1965960"/>
            <a:ext cx="10180015" cy="2651760"/>
          </a:xfrm>
          <a:prstGeom prst="rect">
            <a:avLst/>
          </a:prstGeom>
          <a:noFill/>
          <a:ln/>
        </p:spPr>
        <p:txBody>
          <a:bodyPr wrap="square" rtlCol="0" anchor="ctr"/>
          <a:lstStyle/>
          <a:p>
            <a:pPr algn="ctr" indent="0" marL="0">
              <a:lnSpc>
                <a:spcPct val="112000"/>
              </a:lnSpc>
              <a:buNone/>
            </a:pPr>
            <a:r>
              <a:rPr lang="en-US" sz="3000" i="1" dirty="0">
                <a:solidFill>
                  <a:srgbClr val="F5F3E9"/>
                </a:solidFill>
                <a:latin typeface="Georgia" pitchFamily="34" charset="0"/>
                <a:ea typeface="Georgia" pitchFamily="34" charset="-122"/>
                <a:cs typeface="Georgia" pitchFamily="34" charset="-120"/>
              </a:rPr>
              <a:t>“You are the light of the world. A city situated on a hill cannot be hidden … let your light shine before others, so that they may see your good works and give glory to your Father in heaven.”</a:t>
            </a:r>
            <a:endParaRPr lang="en-US" sz="3000" dirty="0"/>
          </a:p>
        </p:txBody>
      </p:sp>
      <p:sp>
        <p:nvSpPr>
          <p:cNvPr id="5" name="Text 3"/>
          <p:cNvSpPr/>
          <p:nvPr/>
        </p:nvSpPr>
        <p:spPr>
          <a:xfrm>
            <a:off x="0" y="5029200"/>
            <a:ext cx="12191695" cy="548640"/>
          </a:xfrm>
          <a:prstGeom prst="rect">
            <a:avLst/>
          </a:prstGeom>
          <a:noFill/>
          <a:ln/>
        </p:spPr>
        <p:txBody>
          <a:bodyPr wrap="square" rtlCol="0" anchor="ctr"/>
          <a:lstStyle/>
          <a:p>
            <a:pPr algn="ctr" indent="0" marL="0">
              <a:buNone/>
            </a:pPr>
            <a:r>
              <a:rPr lang="en-US" sz="2000" b="1" dirty="0">
                <a:solidFill>
                  <a:srgbClr val="9AA0AE"/>
                </a:solidFill>
                <a:latin typeface="Calibri" pitchFamily="34" charset="0"/>
                <a:ea typeface="Calibri" pitchFamily="34" charset="-122"/>
                <a:cs typeface="Calibri" pitchFamily="34" charset="-120"/>
              </a:rPr>
              <a:t>Matthew 5:14-16  ·  CSB</a:t>
            </a:r>
            <a:endParaRPr lang="en-US" sz="2000" dirty="0"/>
          </a:p>
        </p:txBody>
      </p:sp>
      <p:sp>
        <p:nvSpPr>
          <p:cNvPr id="6" name="Text 4"/>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9AA0AE"/>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1</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The hardest pressures to resist are the ones you’ve stopped </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____________</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1   ·   ANSWER</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The hardest pressures to resist are the ones you’ve stopped </a:t>
            </a:r>
            <a:pPr algn="ctr" indent="0" marL="0">
              <a:lnSpc>
                <a:spcPct val="112000"/>
              </a:lnSpc>
              <a:buNone/>
            </a:pPr>
            <a:r>
              <a:rPr lang="en-US" sz="3400" b="1" dirty="0">
                <a:solidFill>
                  <a:srgbClr val="1A6B6B"/>
                </a:solidFill>
                <a:latin typeface="Georgia" pitchFamily="34" charset="0"/>
                <a:ea typeface="Georgia" pitchFamily="34" charset="-122"/>
                <a:cs typeface="Georgia" pitchFamily="34" charset="-120"/>
              </a:rPr>
              <a:t>noticing</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2</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Paul urges us to live differently “in view of the </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____________</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 of God.” You respond to grace; you don’t earn it.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6EE"/>
        </a:solidFill>
      </p:bgPr>
    </p:bg>
    <p:spTree>
      <p:nvGrpSpPr>
        <p:cNvPr id="1" name=""/>
        <p:cNvGrpSpPr/>
        <p:nvPr/>
      </p:nvGrpSpPr>
      <p:grpSpPr>
        <a:xfrm>
          <a:off x="0" y="0"/>
          <a:ext cx="0" cy="0"/>
          <a:chOff x="0" y="0"/>
          <a:chExt cx="0" cy="0"/>
        </a:xfrm>
      </p:grpSpPr>
      <p:sp>
        <p:nvSpPr>
          <p:cNvPr id="2" name="Shape 0"/>
          <p:cNvSpPr/>
          <p:nvPr/>
        </p:nvSpPr>
        <p:spPr>
          <a:xfrm>
            <a:off x="0" y="0"/>
            <a:ext cx="146304" cy="6858000"/>
          </a:xfrm>
          <a:prstGeom prst="rect">
            <a:avLst/>
          </a:prstGeom>
          <a:solidFill>
            <a:srgbClr val="1A6B6B"/>
          </a:solidFill>
          <a:ln w="12700">
            <a:solidFill>
              <a:srgbClr val="1A6B6B"/>
            </a:solidFill>
            <a:prstDash val="solid"/>
          </a:ln>
        </p:spPr>
      </p:sp>
      <p:sp>
        <p:nvSpPr>
          <p:cNvPr id="3" name="Text 1"/>
          <p:cNvSpPr/>
          <p:nvPr/>
        </p:nvSpPr>
        <p:spPr>
          <a:xfrm>
            <a:off x="0" y="1280160"/>
            <a:ext cx="12191695" cy="457200"/>
          </a:xfrm>
          <a:prstGeom prst="rect">
            <a:avLst/>
          </a:prstGeom>
          <a:noFill/>
          <a:ln/>
        </p:spPr>
        <p:txBody>
          <a:bodyPr wrap="square" rtlCol="0" anchor="ctr"/>
          <a:lstStyle/>
          <a:p>
            <a:pPr algn="ctr" indent="0" marL="0">
              <a:buNone/>
            </a:pPr>
            <a:r>
              <a:rPr lang="en-US" sz="1500" b="1" spc="400" kern="0" dirty="0">
                <a:solidFill>
                  <a:srgbClr val="1A6B6B"/>
                </a:solidFill>
                <a:latin typeface="Calibri" pitchFamily="34" charset="0"/>
                <a:ea typeface="Calibri" pitchFamily="34" charset="-122"/>
                <a:cs typeface="Calibri" pitchFamily="34" charset="-120"/>
              </a:rPr>
              <a:t>KEY CONCEPT 2   ·   ANSWER</a:t>
            </a:r>
            <a:endParaRPr lang="en-US" sz="1500" dirty="0"/>
          </a:p>
        </p:txBody>
      </p:sp>
      <p:sp>
        <p:nvSpPr>
          <p:cNvPr id="4" name="Text 2"/>
          <p:cNvSpPr/>
          <p:nvPr/>
        </p:nvSpPr>
        <p:spPr>
          <a:xfrm>
            <a:off x="1280160" y="2194560"/>
            <a:ext cx="9631375" cy="2651760"/>
          </a:xfrm>
          <a:prstGeom prst="rect">
            <a:avLst/>
          </a:prstGeom>
          <a:noFill/>
          <a:ln/>
        </p:spPr>
        <p:txBody>
          <a:bodyPr wrap="square" rtlCol="0" anchor="ctr"/>
          <a:lstStyle/>
          <a:p>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Paul urges us to live differently “in view of the </a:t>
            </a:r>
            <a:pPr algn="ctr" indent="0" marL="0">
              <a:lnSpc>
                <a:spcPct val="112000"/>
              </a:lnSpc>
              <a:buNone/>
            </a:pPr>
            <a:r>
              <a:rPr lang="en-US" sz="3400" b="1" dirty="0">
                <a:solidFill>
                  <a:srgbClr val="1A6B6B"/>
                </a:solidFill>
                <a:latin typeface="Georgia" pitchFamily="34" charset="0"/>
                <a:ea typeface="Georgia" pitchFamily="34" charset="-122"/>
                <a:cs typeface="Georgia" pitchFamily="34" charset="-120"/>
              </a:rPr>
              <a:t>mercies</a:t>
            </a:r>
            <a:pPr algn="ctr" indent="0" marL="0">
              <a:lnSpc>
                <a:spcPct val="112000"/>
              </a:lnSpc>
              <a:buNone/>
            </a:pPr>
            <a:r>
              <a:rPr lang="en-US" sz="3400" dirty="0">
                <a:solidFill>
                  <a:srgbClr val="2C3E50"/>
                </a:solidFill>
                <a:latin typeface="Georgia" pitchFamily="34" charset="0"/>
                <a:ea typeface="Georgia" pitchFamily="34" charset="-122"/>
                <a:cs typeface="Georgia" pitchFamily="34" charset="-120"/>
              </a:rPr>
              <a:t> of God.” You respond to grace; you don’t earn it.</a:t>
            </a:r>
            <a:endParaRPr lang="en-US" sz="3400" dirty="0"/>
          </a:p>
        </p:txBody>
      </p:sp>
      <p:sp>
        <p:nvSpPr>
          <p:cNvPr id="5" name="Text 3"/>
          <p:cNvSpPr/>
          <p:nvPr/>
        </p:nvSpPr>
        <p:spPr>
          <a:xfrm>
            <a:off x="0" y="6355080"/>
            <a:ext cx="12191695" cy="320040"/>
          </a:xfrm>
          <a:prstGeom prst="rect">
            <a:avLst/>
          </a:prstGeom>
          <a:noFill/>
          <a:ln/>
        </p:spPr>
        <p:txBody>
          <a:bodyPr wrap="square" rtlCol="0" anchor="ctr"/>
          <a:lstStyle/>
          <a:p>
            <a:pPr algn="ctr" indent="0" marL="0">
              <a:buNone/>
            </a:pPr>
            <a:r>
              <a:rPr lang="en-US" sz="1200" dirty="0">
                <a:solidFill>
                  <a:srgbClr val="A6A29A"/>
                </a:solidFill>
                <a:latin typeface="Calibri" pitchFamily="34" charset="0"/>
                <a:ea typeface="Calibri" pitchFamily="34" charset="-122"/>
                <a:cs typeface="Calibri" pitchFamily="34" charset="-120"/>
              </a:rPr>
              <a:t>My First Year in Christ   ·   Lesson 11</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27</Slides>
  <Notes>27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2026-07-06T13:25:05Z</dcterms:created>
  <dcterms:modified xsi:type="dcterms:W3CDTF">2026-07-06T13:25:05Z</dcterms:modified>
</cp:coreProperties>
</file>