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F35"/>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41732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MY FIRST YEAR IN CHRIST   ·   WORKBOOK 1</a:t>
            </a:r>
            <a:endParaRPr lang="en-US" sz="1500" dirty="0"/>
          </a:p>
        </p:txBody>
      </p:sp>
      <p:sp>
        <p:nvSpPr>
          <p:cNvPr id="4" name="Text 2"/>
          <p:cNvSpPr/>
          <p:nvPr/>
        </p:nvSpPr>
        <p:spPr>
          <a:xfrm>
            <a:off x="457200" y="2148840"/>
            <a:ext cx="11277295" cy="1554480"/>
          </a:xfrm>
          <a:prstGeom prst="rect">
            <a:avLst/>
          </a:prstGeom>
          <a:noFill/>
          <a:ln/>
        </p:spPr>
        <p:txBody>
          <a:bodyPr wrap="square" rtlCol="0" anchor="ctr"/>
          <a:lstStyle/>
          <a:p>
            <a:pPr algn="ctr" indent="0" marL="0">
              <a:buNone/>
            </a:pPr>
            <a:r>
              <a:rPr lang="en-US" sz="5000" b="1" dirty="0">
                <a:solidFill>
                  <a:srgbClr val="F5F3E9"/>
                </a:solidFill>
                <a:latin typeface="Georgia" pitchFamily="34" charset="0"/>
                <a:ea typeface="Georgia" pitchFamily="34" charset="-122"/>
                <a:cs typeface="Georgia" pitchFamily="34" charset="-120"/>
              </a:rPr>
              <a:t>Staying Faithful for the Long Run</a:t>
            </a:r>
            <a:endParaRPr lang="en-US" sz="5000" dirty="0"/>
          </a:p>
        </p:txBody>
      </p:sp>
      <p:sp>
        <p:nvSpPr>
          <p:cNvPr id="5" name="Text 3"/>
          <p:cNvSpPr/>
          <p:nvPr/>
        </p:nvSpPr>
        <p:spPr>
          <a:xfrm>
            <a:off x="0" y="3886200"/>
            <a:ext cx="12191695" cy="822960"/>
          </a:xfrm>
          <a:prstGeom prst="rect">
            <a:avLst/>
          </a:prstGeom>
          <a:noFill/>
          <a:ln/>
        </p:spPr>
        <p:txBody>
          <a:bodyPr wrap="square" rtlCol="0" anchor="ctr"/>
          <a:lstStyle/>
          <a:p>
            <a:pPr algn="ctr" indent="0" marL="0">
              <a:buNone/>
            </a:pPr>
            <a:r>
              <a:rPr lang="en-US" sz="3000" i="1" dirty="0">
                <a:solidFill>
                  <a:srgbClr val="9AA0AE"/>
                </a:solidFill>
                <a:latin typeface="Georgia" pitchFamily="34" charset="0"/>
                <a:ea typeface="Georgia" pitchFamily="34" charset="-122"/>
                <a:cs typeface="Georgia" pitchFamily="34" charset="-120"/>
              </a:rPr>
              <a:t>Lesson 13</a:t>
            </a:r>
            <a:endParaRPr lang="en-US" sz="3000" dirty="0"/>
          </a:p>
        </p:txBody>
      </p:sp>
      <p:sp>
        <p:nvSpPr>
          <p:cNvPr id="6" name="Text 4"/>
          <p:cNvSpPr/>
          <p:nvPr/>
        </p:nvSpPr>
        <p:spPr>
          <a:xfrm>
            <a:off x="0" y="5212080"/>
            <a:ext cx="12191695" cy="457200"/>
          </a:xfrm>
          <a:prstGeom prst="rect">
            <a:avLst/>
          </a:prstGeom>
          <a:noFill/>
          <a:ln/>
        </p:spPr>
        <p:txBody>
          <a:bodyPr wrap="square" rtlCol="0" anchor="ctr"/>
          <a:lstStyle/>
          <a:p>
            <a:pPr algn="ctr" indent="0" marL="0">
              <a:buNone/>
            </a:pPr>
            <a:r>
              <a:rPr lang="en-US" sz="1800" dirty="0">
                <a:solidFill>
                  <a:srgbClr val="9AA0AE"/>
                </a:solidFill>
                <a:latin typeface="Calibri" pitchFamily="34" charset="0"/>
                <a:ea typeface="Calibri" pitchFamily="34" charset="-122"/>
                <a:cs typeface="Calibri" pitchFamily="34" charset="-120"/>
              </a:rPr>
              <a:t>Monday Night Study   ·   July 20, 2026</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3</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The Christian life is not a sprint you win with one burst. We run with </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____________</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3   ·   ANSWER</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The Christian life is not a sprint you win with one burst. We run with </a:t>
            </a:r>
            <a:pPr algn="ctr" indent="0" marL="0">
              <a:lnSpc>
                <a:spcPct val="112000"/>
              </a:lnSpc>
              <a:buNone/>
            </a:pPr>
            <a:r>
              <a:rPr lang="en-US" sz="3400" b="1" dirty="0">
                <a:solidFill>
                  <a:srgbClr val="1A6B6B"/>
                </a:solidFill>
                <a:latin typeface="Georgia" pitchFamily="34" charset="0"/>
                <a:ea typeface="Georgia" pitchFamily="34" charset="-122"/>
                <a:cs typeface="Georgia" pitchFamily="34" charset="-120"/>
              </a:rPr>
              <a:t>endurance</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4</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You don’t run by examining yourself. You run by keeping your </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____________</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 on Jesus.</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4   ·   ANSWER</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You don’t run by examining yourself. You run by keeping your </a:t>
            </a:r>
            <a:pPr algn="ctr" indent="0" marL="0">
              <a:lnSpc>
                <a:spcPct val="112000"/>
              </a:lnSpc>
              <a:buNone/>
            </a:pPr>
            <a:r>
              <a:rPr lang="en-US" sz="3400" b="1" dirty="0">
                <a:solidFill>
                  <a:srgbClr val="1A6B6B"/>
                </a:solidFill>
                <a:latin typeface="Georgia" pitchFamily="34" charset="0"/>
                <a:ea typeface="Georgia" pitchFamily="34" charset="-122"/>
                <a:cs typeface="Georgia" pitchFamily="34" charset="-120"/>
              </a:rPr>
              <a:t>eyes</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 on Jesus.</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5</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You stay faithful not by willpower, but because the One who began this work will </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____________</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 it.</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5   ·   ANSWER</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You stay faithful not by willpower, but because the One who began this work will </a:t>
            </a:r>
            <a:pPr algn="ctr" indent="0" marL="0">
              <a:lnSpc>
                <a:spcPct val="112000"/>
              </a:lnSpc>
              <a:buNone/>
            </a:pPr>
            <a:r>
              <a:rPr lang="en-US" sz="3400" b="1" dirty="0">
                <a:solidFill>
                  <a:srgbClr val="1A6B6B"/>
                </a:solidFill>
                <a:latin typeface="Georgia" pitchFamily="34" charset="0"/>
                <a:ea typeface="Georgia" pitchFamily="34" charset="-122"/>
                <a:cs typeface="Georgia" pitchFamily="34" charset="-120"/>
              </a:rPr>
              <a:t>finish</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 it.</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77724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OPENING QUESTION</a:t>
            </a:r>
            <a:endParaRPr lang="en-US" sz="1500" dirty="0"/>
          </a:p>
        </p:txBody>
      </p:sp>
      <p:sp>
        <p:nvSpPr>
          <p:cNvPr id="4" name="Text 2"/>
          <p:cNvSpPr/>
          <p:nvPr/>
        </p:nvSpPr>
        <p:spPr>
          <a:xfrm>
            <a:off x="822960" y="1554480"/>
            <a:ext cx="1371600" cy="1463040"/>
          </a:xfrm>
          <a:prstGeom prst="rect">
            <a:avLst/>
          </a:prstGeom>
          <a:noFill/>
          <a:ln/>
        </p:spPr>
        <p:txBody>
          <a:bodyPr wrap="square" rtlCol="0" anchor="ctr"/>
          <a:lstStyle/>
          <a:p>
            <a:pPr algn="ctr" indent="0" marL="0">
              <a:buNone/>
            </a:pPr>
            <a:r>
              <a:rPr lang="en-US" sz="9600" b="1" dirty="0">
                <a:solidFill>
                  <a:srgbClr val="1A6B6B"/>
                </a:solidFill>
                <a:latin typeface="Georgia" pitchFamily="34" charset="0"/>
                <a:ea typeface="Georgia" pitchFamily="34" charset="-122"/>
                <a:cs typeface="Georgia" pitchFamily="34" charset="-120"/>
              </a:rPr>
              <a:t>1</a:t>
            </a:r>
            <a:endParaRPr lang="en-US" sz="9600" dirty="0"/>
          </a:p>
        </p:txBody>
      </p:sp>
      <p:sp>
        <p:nvSpPr>
          <p:cNvPr id="5" name="Text 3"/>
          <p:cNvSpPr/>
          <p:nvPr/>
        </p:nvSpPr>
        <p:spPr>
          <a:xfrm>
            <a:off x="2377440" y="1463040"/>
            <a:ext cx="9082735" cy="3291840"/>
          </a:xfrm>
          <a:prstGeom prst="rect">
            <a:avLst/>
          </a:prstGeom>
          <a:noFill/>
          <a:ln/>
        </p:spPr>
        <p:txBody>
          <a:bodyPr wrap="square" rtlCol="0" anchor="ctr"/>
          <a:lstStyle/>
          <a:p>
            <a:pPr algn="l" indent="0" marL="0">
              <a:lnSpc>
                <a:spcPct val="114000"/>
              </a:lnSpc>
              <a:buNone/>
            </a:pPr>
            <a:r>
              <a:rPr lang="en-US" sz="3000" dirty="0">
                <a:solidFill>
                  <a:srgbClr val="2C3E50"/>
                </a:solidFill>
                <a:latin typeface="Georgia" pitchFamily="34" charset="0"/>
                <a:ea typeface="Georgia" pitchFamily="34" charset="-122"/>
                <a:cs typeface="Georgia" pitchFamily="34" charset="-120"/>
              </a:rPr>
              <a:t>Have you noticed the early momentum of following Jesus starting to level off? What has that shift been like?</a:t>
            </a:r>
            <a:endParaRPr lang="en-US" sz="3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77724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OPENING QUESTION</a:t>
            </a:r>
            <a:endParaRPr lang="en-US" sz="1500" dirty="0"/>
          </a:p>
        </p:txBody>
      </p:sp>
      <p:sp>
        <p:nvSpPr>
          <p:cNvPr id="4" name="Text 2"/>
          <p:cNvSpPr/>
          <p:nvPr/>
        </p:nvSpPr>
        <p:spPr>
          <a:xfrm>
            <a:off x="822960" y="1554480"/>
            <a:ext cx="1371600" cy="1463040"/>
          </a:xfrm>
          <a:prstGeom prst="rect">
            <a:avLst/>
          </a:prstGeom>
          <a:noFill/>
          <a:ln/>
        </p:spPr>
        <p:txBody>
          <a:bodyPr wrap="square" rtlCol="0" anchor="ctr"/>
          <a:lstStyle/>
          <a:p>
            <a:pPr algn="ctr" indent="0" marL="0">
              <a:buNone/>
            </a:pPr>
            <a:r>
              <a:rPr lang="en-US" sz="9600" b="1" dirty="0">
                <a:solidFill>
                  <a:srgbClr val="1A6B6B"/>
                </a:solidFill>
                <a:latin typeface="Georgia" pitchFamily="34" charset="0"/>
                <a:ea typeface="Georgia" pitchFamily="34" charset="-122"/>
                <a:cs typeface="Georgia" pitchFamily="34" charset="-120"/>
              </a:rPr>
              <a:t>2</a:t>
            </a:r>
            <a:endParaRPr lang="en-US" sz="9600" dirty="0"/>
          </a:p>
        </p:txBody>
      </p:sp>
      <p:sp>
        <p:nvSpPr>
          <p:cNvPr id="5" name="Text 3"/>
          <p:cNvSpPr/>
          <p:nvPr/>
        </p:nvSpPr>
        <p:spPr>
          <a:xfrm>
            <a:off x="2377440" y="1463040"/>
            <a:ext cx="9082735" cy="3291840"/>
          </a:xfrm>
          <a:prstGeom prst="rect">
            <a:avLst/>
          </a:prstGeom>
          <a:noFill/>
          <a:ln/>
        </p:spPr>
        <p:txBody>
          <a:bodyPr wrap="square" rtlCol="0" anchor="ctr"/>
          <a:lstStyle/>
          <a:p>
            <a:pPr algn="l" indent="0" marL="0">
              <a:lnSpc>
                <a:spcPct val="114000"/>
              </a:lnSpc>
              <a:buNone/>
            </a:pPr>
            <a:r>
              <a:rPr lang="en-US" sz="3000" dirty="0">
                <a:solidFill>
                  <a:srgbClr val="2C3E50"/>
                </a:solidFill>
                <a:latin typeface="Georgia" pitchFamily="34" charset="0"/>
                <a:ea typeface="Georgia" pitchFamily="34" charset="-122"/>
                <a:cs typeface="Georgia" pitchFamily="34" charset="-120"/>
              </a:rPr>
              <a:t>Think of someone who has walked faithfully with God for decades. What have you noticed about how they last?</a:t>
            </a:r>
            <a:endParaRPr lang="en-US" sz="3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77724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CORE QUESTION</a:t>
            </a:r>
            <a:endParaRPr lang="en-US" sz="1500" dirty="0"/>
          </a:p>
        </p:txBody>
      </p:sp>
      <p:sp>
        <p:nvSpPr>
          <p:cNvPr id="4" name="Text 2"/>
          <p:cNvSpPr/>
          <p:nvPr/>
        </p:nvSpPr>
        <p:spPr>
          <a:xfrm>
            <a:off x="822960" y="1554480"/>
            <a:ext cx="1371600" cy="1463040"/>
          </a:xfrm>
          <a:prstGeom prst="rect">
            <a:avLst/>
          </a:prstGeom>
          <a:noFill/>
          <a:ln/>
        </p:spPr>
        <p:txBody>
          <a:bodyPr wrap="square" rtlCol="0" anchor="ctr"/>
          <a:lstStyle/>
          <a:p>
            <a:pPr algn="ctr" indent="0" marL="0">
              <a:buNone/>
            </a:pPr>
            <a:r>
              <a:rPr lang="en-US" sz="9600" b="1" dirty="0">
                <a:solidFill>
                  <a:srgbClr val="1A6B6B"/>
                </a:solidFill>
                <a:latin typeface="Georgia" pitchFamily="34" charset="0"/>
                <a:ea typeface="Georgia" pitchFamily="34" charset="-122"/>
                <a:cs typeface="Georgia" pitchFamily="34" charset="-120"/>
              </a:rPr>
              <a:t>3</a:t>
            </a:r>
            <a:endParaRPr lang="en-US" sz="9600" dirty="0"/>
          </a:p>
        </p:txBody>
      </p:sp>
      <p:sp>
        <p:nvSpPr>
          <p:cNvPr id="5" name="Text 3"/>
          <p:cNvSpPr/>
          <p:nvPr/>
        </p:nvSpPr>
        <p:spPr>
          <a:xfrm>
            <a:off x="2377440" y="1463040"/>
            <a:ext cx="9082735" cy="3291840"/>
          </a:xfrm>
          <a:prstGeom prst="rect">
            <a:avLst/>
          </a:prstGeom>
          <a:noFill/>
          <a:ln/>
        </p:spPr>
        <p:txBody>
          <a:bodyPr wrap="square" rtlCol="0" anchor="ctr"/>
          <a:lstStyle/>
          <a:p>
            <a:pPr algn="l" indent="0" marL="0">
              <a:lnSpc>
                <a:spcPct val="114000"/>
              </a:lnSpc>
              <a:buNone/>
            </a:pPr>
            <a:r>
              <a:rPr lang="en-US" sz="3000" dirty="0">
                <a:solidFill>
                  <a:srgbClr val="2C3E50"/>
                </a:solidFill>
                <a:latin typeface="Georgia" pitchFamily="34" charset="0"/>
                <a:ea typeface="Georgia" pitchFamily="34" charset="-122"/>
                <a:cs typeface="Georgia" pitchFamily="34" charset="-120"/>
              </a:rPr>
              <a:t>What’s one weight, not necessarily a sin, just a weight, that’s been slowing you down lately? What would it look like to set it down?</a:t>
            </a:r>
            <a:endParaRPr lang="en-US" sz="3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77724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CORE QUESTION</a:t>
            </a:r>
            <a:endParaRPr lang="en-US" sz="1500" dirty="0"/>
          </a:p>
        </p:txBody>
      </p:sp>
      <p:sp>
        <p:nvSpPr>
          <p:cNvPr id="4" name="Text 2"/>
          <p:cNvSpPr/>
          <p:nvPr/>
        </p:nvSpPr>
        <p:spPr>
          <a:xfrm>
            <a:off x="822960" y="1554480"/>
            <a:ext cx="1371600" cy="1463040"/>
          </a:xfrm>
          <a:prstGeom prst="rect">
            <a:avLst/>
          </a:prstGeom>
          <a:noFill/>
          <a:ln/>
        </p:spPr>
        <p:txBody>
          <a:bodyPr wrap="square" rtlCol="0" anchor="ctr"/>
          <a:lstStyle/>
          <a:p>
            <a:pPr algn="ctr" indent="0" marL="0">
              <a:buNone/>
            </a:pPr>
            <a:r>
              <a:rPr lang="en-US" sz="9600" b="1" dirty="0">
                <a:solidFill>
                  <a:srgbClr val="1A6B6B"/>
                </a:solidFill>
                <a:latin typeface="Georgia" pitchFamily="34" charset="0"/>
                <a:ea typeface="Georgia" pitchFamily="34" charset="-122"/>
                <a:cs typeface="Georgia" pitchFamily="34" charset="-120"/>
              </a:rPr>
              <a:t>4</a:t>
            </a:r>
            <a:endParaRPr lang="en-US" sz="9600" dirty="0"/>
          </a:p>
        </p:txBody>
      </p:sp>
      <p:sp>
        <p:nvSpPr>
          <p:cNvPr id="5" name="Text 3"/>
          <p:cNvSpPr/>
          <p:nvPr/>
        </p:nvSpPr>
        <p:spPr>
          <a:xfrm>
            <a:off x="2377440" y="1463040"/>
            <a:ext cx="9082735" cy="3291840"/>
          </a:xfrm>
          <a:prstGeom prst="rect">
            <a:avLst/>
          </a:prstGeom>
          <a:noFill/>
          <a:ln/>
        </p:spPr>
        <p:txBody>
          <a:bodyPr wrap="square" rtlCol="0" anchor="ctr"/>
          <a:lstStyle/>
          <a:p>
            <a:pPr algn="l" indent="0" marL="0">
              <a:lnSpc>
                <a:spcPct val="114000"/>
              </a:lnSpc>
              <a:buNone/>
            </a:pPr>
            <a:r>
              <a:rPr lang="en-US" sz="3000" dirty="0">
                <a:solidFill>
                  <a:srgbClr val="2C3E50"/>
                </a:solidFill>
                <a:latin typeface="Georgia" pitchFamily="34" charset="0"/>
                <a:ea typeface="Georgia" pitchFamily="34" charset="-122"/>
                <a:cs typeface="Georgia" pitchFamily="34" charset="-120"/>
              </a:rPr>
              <a:t>Where have you been waiting to feel more spiritual before you act, instead of just taking the next ordinary step? What’s one small step available to you today?</a:t>
            </a:r>
            <a:endParaRPr lang="en-US" sz="3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1F35"/>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73736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LESSON 13</a:t>
            </a:r>
            <a:endParaRPr lang="en-US" sz="1500" dirty="0"/>
          </a:p>
        </p:txBody>
      </p:sp>
      <p:sp>
        <p:nvSpPr>
          <p:cNvPr id="4" name="Text 2"/>
          <p:cNvSpPr/>
          <p:nvPr/>
        </p:nvSpPr>
        <p:spPr>
          <a:xfrm>
            <a:off x="0" y="2377440"/>
            <a:ext cx="12191695" cy="1280160"/>
          </a:xfrm>
          <a:prstGeom prst="rect">
            <a:avLst/>
          </a:prstGeom>
          <a:noFill/>
          <a:ln/>
        </p:spPr>
        <p:txBody>
          <a:bodyPr wrap="square" rtlCol="0" anchor="ctr"/>
          <a:lstStyle/>
          <a:p>
            <a:pPr algn="ctr" indent="0" marL="0">
              <a:buNone/>
            </a:pPr>
            <a:r>
              <a:rPr lang="en-US" sz="5400" b="1" dirty="0">
                <a:solidFill>
                  <a:srgbClr val="F5F3E9"/>
                </a:solidFill>
                <a:latin typeface="Georgia" pitchFamily="34" charset="0"/>
                <a:ea typeface="Georgia" pitchFamily="34" charset="-122"/>
                <a:cs typeface="Georgia" pitchFamily="34" charset="-120"/>
              </a:rPr>
              <a:t>Let’s watch.</a:t>
            </a:r>
            <a:endParaRPr lang="en-US" sz="5400" dirty="0"/>
          </a:p>
        </p:txBody>
      </p:sp>
      <p:sp>
        <p:nvSpPr>
          <p:cNvPr id="5" name="Text 3"/>
          <p:cNvSpPr/>
          <p:nvPr/>
        </p:nvSpPr>
        <p:spPr>
          <a:xfrm>
            <a:off x="0" y="3931920"/>
            <a:ext cx="12191695" cy="822960"/>
          </a:xfrm>
          <a:prstGeom prst="rect">
            <a:avLst/>
          </a:prstGeom>
          <a:noFill/>
          <a:ln/>
        </p:spPr>
        <p:txBody>
          <a:bodyPr wrap="square" rtlCol="0" anchor="ctr"/>
          <a:lstStyle/>
          <a:p>
            <a:pPr algn="ctr" indent="0" marL="0">
              <a:buNone/>
            </a:pPr>
            <a:r>
              <a:rPr lang="en-US" sz="3000" i="1" dirty="0">
                <a:solidFill>
                  <a:srgbClr val="9AA0AE"/>
                </a:solidFill>
                <a:latin typeface="Georgia" pitchFamily="34" charset="0"/>
                <a:ea typeface="Georgia" pitchFamily="34" charset="-122"/>
                <a:cs typeface="Georgia" pitchFamily="34" charset="-120"/>
              </a:rPr>
              <a:t>Teaching video   ·   about 12 minutes</a:t>
            </a:r>
            <a:endParaRPr lang="en-US" sz="3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9AA0AE"/>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77724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CORE QUESTION</a:t>
            </a:r>
            <a:endParaRPr lang="en-US" sz="1500" dirty="0"/>
          </a:p>
        </p:txBody>
      </p:sp>
      <p:sp>
        <p:nvSpPr>
          <p:cNvPr id="4" name="Text 2"/>
          <p:cNvSpPr/>
          <p:nvPr/>
        </p:nvSpPr>
        <p:spPr>
          <a:xfrm>
            <a:off x="822960" y="1554480"/>
            <a:ext cx="1371600" cy="1463040"/>
          </a:xfrm>
          <a:prstGeom prst="rect">
            <a:avLst/>
          </a:prstGeom>
          <a:noFill/>
          <a:ln/>
        </p:spPr>
        <p:txBody>
          <a:bodyPr wrap="square" rtlCol="0" anchor="ctr"/>
          <a:lstStyle/>
          <a:p>
            <a:pPr algn="ctr" indent="0" marL="0">
              <a:buNone/>
            </a:pPr>
            <a:r>
              <a:rPr lang="en-US" sz="9600" b="1" dirty="0">
                <a:solidFill>
                  <a:srgbClr val="1A6B6B"/>
                </a:solidFill>
                <a:latin typeface="Georgia" pitchFamily="34" charset="0"/>
                <a:ea typeface="Georgia" pitchFamily="34" charset="-122"/>
                <a:cs typeface="Georgia" pitchFamily="34" charset="-120"/>
              </a:rPr>
              <a:t>5</a:t>
            </a:r>
            <a:endParaRPr lang="en-US" sz="9600" dirty="0"/>
          </a:p>
        </p:txBody>
      </p:sp>
      <p:sp>
        <p:nvSpPr>
          <p:cNvPr id="5" name="Text 3"/>
          <p:cNvSpPr/>
          <p:nvPr/>
        </p:nvSpPr>
        <p:spPr>
          <a:xfrm>
            <a:off x="2377440" y="1463040"/>
            <a:ext cx="9082735" cy="3291840"/>
          </a:xfrm>
          <a:prstGeom prst="rect">
            <a:avLst/>
          </a:prstGeom>
          <a:noFill/>
          <a:ln/>
        </p:spPr>
        <p:txBody>
          <a:bodyPr wrap="square" rtlCol="0" anchor="ctr"/>
          <a:lstStyle/>
          <a:p>
            <a:pPr algn="l" indent="0" marL="0">
              <a:lnSpc>
                <a:spcPct val="114000"/>
              </a:lnSpc>
              <a:buNone/>
            </a:pPr>
            <a:r>
              <a:rPr lang="en-US" sz="3000" dirty="0">
                <a:solidFill>
                  <a:srgbClr val="2C3E50"/>
                </a:solidFill>
                <a:latin typeface="Georgia" pitchFamily="34" charset="0"/>
                <a:ea typeface="Georgia" pitchFamily="34" charset="-122"/>
                <a:cs typeface="Georgia" pitchFamily="34" charset="-120"/>
              </a:rPr>
              <a:t>When you take spiritual inventory, do you tend to look mostly at yourself or mostly at Jesus? What might change if you kept your eyes on him?</a:t>
            </a:r>
            <a:endParaRPr lang="en-US" sz="3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77724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DEEPER QUESTION</a:t>
            </a:r>
            <a:endParaRPr lang="en-US" sz="1500" dirty="0"/>
          </a:p>
        </p:txBody>
      </p:sp>
      <p:sp>
        <p:nvSpPr>
          <p:cNvPr id="4" name="Text 2"/>
          <p:cNvSpPr/>
          <p:nvPr/>
        </p:nvSpPr>
        <p:spPr>
          <a:xfrm>
            <a:off x="822960" y="1554480"/>
            <a:ext cx="1371600" cy="1463040"/>
          </a:xfrm>
          <a:prstGeom prst="rect">
            <a:avLst/>
          </a:prstGeom>
          <a:noFill/>
          <a:ln/>
        </p:spPr>
        <p:txBody>
          <a:bodyPr wrap="square" rtlCol="0" anchor="ctr"/>
          <a:lstStyle/>
          <a:p>
            <a:pPr algn="ctr" indent="0" marL="0">
              <a:buNone/>
            </a:pPr>
            <a:r>
              <a:rPr lang="en-US" sz="9600" b="1" dirty="0">
                <a:solidFill>
                  <a:srgbClr val="C8960C"/>
                </a:solidFill>
                <a:latin typeface="Georgia" pitchFamily="34" charset="0"/>
                <a:ea typeface="Georgia" pitchFamily="34" charset="-122"/>
                <a:cs typeface="Georgia" pitchFamily="34" charset="-120"/>
              </a:rPr>
              <a:t>6</a:t>
            </a:r>
            <a:endParaRPr lang="en-US" sz="9600" dirty="0"/>
          </a:p>
        </p:txBody>
      </p:sp>
      <p:sp>
        <p:nvSpPr>
          <p:cNvPr id="5" name="Text 3"/>
          <p:cNvSpPr/>
          <p:nvPr/>
        </p:nvSpPr>
        <p:spPr>
          <a:xfrm>
            <a:off x="2377440" y="1463040"/>
            <a:ext cx="9082735" cy="3291840"/>
          </a:xfrm>
          <a:prstGeom prst="rect">
            <a:avLst/>
          </a:prstGeom>
          <a:noFill/>
          <a:ln/>
        </p:spPr>
        <p:txBody>
          <a:bodyPr wrap="square" rtlCol="0" anchor="ctr"/>
          <a:lstStyle/>
          <a:p>
            <a:pPr algn="l" indent="0" marL="0">
              <a:lnSpc>
                <a:spcPct val="114000"/>
              </a:lnSpc>
              <a:buNone/>
            </a:pPr>
            <a:r>
              <a:rPr lang="en-US" sz="3000" dirty="0">
                <a:solidFill>
                  <a:srgbClr val="2C3E50"/>
                </a:solidFill>
                <a:latin typeface="Georgia" pitchFamily="34" charset="0"/>
                <a:ea typeface="Georgia" pitchFamily="34" charset="-122"/>
                <a:cs typeface="Georgia" pitchFamily="34" charset="-120"/>
              </a:rPr>
              <a:t>Does your confidence for the long run rest more on your willpower or on God’s faithfulness to finish what he started? What would it free you to do to trust the second one?</a:t>
            </a:r>
            <a:endParaRPr lang="en-US" sz="3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77724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DEEPER QUESTION</a:t>
            </a:r>
            <a:endParaRPr lang="en-US" sz="1500" dirty="0"/>
          </a:p>
        </p:txBody>
      </p:sp>
      <p:sp>
        <p:nvSpPr>
          <p:cNvPr id="4" name="Text 2"/>
          <p:cNvSpPr/>
          <p:nvPr/>
        </p:nvSpPr>
        <p:spPr>
          <a:xfrm>
            <a:off x="822960" y="1554480"/>
            <a:ext cx="1371600" cy="1463040"/>
          </a:xfrm>
          <a:prstGeom prst="rect">
            <a:avLst/>
          </a:prstGeom>
          <a:noFill/>
          <a:ln/>
        </p:spPr>
        <p:txBody>
          <a:bodyPr wrap="square" rtlCol="0" anchor="ctr"/>
          <a:lstStyle/>
          <a:p>
            <a:pPr algn="ctr" indent="0" marL="0">
              <a:buNone/>
            </a:pPr>
            <a:r>
              <a:rPr lang="en-US" sz="9600" b="1" dirty="0">
                <a:solidFill>
                  <a:srgbClr val="C8960C"/>
                </a:solidFill>
                <a:latin typeface="Georgia" pitchFamily="34" charset="0"/>
                <a:ea typeface="Georgia" pitchFamily="34" charset="-122"/>
                <a:cs typeface="Georgia" pitchFamily="34" charset="-120"/>
              </a:rPr>
              <a:t>7</a:t>
            </a:r>
            <a:endParaRPr lang="en-US" sz="9600" dirty="0"/>
          </a:p>
        </p:txBody>
      </p:sp>
      <p:sp>
        <p:nvSpPr>
          <p:cNvPr id="5" name="Text 3"/>
          <p:cNvSpPr/>
          <p:nvPr/>
        </p:nvSpPr>
        <p:spPr>
          <a:xfrm>
            <a:off x="2377440" y="1463040"/>
            <a:ext cx="9082735" cy="3291840"/>
          </a:xfrm>
          <a:prstGeom prst="rect">
            <a:avLst/>
          </a:prstGeom>
          <a:noFill/>
          <a:ln/>
        </p:spPr>
        <p:txBody>
          <a:bodyPr wrap="square" rtlCol="0" anchor="ctr"/>
          <a:lstStyle/>
          <a:p>
            <a:pPr algn="l" indent="0" marL="0">
              <a:lnSpc>
                <a:spcPct val="114000"/>
              </a:lnSpc>
              <a:buNone/>
            </a:pPr>
            <a:r>
              <a:rPr lang="en-US" sz="3000" dirty="0">
                <a:solidFill>
                  <a:srgbClr val="2C3E50"/>
                </a:solidFill>
                <a:latin typeface="Georgia" pitchFamily="34" charset="0"/>
                <a:ea typeface="Georgia" pitchFamily="34" charset="-122"/>
                <a:cs typeface="Georgia" pitchFamily="34" charset="-120"/>
              </a:rPr>
              <a:t>As your first year comes to a close, what would it look like to keep your face set toward Jesus in the year ahead?</a:t>
            </a:r>
            <a:endParaRPr lang="en-US" sz="3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A1F35"/>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14300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LOOKING TO JESUS  ·  LUKE 9:51</a:t>
            </a:r>
            <a:endParaRPr lang="en-US" sz="1500" dirty="0"/>
          </a:p>
        </p:txBody>
      </p:sp>
      <p:sp>
        <p:nvSpPr>
          <p:cNvPr id="4" name="Text 2"/>
          <p:cNvSpPr/>
          <p:nvPr/>
        </p:nvSpPr>
        <p:spPr>
          <a:xfrm>
            <a:off x="1005840" y="1965960"/>
            <a:ext cx="10180015" cy="2651760"/>
          </a:xfrm>
          <a:prstGeom prst="rect">
            <a:avLst/>
          </a:prstGeom>
          <a:noFill/>
          <a:ln/>
        </p:spPr>
        <p:txBody>
          <a:bodyPr wrap="square" rtlCol="0" anchor="ctr"/>
          <a:lstStyle/>
          <a:p>
            <a:pPr algn="ctr" indent="0" marL="0">
              <a:lnSpc>
                <a:spcPct val="112000"/>
              </a:lnSpc>
              <a:buNone/>
            </a:pPr>
            <a:r>
              <a:rPr lang="en-US" sz="3000" i="1" dirty="0">
                <a:solidFill>
                  <a:srgbClr val="F5F3E9"/>
                </a:solidFill>
                <a:latin typeface="Georgia" pitchFamily="34" charset="0"/>
                <a:ea typeface="Georgia" pitchFamily="34" charset="-122"/>
                <a:cs typeface="Georgia" pitchFamily="34" charset="-120"/>
              </a:rPr>
              <a:t>“When the days were coming to a close for him to be taken up, he determined to journey to Jerusalem.” He set his face toward the goal, and kept walking.</a:t>
            </a:r>
            <a:endParaRPr lang="en-US" sz="3000" dirty="0"/>
          </a:p>
        </p:txBody>
      </p:sp>
      <p:sp>
        <p:nvSpPr>
          <p:cNvPr id="5" name="Text 3"/>
          <p:cNvSpPr/>
          <p:nvPr/>
        </p:nvSpPr>
        <p:spPr>
          <a:xfrm>
            <a:off x="0" y="5029200"/>
            <a:ext cx="12191695" cy="548640"/>
          </a:xfrm>
          <a:prstGeom prst="rect">
            <a:avLst/>
          </a:prstGeom>
          <a:noFill/>
          <a:ln/>
        </p:spPr>
        <p:txBody>
          <a:bodyPr wrap="square" rtlCol="0" anchor="ctr"/>
          <a:lstStyle/>
          <a:p>
            <a:pPr algn="ctr" indent="0" marL="0">
              <a:buNone/>
            </a:pPr>
            <a:r>
              <a:rPr lang="en-US" sz="2000" b="1" dirty="0">
                <a:solidFill>
                  <a:srgbClr val="9AA0AE"/>
                </a:solidFill>
                <a:latin typeface="Calibri" pitchFamily="34" charset="0"/>
                <a:ea typeface="Calibri" pitchFamily="34" charset="-122"/>
                <a:cs typeface="Calibri" pitchFamily="34" charset="-120"/>
              </a:rPr>
              <a:t>Luke 9:51  ·  CSB</a:t>
            </a:r>
            <a:endParaRPr lang="en-US" sz="2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9AA0AE"/>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1A1F35"/>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86868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THIS WEEK   ·   JOURNALING</a:t>
            </a:r>
            <a:endParaRPr lang="en-US" sz="1500" dirty="0"/>
          </a:p>
        </p:txBody>
      </p:sp>
      <p:sp>
        <p:nvSpPr>
          <p:cNvPr id="4" name="Text 2"/>
          <p:cNvSpPr/>
          <p:nvPr/>
        </p:nvSpPr>
        <p:spPr>
          <a:xfrm>
            <a:off x="1097280" y="1920240"/>
            <a:ext cx="9997135" cy="1188720"/>
          </a:xfrm>
          <a:prstGeom prst="rect">
            <a:avLst/>
          </a:prstGeom>
          <a:noFill/>
          <a:ln/>
        </p:spPr>
        <p:txBody>
          <a:bodyPr wrap="square" rtlCol="0" anchor="t"/>
          <a:lstStyle/>
          <a:p>
            <a:pPr algn="l" indent="0" marL="0">
              <a:lnSpc>
                <a:spcPct val="110000"/>
              </a:lnSpc>
              <a:buNone/>
            </a:pPr>
            <a:r>
              <a:rPr lang="en-US" sz="2200" b="1" dirty="0">
                <a:solidFill>
                  <a:srgbClr val="C8960C"/>
                </a:solidFill>
                <a:latin typeface="Georgia" pitchFamily="34" charset="0"/>
                <a:ea typeface="Georgia" pitchFamily="34" charset="-122"/>
                <a:cs typeface="Georgia" pitchFamily="34" charset="-120"/>
              </a:rPr>
              <a:t>1    </a:t>
            </a:r>
            <a:pPr algn="l" indent="0" marL="0">
              <a:lnSpc>
                <a:spcPct val="110000"/>
              </a:lnSpc>
              <a:buNone/>
            </a:pPr>
            <a:r>
              <a:rPr lang="en-US" sz="2200" dirty="0">
                <a:solidFill>
                  <a:srgbClr val="F5F3E9"/>
                </a:solidFill>
                <a:latin typeface="Georgia" pitchFamily="34" charset="0"/>
                <a:ea typeface="Georgia" pitchFamily="34" charset="-122"/>
                <a:cs typeface="Georgia" pitchFamily="34" charset="-120"/>
              </a:rPr>
              <a:t>Where has the early excitement of following Jesus leveled off into something more ordinary? What has that felt like, and what has kept you walking?</a:t>
            </a:r>
            <a:endParaRPr lang="en-US" sz="2200" dirty="0"/>
          </a:p>
        </p:txBody>
      </p:sp>
      <p:sp>
        <p:nvSpPr>
          <p:cNvPr id="5" name="Text 3"/>
          <p:cNvSpPr/>
          <p:nvPr/>
        </p:nvSpPr>
        <p:spPr>
          <a:xfrm>
            <a:off x="1097280" y="3246120"/>
            <a:ext cx="9997135" cy="1188720"/>
          </a:xfrm>
          <a:prstGeom prst="rect">
            <a:avLst/>
          </a:prstGeom>
          <a:noFill/>
          <a:ln/>
        </p:spPr>
        <p:txBody>
          <a:bodyPr wrap="square" rtlCol="0" anchor="t"/>
          <a:lstStyle/>
          <a:p>
            <a:pPr algn="l" indent="0" marL="0">
              <a:lnSpc>
                <a:spcPct val="110000"/>
              </a:lnSpc>
              <a:buNone/>
            </a:pPr>
            <a:r>
              <a:rPr lang="en-US" sz="2200" b="1" dirty="0">
                <a:solidFill>
                  <a:srgbClr val="C8960C"/>
                </a:solidFill>
                <a:latin typeface="Georgia" pitchFamily="34" charset="0"/>
                <a:ea typeface="Georgia" pitchFamily="34" charset="-122"/>
                <a:cs typeface="Georgia" pitchFamily="34" charset="-120"/>
              </a:rPr>
              <a:t>2    </a:t>
            </a:r>
            <a:pPr algn="l" indent="0" marL="0">
              <a:lnSpc>
                <a:spcPct val="110000"/>
              </a:lnSpc>
              <a:buNone/>
            </a:pPr>
            <a:r>
              <a:rPr lang="en-US" sz="2200" dirty="0">
                <a:solidFill>
                  <a:srgbClr val="F5F3E9"/>
                </a:solidFill>
                <a:latin typeface="Georgia" pitchFamily="34" charset="0"/>
                <a:ea typeface="Georgia" pitchFamily="34" charset="-122"/>
                <a:cs typeface="Georgia" pitchFamily="34" charset="-120"/>
              </a:rPr>
              <a:t>Name one weight, not necessarily a sin, that has been slowing you down. What would it look like to set it down this week?</a:t>
            </a:r>
            <a:endParaRPr lang="en-US" sz="2200" dirty="0"/>
          </a:p>
        </p:txBody>
      </p:sp>
      <p:sp>
        <p:nvSpPr>
          <p:cNvPr id="6" name="Text 4"/>
          <p:cNvSpPr/>
          <p:nvPr/>
        </p:nvSpPr>
        <p:spPr>
          <a:xfrm>
            <a:off x="1097280" y="4572000"/>
            <a:ext cx="9997135" cy="1188720"/>
          </a:xfrm>
          <a:prstGeom prst="rect">
            <a:avLst/>
          </a:prstGeom>
          <a:noFill/>
          <a:ln/>
        </p:spPr>
        <p:txBody>
          <a:bodyPr wrap="square" rtlCol="0" anchor="t"/>
          <a:lstStyle/>
          <a:p>
            <a:pPr algn="l" indent="0" marL="0">
              <a:lnSpc>
                <a:spcPct val="110000"/>
              </a:lnSpc>
              <a:buNone/>
            </a:pPr>
            <a:r>
              <a:rPr lang="en-US" sz="2200" b="1" dirty="0">
                <a:solidFill>
                  <a:srgbClr val="C8960C"/>
                </a:solidFill>
                <a:latin typeface="Georgia" pitchFamily="34" charset="0"/>
                <a:ea typeface="Georgia" pitchFamily="34" charset="-122"/>
                <a:cs typeface="Georgia" pitchFamily="34" charset="-120"/>
              </a:rPr>
              <a:t>3    </a:t>
            </a:r>
            <a:pPr algn="l" indent="0" marL="0">
              <a:lnSpc>
                <a:spcPct val="110000"/>
              </a:lnSpc>
              <a:buNone/>
            </a:pPr>
            <a:r>
              <a:rPr lang="en-US" sz="2200" dirty="0">
                <a:solidFill>
                  <a:srgbClr val="F5F3E9"/>
                </a:solidFill>
                <a:latin typeface="Georgia" pitchFamily="34" charset="0"/>
                <a:ea typeface="Georgia" pitchFamily="34" charset="-122"/>
                <a:cs typeface="Georgia" pitchFamily="34" charset="-120"/>
              </a:rPr>
              <a:t>Look back over this first year. Write down two or three things the Lord has done in you, then one ordinary step you’ll take to keep walking.</a:t>
            </a:r>
            <a:endParaRPr lang="en-US" sz="2200" dirty="0"/>
          </a:p>
        </p:txBody>
      </p:sp>
      <p:sp>
        <p:nvSpPr>
          <p:cNvPr id="7" name="Text 5"/>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9AA0AE"/>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C8960C"/>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1F35"/>
          </a:solidFill>
          <a:ln w="12700">
            <a:solidFill>
              <a:srgbClr val="1A1F35"/>
            </a:solidFill>
            <a:prstDash val="solid"/>
          </a:ln>
        </p:spPr>
      </p:sp>
      <p:sp>
        <p:nvSpPr>
          <p:cNvPr id="3" name="Text 1"/>
          <p:cNvSpPr/>
          <p:nvPr/>
        </p:nvSpPr>
        <p:spPr>
          <a:xfrm>
            <a:off x="0" y="1188720"/>
            <a:ext cx="12191695" cy="457200"/>
          </a:xfrm>
          <a:prstGeom prst="rect">
            <a:avLst/>
          </a:prstGeom>
          <a:noFill/>
          <a:ln/>
        </p:spPr>
        <p:txBody>
          <a:bodyPr wrap="square" rtlCol="0" anchor="ctr"/>
          <a:lstStyle/>
          <a:p>
            <a:pPr algn="ctr" indent="0" marL="0">
              <a:buNone/>
            </a:pPr>
            <a:r>
              <a:rPr lang="en-US" sz="1500" b="1" spc="400" kern="0" dirty="0">
                <a:solidFill>
                  <a:srgbClr val="FFFFFF"/>
                </a:solidFill>
                <a:latin typeface="Calibri" pitchFamily="34" charset="0"/>
                <a:ea typeface="Calibri" pitchFamily="34" charset="-122"/>
                <a:cs typeface="Calibri" pitchFamily="34" charset="-120"/>
              </a:rPr>
              <a:t>THIS WEEK   ·   WEEKLY PRACTICE</a:t>
            </a:r>
            <a:endParaRPr lang="en-US" sz="1500" dirty="0"/>
          </a:p>
        </p:txBody>
      </p:sp>
      <p:sp>
        <p:nvSpPr>
          <p:cNvPr id="4" name="Text 2"/>
          <p:cNvSpPr/>
          <p:nvPr/>
        </p:nvSpPr>
        <p:spPr>
          <a:xfrm>
            <a:off x="1188720" y="2103120"/>
            <a:ext cx="9814255" cy="2377440"/>
          </a:xfrm>
          <a:prstGeom prst="rect">
            <a:avLst/>
          </a:prstGeom>
          <a:noFill/>
          <a:ln/>
        </p:spPr>
        <p:txBody>
          <a:bodyPr wrap="square" rtlCol="0" anchor="ctr"/>
          <a:lstStyle/>
          <a:p>
            <a:pPr algn="ctr" indent="0" marL="0">
              <a:lnSpc>
                <a:spcPct val="112000"/>
              </a:lnSpc>
              <a:buNone/>
            </a:pPr>
            <a:r>
              <a:rPr lang="en-US" sz="3200" dirty="0">
                <a:solidFill>
                  <a:srgbClr val="2C3E50"/>
                </a:solidFill>
                <a:latin typeface="Georgia" pitchFamily="34" charset="0"/>
                <a:ea typeface="Georgia" pitchFamily="34" charset="-122"/>
                <a:cs typeface="Georgia" pitchFamily="34" charset="-120"/>
              </a:rPr>
              <a:t>Take one ordinary step, and then take it again tomorrow. Pick the next small act of obedience, prayer on a busy morning, opening the Bible when it doesn’t sparkle, and do it with your eyes on Jesus, not your scorecard.</a:t>
            </a:r>
            <a:endParaRPr lang="en-US" sz="3200" dirty="0"/>
          </a:p>
        </p:txBody>
      </p:sp>
      <p:sp>
        <p:nvSpPr>
          <p:cNvPr id="5" name="Text 3"/>
          <p:cNvSpPr/>
          <p:nvPr/>
        </p:nvSpPr>
        <p:spPr>
          <a:xfrm>
            <a:off x="0" y="5029200"/>
            <a:ext cx="12191695" cy="548640"/>
          </a:xfrm>
          <a:prstGeom prst="rect">
            <a:avLst/>
          </a:prstGeom>
          <a:noFill/>
          <a:ln/>
        </p:spPr>
        <p:txBody>
          <a:bodyPr wrap="square" rtlCol="0" anchor="ctr"/>
          <a:lstStyle/>
          <a:p>
            <a:pPr algn="ctr" indent="0" marL="0">
              <a:buNone/>
            </a:pPr>
            <a:r>
              <a:rPr lang="en-US" sz="2000" b="1" dirty="0">
                <a:solidFill>
                  <a:srgbClr val="5A4708"/>
                </a:solidFill>
                <a:latin typeface="Calibri" pitchFamily="34" charset="0"/>
                <a:ea typeface="Calibri" pitchFamily="34" charset="-122"/>
                <a:cs typeface="Calibri" pitchFamily="34" charset="-120"/>
              </a:rPr>
              <a:t>Memory verse: Hebrews 12:1-2</a:t>
            </a:r>
            <a:endParaRPr lang="en-US"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A1F35"/>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41732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WORKBOOK 1   ·   COMPLETE</a:t>
            </a:r>
            <a:endParaRPr lang="en-US" sz="1500" dirty="0"/>
          </a:p>
        </p:txBody>
      </p:sp>
      <p:sp>
        <p:nvSpPr>
          <p:cNvPr id="4" name="Text 2"/>
          <p:cNvSpPr/>
          <p:nvPr/>
        </p:nvSpPr>
        <p:spPr>
          <a:xfrm>
            <a:off x="0" y="2194560"/>
            <a:ext cx="12191695" cy="1097280"/>
          </a:xfrm>
          <a:prstGeom prst="rect">
            <a:avLst/>
          </a:prstGeom>
          <a:noFill/>
          <a:ln/>
        </p:spPr>
        <p:txBody>
          <a:bodyPr wrap="square" rtlCol="0" anchor="ctr"/>
          <a:lstStyle/>
          <a:p>
            <a:pPr algn="ctr" indent="0" marL="0">
              <a:buNone/>
            </a:pPr>
            <a:r>
              <a:rPr lang="en-US" sz="5200" b="1" dirty="0">
                <a:solidFill>
                  <a:srgbClr val="F5F3E9"/>
                </a:solidFill>
                <a:latin typeface="Georgia" pitchFamily="34" charset="0"/>
                <a:ea typeface="Georgia" pitchFamily="34" charset="-122"/>
                <a:cs typeface="Georgia" pitchFamily="34" charset="-120"/>
              </a:rPr>
              <a:t>You Made It.</a:t>
            </a:r>
            <a:endParaRPr lang="en-US" sz="5200" dirty="0"/>
          </a:p>
        </p:txBody>
      </p:sp>
      <p:sp>
        <p:nvSpPr>
          <p:cNvPr id="5" name="Text 3"/>
          <p:cNvSpPr/>
          <p:nvPr/>
        </p:nvSpPr>
        <p:spPr>
          <a:xfrm>
            <a:off x="0" y="3566160"/>
            <a:ext cx="12191695" cy="822960"/>
          </a:xfrm>
          <a:prstGeom prst="rect">
            <a:avLst/>
          </a:prstGeom>
          <a:noFill/>
          <a:ln/>
        </p:spPr>
        <p:txBody>
          <a:bodyPr wrap="square" rtlCol="0" anchor="ctr"/>
          <a:lstStyle/>
          <a:p>
            <a:pPr algn="ctr" indent="0" marL="0">
              <a:buNone/>
            </a:pPr>
            <a:r>
              <a:rPr lang="en-US" sz="3000" i="1" dirty="0">
                <a:solidFill>
                  <a:srgbClr val="9AA0AE"/>
                </a:solidFill>
                <a:latin typeface="Georgia" pitchFamily="34" charset="0"/>
                <a:ea typeface="Georgia" pitchFamily="34" charset="-122"/>
                <a:cs typeface="Georgia" pitchFamily="34" charset="-120"/>
              </a:rPr>
              <a:t>One ordinary day at a time.</a:t>
            </a:r>
            <a:endParaRPr lang="en-US" sz="3000" dirty="0"/>
          </a:p>
        </p:txBody>
      </p:sp>
      <p:sp>
        <p:nvSpPr>
          <p:cNvPr id="6" name="Text 4"/>
          <p:cNvSpPr/>
          <p:nvPr/>
        </p:nvSpPr>
        <p:spPr>
          <a:xfrm>
            <a:off x="0" y="4846320"/>
            <a:ext cx="12191695" cy="457200"/>
          </a:xfrm>
          <a:prstGeom prst="rect">
            <a:avLst/>
          </a:prstGeom>
          <a:noFill/>
          <a:ln/>
        </p:spPr>
        <p:txBody>
          <a:bodyPr wrap="square" rtlCol="0" anchor="ctr"/>
          <a:lstStyle/>
          <a:p>
            <a:pPr algn="ctr" indent="0" marL="0">
              <a:buNone/>
            </a:pPr>
            <a:r>
              <a:rPr lang="en-US" sz="1800" dirty="0">
                <a:solidFill>
                  <a:srgbClr val="9AA0AE"/>
                </a:solidFill>
                <a:latin typeface="Calibri" pitchFamily="34" charset="0"/>
                <a:ea typeface="Calibri" pitchFamily="34" charset="-122"/>
                <a:cs typeface="Calibri" pitchFamily="34" charset="-120"/>
              </a:rPr>
              <a:t>He who began a good work in you will carry it on to completion.</a:t>
            </a:r>
            <a:endParaRPr lang="en-US"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A1F35"/>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2468880"/>
            <a:ext cx="12191695" cy="1280160"/>
          </a:xfrm>
          <a:prstGeom prst="rect">
            <a:avLst/>
          </a:prstGeom>
          <a:noFill/>
          <a:ln/>
        </p:spPr>
        <p:txBody>
          <a:bodyPr wrap="square" rtlCol="0" anchor="ctr"/>
          <a:lstStyle/>
          <a:p>
            <a:pPr algn="ctr" indent="0" marL="0">
              <a:buNone/>
            </a:pPr>
            <a:r>
              <a:rPr lang="en-US" sz="5000" b="1" dirty="0">
                <a:solidFill>
                  <a:srgbClr val="F5F3E9"/>
                </a:solidFill>
                <a:latin typeface="Georgia" pitchFamily="34" charset="0"/>
                <a:ea typeface="Georgia" pitchFamily="34" charset="-122"/>
                <a:cs typeface="Georgia" pitchFamily="34" charset="-120"/>
              </a:rPr>
              <a:t>Let’s close in prayer.</a:t>
            </a:r>
            <a:endParaRPr lang="en-US" sz="5000" dirty="0"/>
          </a:p>
        </p:txBody>
      </p:sp>
      <p:sp>
        <p:nvSpPr>
          <p:cNvPr id="4" name="Text 2"/>
          <p:cNvSpPr/>
          <p:nvPr/>
        </p:nvSpPr>
        <p:spPr>
          <a:xfrm>
            <a:off x="0" y="3931920"/>
            <a:ext cx="12191695" cy="822960"/>
          </a:xfrm>
          <a:prstGeom prst="rect">
            <a:avLst/>
          </a:prstGeom>
          <a:noFill/>
          <a:ln/>
        </p:spPr>
        <p:txBody>
          <a:bodyPr wrap="square" rtlCol="0" anchor="ctr"/>
          <a:lstStyle/>
          <a:p>
            <a:pPr algn="ctr" indent="0" marL="0">
              <a:buNone/>
            </a:pPr>
            <a:r>
              <a:rPr lang="en-US" sz="2800" i="1" dirty="0">
                <a:solidFill>
                  <a:srgbClr val="9AA0AE"/>
                </a:solidFill>
                <a:latin typeface="Georgia" pitchFamily="34" charset="0"/>
                <a:ea typeface="Georgia" pitchFamily="34" charset="-122"/>
                <a:cs typeface="Georgia" pitchFamily="34" charset="-120"/>
              </a:rPr>
              <a:t>Thank you for a good first year.</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A1F35"/>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41732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BIG IDEA</a:t>
            </a:r>
            <a:endParaRPr lang="en-US" sz="1500" dirty="0"/>
          </a:p>
        </p:txBody>
      </p:sp>
      <p:sp>
        <p:nvSpPr>
          <p:cNvPr id="4" name="Text 2"/>
          <p:cNvSpPr/>
          <p:nvPr/>
        </p:nvSpPr>
        <p:spPr>
          <a:xfrm>
            <a:off x="1097280" y="2286000"/>
            <a:ext cx="9997135" cy="2377440"/>
          </a:xfrm>
          <a:prstGeom prst="rect">
            <a:avLst/>
          </a:prstGeom>
          <a:noFill/>
          <a:ln/>
        </p:spPr>
        <p:txBody>
          <a:bodyPr wrap="square" rtlCol="0" anchor="ctr"/>
          <a:lstStyle/>
          <a:p>
            <a:pPr algn="ctr" indent="0" marL="0">
              <a:lnSpc>
                <a:spcPct val="108000"/>
              </a:lnSpc>
              <a:buNone/>
            </a:pPr>
            <a:r>
              <a:rPr lang="en-US" sz="4000" b="1" dirty="0">
                <a:solidFill>
                  <a:srgbClr val="F5F3E9"/>
                </a:solidFill>
                <a:latin typeface="Georgia" pitchFamily="34" charset="0"/>
                <a:ea typeface="Georgia" pitchFamily="34" charset="-122"/>
                <a:cs typeface="Georgia" pitchFamily="34" charset="-120"/>
              </a:rPr>
              <a:t>Faithfulness isn’t a sprint of willpower. It’s a long walk, one ordinary day at a time, with your eyes fixed on Jesus.</a:t>
            </a:r>
            <a:endParaRPr lang="en-US" sz="40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9AA0AE"/>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A1F35"/>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14300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CORE SCRIPTURE</a:t>
            </a:r>
            <a:endParaRPr lang="en-US" sz="1500" dirty="0"/>
          </a:p>
        </p:txBody>
      </p:sp>
      <p:sp>
        <p:nvSpPr>
          <p:cNvPr id="4" name="Text 2"/>
          <p:cNvSpPr/>
          <p:nvPr/>
        </p:nvSpPr>
        <p:spPr>
          <a:xfrm>
            <a:off x="1005840" y="1965960"/>
            <a:ext cx="10180015" cy="2651760"/>
          </a:xfrm>
          <a:prstGeom prst="rect">
            <a:avLst/>
          </a:prstGeom>
          <a:noFill/>
          <a:ln/>
        </p:spPr>
        <p:txBody>
          <a:bodyPr wrap="square" rtlCol="0" anchor="ctr"/>
          <a:lstStyle/>
          <a:p>
            <a:pPr algn="ctr" indent="0" marL="0">
              <a:lnSpc>
                <a:spcPct val="112000"/>
              </a:lnSpc>
              <a:buNone/>
            </a:pPr>
            <a:r>
              <a:rPr lang="en-US" sz="2800" i="1" dirty="0">
                <a:solidFill>
                  <a:srgbClr val="F5F3E9"/>
                </a:solidFill>
                <a:latin typeface="Georgia" pitchFamily="34" charset="0"/>
                <a:ea typeface="Georgia" pitchFamily="34" charset="-122"/>
                <a:cs typeface="Georgia" pitchFamily="34" charset="-120"/>
              </a:rPr>
              <a:t>“Let us lay aside every hindrance and the sin that so easily ensnares us. Let us run with endurance the race that lies before us, keeping our eyes on Jesus, the pioneer and perfecter of our faith.”</a:t>
            </a:r>
            <a:endParaRPr lang="en-US" sz="2800" dirty="0"/>
          </a:p>
        </p:txBody>
      </p:sp>
      <p:sp>
        <p:nvSpPr>
          <p:cNvPr id="5" name="Text 3"/>
          <p:cNvSpPr/>
          <p:nvPr/>
        </p:nvSpPr>
        <p:spPr>
          <a:xfrm>
            <a:off x="0" y="5029200"/>
            <a:ext cx="12191695" cy="548640"/>
          </a:xfrm>
          <a:prstGeom prst="rect">
            <a:avLst/>
          </a:prstGeom>
          <a:noFill/>
          <a:ln/>
        </p:spPr>
        <p:txBody>
          <a:bodyPr wrap="square" rtlCol="0" anchor="ctr"/>
          <a:lstStyle/>
          <a:p>
            <a:pPr algn="ctr" indent="0" marL="0">
              <a:buNone/>
            </a:pPr>
            <a:r>
              <a:rPr lang="en-US" sz="2000" b="1" dirty="0">
                <a:solidFill>
                  <a:srgbClr val="9AA0AE"/>
                </a:solidFill>
                <a:latin typeface="Calibri" pitchFamily="34" charset="0"/>
                <a:ea typeface="Calibri" pitchFamily="34" charset="-122"/>
                <a:cs typeface="Calibri" pitchFamily="34" charset="-120"/>
              </a:rPr>
              <a:t>Hebrews 12:1-2  ·  CSB</a:t>
            </a:r>
            <a:endParaRPr lang="en-US" sz="2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9AA0AE"/>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1F35"/>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143000"/>
            <a:ext cx="12191695" cy="457200"/>
          </a:xfrm>
          <a:prstGeom prst="rect">
            <a:avLst/>
          </a:prstGeom>
          <a:noFill/>
          <a:ln/>
        </p:spPr>
        <p:txBody>
          <a:bodyPr wrap="square" rtlCol="0" anchor="ctr"/>
          <a:lstStyle/>
          <a:p>
            <a:pPr algn="ctr" indent="0" marL="0">
              <a:buNone/>
            </a:pPr>
            <a:r>
              <a:rPr lang="en-US" sz="1500" b="1" spc="400" kern="0" dirty="0">
                <a:solidFill>
                  <a:srgbClr val="C8960C"/>
                </a:solidFill>
                <a:latin typeface="Calibri" pitchFamily="34" charset="0"/>
                <a:ea typeface="Calibri" pitchFamily="34" charset="-122"/>
                <a:cs typeface="Calibri" pitchFamily="34" charset="-120"/>
              </a:rPr>
              <a:t>CORE SCRIPTURE</a:t>
            </a:r>
            <a:endParaRPr lang="en-US" sz="1500" dirty="0"/>
          </a:p>
        </p:txBody>
      </p:sp>
      <p:sp>
        <p:nvSpPr>
          <p:cNvPr id="4" name="Text 2"/>
          <p:cNvSpPr/>
          <p:nvPr/>
        </p:nvSpPr>
        <p:spPr>
          <a:xfrm>
            <a:off x="1005840" y="1965960"/>
            <a:ext cx="10180015" cy="2651760"/>
          </a:xfrm>
          <a:prstGeom prst="rect">
            <a:avLst/>
          </a:prstGeom>
          <a:noFill/>
          <a:ln/>
        </p:spPr>
        <p:txBody>
          <a:bodyPr wrap="square" rtlCol="0" anchor="ctr"/>
          <a:lstStyle/>
          <a:p>
            <a:pPr algn="ctr" indent="0" marL="0">
              <a:lnSpc>
                <a:spcPct val="112000"/>
              </a:lnSpc>
              <a:buNone/>
            </a:pPr>
            <a:r>
              <a:rPr lang="en-US" sz="3200" i="1" dirty="0">
                <a:solidFill>
                  <a:srgbClr val="F5F3E9"/>
                </a:solidFill>
                <a:latin typeface="Georgia" pitchFamily="34" charset="0"/>
                <a:ea typeface="Georgia" pitchFamily="34" charset="-122"/>
                <a:cs typeface="Georgia" pitchFamily="34" charset="-120"/>
              </a:rPr>
              <a:t>“I am sure of this, that he who started a good work in you will carry it on to completion until the day of Christ Jesus.”</a:t>
            </a:r>
            <a:endParaRPr lang="en-US" sz="3200" dirty="0"/>
          </a:p>
        </p:txBody>
      </p:sp>
      <p:sp>
        <p:nvSpPr>
          <p:cNvPr id="5" name="Text 3"/>
          <p:cNvSpPr/>
          <p:nvPr/>
        </p:nvSpPr>
        <p:spPr>
          <a:xfrm>
            <a:off x="0" y="5029200"/>
            <a:ext cx="12191695" cy="548640"/>
          </a:xfrm>
          <a:prstGeom prst="rect">
            <a:avLst/>
          </a:prstGeom>
          <a:noFill/>
          <a:ln/>
        </p:spPr>
        <p:txBody>
          <a:bodyPr wrap="square" rtlCol="0" anchor="ctr"/>
          <a:lstStyle/>
          <a:p>
            <a:pPr algn="ctr" indent="0" marL="0">
              <a:buNone/>
            </a:pPr>
            <a:r>
              <a:rPr lang="en-US" sz="2000" b="1" dirty="0">
                <a:solidFill>
                  <a:srgbClr val="9AA0AE"/>
                </a:solidFill>
                <a:latin typeface="Calibri" pitchFamily="34" charset="0"/>
                <a:ea typeface="Calibri" pitchFamily="34" charset="-122"/>
                <a:cs typeface="Calibri" pitchFamily="34" charset="-120"/>
              </a:rPr>
              <a:t>Philippians 1:6  ·  CSB</a:t>
            </a:r>
            <a:endParaRPr lang="en-US" sz="2000" dirty="0"/>
          </a:p>
        </p:txBody>
      </p:sp>
      <p:sp>
        <p:nvSpPr>
          <p:cNvPr id="6" name="Text 4"/>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9AA0AE"/>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1</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The real question isn’t whether you start with passion. It’s whether you’re still </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____________</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 with Jesus years from now.</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1   ·   ANSWER</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The real question isn’t whether you start with passion. It’s whether you’re still </a:t>
            </a:r>
            <a:pPr algn="ctr" indent="0" marL="0">
              <a:lnSpc>
                <a:spcPct val="112000"/>
              </a:lnSpc>
              <a:buNone/>
            </a:pPr>
            <a:r>
              <a:rPr lang="en-US" sz="3400" b="1" dirty="0">
                <a:solidFill>
                  <a:srgbClr val="1A6B6B"/>
                </a:solidFill>
                <a:latin typeface="Georgia" pitchFamily="34" charset="0"/>
                <a:ea typeface="Georgia" pitchFamily="34" charset="-122"/>
                <a:cs typeface="Georgia" pitchFamily="34" charset="-120"/>
              </a:rPr>
              <a:t>walking</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 with Jesus years from now.</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2</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Hebrews tells us to lay aside every </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____________</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 not just obvious sin.</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6EE"/>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1A6B6B"/>
          </a:solidFill>
          <a:ln w="12700">
            <a:solidFill>
              <a:srgbClr val="1A6B6B"/>
            </a:solidFill>
            <a:prstDash val="solid"/>
          </a:ln>
        </p:spPr>
      </p:sp>
      <p:sp>
        <p:nvSpPr>
          <p:cNvPr id="3" name="Text 1"/>
          <p:cNvSpPr/>
          <p:nvPr/>
        </p:nvSpPr>
        <p:spPr>
          <a:xfrm>
            <a:off x="0" y="1280160"/>
            <a:ext cx="12191695" cy="457200"/>
          </a:xfrm>
          <a:prstGeom prst="rect">
            <a:avLst/>
          </a:prstGeom>
          <a:noFill/>
          <a:ln/>
        </p:spPr>
        <p:txBody>
          <a:bodyPr wrap="square" rtlCol="0" anchor="ctr"/>
          <a:lstStyle/>
          <a:p>
            <a:pPr algn="ctr" indent="0" marL="0">
              <a:buNone/>
            </a:pPr>
            <a:r>
              <a:rPr lang="en-US" sz="1500" b="1" spc="400" kern="0" dirty="0">
                <a:solidFill>
                  <a:srgbClr val="1A6B6B"/>
                </a:solidFill>
                <a:latin typeface="Calibri" pitchFamily="34" charset="0"/>
                <a:ea typeface="Calibri" pitchFamily="34" charset="-122"/>
                <a:cs typeface="Calibri" pitchFamily="34" charset="-120"/>
              </a:rPr>
              <a:t>KEY CONCEPT 2   ·   ANSWER</a:t>
            </a:r>
            <a:endParaRPr lang="en-US" sz="1500" dirty="0"/>
          </a:p>
        </p:txBody>
      </p:sp>
      <p:sp>
        <p:nvSpPr>
          <p:cNvPr id="4" name="Text 2"/>
          <p:cNvSpPr/>
          <p:nvPr/>
        </p:nvSpPr>
        <p:spPr>
          <a:xfrm>
            <a:off x="1280160" y="2194560"/>
            <a:ext cx="9631375" cy="2651760"/>
          </a:xfrm>
          <a:prstGeom prst="rect">
            <a:avLst/>
          </a:prstGeom>
          <a:noFill/>
          <a:ln/>
        </p:spPr>
        <p:txBody>
          <a:bodyPr wrap="square" rtlCol="0" anchor="ctr"/>
          <a:lstStyle/>
          <a:p>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Hebrews tells us to lay aside every </a:t>
            </a:r>
            <a:pPr algn="ctr" indent="0" marL="0">
              <a:lnSpc>
                <a:spcPct val="112000"/>
              </a:lnSpc>
              <a:buNone/>
            </a:pPr>
            <a:r>
              <a:rPr lang="en-US" sz="3400" b="1" dirty="0">
                <a:solidFill>
                  <a:srgbClr val="1A6B6B"/>
                </a:solidFill>
                <a:latin typeface="Georgia" pitchFamily="34" charset="0"/>
                <a:ea typeface="Georgia" pitchFamily="34" charset="-122"/>
                <a:cs typeface="Georgia" pitchFamily="34" charset="-120"/>
              </a:rPr>
              <a:t>weight</a:t>
            </a:r>
            <a:pPr algn="ctr" indent="0" marL="0">
              <a:lnSpc>
                <a:spcPct val="112000"/>
              </a:lnSpc>
              <a:buNone/>
            </a:pPr>
            <a:r>
              <a:rPr lang="en-US" sz="3400" dirty="0">
                <a:solidFill>
                  <a:srgbClr val="2C3E50"/>
                </a:solidFill>
                <a:latin typeface="Georgia" pitchFamily="34" charset="0"/>
                <a:ea typeface="Georgia" pitchFamily="34" charset="-122"/>
                <a:cs typeface="Georgia" pitchFamily="34" charset="-120"/>
              </a:rPr>
              <a:t>, not just obvious sin.</a:t>
            </a:r>
            <a:endParaRPr lang="en-US" sz="3400" dirty="0"/>
          </a:p>
        </p:txBody>
      </p:sp>
      <p:sp>
        <p:nvSpPr>
          <p:cNvPr id="5" name="Text 3"/>
          <p:cNvSpPr/>
          <p:nvPr/>
        </p:nvSpPr>
        <p:spPr>
          <a:xfrm>
            <a:off x="0" y="6355080"/>
            <a:ext cx="12191695" cy="320040"/>
          </a:xfrm>
          <a:prstGeom prst="rect">
            <a:avLst/>
          </a:prstGeom>
          <a:noFill/>
          <a:ln/>
        </p:spPr>
        <p:txBody>
          <a:bodyPr wrap="square" rtlCol="0" anchor="ctr"/>
          <a:lstStyle/>
          <a:p>
            <a:pPr algn="ctr" indent="0" marL="0">
              <a:buNone/>
            </a:pPr>
            <a:r>
              <a:rPr lang="en-US" sz="1200" dirty="0">
                <a:solidFill>
                  <a:srgbClr val="A6A29A"/>
                </a:solidFill>
                <a:latin typeface="Calibri" pitchFamily="34" charset="0"/>
                <a:ea typeface="Calibri" pitchFamily="34" charset="-122"/>
                <a:cs typeface="Calibri" pitchFamily="34" charset="-120"/>
              </a:rPr>
              <a:t>My First Year in Christ   ·   Lesson 13</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2026-07-07T17:13:24Z</dcterms:created>
  <dcterms:modified xsi:type="dcterms:W3CDTF">2026-07-07T17:13:24Z</dcterms:modified>
</cp:coreProperties>
</file>