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split.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5989320" y="141732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989320" y="1627632"/>
            <a:ext cx="5653735" cy="365760"/>
          </a:xfrm>
          <a:prstGeom prst="rect">
            <a:avLst/>
          </a:prstGeom>
          <a:noFill/>
        </p:spPr>
        <p:txBody>
          <a:bodyPr wrap="square" anchor="t" lIns="0" rIns="0" tIns="0" bIns="0">
            <a:spAutoFit/>
          </a:bodyPr>
          <a:lstStyle/>
          <a:p>
            <a:r>
              <a:rPr sz="1500" b="1" i="0" spc="220">
                <a:solidFill>
                  <a:srgbClr val="C6C9EC"/>
                </a:solidFill>
                <a:latin typeface="Myriad Pro"/>
              </a:rPr>
              <a:t>SUNDAY LECTURE HALL  ·  WEEK ONE</a:t>
            </a:r>
          </a:p>
        </p:txBody>
      </p:sp>
      <p:sp>
        <p:nvSpPr>
          <p:cNvPr id="5" name="TextBox 4"/>
          <p:cNvSpPr txBox="1"/>
          <p:nvPr/>
        </p:nvSpPr>
        <p:spPr>
          <a:xfrm>
            <a:off x="5989320" y="2103120"/>
            <a:ext cx="5715000" cy="2468880"/>
          </a:xfrm>
          <a:prstGeom prst="rect">
            <a:avLst/>
          </a:prstGeom>
          <a:noFill/>
        </p:spPr>
        <p:txBody>
          <a:bodyPr wrap="square" anchor="t" lIns="0" rIns="0" tIns="0" bIns="0">
            <a:spAutoFit/>
          </a:bodyPr>
          <a:lstStyle/>
          <a:p>
            <a:pPr>
              <a:lnSpc>
                <a:spcPct val="102000"/>
              </a:lnSpc>
            </a:pPr>
            <a:r>
              <a:rPr sz="4400" b="1" i="0">
                <a:solidFill>
                  <a:srgbClr val="FFFFFF"/>
                </a:solidFill>
                <a:latin typeface="Myriad Pro"/>
              </a:rPr>
              <a:t>Seeing Each Other</a:t>
            </a:r>
          </a:p>
          <a:p>
            <a:pPr>
              <a:lnSpc>
                <a:spcPct val="102000"/>
              </a:lnSpc>
            </a:pPr>
            <a:r>
              <a:rPr sz="4400" b="1" i="0">
                <a:solidFill>
                  <a:srgbClr val="FFFFFF"/>
                </a:solidFill>
                <a:latin typeface="Myriad Pro"/>
              </a:rPr>
              <a:t>Through God’s Eyes</a:t>
            </a:r>
          </a:p>
        </p:txBody>
      </p:sp>
      <p:sp>
        <p:nvSpPr>
          <p:cNvPr id="6" name="TextBox 5"/>
          <p:cNvSpPr txBox="1"/>
          <p:nvPr/>
        </p:nvSpPr>
        <p:spPr>
          <a:xfrm>
            <a:off x="5989320" y="4160520"/>
            <a:ext cx="5715000" cy="914400"/>
          </a:xfrm>
          <a:prstGeom prst="rect">
            <a:avLst/>
          </a:prstGeom>
          <a:noFill/>
        </p:spPr>
        <p:txBody>
          <a:bodyPr wrap="square" anchor="t" lIns="0" rIns="0" tIns="0" bIns="0">
            <a:spAutoFit/>
          </a:bodyPr>
          <a:lstStyle/>
          <a:p>
            <a:r>
              <a:rPr sz="2200" b="0" i="1">
                <a:solidFill>
                  <a:srgbClr val="CBA44B"/>
                </a:solidFill>
                <a:latin typeface="Arno Pro"/>
              </a:rPr>
              <a:t>How the Called Out Came Together</a:t>
            </a:r>
          </a:p>
        </p:txBody>
      </p:sp>
      <p:pic>
        <p:nvPicPr>
          <p:cNvPr id="7" name="Picture 6" descr="logo_white.png"/>
          <p:cNvPicPr>
            <a:picLocks noChangeAspect="1"/>
          </p:cNvPicPr>
          <p:nvPr/>
        </p:nvPicPr>
        <p:blipFill>
          <a:blip r:embed="rId3"/>
          <a:stretch>
            <a:fillRect/>
          </a:stretch>
        </p:blipFill>
        <p:spPr>
          <a:xfrm>
            <a:off x="10180015" y="6106657"/>
            <a:ext cx="1371600" cy="294143"/>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7724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87552"/>
            <a:ext cx="10774375" cy="365760"/>
          </a:xfrm>
          <a:prstGeom prst="rect">
            <a:avLst/>
          </a:prstGeom>
          <a:noFill/>
        </p:spPr>
        <p:txBody>
          <a:bodyPr wrap="square" anchor="t" lIns="0" rIns="0" tIns="0" bIns="0">
            <a:spAutoFit/>
          </a:bodyPr>
          <a:lstStyle/>
          <a:p>
            <a:r>
              <a:rPr sz="1500" b="1" i="0" spc="220">
                <a:solidFill>
                  <a:srgbClr val="C6C9EC"/>
                </a:solidFill>
                <a:latin typeface="Myriad Pro"/>
              </a:rPr>
              <a:t>FILL IN THE BLANK  ·  5 OF 5</a:t>
            </a:r>
          </a:p>
        </p:txBody>
      </p:sp>
      <p:sp>
        <p:nvSpPr>
          <p:cNvPr id="5" name="TextBox 4"/>
          <p:cNvSpPr txBox="1"/>
          <p:nvPr/>
        </p:nvSpPr>
        <p:spPr>
          <a:xfrm>
            <a:off x="868680" y="1920240"/>
            <a:ext cx="10469880" cy="3291840"/>
          </a:xfrm>
          <a:prstGeom prst="rect">
            <a:avLst/>
          </a:prstGeom>
          <a:noFill/>
        </p:spPr>
        <p:txBody>
          <a:bodyPr wrap="square" anchor="t" lIns="0" rIns="0" tIns="0" bIns="0">
            <a:spAutoFit/>
          </a:bodyPr>
          <a:lstStyle/>
          <a:p>
            <a:pPr>
              <a:lnSpc>
                <a:spcPct val="125000"/>
              </a:lnSpc>
            </a:pPr>
            <a:r>
              <a:rPr sz="3300" b="0" i="0">
                <a:solidFill>
                  <a:srgbClr val="FFFFFF"/>
                </a:solidFill>
                <a:latin typeface="Arno Pro"/>
              </a:rPr>
              <a:t>“If anyone is in Christ, he is a </a:t>
            </a:r>
            <a:r>
              <a:rPr sz="3300" b="1" i="0">
                <a:solidFill>
                  <a:srgbClr val="CBA44B"/>
                </a:solidFill>
                <a:latin typeface="Myriad Pro"/>
              </a:rPr>
              <a:t>new creation</a:t>
            </a:r>
            <a:r>
              <a:rPr sz="3300" b="0" i="0">
                <a:solidFill>
                  <a:srgbClr val="FFFFFF"/>
                </a:solidFill>
                <a:latin typeface="Arno Pro"/>
              </a:rPr>
              <a:t>.”  (2 Corinthians 5:17)</a:t>
            </a:r>
          </a:p>
        </p:txBody>
      </p:sp>
      <p:pic>
        <p:nvPicPr>
          <p:cNvPr id="6" name="Picture 5" descr="logo_white.png"/>
          <p:cNvPicPr>
            <a:picLocks noChangeAspect="1"/>
          </p:cNvPicPr>
          <p:nvPr/>
        </p:nvPicPr>
        <p:blipFill>
          <a:blip r:embed="rId3"/>
          <a:stretch>
            <a:fillRect/>
          </a:stretch>
        </p:blipFill>
        <p:spPr>
          <a:xfrm>
            <a:off x="10408615" y="6155681"/>
            <a:ext cx="1143000" cy="245119"/>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split.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5989320" y="237744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989320" y="2587752"/>
            <a:ext cx="5653735" cy="365760"/>
          </a:xfrm>
          <a:prstGeom prst="rect">
            <a:avLst/>
          </a:prstGeom>
          <a:noFill/>
        </p:spPr>
        <p:txBody>
          <a:bodyPr wrap="square" anchor="t" lIns="0" rIns="0" tIns="0" bIns="0">
            <a:spAutoFit/>
          </a:bodyPr>
          <a:lstStyle/>
          <a:p>
            <a:r>
              <a:rPr sz="1500" b="1" i="0" spc="220">
                <a:solidFill>
                  <a:srgbClr val="C6C9EC"/>
                </a:solidFill>
                <a:latin typeface="Myriad Pro"/>
              </a:rPr>
              <a:t>TALK IT THROUGH</a:t>
            </a:r>
          </a:p>
        </p:txBody>
      </p:sp>
      <p:sp>
        <p:nvSpPr>
          <p:cNvPr id="5" name="TextBox 4"/>
          <p:cNvSpPr txBox="1"/>
          <p:nvPr/>
        </p:nvSpPr>
        <p:spPr>
          <a:xfrm>
            <a:off x="5989320" y="3063240"/>
            <a:ext cx="5715000" cy="1828800"/>
          </a:xfrm>
          <a:prstGeom prst="rect">
            <a:avLst/>
          </a:prstGeom>
          <a:noFill/>
        </p:spPr>
        <p:txBody>
          <a:bodyPr wrap="square" anchor="t" lIns="0" rIns="0" tIns="0" bIns="0">
            <a:spAutoFit/>
          </a:bodyPr>
          <a:lstStyle/>
          <a:p>
            <a:pPr>
              <a:lnSpc>
                <a:spcPct val="104000"/>
              </a:lnSpc>
            </a:pPr>
            <a:r>
              <a:rPr sz="4000" b="1" i="0">
                <a:solidFill>
                  <a:srgbClr val="FFFFFF"/>
                </a:solidFill>
                <a:latin typeface="Myriad Pro"/>
              </a:rPr>
              <a:t>Discussion</a:t>
            </a:r>
          </a:p>
        </p:txBody>
      </p:sp>
      <p:sp>
        <p:nvSpPr>
          <p:cNvPr id="6" name="TextBox 5"/>
          <p:cNvSpPr txBox="1"/>
          <p:nvPr/>
        </p:nvSpPr>
        <p:spPr>
          <a:xfrm>
            <a:off x="5989320" y="4023360"/>
            <a:ext cx="5715000" cy="914400"/>
          </a:xfrm>
          <a:prstGeom prst="rect">
            <a:avLst/>
          </a:prstGeom>
          <a:noFill/>
        </p:spPr>
        <p:txBody>
          <a:bodyPr wrap="square" anchor="t" lIns="0" rIns="0" tIns="0" bIns="0">
            <a:spAutoFit/>
          </a:bodyPr>
          <a:lstStyle/>
          <a:p>
            <a:r>
              <a:rPr sz="2200" b="0" i="1">
                <a:solidFill>
                  <a:srgbClr val="CBA44B"/>
                </a:solidFill>
                <a:latin typeface="Arno Pro"/>
              </a:rPr>
              <a:t>Surface to the heart — seven questions.</a:t>
            </a:r>
          </a:p>
        </p:txBody>
      </p:sp>
      <p:pic>
        <p:nvPicPr>
          <p:cNvPr id="7" name="Picture 6" descr="logo_white.png"/>
          <p:cNvPicPr>
            <a:picLocks noChangeAspect="1"/>
          </p:cNvPicPr>
          <p:nvPr/>
        </p:nvPicPr>
        <p:blipFill>
          <a:blip r:embed="rId3"/>
          <a:stretch>
            <a:fillRect/>
          </a:stretch>
        </p:blipFill>
        <p:spPr>
          <a:xfrm>
            <a:off x="10180015" y="6106657"/>
            <a:ext cx="1371600" cy="294143"/>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13232"/>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14400"/>
            <a:ext cx="10424160" cy="457200"/>
          </a:xfrm>
          <a:prstGeom prst="rect">
            <a:avLst/>
          </a:prstGeom>
          <a:noFill/>
        </p:spPr>
        <p:txBody>
          <a:bodyPr wrap="square" anchor="t" lIns="0" rIns="0" tIns="0" bIns="0">
            <a:spAutoFit/>
          </a:bodyPr>
          <a:lstStyle/>
          <a:p>
            <a:r>
              <a:rPr sz="2200" b="1" i="0">
                <a:solidFill>
                  <a:srgbClr val="B71B2C"/>
                </a:solidFill>
                <a:latin typeface="Myriad Pro"/>
              </a:rPr>
              <a:t>1.  </a:t>
            </a:r>
            <a:r>
              <a:rPr sz="1800" b="1" i="0" spc="200">
                <a:solidFill>
                  <a:srgbClr val="CBA44B"/>
                </a:solidFill>
                <a:latin typeface="Myriad Pro"/>
              </a:rPr>
              <a:t>WARM-UP</a:t>
            </a:r>
          </a:p>
        </p:txBody>
      </p:sp>
      <p:sp>
        <p:nvSpPr>
          <p:cNvPr id="5" name="TextBox 4"/>
          <p:cNvSpPr txBox="1"/>
          <p:nvPr/>
        </p:nvSpPr>
        <p:spPr>
          <a:xfrm>
            <a:off x="868680" y="1783080"/>
            <a:ext cx="10424160" cy="3840480"/>
          </a:xfrm>
          <a:prstGeom prst="rect">
            <a:avLst/>
          </a:prstGeom>
          <a:noFill/>
        </p:spPr>
        <p:txBody>
          <a:bodyPr wrap="square" anchor="t" lIns="0" rIns="0" tIns="0" bIns="0">
            <a:spAutoFit/>
          </a:bodyPr>
          <a:lstStyle/>
          <a:p>
            <a:pPr>
              <a:lnSpc>
                <a:spcPct val="120000"/>
              </a:lnSpc>
            </a:pPr>
            <a:r>
              <a:rPr sz="3100" b="0" i="0">
                <a:solidFill>
                  <a:srgbClr val="FFFFFF"/>
                </a:solidFill>
                <a:latin typeface="Arno Pro"/>
              </a:rPr>
              <a:t>The lesson says there is “no neutral looking.” Before this video, which “eyes” do you most naturally use to size people up?</a:t>
            </a:r>
          </a:p>
        </p:txBody>
      </p:sp>
      <p:pic>
        <p:nvPicPr>
          <p:cNvPr id="6" name="Picture 5" descr="logo_white.png"/>
          <p:cNvPicPr>
            <a:picLocks noChangeAspect="1"/>
          </p:cNvPicPr>
          <p:nvPr/>
        </p:nvPicPr>
        <p:blipFill>
          <a:blip r:embed="rId3"/>
          <a:stretch>
            <a:fillRect/>
          </a:stretch>
        </p:blipFill>
        <p:spPr>
          <a:xfrm>
            <a:off x="10454335" y="6165485"/>
            <a:ext cx="1097280" cy="23531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13232"/>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14400"/>
            <a:ext cx="10424160" cy="457200"/>
          </a:xfrm>
          <a:prstGeom prst="rect">
            <a:avLst/>
          </a:prstGeom>
          <a:noFill/>
        </p:spPr>
        <p:txBody>
          <a:bodyPr wrap="square" anchor="t" lIns="0" rIns="0" tIns="0" bIns="0">
            <a:spAutoFit/>
          </a:bodyPr>
          <a:lstStyle/>
          <a:p>
            <a:r>
              <a:rPr sz="2200" b="1" i="0">
                <a:solidFill>
                  <a:srgbClr val="B71B2C"/>
                </a:solidFill>
                <a:latin typeface="Myriad Pro"/>
              </a:rPr>
              <a:t>2.  </a:t>
            </a:r>
            <a:r>
              <a:rPr sz="1800" b="1" i="0" spc="200">
                <a:solidFill>
                  <a:srgbClr val="CBA44B"/>
                </a:solidFill>
                <a:latin typeface="Myriad Pro"/>
              </a:rPr>
              <a:t>THE TEXT</a:t>
            </a:r>
          </a:p>
        </p:txBody>
      </p:sp>
      <p:sp>
        <p:nvSpPr>
          <p:cNvPr id="5" name="TextBox 4"/>
          <p:cNvSpPr txBox="1"/>
          <p:nvPr/>
        </p:nvSpPr>
        <p:spPr>
          <a:xfrm>
            <a:off x="868680" y="1783080"/>
            <a:ext cx="10424160" cy="3840480"/>
          </a:xfrm>
          <a:prstGeom prst="rect">
            <a:avLst/>
          </a:prstGeom>
          <a:noFill/>
        </p:spPr>
        <p:txBody>
          <a:bodyPr wrap="square" anchor="t" lIns="0" rIns="0" tIns="0" bIns="0">
            <a:spAutoFit/>
          </a:bodyPr>
          <a:lstStyle/>
          <a:p>
            <a:pPr>
              <a:lnSpc>
                <a:spcPct val="120000"/>
              </a:lnSpc>
            </a:pPr>
            <a:r>
              <a:rPr sz="3100" b="0" i="0">
                <a:solidFill>
                  <a:srgbClr val="FFFFFF"/>
                </a:solidFill>
                <a:latin typeface="Arno Pro"/>
              </a:rPr>
              <a:t>What is the “before” and the “after” Paul describes when he says “from now on”? What changed?</a:t>
            </a:r>
          </a:p>
        </p:txBody>
      </p:sp>
      <p:sp>
        <p:nvSpPr>
          <p:cNvPr id="6" name="TextBox 5"/>
          <p:cNvSpPr txBox="1"/>
          <p:nvPr/>
        </p:nvSpPr>
        <p:spPr>
          <a:xfrm>
            <a:off x="868680" y="5806440"/>
            <a:ext cx="10424160" cy="457200"/>
          </a:xfrm>
          <a:prstGeom prst="rect">
            <a:avLst/>
          </a:prstGeom>
          <a:noFill/>
        </p:spPr>
        <p:txBody>
          <a:bodyPr wrap="square" anchor="t" lIns="0" rIns="0" tIns="0" bIns="0">
            <a:spAutoFit/>
          </a:bodyPr>
          <a:lstStyle/>
          <a:p>
            <a:r>
              <a:rPr sz="1800" b="1" i="0" spc="50">
                <a:solidFill>
                  <a:srgbClr val="C6C9EC"/>
                </a:solidFill>
                <a:latin typeface="Myriad Pro"/>
              </a:rPr>
              <a:t>Read together:  2 Corinthians 5:14–17  ·  CSB</a:t>
            </a:r>
          </a:p>
        </p:txBody>
      </p:sp>
      <p:pic>
        <p:nvPicPr>
          <p:cNvPr id="7" name="Picture 6" descr="logo_white.png"/>
          <p:cNvPicPr>
            <a:picLocks noChangeAspect="1"/>
          </p:cNvPicPr>
          <p:nvPr/>
        </p:nvPicPr>
        <p:blipFill>
          <a:blip r:embed="rId3"/>
          <a:stretch>
            <a:fillRect/>
          </a:stretch>
        </p:blipFill>
        <p:spPr>
          <a:xfrm>
            <a:off x="10454335" y="6165485"/>
            <a:ext cx="1097280" cy="235314"/>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13232"/>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14400"/>
            <a:ext cx="10424160" cy="457200"/>
          </a:xfrm>
          <a:prstGeom prst="rect">
            <a:avLst/>
          </a:prstGeom>
          <a:noFill/>
        </p:spPr>
        <p:txBody>
          <a:bodyPr wrap="square" anchor="t" lIns="0" rIns="0" tIns="0" bIns="0">
            <a:spAutoFit/>
          </a:bodyPr>
          <a:lstStyle/>
          <a:p>
            <a:r>
              <a:rPr sz="2200" b="1" i="0">
                <a:solidFill>
                  <a:srgbClr val="B71B2C"/>
                </a:solidFill>
                <a:latin typeface="Myriad Pro"/>
              </a:rPr>
              <a:t>3.  </a:t>
            </a:r>
            <a:r>
              <a:rPr sz="1800" b="1" i="0" spc="200">
                <a:solidFill>
                  <a:srgbClr val="CBA44B"/>
                </a:solidFill>
                <a:latin typeface="Myriad Pro"/>
              </a:rPr>
              <a:t>GOING DEEPER</a:t>
            </a:r>
          </a:p>
        </p:txBody>
      </p:sp>
      <p:sp>
        <p:nvSpPr>
          <p:cNvPr id="5" name="TextBox 4"/>
          <p:cNvSpPr txBox="1"/>
          <p:nvPr/>
        </p:nvSpPr>
        <p:spPr>
          <a:xfrm>
            <a:off x="868680" y="1783080"/>
            <a:ext cx="10424160" cy="3840480"/>
          </a:xfrm>
          <a:prstGeom prst="rect">
            <a:avLst/>
          </a:prstGeom>
          <a:noFill/>
        </p:spPr>
        <p:txBody>
          <a:bodyPr wrap="square" anchor="t" lIns="0" rIns="0" tIns="0" bIns="0">
            <a:spAutoFit/>
          </a:bodyPr>
          <a:lstStyle/>
          <a:p>
            <a:pPr>
              <a:lnSpc>
                <a:spcPct val="120000"/>
              </a:lnSpc>
            </a:pPr>
            <a:r>
              <a:rPr sz="2700" b="0" i="0">
                <a:solidFill>
                  <a:srgbClr val="FFFFFF"/>
                </a:solidFill>
                <a:latin typeface="Arno Pro"/>
              </a:rPr>
              <a:t>Paul once viewed even Christ “from a worldly perspective” and missed him. Why does it matter that the flesh’s categories could blind Saul of Tarsus to the Son of God himself?</a:t>
            </a:r>
          </a:p>
        </p:txBody>
      </p:sp>
      <p:pic>
        <p:nvPicPr>
          <p:cNvPr id="6" name="Picture 5" descr="logo_white.png"/>
          <p:cNvPicPr>
            <a:picLocks noChangeAspect="1"/>
          </p:cNvPicPr>
          <p:nvPr/>
        </p:nvPicPr>
        <p:blipFill>
          <a:blip r:embed="rId3"/>
          <a:stretch>
            <a:fillRect/>
          </a:stretch>
        </p:blipFill>
        <p:spPr>
          <a:xfrm>
            <a:off x="10454335" y="6165485"/>
            <a:ext cx="1097280" cy="23531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13232"/>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14400"/>
            <a:ext cx="10424160" cy="457200"/>
          </a:xfrm>
          <a:prstGeom prst="rect">
            <a:avLst/>
          </a:prstGeom>
          <a:noFill/>
        </p:spPr>
        <p:txBody>
          <a:bodyPr wrap="square" anchor="t" lIns="0" rIns="0" tIns="0" bIns="0">
            <a:spAutoFit/>
          </a:bodyPr>
          <a:lstStyle/>
          <a:p>
            <a:r>
              <a:rPr sz="2200" b="1" i="0">
                <a:solidFill>
                  <a:srgbClr val="B71B2C"/>
                </a:solidFill>
                <a:latin typeface="Myriad Pro"/>
              </a:rPr>
              <a:t>4.  </a:t>
            </a:r>
            <a:r>
              <a:rPr sz="1800" b="1" i="0" spc="200">
                <a:solidFill>
                  <a:srgbClr val="CBA44B"/>
                </a:solidFill>
                <a:latin typeface="Myriad Pro"/>
              </a:rPr>
              <a:t>THE FOUR CATEGORIES</a:t>
            </a:r>
          </a:p>
        </p:txBody>
      </p:sp>
      <p:sp>
        <p:nvSpPr>
          <p:cNvPr id="5" name="TextBox 4"/>
          <p:cNvSpPr txBox="1"/>
          <p:nvPr/>
        </p:nvSpPr>
        <p:spPr>
          <a:xfrm>
            <a:off x="868680" y="1783080"/>
            <a:ext cx="10424160" cy="3840480"/>
          </a:xfrm>
          <a:prstGeom prst="rect">
            <a:avLst/>
          </a:prstGeom>
          <a:noFill/>
        </p:spPr>
        <p:txBody>
          <a:bodyPr wrap="square" anchor="t" lIns="0" rIns="0" tIns="0" bIns="0">
            <a:spAutoFit/>
          </a:bodyPr>
          <a:lstStyle/>
          <a:p>
            <a:pPr>
              <a:lnSpc>
                <a:spcPct val="120000"/>
              </a:lnSpc>
            </a:pPr>
            <a:r>
              <a:rPr sz="2700" b="0" i="0">
                <a:solidFill>
                  <a:srgbClr val="FFFFFF"/>
                </a:solidFill>
                <a:latin typeface="Arno Pro"/>
              </a:rPr>
              <a:t>Status, appearance, usefulness, grievance. Which one is most quietly at work in a typical congregation — and why is it so hard to notice in ourselves?</a:t>
            </a:r>
          </a:p>
        </p:txBody>
      </p:sp>
      <p:pic>
        <p:nvPicPr>
          <p:cNvPr id="6" name="Picture 5" descr="logo_white.png"/>
          <p:cNvPicPr>
            <a:picLocks noChangeAspect="1"/>
          </p:cNvPicPr>
          <p:nvPr/>
        </p:nvPicPr>
        <p:blipFill>
          <a:blip r:embed="rId3"/>
          <a:stretch>
            <a:fillRect/>
          </a:stretch>
        </p:blipFill>
        <p:spPr>
          <a:xfrm>
            <a:off x="10454335" y="6165485"/>
            <a:ext cx="1097280" cy="23531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13232"/>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14400"/>
            <a:ext cx="10424160" cy="457200"/>
          </a:xfrm>
          <a:prstGeom prst="rect">
            <a:avLst/>
          </a:prstGeom>
          <a:noFill/>
        </p:spPr>
        <p:txBody>
          <a:bodyPr wrap="square" anchor="t" lIns="0" rIns="0" tIns="0" bIns="0">
            <a:spAutoFit/>
          </a:bodyPr>
          <a:lstStyle/>
          <a:p>
            <a:r>
              <a:rPr sz="2200" b="1" i="0">
                <a:solidFill>
                  <a:srgbClr val="B71B2C"/>
                </a:solidFill>
                <a:latin typeface="Myriad Pro"/>
              </a:rPr>
              <a:t>5.  </a:t>
            </a:r>
            <a:r>
              <a:rPr sz="1800" b="1" i="0" spc="200">
                <a:solidFill>
                  <a:srgbClr val="CBA44B"/>
                </a:solidFill>
                <a:latin typeface="Myriad Pro"/>
              </a:rPr>
              <a:t>NOTICING VS. JUDGING</a:t>
            </a:r>
          </a:p>
        </p:txBody>
      </p:sp>
      <p:sp>
        <p:nvSpPr>
          <p:cNvPr id="5" name="TextBox 4"/>
          <p:cNvSpPr txBox="1"/>
          <p:nvPr/>
        </p:nvSpPr>
        <p:spPr>
          <a:xfrm>
            <a:off x="868680" y="1783080"/>
            <a:ext cx="10424160" cy="3840480"/>
          </a:xfrm>
          <a:prstGeom prst="rect">
            <a:avLst/>
          </a:prstGeom>
          <a:noFill/>
        </p:spPr>
        <p:txBody>
          <a:bodyPr wrap="square" anchor="t" lIns="0" rIns="0" tIns="0" bIns="0">
            <a:spAutoFit/>
          </a:bodyPr>
          <a:lstStyle/>
          <a:p>
            <a:pPr>
              <a:lnSpc>
                <a:spcPct val="120000"/>
              </a:lnSpc>
            </a:pPr>
            <a:r>
              <a:rPr sz="3100" b="0" i="0">
                <a:solidFill>
                  <a:srgbClr val="FFFFFF"/>
                </a:solidFill>
                <a:latin typeface="Arno Pro"/>
              </a:rPr>
              <a:t>What is the difference between simply noticing something about a person and rendering a verdict on them? Where does that line get crossed?</a:t>
            </a:r>
          </a:p>
        </p:txBody>
      </p:sp>
      <p:sp>
        <p:nvSpPr>
          <p:cNvPr id="6" name="TextBox 5"/>
          <p:cNvSpPr txBox="1"/>
          <p:nvPr/>
        </p:nvSpPr>
        <p:spPr>
          <a:xfrm>
            <a:off x="868680" y="5806440"/>
            <a:ext cx="10424160" cy="457200"/>
          </a:xfrm>
          <a:prstGeom prst="rect">
            <a:avLst/>
          </a:prstGeom>
          <a:noFill/>
        </p:spPr>
        <p:txBody>
          <a:bodyPr wrap="square" anchor="t" lIns="0" rIns="0" tIns="0" bIns="0">
            <a:spAutoFit/>
          </a:bodyPr>
          <a:lstStyle/>
          <a:p>
            <a:r>
              <a:rPr sz="1800" b="1" i="0" spc="50">
                <a:solidFill>
                  <a:srgbClr val="C6C9EC"/>
                </a:solidFill>
                <a:latin typeface="Myriad Pro"/>
              </a:rPr>
              <a:t>Read together:  1 Samuel 16:7  ·  CSB</a:t>
            </a:r>
          </a:p>
        </p:txBody>
      </p:sp>
      <p:pic>
        <p:nvPicPr>
          <p:cNvPr id="7" name="Picture 6" descr="logo_white.png"/>
          <p:cNvPicPr>
            <a:picLocks noChangeAspect="1"/>
          </p:cNvPicPr>
          <p:nvPr/>
        </p:nvPicPr>
        <p:blipFill>
          <a:blip r:embed="rId3"/>
          <a:stretch>
            <a:fillRect/>
          </a:stretch>
        </p:blipFill>
        <p:spPr>
          <a:xfrm>
            <a:off x="10454335" y="6165485"/>
            <a:ext cx="1097280" cy="23531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13232"/>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14400"/>
            <a:ext cx="10424160" cy="457200"/>
          </a:xfrm>
          <a:prstGeom prst="rect">
            <a:avLst/>
          </a:prstGeom>
          <a:noFill/>
        </p:spPr>
        <p:txBody>
          <a:bodyPr wrap="square" anchor="t" lIns="0" rIns="0" tIns="0" bIns="0">
            <a:spAutoFit/>
          </a:bodyPr>
          <a:lstStyle/>
          <a:p>
            <a:r>
              <a:rPr sz="2200" b="1" i="0">
                <a:solidFill>
                  <a:srgbClr val="B71B2C"/>
                </a:solidFill>
                <a:latin typeface="Myriad Pro"/>
              </a:rPr>
              <a:t>6.  </a:t>
            </a:r>
            <a:r>
              <a:rPr sz="1800" b="1" i="0" spc="200">
                <a:solidFill>
                  <a:srgbClr val="CBA44B"/>
                </a:solidFill>
                <a:latin typeface="Myriad Pro"/>
              </a:rPr>
              <a:t>NEW CREATION</a:t>
            </a:r>
          </a:p>
        </p:txBody>
      </p:sp>
      <p:sp>
        <p:nvSpPr>
          <p:cNvPr id="5" name="TextBox 4"/>
          <p:cNvSpPr txBox="1"/>
          <p:nvPr/>
        </p:nvSpPr>
        <p:spPr>
          <a:xfrm>
            <a:off x="868680" y="1783080"/>
            <a:ext cx="10424160" cy="3840480"/>
          </a:xfrm>
          <a:prstGeom prst="rect">
            <a:avLst/>
          </a:prstGeom>
          <a:noFill/>
        </p:spPr>
        <p:txBody>
          <a:bodyPr wrap="square" anchor="t" lIns="0" rIns="0" tIns="0" bIns="0">
            <a:spAutoFit/>
          </a:bodyPr>
          <a:lstStyle/>
          <a:p>
            <a:pPr>
              <a:lnSpc>
                <a:spcPct val="120000"/>
              </a:lnSpc>
            </a:pPr>
            <a:r>
              <a:rPr sz="2700" b="0" i="0">
                <a:solidFill>
                  <a:srgbClr val="FFFFFF"/>
                </a:solidFill>
                <a:latin typeface="Arno Pro"/>
              </a:rPr>
              <a:t>How would it change the way you treat a brother or sister to believe their identity is already settled “in Christ” — even when old failures are still in view?</a:t>
            </a:r>
          </a:p>
        </p:txBody>
      </p:sp>
      <p:sp>
        <p:nvSpPr>
          <p:cNvPr id="6" name="TextBox 5"/>
          <p:cNvSpPr txBox="1"/>
          <p:nvPr/>
        </p:nvSpPr>
        <p:spPr>
          <a:xfrm>
            <a:off x="868680" y="5806440"/>
            <a:ext cx="10424160" cy="457200"/>
          </a:xfrm>
          <a:prstGeom prst="rect">
            <a:avLst/>
          </a:prstGeom>
          <a:noFill/>
        </p:spPr>
        <p:txBody>
          <a:bodyPr wrap="square" anchor="t" lIns="0" rIns="0" tIns="0" bIns="0">
            <a:spAutoFit/>
          </a:bodyPr>
          <a:lstStyle/>
          <a:p>
            <a:r>
              <a:rPr sz="1800" b="1" i="0" spc="50">
                <a:solidFill>
                  <a:srgbClr val="C6C9EC"/>
                </a:solidFill>
                <a:latin typeface="Myriad Pro"/>
              </a:rPr>
              <a:t>Read together:  2 Corinthians 5:17  ·  CSB</a:t>
            </a:r>
          </a:p>
        </p:txBody>
      </p:sp>
      <p:pic>
        <p:nvPicPr>
          <p:cNvPr id="7" name="Picture 6" descr="logo_white.png"/>
          <p:cNvPicPr>
            <a:picLocks noChangeAspect="1"/>
          </p:cNvPicPr>
          <p:nvPr/>
        </p:nvPicPr>
        <p:blipFill>
          <a:blip r:embed="rId3"/>
          <a:stretch>
            <a:fillRect/>
          </a:stretch>
        </p:blipFill>
        <p:spPr>
          <a:xfrm>
            <a:off x="10454335" y="6165485"/>
            <a:ext cx="1097280" cy="23531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13232"/>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14400"/>
            <a:ext cx="10424160" cy="457200"/>
          </a:xfrm>
          <a:prstGeom prst="rect">
            <a:avLst/>
          </a:prstGeom>
          <a:noFill/>
        </p:spPr>
        <p:txBody>
          <a:bodyPr wrap="square" anchor="t" lIns="0" rIns="0" tIns="0" bIns="0">
            <a:spAutoFit/>
          </a:bodyPr>
          <a:lstStyle/>
          <a:p>
            <a:r>
              <a:rPr sz="2200" b="1" i="0">
                <a:solidFill>
                  <a:srgbClr val="B71B2C"/>
                </a:solidFill>
                <a:latin typeface="Myriad Pro"/>
              </a:rPr>
              <a:t>7.  </a:t>
            </a:r>
            <a:r>
              <a:rPr sz="1800" b="1" i="0" spc="200">
                <a:solidFill>
                  <a:srgbClr val="CBA44B"/>
                </a:solidFill>
                <a:latin typeface="Myriad Pro"/>
              </a:rPr>
              <a:t>BRINGING IT HOME</a:t>
            </a:r>
          </a:p>
        </p:txBody>
      </p:sp>
      <p:sp>
        <p:nvSpPr>
          <p:cNvPr id="5" name="TextBox 4"/>
          <p:cNvSpPr txBox="1"/>
          <p:nvPr/>
        </p:nvSpPr>
        <p:spPr>
          <a:xfrm>
            <a:off x="868680" y="1783080"/>
            <a:ext cx="10424160" cy="3840480"/>
          </a:xfrm>
          <a:prstGeom prst="rect">
            <a:avLst/>
          </a:prstGeom>
          <a:noFill/>
        </p:spPr>
        <p:txBody>
          <a:bodyPr wrap="square" anchor="t" lIns="0" rIns="0" tIns="0" bIns="0">
            <a:spAutoFit/>
          </a:bodyPr>
          <a:lstStyle/>
          <a:p>
            <a:pPr>
              <a:lnSpc>
                <a:spcPct val="120000"/>
              </a:lnSpc>
            </a:pPr>
            <a:r>
              <a:rPr sz="2400" b="0" i="0">
                <a:solidFill>
                  <a:srgbClr val="FFFFFF"/>
                </a:solidFill>
                <a:latin typeface="Arno Pro"/>
              </a:rPr>
              <a:t>“Are you willing to see your brother for what he cost God, instead of for how he makes you feel?” Think of one person you find hard to see clearly. Which category is doing the work — and what is one concrete way to begin seeing them as God does this week?</a:t>
            </a:r>
          </a:p>
        </p:txBody>
      </p:sp>
      <p:pic>
        <p:nvPicPr>
          <p:cNvPr id="6" name="Picture 5" descr="logo_white.png"/>
          <p:cNvPicPr>
            <a:picLocks noChangeAspect="1"/>
          </p:cNvPicPr>
          <p:nvPr/>
        </p:nvPicPr>
        <p:blipFill>
          <a:blip r:embed="rId3"/>
          <a:stretch>
            <a:fillRect/>
          </a:stretch>
        </p:blipFill>
        <p:spPr>
          <a:xfrm>
            <a:off x="10454335" y="6165485"/>
            <a:ext cx="1097280" cy="23531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split.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5989320" y="150876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989320" y="1719072"/>
            <a:ext cx="5653735" cy="365760"/>
          </a:xfrm>
          <a:prstGeom prst="rect">
            <a:avLst/>
          </a:prstGeom>
          <a:noFill/>
        </p:spPr>
        <p:txBody>
          <a:bodyPr wrap="square" anchor="t" lIns="0" rIns="0" tIns="0" bIns="0">
            <a:spAutoFit/>
          </a:bodyPr>
          <a:lstStyle/>
          <a:p>
            <a:r>
              <a:rPr sz="1500" b="1" i="0" spc="220">
                <a:solidFill>
                  <a:srgbClr val="C6C9EC"/>
                </a:solidFill>
                <a:latin typeface="Myriad Pro"/>
              </a:rPr>
              <a:t>BEFORE YOU GO</a:t>
            </a:r>
          </a:p>
        </p:txBody>
      </p:sp>
      <p:sp>
        <p:nvSpPr>
          <p:cNvPr id="5" name="TextBox 4"/>
          <p:cNvSpPr txBox="1"/>
          <p:nvPr/>
        </p:nvSpPr>
        <p:spPr>
          <a:xfrm>
            <a:off x="5989320" y="2194560"/>
            <a:ext cx="5715000" cy="2194560"/>
          </a:xfrm>
          <a:prstGeom prst="rect">
            <a:avLst/>
          </a:prstGeom>
          <a:noFill/>
        </p:spPr>
        <p:txBody>
          <a:bodyPr wrap="square" anchor="t" lIns="0" rIns="0" tIns="0" bIns="0">
            <a:spAutoFit/>
          </a:bodyPr>
          <a:lstStyle/>
          <a:p>
            <a:pPr>
              <a:lnSpc>
                <a:spcPct val="110000"/>
              </a:lnSpc>
            </a:pPr>
            <a:r>
              <a:rPr sz="3400" b="1" i="0">
                <a:solidFill>
                  <a:srgbClr val="FFFFFF"/>
                </a:solidFill>
                <a:latin typeface="Myriad Pro"/>
              </a:rPr>
              <a:t>Pray for those eyes.</a:t>
            </a:r>
          </a:p>
          <a:p>
            <a:pPr>
              <a:lnSpc>
                <a:spcPct val="110000"/>
              </a:lnSpc>
              <a:spcBef>
                <a:spcPts val="600"/>
              </a:spcBef>
            </a:pPr>
            <a:r>
              <a:rPr sz="3400" b="1" i="0">
                <a:solidFill>
                  <a:srgbClr val="FFFFFF"/>
                </a:solidFill>
                <a:latin typeface="Myriad Pro"/>
              </a:rPr>
              <a:t>Then act like a person</a:t>
            </a:r>
          </a:p>
          <a:p>
            <a:pPr>
              <a:lnSpc>
                <a:spcPct val="110000"/>
              </a:lnSpc>
            </a:pPr>
            <a:r>
              <a:rPr sz="3400" b="1" i="0">
                <a:solidFill>
                  <a:srgbClr val="FFFFFF"/>
                </a:solidFill>
                <a:latin typeface="Myriad Pro"/>
              </a:rPr>
              <a:t>who has them.</a:t>
            </a:r>
          </a:p>
        </p:txBody>
      </p:sp>
      <p:sp>
        <p:nvSpPr>
          <p:cNvPr id="6" name="TextBox 5"/>
          <p:cNvSpPr txBox="1"/>
          <p:nvPr/>
        </p:nvSpPr>
        <p:spPr>
          <a:xfrm>
            <a:off x="5989320" y="4297680"/>
            <a:ext cx="5715000" cy="1097280"/>
          </a:xfrm>
          <a:prstGeom prst="rect">
            <a:avLst/>
          </a:prstGeom>
          <a:noFill/>
        </p:spPr>
        <p:txBody>
          <a:bodyPr wrap="square" anchor="t" lIns="0" rIns="0" tIns="0" bIns="0">
            <a:spAutoFit/>
          </a:bodyPr>
          <a:lstStyle/>
          <a:p>
            <a:r>
              <a:rPr sz="1800" b="1" i="0" spc="100">
                <a:solidFill>
                  <a:srgbClr val="CBA44B"/>
                </a:solidFill>
                <a:latin typeface="Myriad Pro"/>
              </a:rPr>
              <a:t>Next week:</a:t>
            </a:r>
          </a:p>
          <a:p>
            <a:pPr>
              <a:spcBef>
                <a:spcPts val="400"/>
              </a:spcBef>
            </a:pPr>
            <a:r>
              <a:rPr sz="2200" b="0" i="1">
                <a:solidFill>
                  <a:srgbClr val="FFFFFF"/>
                </a:solidFill>
                <a:latin typeface="Arno Pro"/>
              </a:rPr>
              <a:t>Genuine Care for One Another</a:t>
            </a:r>
          </a:p>
        </p:txBody>
      </p:sp>
      <p:pic>
        <p:nvPicPr>
          <p:cNvPr id="7" name="Picture 6" descr="logo_white.png"/>
          <p:cNvPicPr>
            <a:picLocks noChangeAspect="1"/>
          </p:cNvPicPr>
          <p:nvPr/>
        </p:nvPicPr>
        <p:blipFill>
          <a:blip r:embed="rId3"/>
          <a:stretch>
            <a:fillRect/>
          </a:stretch>
        </p:blipFill>
        <p:spPr>
          <a:xfrm>
            <a:off x="10180015" y="6106657"/>
            <a:ext cx="1371600" cy="294143"/>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64008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850392"/>
            <a:ext cx="10774375" cy="365760"/>
          </a:xfrm>
          <a:prstGeom prst="rect">
            <a:avLst/>
          </a:prstGeom>
          <a:noFill/>
        </p:spPr>
        <p:txBody>
          <a:bodyPr wrap="square" anchor="t" lIns="0" rIns="0" tIns="0" bIns="0">
            <a:spAutoFit/>
          </a:bodyPr>
          <a:lstStyle/>
          <a:p>
            <a:r>
              <a:rPr sz="1500" b="1" i="0" spc="220">
                <a:solidFill>
                  <a:srgbClr val="C6C9EC"/>
                </a:solidFill>
                <a:latin typeface="Myriad Pro"/>
              </a:rPr>
              <a:t>HERE’S THE PLAN</a:t>
            </a:r>
          </a:p>
        </p:txBody>
      </p:sp>
      <p:sp>
        <p:nvSpPr>
          <p:cNvPr id="5" name="TextBox 4"/>
          <p:cNvSpPr txBox="1"/>
          <p:nvPr/>
        </p:nvSpPr>
        <p:spPr>
          <a:xfrm>
            <a:off x="822960" y="1188720"/>
            <a:ext cx="10515600" cy="822960"/>
          </a:xfrm>
          <a:prstGeom prst="rect">
            <a:avLst/>
          </a:prstGeom>
          <a:noFill/>
        </p:spPr>
        <p:txBody>
          <a:bodyPr wrap="square" anchor="t" lIns="0" rIns="0" tIns="0" bIns="0">
            <a:spAutoFit/>
          </a:bodyPr>
          <a:lstStyle/>
          <a:p>
            <a:r>
              <a:rPr sz="4000" b="1" i="0">
                <a:solidFill>
                  <a:srgbClr val="FFFFFF"/>
                </a:solidFill>
                <a:latin typeface="Myriad Pro"/>
              </a:rPr>
              <a:t>Today’s Class</a:t>
            </a:r>
          </a:p>
        </p:txBody>
      </p:sp>
      <p:sp>
        <p:nvSpPr>
          <p:cNvPr id="6" name="Rounded Rectangle 5"/>
          <p:cNvSpPr/>
          <p:nvPr/>
        </p:nvSpPr>
        <p:spPr>
          <a:xfrm>
            <a:off x="868680" y="2240280"/>
            <a:ext cx="10451592" cy="896112"/>
          </a:xfrm>
          <a:prstGeom prst="roundRect">
            <a:avLst>
              <a:gd name="adj" fmla="val 7000"/>
            </a:avLst>
          </a:prstGeom>
          <a:solidFill>
            <a:srgbClr val="201F63">
              <a:alpha val="50000"/>
            </a:srgbClr>
          </a:solidFill>
          <a:ln w="127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Oval 6"/>
          <p:cNvSpPr/>
          <p:nvPr/>
        </p:nvSpPr>
        <p:spPr>
          <a:xfrm>
            <a:off x="1143000" y="2441448"/>
            <a:ext cx="493776" cy="493776"/>
          </a:xfrm>
          <a:prstGeom prst="ellipse">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000" b="1" i="0">
                <a:solidFill>
                  <a:srgbClr val="FFFFFF"/>
                </a:solidFill>
                <a:latin typeface="Myriad Pro"/>
              </a:rPr>
              <a:t>1</a:t>
            </a:r>
          </a:p>
        </p:txBody>
      </p:sp>
      <p:sp>
        <p:nvSpPr>
          <p:cNvPr id="8" name="TextBox 7"/>
          <p:cNvSpPr txBox="1"/>
          <p:nvPr/>
        </p:nvSpPr>
        <p:spPr>
          <a:xfrm>
            <a:off x="1920240" y="2240280"/>
            <a:ext cx="7315200" cy="896112"/>
          </a:xfrm>
          <a:prstGeom prst="rect">
            <a:avLst/>
          </a:prstGeom>
          <a:noFill/>
        </p:spPr>
        <p:txBody>
          <a:bodyPr wrap="square" anchor="ctr" lIns="0" rIns="0" tIns="0" bIns="0">
            <a:spAutoFit/>
          </a:bodyPr>
          <a:lstStyle/>
          <a:p>
            <a:r>
              <a:rPr sz="2400" b="1" i="0">
                <a:solidFill>
                  <a:srgbClr val="FFFFFF"/>
                </a:solidFill>
                <a:latin typeface="Myriad Pro"/>
              </a:rPr>
              <a:t>Welcome &amp; Opening Prayer</a:t>
            </a:r>
          </a:p>
        </p:txBody>
      </p:sp>
      <p:sp>
        <p:nvSpPr>
          <p:cNvPr id="9" name="Rounded Rectangle 8"/>
          <p:cNvSpPr/>
          <p:nvPr/>
        </p:nvSpPr>
        <p:spPr>
          <a:xfrm>
            <a:off x="9646920" y="2487168"/>
            <a:ext cx="1417320" cy="402336"/>
          </a:xfrm>
          <a:prstGeom prst="roundRect">
            <a:avLst>
              <a:gd name="adj" fmla="val 7000"/>
            </a:avLst>
          </a:prstGeom>
          <a:solidFill>
            <a:srgbClr val="CBA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9646920" y="2487168"/>
            <a:ext cx="1417320" cy="402336"/>
          </a:xfrm>
          <a:prstGeom prst="rect">
            <a:avLst/>
          </a:prstGeom>
          <a:noFill/>
        </p:spPr>
        <p:txBody>
          <a:bodyPr wrap="square" anchor="ctr" lIns="0" rIns="0" tIns="0" bIns="0">
            <a:spAutoFit/>
          </a:bodyPr>
          <a:lstStyle/>
          <a:p>
            <a:pPr algn="ctr"/>
            <a:r>
              <a:rPr sz="1500" b="1" i="0" spc="100">
                <a:solidFill>
                  <a:srgbClr val="201F63"/>
                </a:solidFill>
                <a:latin typeface="Myriad Pro"/>
              </a:rPr>
              <a:t>5 min</a:t>
            </a:r>
          </a:p>
        </p:txBody>
      </p:sp>
      <p:sp>
        <p:nvSpPr>
          <p:cNvPr id="11" name="Rounded Rectangle 10"/>
          <p:cNvSpPr/>
          <p:nvPr/>
        </p:nvSpPr>
        <p:spPr>
          <a:xfrm>
            <a:off x="868680" y="3319272"/>
            <a:ext cx="10451592" cy="896112"/>
          </a:xfrm>
          <a:prstGeom prst="roundRect">
            <a:avLst>
              <a:gd name="adj" fmla="val 7000"/>
            </a:avLst>
          </a:prstGeom>
          <a:solidFill>
            <a:srgbClr val="201F63">
              <a:alpha val="50000"/>
            </a:srgbClr>
          </a:solidFill>
          <a:ln w="127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Oval 11"/>
          <p:cNvSpPr/>
          <p:nvPr/>
        </p:nvSpPr>
        <p:spPr>
          <a:xfrm>
            <a:off x="1143000" y="3520440"/>
            <a:ext cx="493776" cy="493776"/>
          </a:xfrm>
          <a:prstGeom prst="ellipse">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000" b="1" i="0">
                <a:solidFill>
                  <a:srgbClr val="FFFFFF"/>
                </a:solidFill>
                <a:latin typeface="Myriad Pro"/>
              </a:rPr>
              <a:t>2</a:t>
            </a:r>
          </a:p>
        </p:txBody>
      </p:sp>
      <p:sp>
        <p:nvSpPr>
          <p:cNvPr id="13" name="TextBox 12"/>
          <p:cNvSpPr txBox="1"/>
          <p:nvPr/>
        </p:nvSpPr>
        <p:spPr>
          <a:xfrm>
            <a:off x="1920240" y="3319272"/>
            <a:ext cx="7315200" cy="896112"/>
          </a:xfrm>
          <a:prstGeom prst="rect">
            <a:avLst/>
          </a:prstGeom>
          <a:noFill/>
        </p:spPr>
        <p:txBody>
          <a:bodyPr wrap="square" anchor="ctr" lIns="0" rIns="0" tIns="0" bIns="0">
            <a:spAutoFit/>
          </a:bodyPr>
          <a:lstStyle/>
          <a:p>
            <a:r>
              <a:rPr sz="2400" b="1" i="0">
                <a:solidFill>
                  <a:srgbClr val="FFFFFF"/>
                </a:solidFill>
                <a:latin typeface="Myriad Pro"/>
              </a:rPr>
              <a:t>Watch the Teaching Video</a:t>
            </a:r>
          </a:p>
        </p:txBody>
      </p:sp>
      <p:sp>
        <p:nvSpPr>
          <p:cNvPr id="14" name="Rounded Rectangle 13"/>
          <p:cNvSpPr/>
          <p:nvPr/>
        </p:nvSpPr>
        <p:spPr>
          <a:xfrm>
            <a:off x="9646920" y="3566160"/>
            <a:ext cx="1417320" cy="402336"/>
          </a:xfrm>
          <a:prstGeom prst="roundRect">
            <a:avLst>
              <a:gd name="adj" fmla="val 7000"/>
            </a:avLst>
          </a:prstGeom>
          <a:solidFill>
            <a:srgbClr val="CBA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9646920" y="3566160"/>
            <a:ext cx="1417320" cy="402336"/>
          </a:xfrm>
          <a:prstGeom prst="rect">
            <a:avLst/>
          </a:prstGeom>
          <a:noFill/>
        </p:spPr>
        <p:txBody>
          <a:bodyPr wrap="square" anchor="ctr" lIns="0" rIns="0" tIns="0" bIns="0">
            <a:spAutoFit/>
          </a:bodyPr>
          <a:lstStyle/>
          <a:p>
            <a:pPr algn="ctr"/>
            <a:r>
              <a:rPr sz="1500" b="1" i="0" spc="100">
                <a:solidFill>
                  <a:srgbClr val="201F63"/>
                </a:solidFill>
                <a:latin typeface="Myriad Pro"/>
              </a:rPr>
              <a:t>15 min</a:t>
            </a:r>
          </a:p>
        </p:txBody>
      </p:sp>
      <p:sp>
        <p:nvSpPr>
          <p:cNvPr id="16" name="Rounded Rectangle 15"/>
          <p:cNvSpPr/>
          <p:nvPr/>
        </p:nvSpPr>
        <p:spPr>
          <a:xfrm>
            <a:off x="868680" y="4398264"/>
            <a:ext cx="10451592" cy="896112"/>
          </a:xfrm>
          <a:prstGeom prst="roundRect">
            <a:avLst>
              <a:gd name="adj" fmla="val 7000"/>
            </a:avLst>
          </a:prstGeom>
          <a:solidFill>
            <a:srgbClr val="201F63">
              <a:alpha val="50000"/>
            </a:srgbClr>
          </a:solidFill>
          <a:ln w="127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Oval 16"/>
          <p:cNvSpPr/>
          <p:nvPr/>
        </p:nvSpPr>
        <p:spPr>
          <a:xfrm>
            <a:off x="1143000" y="4599432"/>
            <a:ext cx="493776" cy="493776"/>
          </a:xfrm>
          <a:prstGeom prst="ellipse">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000" b="1" i="0">
                <a:solidFill>
                  <a:srgbClr val="FFFFFF"/>
                </a:solidFill>
                <a:latin typeface="Myriad Pro"/>
              </a:rPr>
              <a:t>3</a:t>
            </a:r>
          </a:p>
        </p:txBody>
      </p:sp>
      <p:sp>
        <p:nvSpPr>
          <p:cNvPr id="18" name="TextBox 17"/>
          <p:cNvSpPr txBox="1"/>
          <p:nvPr/>
        </p:nvSpPr>
        <p:spPr>
          <a:xfrm>
            <a:off x="1920240" y="4398264"/>
            <a:ext cx="7315200" cy="896112"/>
          </a:xfrm>
          <a:prstGeom prst="rect">
            <a:avLst/>
          </a:prstGeom>
          <a:noFill/>
        </p:spPr>
        <p:txBody>
          <a:bodyPr wrap="square" anchor="ctr" lIns="0" rIns="0" tIns="0" bIns="0">
            <a:spAutoFit/>
          </a:bodyPr>
          <a:lstStyle/>
          <a:p>
            <a:r>
              <a:rPr sz="2400" b="1" i="0">
                <a:solidFill>
                  <a:srgbClr val="FFFFFF"/>
                </a:solidFill>
                <a:latin typeface="Myriad Pro"/>
              </a:rPr>
              <a:t>Small Groups — Work the Worksheet</a:t>
            </a:r>
          </a:p>
        </p:txBody>
      </p:sp>
      <p:sp>
        <p:nvSpPr>
          <p:cNvPr id="19" name="Rounded Rectangle 18"/>
          <p:cNvSpPr/>
          <p:nvPr/>
        </p:nvSpPr>
        <p:spPr>
          <a:xfrm>
            <a:off x="9646920" y="4645152"/>
            <a:ext cx="1417320" cy="402336"/>
          </a:xfrm>
          <a:prstGeom prst="roundRect">
            <a:avLst>
              <a:gd name="adj" fmla="val 7000"/>
            </a:avLst>
          </a:prstGeom>
          <a:solidFill>
            <a:srgbClr val="CBA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9646920" y="4645152"/>
            <a:ext cx="1417320" cy="402336"/>
          </a:xfrm>
          <a:prstGeom prst="rect">
            <a:avLst/>
          </a:prstGeom>
          <a:noFill/>
        </p:spPr>
        <p:txBody>
          <a:bodyPr wrap="square" anchor="ctr" lIns="0" rIns="0" tIns="0" bIns="0">
            <a:spAutoFit/>
          </a:bodyPr>
          <a:lstStyle/>
          <a:p>
            <a:pPr algn="ctr"/>
            <a:r>
              <a:rPr sz="1500" b="1" i="0" spc="100">
                <a:solidFill>
                  <a:srgbClr val="201F63"/>
                </a:solidFill>
                <a:latin typeface="Myriad Pro"/>
              </a:rPr>
              <a:t>20 min</a:t>
            </a:r>
          </a:p>
        </p:txBody>
      </p:sp>
      <p:sp>
        <p:nvSpPr>
          <p:cNvPr id="21" name="Rounded Rectangle 20"/>
          <p:cNvSpPr/>
          <p:nvPr/>
        </p:nvSpPr>
        <p:spPr>
          <a:xfrm>
            <a:off x="868680" y="5477256"/>
            <a:ext cx="10451592" cy="896112"/>
          </a:xfrm>
          <a:prstGeom prst="roundRect">
            <a:avLst>
              <a:gd name="adj" fmla="val 7000"/>
            </a:avLst>
          </a:prstGeom>
          <a:solidFill>
            <a:srgbClr val="201F63">
              <a:alpha val="50000"/>
            </a:srgbClr>
          </a:solidFill>
          <a:ln w="127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1143000" y="5678424"/>
            <a:ext cx="493776" cy="493776"/>
          </a:xfrm>
          <a:prstGeom prst="ellipse">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000" b="1" i="0">
                <a:solidFill>
                  <a:srgbClr val="FFFFFF"/>
                </a:solidFill>
                <a:latin typeface="Myriad Pro"/>
              </a:rPr>
              <a:t>4</a:t>
            </a:r>
          </a:p>
        </p:txBody>
      </p:sp>
      <p:sp>
        <p:nvSpPr>
          <p:cNvPr id="23" name="TextBox 22"/>
          <p:cNvSpPr txBox="1"/>
          <p:nvPr/>
        </p:nvSpPr>
        <p:spPr>
          <a:xfrm>
            <a:off x="1920240" y="5477256"/>
            <a:ext cx="7315200" cy="896112"/>
          </a:xfrm>
          <a:prstGeom prst="rect">
            <a:avLst/>
          </a:prstGeom>
          <a:noFill/>
        </p:spPr>
        <p:txBody>
          <a:bodyPr wrap="square" anchor="ctr" lIns="0" rIns="0" tIns="0" bIns="0">
            <a:spAutoFit/>
          </a:bodyPr>
          <a:lstStyle/>
          <a:p>
            <a:r>
              <a:rPr sz="2400" b="1" i="0">
                <a:solidFill>
                  <a:srgbClr val="FFFFFF"/>
                </a:solidFill>
                <a:latin typeface="Myriad Pro"/>
              </a:rPr>
              <a:t>Review &amp; Close Together</a:t>
            </a:r>
          </a:p>
        </p:txBody>
      </p:sp>
      <p:sp>
        <p:nvSpPr>
          <p:cNvPr id="24" name="Rounded Rectangle 23"/>
          <p:cNvSpPr/>
          <p:nvPr/>
        </p:nvSpPr>
        <p:spPr>
          <a:xfrm>
            <a:off x="9646920" y="5724144"/>
            <a:ext cx="1417320" cy="402336"/>
          </a:xfrm>
          <a:prstGeom prst="roundRect">
            <a:avLst>
              <a:gd name="adj" fmla="val 7000"/>
            </a:avLst>
          </a:prstGeom>
          <a:solidFill>
            <a:srgbClr val="CBA4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9646920" y="5724144"/>
            <a:ext cx="1417320" cy="402336"/>
          </a:xfrm>
          <a:prstGeom prst="rect">
            <a:avLst/>
          </a:prstGeom>
          <a:noFill/>
        </p:spPr>
        <p:txBody>
          <a:bodyPr wrap="square" anchor="ctr" lIns="0" rIns="0" tIns="0" bIns="0">
            <a:spAutoFit/>
          </a:bodyPr>
          <a:lstStyle/>
          <a:p>
            <a:pPr algn="ctr"/>
            <a:r>
              <a:rPr sz="1500" b="1" i="0" spc="100">
                <a:solidFill>
                  <a:srgbClr val="201F63"/>
                </a:solidFill>
                <a:latin typeface="Myriad Pro"/>
              </a:rPr>
              <a:t>20 min</a:t>
            </a:r>
          </a:p>
        </p:txBody>
      </p:sp>
      <p:pic>
        <p:nvPicPr>
          <p:cNvPr id="26" name="Picture 25" descr="logo_white.png"/>
          <p:cNvPicPr>
            <a:picLocks noChangeAspect="1"/>
          </p:cNvPicPr>
          <p:nvPr/>
        </p:nvPicPr>
        <p:blipFill>
          <a:blip r:embed="rId3"/>
          <a:stretch>
            <a:fillRect/>
          </a:stretch>
        </p:blipFill>
        <p:spPr>
          <a:xfrm>
            <a:off x="10408615" y="6155681"/>
            <a:ext cx="1143000" cy="245119"/>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_med.png"/>
          <p:cNvPicPr>
            <a:picLocks noChangeAspect="1"/>
          </p:cNvPicPr>
          <p:nvPr/>
        </p:nvPicPr>
        <p:blipFill>
          <a:blip r:embed="rId2"/>
          <a:stretch>
            <a:fillRect/>
          </a:stretch>
        </p:blipFill>
        <p:spPr>
          <a:xfrm>
            <a:off x="0" y="0"/>
            <a:ext cx="12191695" cy="6858000"/>
          </a:xfrm>
          <a:prstGeom prst="rect">
            <a:avLst/>
          </a:prstGeom>
        </p:spPr>
      </p:pic>
      <p:sp>
        <p:nvSpPr>
          <p:cNvPr id="3" name="Oval 2"/>
          <p:cNvSpPr/>
          <p:nvPr/>
        </p:nvSpPr>
        <p:spPr>
          <a:xfrm>
            <a:off x="5272887" y="1371600"/>
            <a:ext cx="1645920" cy="1645920"/>
          </a:xfrm>
          <a:prstGeom prst="ellipse">
            <a:avLst/>
          </a:prstGeom>
          <a:solidFill>
            <a:srgbClr val="B71B2C"/>
          </a:solidFill>
          <a:ln w="254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Isosceles Triangle 3"/>
          <p:cNvSpPr/>
          <p:nvPr/>
        </p:nvSpPr>
        <p:spPr>
          <a:xfrm rot="5400000">
            <a:off x="5803239" y="1874519"/>
            <a:ext cx="640080" cy="64008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914400" y="3383280"/>
            <a:ext cx="10360152" cy="1097280"/>
          </a:xfrm>
          <a:prstGeom prst="rect">
            <a:avLst/>
          </a:prstGeom>
          <a:noFill/>
        </p:spPr>
        <p:txBody>
          <a:bodyPr wrap="square" anchor="t" lIns="0" rIns="0" tIns="0" bIns="0">
            <a:spAutoFit/>
          </a:bodyPr>
          <a:lstStyle/>
          <a:p>
            <a:pPr algn="ctr"/>
            <a:r>
              <a:rPr sz="4600" b="1" i="0">
                <a:solidFill>
                  <a:srgbClr val="FFFFFF"/>
                </a:solidFill>
                <a:latin typeface="Myriad Pro"/>
              </a:rPr>
              <a:t>Watch the Teaching Video</a:t>
            </a:r>
          </a:p>
        </p:txBody>
      </p:sp>
      <p:sp>
        <p:nvSpPr>
          <p:cNvPr id="6" name="TextBox 5"/>
          <p:cNvSpPr txBox="1"/>
          <p:nvPr/>
        </p:nvSpPr>
        <p:spPr>
          <a:xfrm>
            <a:off x="914400" y="4526280"/>
            <a:ext cx="10360152" cy="914400"/>
          </a:xfrm>
          <a:prstGeom prst="rect">
            <a:avLst/>
          </a:prstGeom>
          <a:noFill/>
        </p:spPr>
        <p:txBody>
          <a:bodyPr wrap="square" anchor="t" lIns="0" rIns="0" tIns="0" bIns="0">
            <a:spAutoFit/>
          </a:bodyPr>
          <a:lstStyle/>
          <a:p>
            <a:pPr algn="ctr"/>
            <a:r>
              <a:rPr sz="2200" b="0" i="1">
                <a:solidFill>
                  <a:srgbClr val="C6C9EC"/>
                </a:solidFill>
                <a:latin typeface="Arno Pro"/>
              </a:rPr>
              <a:t>Lesson 1 — “Seeing Each Other Through God’s Eyes”  ·  about 15 minutes</a:t>
            </a:r>
          </a:p>
        </p:txBody>
      </p:sp>
      <p:pic>
        <p:nvPicPr>
          <p:cNvPr id="7" name="Picture 6" descr="logo_white.png"/>
          <p:cNvPicPr>
            <a:picLocks noChangeAspect="1"/>
          </p:cNvPicPr>
          <p:nvPr/>
        </p:nvPicPr>
        <p:blipFill>
          <a:blip r:embed="rId3"/>
          <a:stretch>
            <a:fillRect/>
          </a:stretch>
        </p:blipFill>
        <p:spPr>
          <a:xfrm>
            <a:off x="10408615" y="6155681"/>
            <a:ext cx="1143000" cy="245119"/>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64008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850392"/>
            <a:ext cx="10774375" cy="365760"/>
          </a:xfrm>
          <a:prstGeom prst="rect">
            <a:avLst/>
          </a:prstGeom>
          <a:noFill/>
        </p:spPr>
        <p:txBody>
          <a:bodyPr wrap="square" anchor="t" lIns="0" rIns="0" tIns="0" bIns="0">
            <a:spAutoFit/>
          </a:bodyPr>
          <a:lstStyle/>
          <a:p>
            <a:r>
              <a:rPr sz="1500" b="1" i="0" spc="220">
                <a:solidFill>
                  <a:srgbClr val="C6C9EC"/>
                </a:solidFill>
                <a:latin typeface="Myriad Pro"/>
              </a:rPr>
              <a:t>NOW IT’S YOUR TURN</a:t>
            </a:r>
          </a:p>
        </p:txBody>
      </p:sp>
      <p:sp>
        <p:nvSpPr>
          <p:cNvPr id="5" name="TextBox 4"/>
          <p:cNvSpPr txBox="1"/>
          <p:nvPr/>
        </p:nvSpPr>
        <p:spPr>
          <a:xfrm>
            <a:off x="822960" y="1188720"/>
            <a:ext cx="10515600" cy="822960"/>
          </a:xfrm>
          <a:prstGeom prst="rect">
            <a:avLst/>
          </a:prstGeom>
          <a:noFill/>
        </p:spPr>
        <p:txBody>
          <a:bodyPr wrap="square" anchor="t" lIns="0" rIns="0" tIns="0" bIns="0">
            <a:spAutoFit/>
          </a:bodyPr>
          <a:lstStyle/>
          <a:p>
            <a:r>
              <a:rPr sz="4000" b="1" i="0">
                <a:solidFill>
                  <a:srgbClr val="FFFFFF"/>
                </a:solidFill>
                <a:latin typeface="Myriad Pro"/>
              </a:rPr>
              <a:t>In Your Small Groups</a:t>
            </a:r>
          </a:p>
        </p:txBody>
      </p:sp>
      <p:sp>
        <p:nvSpPr>
          <p:cNvPr id="6" name="Rounded Rectangle 5"/>
          <p:cNvSpPr/>
          <p:nvPr/>
        </p:nvSpPr>
        <p:spPr>
          <a:xfrm>
            <a:off x="868680" y="2240280"/>
            <a:ext cx="10451592" cy="868680"/>
          </a:xfrm>
          <a:prstGeom prst="roundRect">
            <a:avLst>
              <a:gd name="adj" fmla="val 7000"/>
            </a:avLst>
          </a:prstGeom>
          <a:solidFill>
            <a:srgbClr val="201F63">
              <a:alpha val="50000"/>
            </a:srgbClr>
          </a:solidFill>
          <a:ln w="127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1234440" y="2240280"/>
            <a:ext cx="2743200" cy="868680"/>
          </a:xfrm>
          <a:prstGeom prst="rect">
            <a:avLst/>
          </a:prstGeom>
          <a:noFill/>
        </p:spPr>
        <p:txBody>
          <a:bodyPr wrap="square" anchor="ctr" lIns="0" rIns="0" tIns="0" bIns="0">
            <a:spAutoFit/>
          </a:bodyPr>
          <a:lstStyle/>
          <a:p>
            <a:r>
              <a:rPr sz="2100" b="1" i="0">
                <a:solidFill>
                  <a:srgbClr val="CBA44B"/>
                </a:solidFill>
                <a:latin typeface="Myriad Pro"/>
              </a:rPr>
              <a:t>Gather</a:t>
            </a:r>
          </a:p>
        </p:txBody>
      </p:sp>
      <p:sp>
        <p:nvSpPr>
          <p:cNvPr id="8" name="TextBox 7"/>
          <p:cNvSpPr txBox="1"/>
          <p:nvPr/>
        </p:nvSpPr>
        <p:spPr>
          <a:xfrm>
            <a:off x="4069080" y="2240280"/>
            <a:ext cx="6858000" cy="868680"/>
          </a:xfrm>
          <a:prstGeom prst="rect">
            <a:avLst/>
          </a:prstGeom>
          <a:noFill/>
        </p:spPr>
        <p:txBody>
          <a:bodyPr wrap="square" anchor="ctr" lIns="0" rIns="0" tIns="0" bIns="0">
            <a:spAutoFit/>
          </a:bodyPr>
          <a:lstStyle/>
          <a:p>
            <a:pPr>
              <a:lnSpc>
                <a:spcPct val="105000"/>
              </a:lnSpc>
            </a:pPr>
            <a:r>
              <a:rPr sz="1900" b="0" i="0">
                <a:solidFill>
                  <a:srgbClr val="FFFFFF"/>
                </a:solidFill>
                <a:latin typeface="Arno Pro"/>
              </a:rPr>
              <a:t>Break into your groups and pick someone to read aloud.</a:t>
            </a:r>
          </a:p>
        </p:txBody>
      </p:sp>
      <p:sp>
        <p:nvSpPr>
          <p:cNvPr id="9" name="Rounded Rectangle 8"/>
          <p:cNvSpPr/>
          <p:nvPr/>
        </p:nvSpPr>
        <p:spPr>
          <a:xfrm>
            <a:off x="868680" y="3273552"/>
            <a:ext cx="10451592" cy="868680"/>
          </a:xfrm>
          <a:prstGeom prst="roundRect">
            <a:avLst>
              <a:gd name="adj" fmla="val 7000"/>
            </a:avLst>
          </a:prstGeom>
          <a:solidFill>
            <a:srgbClr val="201F63">
              <a:alpha val="50000"/>
            </a:srgbClr>
          </a:solidFill>
          <a:ln w="127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1234440" y="3273552"/>
            <a:ext cx="2743200" cy="868680"/>
          </a:xfrm>
          <a:prstGeom prst="rect">
            <a:avLst/>
          </a:prstGeom>
          <a:noFill/>
        </p:spPr>
        <p:txBody>
          <a:bodyPr wrap="square" anchor="ctr" lIns="0" rIns="0" tIns="0" bIns="0">
            <a:spAutoFit/>
          </a:bodyPr>
          <a:lstStyle/>
          <a:p>
            <a:r>
              <a:rPr sz="2100" b="1" i="0">
                <a:solidFill>
                  <a:srgbClr val="CBA44B"/>
                </a:solidFill>
                <a:latin typeface="Myriad Pro"/>
              </a:rPr>
              <a:t>Work the worksheet</a:t>
            </a:r>
          </a:p>
        </p:txBody>
      </p:sp>
      <p:sp>
        <p:nvSpPr>
          <p:cNvPr id="11" name="TextBox 10"/>
          <p:cNvSpPr txBox="1"/>
          <p:nvPr/>
        </p:nvSpPr>
        <p:spPr>
          <a:xfrm>
            <a:off x="4069080" y="3273552"/>
            <a:ext cx="6858000" cy="868680"/>
          </a:xfrm>
          <a:prstGeom prst="rect">
            <a:avLst/>
          </a:prstGeom>
          <a:noFill/>
        </p:spPr>
        <p:txBody>
          <a:bodyPr wrap="square" anchor="ctr" lIns="0" rIns="0" tIns="0" bIns="0">
            <a:spAutoFit/>
          </a:bodyPr>
          <a:lstStyle/>
          <a:p>
            <a:pPr>
              <a:lnSpc>
                <a:spcPct val="105000"/>
              </a:lnSpc>
            </a:pPr>
            <a:r>
              <a:rPr sz="1900" b="0" i="0">
                <a:solidFill>
                  <a:srgbClr val="FFFFFF"/>
                </a:solidFill>
                <a:latin typeface="Arno Pro"/>
              </a:rPr>
              <a:t>Move through the fill-in-the-blanks together, then the discussion questions.</a:t>
            </a:r>
          </a:p>
        </p:txBody>
      </p:sp>
      <p:sp>
        <p:nvSpPr>
          <p:cNvPr id="12" name="Rounded Rectangle 11"/>
          <p:cNvSpPr/>
          <p:nvPr/>
        </p:nvSpPr>
        <p:spPr>
          <a:xfrm>
            <a:off x="868680" y="4306824"/>
            <a:ext cx="10451592" cy="868680"/>
          </a:xfrm>
          <a:prstGeom prst="roundRect">
            <a:avLst>
              <a:gd name="adj" fmla="val 7000"/>
            </a:avLst>
          </a:prstGeom>
          <a:solidFill>
            <a:srgbClr val="201F63">
              <a:alpha val="50000"/>
            </a:srgbClr>
          </a:solidFill>
          <a:ln w="127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1234440" y="4306824"/>
            <a:ext cx="2743200" cy="868680"/>
          </a:xfrm>
          <a:prstGeom prst="rect">
            <a:avLst/>
          </a:prstGeom>
          <a:noFill/>
        </p:spPr>
        <p:txBody>
          <a:bodyPr wrap="square" anchor="ctr" lIns="0" rIns="0" tIns="0" bIns="0">
            <a:spAutoFit/>
          </a:bodyPr>
          <a:lstStyle/>
          <a:p>
            <a:r>
              <a:rPr sz="2100" b="1" i="0">
                <a:solidFill>
                  <a:srgbClr val="CBA44B"/>
                </a:solidFill>
                <a:latin typeface="Myriad Pro"/>
              </a:rPr>
              <a:t>Talk it out</a:t>
            </a:r>
          </a:p>
        </p:txBody>
      </p:sp>
      <p:sp>
        <p:nvSpPr>
          <p:cNvPr id="14" name="TextBox 13"/>
          <p:cNvSpPr txBox="1"/>
          <p:nvPr/>
        </p:nvSpPr>
        <p:spPr>
          <a:xfrm>
            <a:off x="4069080" y="4306824"/>
            <a:ext cx="6858000" cy="868680"/>
          </a:xfrm>
          <a:prstGeom prst="rect">
            <a:avLst/>
          </a:prstGeom>
          <a:noFill/>
        </p:spPr>
        <p:txBody>
          <a:bodyPr wrap="square" anchor="ctr" lIns="0" rIns="0" tIns="0" bIns="0">
            <a:spAutoFit/>
          </a:bodyPr>
          <a:lstStyle/>
          <a:p>
            <a:pPr>
              <a:lnSpc>
                <a:spcPct val="105000"/>
              </a:lnSpc>
            </a:pPr>
            <a:r>
              <a:rPr sz="1900" b="0" i="0">
                <a:solidFill>
                  <a:srgbClr val="FFFFFF"/>
                </a:solidFill>
                <a:latin typeface="Arno Pro"/>
              </a:rPr>
              <a:t>Don’t rush to the “right” answer. Let everyone weigh in and jot a few notes.</a:t>
            </a:r>
          </a:p>
        </p:txBody>
      </p:sp>
      <p:sp>
        <p:nvSpPr>
          <p:cNvPr id="15" name="Rounded Rectangle 14"/>
          <p:cNvSpPr/>
          <p:nvPr/>
        </p:nvSpPr>
        <p:spPr>
          <a:xfrm>
            <a:off x="868680" y="5340096"/>
            <a:ext cx="10451592" cy="868680"/>
          </a:xfrm>
          <a:prstGeom prst="roundRect">
            <a:avLst>
              <a:gd name="adj" fmla="val 7000"/>
            </a:avLst>
          </a:prstGeom>
          <a:solidFill>
            <a:srgbClr val="201F63">
              <a:alpha val="50000"/>
            </a:srgbClr>
          </a:solidFill>
          <a:ln w="12700">
            <a:solidFill>
              <a:srgbClr val="CBA4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1234440" y="5340096"/>
            <a:ext cx="2743200" cy="868680"/>
          </a:xfrm>
          <a:prstGeom prst="rect">
            <a:avLst/>
          </a:prstGeom>
          <a:noFill/>
        </p:spPr>
        <p:txBody>
          <a:bodyPr wrap="square" anchor="ctr" lIns="0" rIns="0" tIns="0" bIns="0">
            <a:spAutoFit/>
          </a:bodyPr>
          <a:lstStyle/>
          <a:p>
            <a:r>
              <a:rPr sz="2100" b="1" i="0">
                <a:solidFill>
                  <a:srgbClr val="CBA44B"/>
                </a:solidFill>
                <a:latin typeface="Myriad Pro"/>
              </a:rPr>
              <a:t>Be ready to share</a:t>
            </a:r>
          </a:p>
        </p:txBody>
      </p:sp>
      <p:sp>
        <p:nvSpPr>
          <p:cNvPr id="17" name="TextBox 16"/>
          <p:cNvSpPr txBox="1"/>
          <p:nvPr/>
        </p:nvSpPr>
        <p:spPr>
          <a:xfrm>
            <a:off x="4069080" y="5340096"/>
            <a:ext cx="6858000" cy="868680"/>
          </a:xfrm>
          <a:prstGeom prst="rect">
            <a:avLst/>
          </a:prstGeom>
          <a:noFill/>
        </p:spPr>
        <p:txBody>
          <a:bodyPr wrap="square" anchor="ctr" lIns="0" rIns="0" tIns="0" bIns="0">
            <a:spAutoFit/>
          </a:bodyPr>
          <a:lstStyle/>
          <a:p>
            <a:pPr>
              <a:lnSpc>
                <a:spcPct val="105000"/>
              </a:lnSpc>
            </a:pPr>
            <a:r>
              <a:rPr sz="1900" b="0" i="0">
                <a:solidFill>
                  <a:srgbClr val="FFFFFF"/>
                </a:solidFill>
                <a:latin typeface="Arno Pro"/>
              </a:rPr>
              <a:t>We’ll come back together for the last 20 minutes.</a:t>
            </a:r>
          </a:p>
        </p:txBody>
      </p:sp>
      <p:sp>
        <p:nvSpPr>
          <p:cNvPr id="18" name="Rounded Rectangle 17"/>
          <p:cNvSpPr/>
          <p:nvPr/>
        </p:nvSpPr>
        <p:spPr>
          <a:xfrm>
            <a:off x="9372600" y="1298448"/>
            <a:ext cx="1965960" cy="457200"/>
          </a:xfrm>
          <a:prstGeom prst="roundRect">
            <a:avLst>
              <a:gd name="adj" fmla="val 7000"/>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9372600" y="1298448"/>
            <a:ext cx="1965960" cy="457200"/>
          </a:xfrm>
          <a:prstGeom prst="rect">
            <a:avLst/>
          </a:prstGeom>
          <a:noFill/>
        </p:spPr>
        <p:txBody>
          <a:bodyPr wrap="square" anchor="ctr" lIns="0" rIns="0" tIns="0" bIns="0">
            <a:spAutoFit/>
          </a:bodyPr>
          <a:lstStyle/>
          <a:p>
            <a:pPr algn="ctr"/>
            <a:r>
              <a:rPr sz="1500" b="1" i="0" spc="100">
                <a:solidFill>
                  <a:srgbClr val="FFFFFF"/>
                </a:solidFill>
                <a:latin typeface="Myriad Pro"/>
              </a:rPr>
              <a:t>ABOUT 20 MIN</a:t>
            </a:r>
          </a:p>
        </p:txBody>
      </p:sp>
      <p:pic>
        <p:nvPicPr>
          <p:cNvPr id="20" name="Picture 19" descr="logo_white.png"/>
          <p:cNvPicPr>
            <a:picLocks noChangeAspect="1"/>
          </p:cNvPicPr>
          <p:nvPr/>
        </p:nvPicPr>
        <p:blipFill>
          <a:blip r:embed="rId3"/>
          <a:stretch>
            <a:fillRect/>
          </a:stretch>
        </p:blipFill>
        <p:spPr>
          <a:xfrm>
            <a:off x="10408615" y="6155681"/>
            <a:ext cx="1143000" cy="245119"/>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split.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5989320" y="237744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989320" y="2587752"/>
            <a:ext cx="5653735" cy="365760"/>
          </a:xfrm>
          <a:prstGeom prst="rect">
            <a:avLst/>
          </a:prstGeom>
          <a:noFill/>
        </p:spPr>
        <p:txBody>
          <a:bodyPr wrap="square" anchor="t" lIns="0" rIns="0" tIns="0" bIns="0">
            <a:spAutoFit/>
          </a:bodyPr>
          <a:lstStyle/>
          <a:p>
            <a:r>
              <a:rPr sz="1500" b="1" i="0" spc="220">
                <a:solidFill>
                  <a:srgbClr val="C6C9EC"/>
                </a:solidFill>
                <a:latin typeface="Myriad Pro"/>
              </a:rPr>
              <a:t>LET’S GO OVER IT TOGETHER</a:t>
            </a:r>
          </a:p>
        </p:txBody>
      </p:sp>
      <p:sp>
        <p:nvSpPr>
          <p:cNvPr id="5" name="TextBox 4"/>
          <p:cNvSpPr txBox="1"/>
          <p:nvPr/>
        </p:nvSpPr>
        <p:spPr>
          <a:xfrm>
            <a:off x="5989320" y="3063240"/>
            <a:ext cx="5715000" cy="1828800"/>
          </a:xfrm>
          <a:prstGeom prst="rect">
            <a:avLst/>
          </a:prstGeom>
          <a:noFill/>
        </p:spPr>
        <p:txBody>
          <a:bodyPr wrap="square" anchor="t" lIns="0" rIns="0" tIns="0" bIns="0">
            <a:spAutoFit/>
          </a:bodyPr>
          <a:lstStyle/>
          <a:p>
            <a:pPr>
              <a:lnSpc>
                <a:spcPct val="104000"/>
              </a:lnSpc>
            </a:pPr>
            <a:r>
              <a:rPr sz="4000" b="1" i="0">
                <a:solidFill>
                  <a:srgbClr val="FFFFFF"/>
                </a:solidFill>
                <a:latin typeface="Myriad Pro"/>
              </a:rPr>
              <a:t>Reviewing the</a:t>
            </a:r>
          </a:p>
          <a:p>
            <a:pPr>
              <a:lnSpc>
                <a:spcPct val="104000"/>
              </a:lnSpc>
            </a:pPr>
            <a:r>
              <a:rPr sz="4000" b="1" i="0">
                <a:solidFill>
                  <a:srgbClr val="FFFFFF"/>
                </a:solidFill>
                <a:latin typeface="Myriad Pro"/>
              </a:rPr>
              <a:t>Worksheet</a:t>
            </a:r>
          </a:p>
        </p:txBody>
      </p:sp>
      <p:pic>
        <p:nvPicPr>
          <p:cNvPr id="6" name="Picture 5" descr="logo_white.png"/>
          <p:cNvPicPr>
            <a:picLocks noChangeAspect="1"/>
          </p:cNvPicPr>
          <p:nvPr/>
        </p:nvPicPr>
        <p:blipFill>
          <a:blip r:embed="rId3"/>
          <a:stretch>
            <a:fillRect/>
          </a:stretch>
        </p:blipFill>
        <p:spPr>
          <a:xfrm>
            <a:off x="10180015" y="6106657"/>
            <a:ext cx="1371600" cy="294143"/>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7724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87552"/>
            <a:ext cx="10774375" cy="365760"/>
          </a:xfrm>
          <a:prstGeom prst="rect">
            <a:avLst/>
          </a:prstGeom>
          <a:noFill/>
        </p:spPr>
        <p:txBody>
          <a:bodyPr wrap="square" anchor="t" lIns="0" rIns="0" tIns="0" bIns="0">
            <a:spAutoFit/>
          </a:bodyPr>
          <a:lstStyle/>
          <a:p>
            <a:r>
              <a:rPr sz="1500" b="1" i="0" spc="220">
                <a:solidFill>
                  <a:srgbClr val="C6C9EC"/>
                </a:solidFill>
                <a:latin typeface="Myriad Pro"/>
              </a:rPr>
              <a:t>FILL IN THE BLANK  ·  1 OF 5</a:t>
            </a:r>
          </a:p>
        </p:txBody>
      </p:sp>
      <p:sp>
        <p:nvSpPr>
          <p:cNvPr id="5" name="TextBox 4"/>
          <p:cNvSpPr txBox="1"/>
          <p:nvPr/>
        </p:nvSpPr>
        <p:spPr>
          <a:xfrm>
            <a:off x="868680" y="1920240"/>
            <a:ext cx="10469880" cy="3291840"/>
          </a:xfrm>
          <a:prstGeom prst="rect">
            <a:avLst/>
          </a:prstGeom>
          <a:noFill/>
        </p:spPr>
        <p:txBody>
          <a:bodyPr wrap="square" anchor="t" lIns="0" rIns="0" tIns="0" bIns="0">
            <a:spAutoFit/>
          </a:bodyPr>
          <a:lstStyle/>
          <a:p>
            <a:pPr>
              <a:lnSpc>
                <a:spcPct val="125000"/>
              </a:lnSpc>
            </a:pPr>
            <a:r>
              <a:rPr sz="3300" b="0" i="0">
                <a:solidFill>
                  <a:srgbClr val="FFFFFF"/>
                </a:solidFill>
                <a:latin typeface="Arno Pro"/>
              </a:rPr>
              <a:t>“Every person in the church sees every other person through some set of </a:t>
            </a:r>
            <a:r>
              <a:rPr sz="3300" b="1" i="0">
                <a:solidFill>
                  <a:srgbClr val="CBA44B"/>
                </a:solidFill>
                <a:latin typeface="Myriad Pro"/>
              </a:rPr>
              <a:t>eyes</a:t>
            </a:r>
            <a:r>
              <a:rPr sz="3300" b="0" i="0">
                <a:solidFill>
                  <a:srgbClr val="FFFFFF"/>
                </a:solidFill>
                <a:latin typeface="Arno Pro"/>
              </a:rPr>
              <a:t>. There is no neutral looking.”</a:t>
            </a:r>
          </a:p>
        </p:txBody>
      </p:sp>
      <p:pic>
        <p:nvPicPr>
          <p:cNvPr id="6" name="Picture 5" descr="logo_white.png"/>
          <p:cNvPicPr>
            <a:picLocks noChangeAspect="1"/>
          </p:cNvPicPr>
          <p:nvPr/>
        </p:nvPicPr>
        <p:blipFill>
          <a:blip r:embed="rId3"/>
          <a:stretch>
            <a:fillRect/>
          </a:stretch>
        </p:blipFill>
        <p:spPr>
          <a:xfrm>
            <a:off x="10408615" y="6155681"/>
            <a:ext cx="1143000" cy="245119"/>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7724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87552"/>
            <a:ext cx="10774375" cy="365760"/>
          </a:xfrm>
          <a:prstGeom prst="rect">
            <a:avLst/>
          </a:prstGeom>
          <a:noFill/>
        </p:spPr>
        <p:txBody>
          <a:bodyPr wrap="square" anchor="t" lIns="0" rIns="0" tIns="0" bIns="0">
            <a:spAutoFit/>
          </a:bodyPr>
          <a:lstStyle/>
          <a:p>
            <a:r>
              <a:rPr sz="1500" b="1" i="0" spc="220">
                <a:solidFill>
                  <a:srgbClr val="C6C9EC"/>
                </a:solidFill>
                <a:latin typeface="Myriad Pro"/>
              </a:rPr>
              <a:t>FILL IN THE BLANK  ·  2 OF 5</a:t>
            </a:r>
          </a:p>
        </p:txBody>
      </p:sp>
      <p:sp>
        <p:nvSpPr>
          <p:cNvPr id="5" name="TextBox 4"/>
          <p:cNvSpPr txBox="1"/>
          <p:nvPr/>
        </p:nvSpPr>
        <p:spPr>
          <a:xfrm>
            <a:off x="868680" y="1920240"/>
            <a:ext cx="10469880" cy="3291840"/>
          </a:xfrm>
          <a:prstGeom prst="rect">
            <a:avLst/>
          </a:prstGeom>
          <a:noFill/>
        </p:spPr>
        <p:txBody>
          <a:bodyPr wrap="square" anchor="t" lIns="0" rIns="0" tIns="0" bIns="0">
            <a:spAutoFit/>
          </a:bodyPr>
          <a:lstStyle/>
          <a:p>
            <a:pPr>
              <a:lnSpc>
                <a:spcPct val="125000"/>
              </a:lnSpc>
            </a:pPr>
            <a:r>
              <a:rPr sz="3300" b="0" i="0">
                <a:solidFill>
                  <a:srgbClr val="FFFFFF"/>
                </a:solidFill>
                <a:latin typeface="Arno Pro"/>
              </a:rPr>
              <a:t>Paul writes, “From now on, then, we do not know anyone from a </a:t>
            </a:r>
            <a:r>
              <a:rPr sz="3300" b="1" i="0">
                <a:solidFill>
                  <a:srgbClr val="CBA44B"/>
                </a:solidFill>
                <a:latin typeface="Myriad Pro"/>
              </a:rPr>
              <a:t>worldly perspective</a:t>
            </a:r>
            <a:r>
              <a:rPr sz="3300" b="0" i="0">
                <a:solidFill>
                  <a:srgbClr val="FFFFFF"/>
                </a:solidFill>
                <a:latin typeface="Arno Pro"/>
              </a:rPr>
              <a:t>.”  (2 Corinthians 5:16)</a:t>
            </a:r>
          </a:p>
        </p:txBody>
      </p:sp>
      <p:pic>
        <p:nvPicPr>
          <p:cNvPr id="6" name="Picture 5" descr="logo_white.png"/>
          <p:cNvPicPr>
            <a:picLocks noChangeAspect="1"/>
          </p:cNvPicPr>
          <p:nvPr/>
        </p:nvPicPr>
        <p:blipFill>
          <a:blip r:embed="rId3"/>
          <a:stretch>
            <a:fillRect/>
          </a:stretch>
        </p:blipFill>
        <p:spPr>
          <a:xfrm>
            <a:off x="10408615" y="6155681"/>
            <a:ext cx="1143000" cy="245119"/>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7724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87552"/>
            <a:ext cx="10774375" cy="365760"/>
          </a:xfrm>
          <a:prstGeom prst="rect">
            <a:avLst/>
          </a:prstGeom>
          <a:noFill/>
        </p:spPr>
        <p:txBody>
          <a:bodyPr wrap="square" anchor="t" lIns="0" rIns="0" tIns="0" bIns="0">
            <a:spAutoFit/>
          </a:bodyPr>
          <a:lstStyle/>
          <a:p>
            <a:r>
              <a:rPr sz="1500" b="1" i="0" spc="220">
                <a:solidFill>
                  <a:srgbClr val="C6C9EC"/>
                </a:solidFill>
                <a:latin typeface="Myriad Pro"/>
              </a:rPr>
              <a:t>FILL IN THE BLANK  ·  3 OF 5</a:t>
            </a:r>
          </a:p>
        </p:txBody>
      </p:sp>
      <p:sp>
        <p:nvSpPr>
          <p:cNvPr id="5" name="TextBox 4"/>
          <p:cNvSpPr txBox="1"/>
          <p:nvPr/>
        </p:nvSpPr>
        <p:spPr>
          <a:xfrm>
            <a:off x="868680" y="1920240"/>
            <a:ext cx="10469880" cy="3291840"/>
          </a:xfrm>
          <a:prstGeom prst="rect">
            <a:avLst/>
          </a:prstGeom>
          <a:noFill/>
        </p:spPr>
        <p:txBody>
          <a:bodyPr wrap="square" anchor="t" lIns="0" rIns="0" tIns="0" bIns="0">
            <a:spAutoFit/>
          </a:bodyPr>
          <a:lstStyle/>
          <a:p>
            <a:pPr>
              <a:lnSpc>
                <a:spcPct val="125000"/>
              </a:lnSpc>
            </a:pPr>
            <a:r>
              <a:rPr sz="3300" b="0" i="0">
                <a:solidFill>
                  <a:srgbClr val="FFFFFF"/>
                </a:solidFill>
                <a:latin typeface="Arno Pro"/>
              </a:rPr>
              <a:t>The four categories the church is tempted to import: status, appearance, </a:t>
            </a:r>
            <a:r>
              <a:rPr sz="3300" b="1" i="0">
                <a:solidFill>
                  <a:srgbClr val="CBA44B"/>
                </a:solidFill>
                <a:latin typeface="Myriad Pro"/>
              </a:rPr>
              <a:t>usefulness</a:t>
            </a:r>
            <a:r>
              <a:rPr sz="3300" b="0" i="0">
                <a:solidFill>
                  <a:srgbClr val="FFFFFF"/>
                </a:solidFill>
                <a:latin typeface="Arno Pro"/>
              </a:rPr>
              <a:t>, and </a:t>
            </a:r>
            <a:r>
              <a:rPr sz="3300" b="1" i="0">
                <a:solidFill>
                  <a:srgbClr val="CBA44B"/>
                </a:solidFill>
                <a:latin typeface="Myriad Pro"/>
              </a:rPr>
              <a:t>grievance</a:t>
            </a:r>
            <a:r>
              <a:rPr sz="3300" b="0" i="0">
                <a:solidFill>
                  <a:srgbClr val="FFFFFF"/>
                </a:solidFill>
                <a:latin typeface="Arno Pro"/>
              </a:rPr>
              <a:t>.</a:t>
            </a:r>
          </a:p>
        </p:txBody>
      </p:sp>
      <p:pic>
        <p:nvPicPr>
          <p:cNvPr id="6" name="Picture 5" descr="logo_white.png"/>
          <p:cNvPicPr>
            <a:picLocks noChangeAspect="1"/>
          </p:cNvPicPr>
          <p:nvPr/>
        </p:nvPicPr>
        <p:blipFill>
          <a:blip r:embed="rId3"/>
          <a:stretch>
            <a:fillRect/>
          </a:stretch>
        </p:blipFill>
        <p:spPr>
          <a:xfrm>
            <a:off x="10408615" y="6155681"/>
            <a:ext cx="1143000" cy="245119"/>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wash.png"/>
          <p:cNvPicPr>
            <a:picLocks noChangeAspect="1"/>
          </p:cNvPicPr>
          <p:nvPr/>
        </p:nvPicPr>
        <p:blipFill>
          <a:blip r:embed="rId2"/>
          <a:stretch>
            <a:fillRect/>
          </a:stretch>
        </p:blipFill>
        <p:spPr>
          <a:xfrm>
            <a:off x="0" y="0"/>
            <a:ext cx="12191695" cy="6858000"/>
          </a:xfrm>
          <a:prstGeom prst="rect">
            <a:avLst/>
          </a:prstGeom>
        </p:spPr>
      </p:pic>
      <p:sp>
        <p:nvSpPr>
          <p:cNvPr id="3" name="Rectangle 2"/>
          <p:cNvSpPr/>
          <p:nvPr/>
        </p:nvSpPr>
        <p:spPr>
          <a:xfrm>
            <a:off x="868680" y="777240"/>
            <a:ext cx="566928" cy="68580"/>
          </a:xfrm>
          <a:prstGeom prst="rect">
            <a:avLst/>
          </a:prstGeom>
          <a:solidFill>
            <a:srgbClr val="B71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868680" y="987552"/>
            <a:ext cx="10774375" cy="365760"/>
          </a:xfrm>
          <a:prstGeom prst="rect">
            <a:avLst/>
          </a:prstGeom>
          <a:noFill/>
        </p:spPr>
        <p:txBody>
          <a:bodyPr wrap="square" anchor="t" lIns="0" rIns="0" tIns="0" bIns="0">
            <a:spAutoFit/>
          </a:bodyPr>
          <a:lstStyle/>
          <a:p>
            <a:r>
              <a:rPr sz="1500" b="1" i="0" spc="220">
                <a:solidFill>
                  <a:srgbClr val="C6C9EC"/>
                </a:solidFill>
                <a:latin typeface="Myriad Pro"/>
              </a:rPr>
              <a:t>FILL IN THE BLANK  ·  4 OF 5</a:t>
            </a:r>
          </a:p>
        </p:txBody>
      </p:sp>
      <p:sp>
        <p:nvSpPr>
          <p:cNvPr id="5" name="TextBox 4"/>
          <p:cNvSpPr txBox="1"/>
          <p:nvPr/>
        </p:nvSpPr>
        <p:spPr>
          <a:xfrm>
            <a:off x="868680" y="1920240"/>
            <a:ext cx="10469880" cy="3291840"/>
          </a:xfrm>
          <a:prstGeom prst="rect">
            <a:avLst/>
          </a:prstGeom>
          <a:noFill/>
        </p:spPr>
        <p:txBody>
          <a:bodyPr wrap="square" anchor="t" lIns="0" rIns="0" tIns="0" bIns="0">
            <a:spAutoFit/>
          </a:bodyPr>
          <a:lstStyle/>
          <a:p>
            <a:pPr>
              <a:lnSpc>
                <a:spcPct val="125000"/>
              </a:lnSpc>
            </a:pPr>
            <a:r>
              <a:rPr sz="3300" b="0" i="0">
                <a:solidFill>
                  <a:srgbClr val="FFFFFF"/>
                </a:solidFill>
                <a:latin typeface="Arno Pro"/>
              </a:rPr>
              <a:t>“The flesh sees the </a:t>
            </a:r>
            <a:r>
              <a:rPr sz="3300" b="1" i="0">
                <a:solidFill>
                  <a:srgbClr val="CBA44B"/>
                </a:solidFill>
                <a:latin typeface="Myriad Pro"/>
              </a:rPr>
              <a:t>outside</a:t>
            </a:r>
            <a:r>
              <a:rPr sz="3300" b="0" i="0">
                <a:solidFill>
                  <a:srgbClr val="FFFFFF"/>
                </a:solidFill>
                <a:latin typeface="Arno Pro"/>
              </a:rPr>
              <a:t>. The Spirit sees the </a:t>
            </a:r>
            <a:r>
              <a:rPr sz="3300" b="1" i="0">
                <a:solidFill>
                  <a:srgbClr val="CBA44B"/>
                </a:solidFill>
                <a:latin typeface="Myriad Pro"/>
              </a:rPr>
              <a:t>person</a:t>
            </a:r>
            <a:r>
              <a:rPr sz="3300" b="0" i="0">
                <a:solidFill>
                  <a:srgbClr val="FFFFFF"/>
                </a:solidFill>
                <a:latin typeface="Arno Pro"/>
              </a:rPr>
              <a:t>.”</a:t>
            </a:r>
          </a:p>
        </p:txBody>
      </p:sp>
      <p:pic>
        <p:nvPicPr>
          <p:cNvPr id="6" name="Picture 5" descr="logo_white.png"/>
          <p:cNvPicPr>
            <a:picLocks noChangeAspect="1"/>
          </p:cNvPicPr>
          <p:nvPr/>
        </p:nvPicPr>
        <p:blipFill>
          <a:blip r:embed="rId3"/>
          <a:stretch>
            <a:fillRect/>
          </a:stretch>
        </p:blipFill>
        <p:spPr>
          <a:xfrm>
            <a:off x="10408615" y="6155681"/>
            <a:ext cx="1143000" cy="2451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