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side.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989320" y="141732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89320" y="1627632"/>
            <a:ext cx="5653735" cy="365760"/>
          </a:xfrm>
          <a:prstGeom prst="rect">
            <a:avLst/>
          </a:prstGeom>
          <a:noFill/>
        </p:spPr>
        <p:txBody>
          <a:bodyPr wrap="square">
            <a:spAutoFit/>
          </a:bodyPr>
          <a:lstStyle/>
          <a:p>
            <a:r>
              <a:rPr sz="1500" b="1" i="0">
                <a:solidFill>
                  <a:srgbClr val="C6C9EC"/>
                </a:solidFill>
                <a:latin typeface="Myriad Pro"/>
              </a:rPr>
              <a:t>SUNDAY LECTURE HALL  ·  WEEK TWO</a:t>
            </a:r>
          </a:p>
        </p:txBody>
      </p:sp>
      <p:sp>
        <p:nvSpPr>
          <p:cNvPr id="5" name="TextBox 4"/>
          <p:cNvSpPr txBox="1"/>
          <p:nvPr/>
        </p:nvSpPr>
        <p:spPr>
          <a:xfrm>
            <a:off x="5989320" y="2103120"/>
            <a:ext cx="5715000" cy="2468880"/>
          </a:xfrm>
          <a:prstGeom prst="rect">
            <a:avLst/>
          </a:prstGeom>
          <a:noFill/>
        </p:spPr>
        <p:txBody>
          <a:bodyPr wrap="square">
            <a:spAutoFit/>
          </a:bodyPr>
          <a:lstStyle/>
          <a:p>
            <a:pPr>
              <a:lnSpc>
                <a:spcPct val="102000"/>
              </a:lnSpc>
            </a:pPr>
            <a:r>
              <a:rPr sz="4400" b="1" i="0">
                <a:solidFill>
                  <a:srgbClr val="FFFFFF"/>
                </a:solidFill>
                <a:latin typeface="Myriad Pro"/>
              </a:rPr>
              <a:t>Genuine Care</a:t>
            </a:r>
          </a:p>
          <a:p>
            <a:pPr>
              <a:lnSpc>
                <a:spcPct val="102000"/>
              </a:lnSpc>
            </a:pPr>
            <a:r>
              <a:rPr sz="4400" b="1" i="0">
                <a:solidFill>
                  <a:srgbClr val="FFFFFF"/>
                </a:solidFill>
                <a:latin typeface="Myriad Pro"/>
              </a:rPr>
              <a:t>for One Another</a:t>
            </a:r>
          </a:p>
        </p:txBody>
      </p:sp>
      <p:sp>
        <p:nvSpPr>
          <p:cNvPr id="6" name="TextBox 5"/>
          <p:cNvSpPr txBox="1"/>
          <p:nvPr/>
        </p:nvSpPr>
        <p:spPr>
          <a:xfrm>
            <a:off x="5989320" y="4160520"/>
            <a:ext cx="5715000" cy="914400"/>
          </a:xfrm>
          <a:prstGeom prst="rect">
            <a:avLst/>
          </a:prstGeom>
          <a:noFill/>
        </p:spPr>
        <p:txBody>
          <a:bodyPr wrap="square">
            <a:spAutoFit/>
          </a:bodyPr>
          <a:lstStyle/>
          <a:p>
            <a:r>
              <a:rPr sz="2200" b="0" i="1">
                <a:solidFill>
                  <a:srgbClr val="CBA44B"/>
                </a:solidFill>
                <a:latin typeface="Arno Pro"/>
              </a:rPr>
              <a:t>How the Called Out Came Together</a:t>
            </a:r>
          </a:p>
        </p:txBody>
      </p:sp>
      <p:pic>
        <p:nvPicPr>
          <p:cNvPr id="7" name="Picture 6" descr="logo.png"/>
          <p:cNvPicPr>
            <a:picLocks noChangeAspect="1"/>
          </p:cNvPicPr>
          <p:nvPr/>
        </p:nvPicPr>
        <p:blipFill>
          <a:blip r:embed="rId3"/>
          <a:stretch>
            <a:fillRect/>
          </a:stretch>
        </p:blipFill>
        <p:spPr>
          <a:xfrm>
            <a:off x="10180015" y="6106657"/>
            <a:ext cx="1371600" cy="294143"/>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7724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87552"/>
            <a:ext cx="10774375" cy="365760"/>
          </a:xfrm>
          <a:prstGeom prst="rect">
            <a:avLst/>
          </a:prstGeom>
          <a:noFill/>
        </p:spPr>
        <p:txBody>
          <a:bodyPr wrap="square">
            <a:spAutoFit/>
          </a:bodyPr>
          <a:lstStyle/>
          <a:p>
            <a:r>
              <a:rPr sz="1500" b="1" i="0">
                <a:solidFill>
                  <a:srgbClr val="C6C9EC"/>
                </a:solidFill>
                <a:latin typeface="Myriad Pro"/>
              </a:rPr>
              <a:t>FILL IN THE BLANK  ·  5 OF 5</a:t>
            </a:r>
          </a:p>
        </p:txBody>
      </p:sp>
      <p:sp>
        <p:nvSpPr>
          <p:cNvPr id="5" name="TextBox 4"/>
          <p:cNvSpPr txBox="1"/>
          <p:nvPr/>
        </p:nvSpPr>
        <p:spPr>
          <a:xfrm>
            <a:off x="868680" y="1920240"/>
            <a:ext cx="10469880" cy="2769989"/>
          </a:xfrm>
          <a:prstGeom prst="rect">
            <a:avLst/>
          </a:prstGeom>
          <a:noFill/>
        </p:spPr>
        <p:txBody>
          <a:bodyPr wrap="square">
            <a:spAutoFit/>
          </a:bodyPr>
          <a:lstStyle/>
          <a:p>
            <a:pPr>
              <a:lnSpc>
                <a:spcPct val="125000"/>
              </a:lnSpc>
            </a:pPr>
            <a:r>
              <a:rPr sz="4400" b="0" i="0">
                <a:solidFill>
                  <a:srgbClr val="FFFFFF"/>
                </a:solidFill>
                <a:latin typeface="Arno Pro"/>
              </a:rPr>
              <a:t>“Performed care shows up to be </a:t>
            </a:r>
            <a:r>
              <a:rPr sz="4400" b="1" i="0">
                <a:solidFill>
                  <a:srgbClr val="CBA44B"/>
                </a:solidFill>
                <a:latin typeface="Myriad Pro"/>
              </a:rPr>
              <a:t>noticed</a:t>
            </a:r>
            <a:r>
              <a:rPr sz="4400" b="0" i="0">
                <a:solidFill>
                  <a:srgbClr val="FFFFFF"/>
                </a:solidFill>
                <a:latin typeface="Arno Pro"/>
              </a:rPr>
              <a:t>. Genuine care starts with </a:t>
            </a:r>
            <a:r>
              <a:rPr sz="4400" b="1" i="0">
                <a:solidFill>
                  <a:srgbClr val="CBA44B"/>
                </a:solidFill>
                <a:latin typeface="Myriad Pro"/>
              </a:rPr>
              <a:t>attention</a:t>
            </a:r>
            <a:r>
              <a:rPr sz="4400" b="0" i="0">
                <a:solidFill>
                  <a:srgbClr val="FFFFFF"/>
                </a:solidFill>
                <a:latin typeface="Arno Pro"/>
              </a:rPr>
              <a:t>.”</a:t>
            </a:r>
          </a:p>
        </p:txBody>
      </p:sp>
      <p:pic>
        <p:nvPicPr>
          <p:cNvPr id="6" name="Picture 5" descr="logo.png"/>
          <p:cNvPicPr>
            <a:picLocks noChangeAspect="1"/>
          </p:cNvPicPr>
          <p:nvPr/>
        </p:nvPicPr>
        <p:blipFill>
          <a:blip r:embed="rId3"/>
          <a:stretch>
            <a:fillRect/>
          </a:stretch>
        </p:blipFill>
        <p:spPr>
          <a:xfrm>
            <a:off x="10408615" y="6155681"/>
            <a:ext cx="1143000" cy="245119"/>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side.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989320" y="237744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89320" y="2587752"/>
            <a:ext cx="5653735" cy="365760"/>
          </a:xfrm>
          <a:prstGeom prst="rect">
            <a:avLst/>
          </a:prstGeom>
          <a:noFill/>
        </p:spPr>
        <p:txBody>
          <a:bodyPr wrap="square">
            <a:spAutoFit/>
          </a:bodyPr>
          <a:lstStyle/>
          <a:p>
            <a:r>
              <a:rPr sz="1500" b="1" i="0">
                <a:solidFill>
                  <a:srgbClr val="C6C9EC"/>
                </a:solidFill>
                <a:latin typeface="Myriad Pro"/>
              </a:rPr>
              <a:t>TALK IT THROUGH</a:t>
            </a:r>
          </a:p>
        </p:txBody>
      </p:sp>
      <p:sp>
        <p:nvSpPr>
          <p:cNvPr id="5" name="TextBox 4"/>
          <p:cNvSpPr txBox="1"/>
          <p:nvPr/>
        </p:nvSpPr>
        <p:spPr>
          <a:xfrm>
            <a:off x="5989320" y="3063240"/>
            <a:ext cx="5715000" cy="760849"/>
          </a:xfrm>
          <a:prstGeom prst="rect">
            <a:avLst/>
          </a:prstGeom>
          <a:noFill/>
        </p:spPr>
        <p:txBody>
          <a:bodyPr wrap="square">
            <a:spAutoFit/>
          </a:bodyPr>
          <a:lstStyle/>
          <a:p>
            <a:r>
              <a:rPr sz="4800" b="1" i="0">
                <a:solidFill>
                  <a:srgbClr val="FFFFFF"/>
                </a:solidFill>
                <a:latin typeface="Myriad Pro"/>
              </a:rPr>
              <a:t>Discussion</a:t>
            </a:r>
          </a:p>
        </p:txBody>
      </p:sp>
      <p:sp>
        <p:nvSpPr>
          <p:cNvPr id="6" name="TextBox 5"/>
          <p:cNvSpPr txBox="1"/>
          <p:nvPr/>
        </p:nvSpPr>
        <p:spPr>
          <a:xfrm>
            <a:off x="5989320" y="4023360"/>
            <a:ext cx="5715000" cy="430887"/>
          </a:xfrm>
          <a:prstGeom prst="rect">
            <a:avLst/>
          </a:prstGeom>
          <a:noFill/>
        </p:spPr>
        <p:txBody>
          <a:bodyPr wrap="square">
            <a:spAutoFit/>
          </a:bodyPr>
          <a:lstStyle/>
          <a:p>
            <a:r>
              <a:rPr sz="2800" b="0" i="0">
                <a:solidFill>
                  <a:srgbClr val="CBA44B"/>
                </a:solidFill>
                <a:latin typeface="Arno Pro"/>
              </a:rPr>
              <a:t>Surface to the heart — seven questions.</a:t>
            </a:r>
          </a:p>
        </p:txBody>
      </p:sp>
      <p:pic>
        <p:nvPicPr>
          <p:cNvPr id="7" name="Picture 6" descr="logo.png"/>
          <p:cNvPicPr>
            <a:picLocks noChangeAspect="1"/>
          </p:cNvPicPr>
          <p:nvPr/>
        </p:nvPicPr>
        <p:blipFill>
          <a:blip r:embed="rId3"/>
          <a:stretch>
            <a:fillRect/>
          </a:stretch>
        </p:blipFill>
        <p:spPr>
          <a:xfrm>
            <a:off x="10180015" y="6106657"/>
            <a:ext cx="1371600" cy="294143"/>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1.  </a:t>
            </a:r>
            <a:r>
              <a:rPr sz="1800" b="1" i="0">
                <a:solidFill>
                  <a:srgbClr val="CBA44B"/>
                </a:solidFill>
                <a:latin typeface="Myriad Pro"/>
              </a:rPr>
              <a:t>WARM-UP</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400" b="0" i="0">
                <a:solidFill>
                  <a:srgbClr val="FFFFFF"/>
                </a:solidFill>
                <a:latin typeface="Arno Pro"/>
              </a:rPr>
              <a:t>Think of one concrete way genuine care has reached you in this congregation. What did it look like? What made it feel real?</a:t>
            </a:r>
          </a:p>
        </p:txBody>
      </p:sp>
      <p:pic>
        <p:nvPicPr>
          <p:cNvPr id="6" name="Picture 5"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2.  </a:t>
            </a:r>
            <a:r>
              <a:rPr sz="1800" b="1" i="0">
                <a:solidFill>
                  <a:srgbClr val="CBA44B"/>
                </a:solidFill>
                <a:latin typeface="Myriad Pro"/>
              </a:rPr>
              <a:t>THE TEXT</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000" b="0" i="0">
                <a:solidFill>
                  <a:srgbClr val="FFFFFF"/>
                </a:solidFill>
                <a:latin typeface="Arno Pro"/>
              </a:rPr>
              <a:t>Paul calls the church a body, not an audience. What happens in a physical body when one part refuses to feel what another part feels? How does that picture apply to a congregation?</a:t>
            </a:r>
          </a:p>
        </p:txBody>
      </p:sp>
      <p:sp>
        <p:nvSpPr>
          <p:cNvPr id="6" name="TextBox 5"/>
          <p:cNvSpPr txBox="1"/>
          <p:nvPr/>
        </p:nvSpPr>
        <p:spPr>
          <a:xfrm>
            <a:off x="868680" y="5806440"/>
            <a:ext cx="10424160" cy="457200"/>
          </a:xfrm>
          <a:prstGeom prst="rect">
            <a:avLst/>
          </a:prstGeom>
          <a:noFill/>
        </p:spPr>
        <p:txBody>
          <a:bodyPr wrap="square">
            <a:spAutoFit/>
          </a:bodyPr>
          <a:lstStyle/>
          <a:p>
            <a:r>
              <a:rPr sz="1800" b="1" i="0">
                <a:solidFill>
                  <a:srgbClr val="C6C9EC"/>
                </a:solidFill>
                <a:latin typeface="Myriad Pro"/>
              </a:rPr>
              <a:t>Read together:  1 Corinthians 12:12–26  ·  CSB</a:t>
            </a:r>
          </a:p>
        </p:txBody>
      </p:sp>
      <p:pic>
        <p:nvPicPr>
          <p:cNvPr id="7" name="Picture 6"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3.  </a:t>
            </a:r>
            <a:r>
              <a:rPr sz="1800" b="1" i="0">
                <a:solidFill>
                  <a:srgbClr val="CBA44B"/>
                </a:solidFill>
                <a:latin typeface="Myriad Pro"/>
              </a:rPr>
              <a:t>GOING DEEPER</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400" b="0" i="0">
                <a:solidFill>
                  <a:srgbClr val="FFFFFF"/>
                </a:solidFill>
                <a:latin typeface="Arno Pro"/>
              </a:rPr>
              <a:t>The word for “genuine” literally means “without a mask.” Where in Christian life is the temptation to wear a mask strongest? Why?</a:t>
            </a:r>
          </a:p>
        </p:txBody>
      </p:sp>
      <p:sp>
        <p:nvSpPr>
          <p:cNvPr id="6" name="TextBox 5"/>
          <p:cNvSpPr txBox="1"/>
          <p:nvPr/>
        </p:nvSpPr>
        <p:spPr>
          <a:xfrm>
            <a:off x="868680" y="5806440"/>
            <a:ext cx="10424160" cy="457200"/>
          </a:xfrm>
          <a:prstGeom prst="rect">
            <a:avLst/>
          </a:prstGeom>
          <a:noFill/>
        </p:spPr>
        <p:txBody>
          <a:bodyPr wrap="square">
            <a:spAutoFit/>
          </a:bodyPr>
          <a:lstStyle/>
          <a:p>
            <a:r>
              <a:rPr sz="1800" b="1" i="0">
                <a:solidFill>
                  <a:srgbClr val="C6C9EC"/>
                </a:solidFill>
                <a:latin typeface="Myriad Pro"/>
              </a:rPr>
              <a:t>Read together:  Romans 12:9–10  ·  CSB</a:t>
            </a:r>
          </a:p>
        </p:txBody>
      </p:sp>
      <p:pic>
        <p:nvPicPr>
          <p:cNvPr id="7" name="Picture 6"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4.  </a:t>
            </a:r>
            <a:r>
              <a:rPr sz="1800" b="1" i="0">
                <a:solidFill>
                  <a:srgbClr val="CBA44B"/>
                </a:solidFill>
                <a:latin typeface="Myriad Pro"/>
              </a:rPr>
              <a:t>THE TWO TESTS</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400" b="0" i="1">
                <a:solidFill>
                  <a:srgbClr val="FFFFFF"/>
                </a:solidFill>
                <a:latin typeface="Arno Pro"/>
              </a:rPr>
              <a:t>Suffering together</a:t>
            </a:r>
            <a:r>
              <a:rPr sz="4400" b="0" i="0">
                <a:solidFill>
                  <a:srgbClr val="FFFFFF"/>
                </a:solidFill>
                <a:latin typeface="Arno Pro"/>
              </a:rPr>
              <a:t> and </a:t>
            </a:r>
            <a:r>
              <a:rPr sz="4400" b="0" i="1">
                <a:solidFill>
                  <a:srgbClr val="FFFFFF"/>
                </a:solidFill>
                <a:latin typeface="Arno Pro"/>
              </a:rPr>
              <a:t>rejoicing together</a:t>
            </a:r>
            <a:r>
              <a:rPr sz="4400" b="0" i="0">
                <a:solidFill>
                  <a:srgbClr val="FFFFFF"/>
                </a:solidFill>
                <a:latin typeface="Arno Pro"/>
              </a:rPr>
              <a:t>. Which is harder, and why?</a:t>
            </a:r>
          </a:p>
        </p:txBody>
      </p:sp>
      <p:pic>
        <p:nvPicPr>
          <p:cNvPr id="6" name="Picture 5"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5.  </a:t>
            </a:r>
            <a:r>
              <a:rPr sz="1800" b="1" i="0">
                <a:solidFill>
                  <a:srgbClr val="CBA44B"/>
                </a:solidFill>
                <a:latin typeface="Myriad Pro"/>
              </a:rPr>
              <a:t>PRESENCE VS. PERFORMANCE</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400" b="0" i="0">
                <a:solidFill>
                  <a:srgbClr val="FFFFFF"/>
                </a:solidFill>
                <a:latin typeface="Arno Pro"/>
              </a:rPr>
              <a:t>Where does “let me know if you need anything” usually fall? What would turn it into a real invitation to be interrupted?</a:t>
            </a:r>
          </a:p>
        </p:txBody>
      </p:sp>
      <p:pic>
        <p:nvPicPr>
          <p:cNvPr id="6" name="Picture 5"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6.  </a:t>
            </a:r>
            <a:r>
              <a:rPr sz="1800" b="1" i="0">
                <a:solidFill>
                  <a:srgbClr val="CBA44B"/>
                </a:solidFill>
                <a:latin typeface="Myriad Pro"/>
              </a:rPr>
              <a:t>THE EARLY CHURCH</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400" b="0" i="0">
                <a:solidFill>
                  <a:srgbClr val="FFFFFF"/>
                </a:solidFill>
                <a:latin typeface="Arno Pro"/>
              </a:rPr>
              <a:t>The early church was known for extraordinary care. What reputation does the church in our part of the world have today? If it is thinner, what has thinned it?</a:t>
            </a:r>
          </a:p>
        </p:txBody>
      </p:sp>
      <p:pic>
        <p:nvPicPr>
          <p:cNvPr id="6" name="Picture 5"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7.  </a:t>
            </a:r>
            <a:r>
              <a:rPr sz="1800" b="1" i="0">
                <a:solidFill>
                  <a:srgbClr val="CBA44B"/>
                </a:solidFill>
                <a:latin typeface="Myriad Pro"/>
              </a:rPr>
              <a:t>BRINGING IT HOME</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000" b="0" i="0">
                <a:solidFill>
                  <a:srgbClr val="FFFFFF"/>
                </a:solidFill>
                <a:latin typeface="Arno Pro"/>
              </a:rPr>
              <a:t>“Where is the Spirit nudging you from performed care to present care this week? And toward whom?” Think of the person quietly drifting toward the edges. What is one concrete step before next Sunday?</a:t>
            </a:r>
          </a:p>
        </p:txBody>
      </p:sp>
      <p:pic>
        <p:nvPicPr>
          <p:cNvPr id="6" name="Picture 5"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side.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989320" y="150876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89320" y="1719072"/>
            <a:ext cx="5653735" cy="365760"/>
          </a:xfrm>
          <a:prstGeom prst="rect">
            <a:avLst/>
          </a:prstGeom>
          <a:noFill/>
        </p:spPr>
        <p:txBody>
          <a:bodyPr wrap="square">
            <a:spAutoFit/>
          </a:bodyPr>
          <a:lstStyle/>
          <a:p>
            <a:r>
              <a:rPr sz="1500" b="1" i="0">
                <a:solidFill>
                  <a:srgbClr val="C6C9EC"/>
                </a:solidFill>
                <a:latin typeface="Myriad Pro"/>
              </a:rPr>
              <a:t>BEFORE YOU GO</a:t>
            </a:r>
          </a:p>
        </p:txBody>
      </p:sp>
      <p:sp>
        <p:nvSpPr>
          <p:cNvPr id="5" name="TextBox 4"/>
          <p:cNvSpPr txBox="1"/>
          <p:nvPr/>
        </p:nvSpPr>
        <p:spPr>
          <a:xfrm>
            <a:off x="5989320" y="2194560"/>
            <a:ext cx="5715000" cy="1891287"/>
          </a:xfrm>
          <a:prstGeom prst="rect">
            <a:avLst/>
          </a:prstGeom>
          <a:noFill/>
        </p:spPr>
        <p:txBody>
          <a:bodyPr wrap="square">
            <a:spAutoFit/>
          </a:bodyPr>
          <a:lstStyle/>
          <a:p>
            <a:pPr>
              <a:lnSpc>
                <a:spcPct val="110000"/>
              </a:lnSpc>
            </a:pPr>
            <a:r>
              <a:rPr sz="3600" b="1" i="0">
                <a:solidFill>
                  <a:srgbClr val="FFFFFF"/>
                </a:solidFill>
                <a:latin typeface="Myriad Pro"/>
              </a:rPr>
              <a:t>From performed care</a:t>
            </a:r>
          </a:p>
          <a:p>
            <a:pPr>
              <a:lnSpc>
                <a:spcPct val="110000"/>
              </a:lnSpc>
              <a:spcBef>
                <a:spcPts val="600"/>
              </a:spcBef>
            </a:pPr>
            <a:r>
              <a:rPr sz="3600" b="1" i="0">
                <a:solidFill>
                  <a:srgbClr val="FFFFFF"/>
                </a:solidFill>
                <a:latin typeface="Myriad Pro"/>
              </a:rPr>
              <a:t>to present care.</a:t>
            </a:r>
          </a:p>
          <a:p>
            <a:pPr>
              <a:lnSpc>
                <a:spcPct val="110000"/>
              </a:lnSpc>
            </a:pPr>
            <a:r>
              <a:rPr sz="3600" b="1" i="0">
                <a:solidFill>
                  <a:srgbClr val="CBA44B"/>
                </a:solidFill>
                <a:latin typeface="Myriad Pro"/>
              </a:rPr>
              <a:t>Toward whom?</a:t>
            </a:r>
          </a:p>
        </p:txBody>
      </p:sp>
      <p:sp>
        <p:nvSpPr>
          <p:cNvPr id="6" name="TextBox 5"/>
          <p:cNvSpPr txBox="1"/>
          <p:nvPr/>
        </p:nvSpPr>
        <p:spPr>
          <a:xfrm>
            <a:off x="5989320" y="4297680"/>
            <a:ext cx="5715000" cy="1097280"/>
          </a:xfrm>
          <a:prstGeom prst="rect">
            <a:avLst/>
          </a:prstGeom>
          <a:noFill/>
        </p:spPr>
        <p:txBody>
          <a:bodyPr wrap="square">
            <a:spAutoFit/>
          </a:bodyPr>
          <a:lstStyle/>
          <a:p>
            <a:r>
              <a:rPr sz="1800" b="1" i="0">
                <a:solidFill>
                  <a:srgbClr val="CBA44B"/>
                </a:solidFill>
                <a:latin typeface="Myriad Pro"/>
              </a:rPr>
              <a:t>Next week:</a:t>
            </a:r>
          </a:p>
          <a:p>
            <a:pPr>
              <a:spcBef>
                <a:spcPts val="400"/>
              </a:spcBef>
            </a:pPr>
            <a:r>
              <a:rPr sz="2200" b="0" i="1">
                <a:solidFill>
                  <a:srgbClr val="FFFFFF"/>
                </a:solidFill>
                <a:latin typeface="Arno Pro"/>
              </a:rPr>
              <a:t>Correcting With Love</a:t>
            </a:r>
          </a:p>
        </p:txBody>
      </p:sp>
      <p:pic>
        <p:nvPicPr>
          <p:cNvPr id="7" name="Picture 6" descr="logo.png"/>
          <p:cNvPicPr>
            <a:picLocks noChangeAspect="1"/>
          </p:cNvPicPr>
          <p:nvPr/>
        </p:nvPicPr>
        <p:blipFill>
          <a:blip r:embed="rId3"/>
          <a:stretch>
            <a:fillRect/>
          </a:stretch>
        </p:blipFill>
        <p:spPr>
          <a:xfrm>
            <a:off x="10180015" y="6106657"/>
            <a:ext cx="1371600" cy="294143"/>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64008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850392"/>
            <a:ext cx="10774375" cy="365760"/>
          </a:xfrm>
          <a:prstGeom prst="rect">
            <a:avLst/>
          </a:prstGeom>
          <a:noFill/>
        </p:spPr>
        <p:txBody>
          <a:bodyPr wrap="square">
            <a:spAutoFit/>
          </a:bodyPr>
          <a:lstStyle/>
          <a:p>
            <a:r>
              <a:rPr sz="1500" b="1" i="0">
                <a:solidFill>
                  <a:srgbClr val="C6C9EC"/>
                </a:solidFill>
                <a:latin typeface="Myriad Pro"/>
              </a:rPr>
              <a:t>HERE’S THE PLAN</a:t>
            </a:r>
          </a:p>
        </p:txBody>
      </p:sp>
      <p:sp>
        <p:nvSpPr>
          <p:cNvPr id="5" name="TextBox 4"/>
          <p:cNvSpPr txBox="1"/>
          <p:nvPr/>
        </p:nvSpPr>
        <p:spPr>
          <a:xfrm>
            <a:off x="822960" y="1188720"/>
            <a:ext cx="10515600" cy="822960"/>
          </a:xfrm>
          <a:prstGeom prst="rect">
            <a:avLst/>
          </a:prstGeom>
          <a:noFill/>
        </p:spPr>
        <p:txBody>
          <a:bodyPr wrap="square">
            <a:spAutoFit/>
          </a:bodyPr>
          <a:lstStyle/>
          <a:p>
            <a:r>
              <a:rPr sz="4000" b="1" i="0">
                <a:solidFill>
                  <a:srgbClr val="FFFFFF"/>
                </a:solidFill>
                <a:latin typeface="Myriad Pro"/>
              </a:rPr>
              <a:t>Today’s Class</a:t>
            </a:r>
          </a:p>
        </p:txBody>
      </p:sp>
      <p:sp>
        <p:nvSpPr>
          <p:cNvPr id="6" name="Rounded Rectangle 5"/>
          <p:cNvSpPr/>
          <p:nvPr/>
        </p:nvSpPr>
        <p:spPr>
          <a:xfrm>
            <a:off x="868680" y="2240280"/>
            <a:ext cx="10451592" cy="896112"/>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Oval 6"/>
          <p:cNvSpPr/>
          <p:nvPr/>
        </p:nvSpPr>
        <p:spPr>
          <a:xfrm>
            <a:off x="1143000" y="2441448"/>
            <a:ext cx="493776" cy="493776"/>
          </a:xfrm>
          <a:prstGeom prst="ellipse">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000" b="1" i="0">
                <a:solidFill>
                  <a:srgbClr val="FFFFFF"/>
                </a:solidFill>
                <a:latin typeface="Myriad Pro"/>
              </a:rPr>
              <a:t>1</a:t>
            </a:r>
          </a:p>
        </p:txBody>
      </p:sp>
      <p:sp>
        <p:nvSpPr>
          <p:cNvPr id="8" name="TextBox 7"/>
          <p:cNvSpPr txBox="1"/>
          <p:nvPr/>
        </p:nvSpPr>
        <p:spPr>
          <a:xfrm>
            <a:off x="1920240" y="2240280"/>
            <a:ext cx="7315200" cy="896112"/>
          </a:xfrm>
          <a:prstGeom prst="rect">
            <a:avLst/>
          </a:prstGeom>
          <a:noFill/>
        </p:spPr>
        <p:txBody>
          <a:bodyPr wrap="square" anchor="ctr">
            <a:spAutoFit/>
          </a:bodyPr>
          <a:lstStyle/>
          <a:p>
            <a:r>
              <a:rPr sz="2400" b="1" i="0">
                <a:solidFill>
                  <a:srgbClr val="FFFFFF"/>
                </a:solidFill>
                <a:latin typeface="Myriad Pro"/>
              </a:rPr>
              <a:t>Welcome &amp; Opening Prayer</a:t>
            </a:r>
          </a:p>
        </p:txBody>
      </p:sp>
      <p:sp>
        <p:nvSpPr>
          <p:cNvPr id="9" name="Rounded Rectangle 8"/>
          <p:cNvSpPr/>
          <p:nvPr/>
        </p:nvSpPr>
        <p:spPr>
          <a:xfrm>
            <a:off x="9646920" y="2487168"/>
            <a:ext cx="1417320" cy="402336"/>
          </a:xfrm>
          <a:prstGeom prst="roundRect">
            <a:avLst/>
          </a:prstGeom>
          <a:solidFill>
            <a:srgbClr val="CBA4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500" b="1" i="0">
                <a:solidFill>
                  <a:srgbClr val="201F63"/>
                </a:solidFill>
                <a:latin typeface="Myriad Pro"/>
              </a:rPr>
              <a:t>5 min</a:t>
            </a:r>
          </a:p>
        </p:txBody>
      </p:sp>
      <p:sp>
        <p:nvSpPr>
          <p:cNvPr id="10" name="Rounded Rectangle 9"/>
          <p:cNvSpPr/>
          <p:nvPr/>
        </p:nvSpPr>
        <p:spPr>
          <a:xfrm>
            <a:off x="868680" y="3319272"/>
            <a:ext cx="10451592" cy="896112"/>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1143000" y="3520440"/>
            <a:ext cx="493776" cy="493776"/>
          </a:xfrm>
          <a:prstGeom prst="ellipse">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000" b="1" i="0">
                <a:solidFill>
                  <a:srgbClr val="FFFFFF"/>
                </a:solidFill>
                <a:latin typeface="Myriad Pro"/>
              </a:rPr>
              <a:t>2</a:t>
            </a:r>
          </a:p>
        </p:txBody>
      </p:sp>
      <p:sp>
        <p:nvSpPr>
          <p:cNvPr id="12" name="TextBox 11"/>
          <p:cNvSpPr txBox="1"/>
          <p:nvPr/>
        </p:nvSpPr>
        <p:spPr>
          <a:xfrm>
            <a:off x="1920240" y="3319272"/>
            <a:ext cx="7315200" cy="896112"/>
          </a:xfrm>
          <a:prstGeom prst="rect">
            <a:avLst/>
          </a:prstGeom>
          <a:noFill/>
        </p:spPr>
        <p:txBody>
          <a:bodyPr wrap="square" anchor="ctr">
            <a:spAutoFit/>
          </a:bodyPr>
          <a:lstStyle/>
          <a:p>
            <a:r>
              <a:rPr sz="2400" b="1" i="0">
                <a:solidFill>
                  <a:srgbClr val="FFFFFF"/>
                </a:solidFill>
                <a:latin typeface="Myriad Pro"/>
              </a:rPr>
              <a:t>Watch the Teaching Video</a:t>
            </a:r>
          </a:p>
        </p:txBody>
      </p:sp>
      <p:sp>
        <p:nvSpPr>
          <p:cNvPr id="13" name="Rounded Rectangle 12"/>
          <p:cNvSpPr/>
          <p:nvPr/>
        </p:nvSpPr>
        <p:spPr>
          <a:xfrm>
            <a:off x="9646920" y="3566160"/>
            <a:ext cx="1417320" cy="402336"/>
          </a:xfrm>
          <a:prstGeom prst="roundRect">
            <a:avLst/>
          </a:prstGeom>
          <a:solidFill>
            <a:srgbClr val="CBA4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500" b="1" i="0">
                <a:solidFill>
                  <a:srgbClr val="201F63"/>
                </a:solidFill>
                <a:latin typeface="Myriad Pro"/>
              </a:rPr>
              <a:t>15 min</a:t>
            </a:r>
          </a:p>
        </p:txBody>
      </p:sp>
      <p:sp>
        <p:nvSpPr>
          <p:cNvPr id="14" name="Rounded Rectangle 13"/>
          <p:cNvSpPr/>
          <p:nvPr/>
        </p:nvSpPr>
        <p:spPr>
          <a:xfrm>
            <a:off x="868680" y="4398264"/>
            <a:ext cx="10451592" cy="896112"/>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1143000" y="4599432"/>
            <a:ext cx="493776" cy="493776"/>
          </a:xfrm>
          <a:prstGeom prst="ellipse">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000" b="1" i="0">
                <a:solidFill>
                  <a:srgbClr val="FFFFFF"/>
                </a:solidFill>
                <a:latin typeface="Myriad Pro"/>
              </a:rPr>
              <a:t>3</a:t>
            </a:r>
          </a:p>
        </p:txBody>
      </p:sp>
      <p:sp>
        <p:nvSpPr>
          <p:cNvPr id="16" name="TextBox 15"/>
          <p:cNvSpPr txBox="1"/>
          <p:nvPr/>
        </p:nvSpPr>
        <p:spPr>
          <a:xfrm>
            <a:off x="1920240" y="4398264"/>
            <a:ext cx="7315200" cy="896112"/>
          </a:xfrm>
          <a:prstGeom prst="rect">
            <a:avLst/>
          </a:prstGeom>
          <a:noFill/>
        </p:spPr>
        <p:txBody>
          <a:bodyPr wrap="square" anchor="ctr">
            <a:spAutoFit/>
          </a:bodyPr>
          <a:lstStyle/>
          <a:p>
            <a:r>
              <a:rPr sz="2400" b="1" i="0">
                <a:solidFill>
                  <a:srgbClr val="FFFFFF"/>
                </a:solidFill>
                <a:latin typeface="Myriad Pro"/>
              </a:rPr>
              <a:t>Small Groups — Work the Worksheet</a:t>
            </a:r>
          </a:p>
        </p:txBody>
      </p:sp>
      <p:sp>
        <p:nvSpPr>
          <p:cNvPr id="17" name="Rounded Rectangle 16"/>
          <p:cNvSpPr/>
          <p:nvPr/>
        </p:nvSpPr>
        <p:spPr>
          <a:xfrm>
            <a:off x="9646920" y="4645152"/>
            <a:ext cx="1417320" cy="402336"/>
          </a:xfrm>
          <a:prstGeom prst="roundRect">
            <a:avLst/>
          </a:prstGeom>
          <a:solidFill>
            <a:srgbClr val="CBA4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500" b="1" i="0">
                <a:solidFill>
                  <a:srgbClr val="201F63"/>
                </a:solidFill>
                <a:latin typeface="Myriad Pro"/>
              </a:rPr>
              <a:t>20 min</a:t>
            </a:r>
          </a:p>
        </p:txBody>
      </p:sp>
      <p:sp>
        <p:nvSpPr>
          <p:cNvPr id="18" name="Rounded Rectangle 17"/>
          <p:cNvSpPr/>
          <p:nvPr/>
        </p:nvSpPr>
        <p:spPr>
          <a:xfrm>
            <a:off x="868680" y="5477256"/>
            <a:ext cx="10451592" cy="896112"/>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1143000" y="5678424"/>
            <a:ext cx="493776" cy="493776"/>
          </a:xfrm>
          <a:prstGeom prst="ellipse">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000" b="1" i="0">
                <a:solidFill>
                  <a:srgbClr val="FFFFFF"/>
                </a:solidFill>
                <a:latin typeface="Myriad Pro"/>
              </a:rPr>
              <a:t>4</a:t>
            </a:r>
          </a:p>
        </p:txBody>
      </p:sp>
      <p:sp>
        <p:nvSpPr>
          <p:cNvPr id="20" name="TextBox 19"/>
          <p:cNvSpPr txBox="1"/>
          <p:nvPr/>
        </p:nvSpPr>
        <p:spPr>
          <a:xfrm>
            <a:off x="1920240" y="5477256"/>
            <a:ext cx="7315200" cy="896112"/>
          </a:xfrm>
          <a:prstGeom prst="rect">
            <a:avLst/>
          </a:prstGeom>
          <a:noFill/>
        </p:spPr>
        <p:txBody>
          <a:bodyPr wrap="square" anchor="ctr">
            <a:spAutoFit/>
          </a:bodyPr>
          <a:lstStyle/>
          <a:p>
            <a:r>
              <a:rPr sz="2400" b="1" i="0">
                <a:solidFill>
                  <a:srgbClr val="FFFFFF"/>
                </a:solidFill>
                <a:latin typeface="Myriad Pro"/>
              </a:rPr>
              <a:t>Review &amp; Close Together</a:t>
            </a:r>
          </a:p>
        </p:txBody>
      </p:sp>
      <p:sp>
        <p:nvSpPr>
          <p:cNvPr id="21" name="Rounded Rectangle 20"/>
          <p:cNvSpPr/>
          <p:nvPr/>
        </p:nvSpPr>
        <p:spPr>
          <a:xfrm>
            <a:off x="9646920" y="5724144"/>
            <a:ext cx="1417320" cy="402336"/>
          </a:xfrm>
          <a:prstGeom prst="roundRect">
            <a:avLst/>
          </a:prstGeom>
          <a:solidFill>
            <a:srgbClr val="CBA4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500" b="1" i="0">
                <a:solidFill>
                  <a:srgbClr val="201F63"/>
                </a:solidFill>
                <a:latin typeface="Myriad Pro"/>
              </a:rPr>
              <a:t>20 min</a:t>
            </a:r>
          </a:p>
        </p:txBody>
      </p:sp>
      <p:pic>
        <p:nvPicPr>
          <p:cNvPr id="22" name="Picture 21" descr="logo.png"/>
          <p:cNvPicPr>
            <a:picLocks noChangeAspect="1"/>
          </p:cNvPicPr>
          <p:nvPr/>
        </p:nvPicPr>
        <p:blipFill>
          <a:blip r:embed="rId3"/>
          <a:stretch>
            <a:fillRect/>
          </a:stretch>
        </p:blipFill>
        <p:spPr>
          <a:xfrm>
            <a:off x="10408615" y="6155681"/>
            <a:ext cx="1143000" cy="245119"/>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stmt.png"/>
          <p:cNvPicPr>
            <a:picLocks noChangeAspect="1"/>
          </p:cNvPicPr>
          <p:nvPr/>
        </p:nvPicPr>
        <p:blipFill>
          <a:blip r:embed="rId2"/>
          <a:stretch>
            <a:fillRect/>
          </a:stretch>
        </p:blipFill>
        <p:spPr>
          <a:xfrm>
            <a:off x="0" y="0"/>
            <a:ext cx="12191695" cy="6858000"/>
          </a:xfrm>
          <a:prstGeom prst="rect">
            <a:avLst/>
          </a:prstGeom>
        </p:spPr>
      </p:pic>
      <p:sp>
        <p:nvSpPr>
          <p:cNvPr id="3" name="Oval 2"/>
          <p:cNvSpPr/>
          <p:nvPr/>
        </p:nvSpPr>
        <p:spPr>
          <a:xfrm>
            <a:off x="5272887" y="1371600"/>
            <a:ext cx="1645920" cy="1645920"/>
          </a:xfrm>
          <a:prstGeom prst="ellipse">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Isosceles Triangle 3"/>
          <p:cNvSpPr/>
          <p:nvPr/>
        </p:nvSpPr>
        <p:spPr>
          <a:xfrm rot="5400000">
            <a:off x="5803239" y="1874519"/>
            <a:ext cx="640080" cy="640080"/>
          </a:xfrm>
          <a:prstGeom prst="triangl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3383280"/>
            <a:ext cx="10360152" cy="1097280"/>
          </a:xfrm>
          <a:prstGeom prst="rect">
            <a:avLst/>
          </a:prstGeom>
          <a:noFill/>
        </p:spPr>
        <p:txBody>
          <a:bodyPr wrap="square">
            <a:spAutoFit/>
          </a:bodyPr>
          <a:lstStyle/>
          <a:p>
            <a:pPr algn="ctr"/>
            <a:r>
              <a:rPr sz="4600" b="1" i="0">
                <a:solidFill>
                  <a:srgbClr val="FFFFFF"/>
                </a:solidFill>
                <a:latin typeface="Myriad Pro"/>
              </a:rPr>
              <a:t>Watch the Teaching Video</a:t>
            </a:r>
          </a:p>
        </p:txBody>
      </p:sp>
      <p:sp>
        <p:nvSpPr>
          <p:cNvPr id="6" name="TextBox 5"/>
          <p:cNvSpPr txBox="1"/>
          <p:nvPr/>
        </p:nvSpPr>
        <p:spPr>
          <a:xfrm>
            <a:off x="914400" y="4526280"/>
            <a:ext cx="10360152" cy="914400"/>
          </a:xfrm>
          <a:prstGeom prst="rect">
            <a:avLst/>
          </a:prstGeom>
          <a:noFill/>
        </p:spPr>
        <p:txBody>
          <a:bodyPr wrap="square">
            <a:spAutoFit/>
          </a:bodyPr>
          <a:lstStyle/>
          <a:p>
            <a:pPr algn="ctr"/>
            <a:r>
              <a:rPr sz="2200" b="0" i="1">
                <a:solidFill>
                  <a:srgbClr val="C6C9EC"/>
                </a:solidFill>
                <a:latin typeface="Arno Pro"/>
              </a:rPr>
              <a:t>Lesson 2 — “Genuine Care for One Another”  ·  about 13 minutes</a:t>
            </a:r>
          </a:p>
        </p:txBody>
      </p:sp>
      <p:pic>
        <p:nvPicPr>
          <p:cNvPr id="7" name="Picture 6" descr="logo.png"/>
          <p:cNvPicPr>
            <a:picLocks noChangeAspect="1"/>
          </p:cNvPicPr>
          <p:nvPr/>
        </p:nvPicPr>
        <p:blipFill>
          <a:blip r:embed="rId3"/>
          <a:stretch>
            <a:fillRect/>
          </a:stretch>
        </p:blipFill>
        <p:spPr>
          <a:xfrm>
            <a:off x="10408615" y="6155681"/>
            <a:ext cx="1143000" cy="245119"/>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64008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850392"/>
            <a:ext cx="10774375" cy="365760"/>
          </a:xfrm>
          <a:prstGeom prst="rect">
            <a:avLst/>
          </a:prstGeom>
          <a:noFill/>
        </p:spPr>
        <p:txBody>
          <a:bodyPr wrap="square">
            <a:spAutoFit/>
          </a:bodyPr>
          <a:lstStyle/>
          <a:p>
            <a:r>
              <a:rPr sz="1500" b="1" i="0">
                <a:solidFill>
                  <a:srgbClr val="C6C9EC"/>
                </a:solidFill>
                <a:latin typeface="Myriad Pro"/>
              </a:rPr>
              <a:t>NOW IT’S YOUR TURN</a:t>
            </a:r>
          </a:p>
        </p:txBody>
      </p:sp>
      <p:sp>
        <p:nvSpPr>
          <p:cNvPr id="5" name="TextBox 4"/>
          <p:cNvSpPr txBox="1"/>
          <p:nvPr/>
        </p:nvSpPr>
        <p:spPr>
          <a:xfrm>
            <a:off x="822960" y="1188720"/>
            <a:ext cx="10515600" cy="822960"/>
          </a:xfrm>
          <a:prstGeom prst="rect">
            <a:avLst/>
          </a:prstGeom>
          <a:noFill/>
        </p:spPr>
        <p:txBody>
          <a:bodyPr wrap="square">
            <a:spAutoFit/>
          </a:bodyPr>
          <a:lstStyle/>
          <a:p>
            <a:r>
              <a:rPr sz="4000" b="1" i="0">
                <a:solidFill>
                  <a:srgbClr val="FFFFFF"/>
                </a:solidFill>
                <a:latin typeface="Myriad Pro"/>
              </a:rPr>
              <a:t>In Your Small Groups</a:t>
            </a:r>
          </a:p>
        </p:txBody>
      </p:sp>
      <p:sp>
        <p:nvSpPr>
          <p:cNvPr id="6" name="Rounded Rectangle 5"/>
          <p:cNvSpPr/>
          <p:nvPr/>
        </p:nvSpPr>
        <p:spPr>
          <a:xfrm>
            <a:off x="868680" y="2240280"/>
            <a:ext cx="10451592" cy="868680"/>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234440" y="2240280"/>
            <a:ext cx="2743200" cy="868680"/>
          </a:xfrm>
          <a:prstGeom prst="rect">
            <a:avLst/>
          </a:prstGeom>
          <a:noFill/>
        </p:spPr>
        <p:txBody>
          <a:bodyPr wrap="square" anchor="ctr">
            <a:spAutoFit/>
          </a:bodyPr>
          <a:lstStyle/>
          <a:p>
            <a:r>
              <a:rPr sz="2100" b="1" i="0">
                <a:solidFill>
                  <a:srgbClr val="CBA44B"/>
                </a:solidFill>
                <a:latin typeface="Myriad Pro"/>
              </a:rPr>
              <a:t>Gather</a:t>
            </a:r>
          </a:p>
        </p:txBody>
      </p:sp>
      <p:sp>
        <p:nvSpPr>
          <p:cNvPr id="8" name="TextBox 7"/>
          <p:cNvSpPr txBox="1"/>
          <p:nvPr/>
        </p:nvSpPr>
        <p:spPr>
          <a:xfrm>
            <a:off x="4069080" y="2240280"/>
            <a:ext cx="6858000" cy="868680"/>
          </a:xfrm>
          <a:prstGeom prst="rect">
            <a:avLst/>
          </a:prstGeom>
          <a:noFill/>
        </p:spPr>
        <p:txBody>
          <a:bodyPr wrap="square" anchor="ctr">
            <a:spAutoFit/>
          </a:bodyPr>
          <a:lstStyle/>
          <a:p>
            <a:pPr>
              <a:lnSpc>
                <a:spcPct val="105000"/>
              </a:lnSpc>
            </a:pPr>
            <a:r>
              <a:rPr sz="1900" b="0" i="0">
                <a:solidFill>
                  <a:srgbClr val="FFFFFF"/>
                </a:solidFill>
                <a:latin typeface="Arno Pro"/>
              </a:rPr>
              <a:t>Break into your groups and pick someone to read aloud.</a:t>
            </a:r>
          </a:p>
        </p:txBody>
      </p:sp>
      <p:sp>
        <p:nvSpPr>
          <p:cNvPr id="9" name="Rounded Rectangle 8"/>
          <p:cNvSpPr/>
          <p:nvPr/>
        </p:nvSpPr>
        <p:spPr>
          <a:xfrm>
            <a:off x="868680" y="3273552"/>
            <a:ext cx="10451592" cy="868680"/>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234440" y="3273552"/>
            <a:ext cx="2743200" cy="868680"/>
          </a:xfrm>
          <a:prstGeom prst="rect">
            <a:avLst/>
          </a:prstGeom>
          <a:noFill/>
        </p:spPr>
        <p:txBody>
          <a:bodyPr wrap="square" anchor="ctr">
            <a:spAutoFit/>
          </a:bodyPr>
          <a:lstStyle/>
          <a:p>
            <a:r>
              <a:rPr sz="2100" b="1" i="0">
                <a:solidFill>
                  <a:srgbClr val="CBA44B"/>
                </a:solidFill>
                <a:latin typeface="Myriad Pro"/>
              </a:rPr>
              <a:t>Work the worksheet</a:t>
            </a:r>
          </a:p>
        </p:txBody>
      </p:sp>
      <p:sp>
        <p:nvSpPr>
          <p:cNvPr id="11" name="TextBox 10"/>
          <p:cNvSpPr txBox="1"/>
          <p:nvPr/>
        </p:nvSpPr>
        <p:spPr>
          <a:xfrm>
            <a:off x="4069080" y="3273552"/>
            <a:ext cx="6858000" cy="868680"/>
          </a:xfrm>
          <a:prstGeom prst="rect">
            <a:avLst/>
          </a:prstGeom>
          <a:noFill/>
        </p:spPr>
        <p:txBody>
          <a:bodyPr wrap="square" anchor="ctr">
            <a:spAutoFit/>
          </a:bodyPr>
          <a:lstStyle/>
          <a:p>
            <a:pPr>
              <a:lnSpc>
                <a:spcPct val="105000"/>
              </a:lnSpc>
            </a:pPr>
            <a:r>
              <a:rPr sz="1900" b="0" i="0">
                <a:solidFill>
                  <a:srgbClr val="FFFFFF"/>
                </a:solidFill>
                <a:latin typeface="Arno Pro"/>
              </a:rPr>
              <a:t>Move through the fill-in-the-blanks together, then the discussion questions.</a:t>
            </a:r>
          </a:p>
        </p:txBody>
      </p:sp>
      <p:sp>
        <p:nvSpPr>
          <p:cNvPr id="12" name="Rounded Rectangle 11"/>
          <p:cNvSpPr/>
          <p:nvPr/>
        </p:nvSpPr>
        <p:spPr>
          <a:xfrm>
            <a:off x="868680" y="4306824"/>
            <a:ext cx="10451592" cy="868680"/>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234440" y="4306824"/>
            <a:ext cx="2743200" cy="868680"/>
          </a:xfrm>
          <a:prstGeom prst="rect">
            <a:avLst/>
          </a:prstGeom>
          <a:noFill/>
        </p:spPr>
        <p:txBody>
          <a:bodyPr wrap="square" anchor="ctr">
            <a:spAutoFit/>
          </a:bodyPr>
          <a:lstStyle/>
          <a:p>
            <a:r>
              <a:rPr sz="2100" b="1" i="0">
                <a:solidFill>
                  <a:srgbClr val="CBA44B"/>
                </a:solidFill>
                <a:latin typeface="Myriad Pro"/>
              </a:rPr>
              <a:t>Talk it out</a:t>
            </a:r>
          </a:p>
        </p:txBody>
      </p:sp>
      <p:sp>
        <p:nvSpPr>
          <p:cNvPr id="14" name="TextBox 13"/>
          <p:cNvSpPr txBox="1"/>
          <p:nvPr/>
        </p:nvSpPr>
        <p:spPr>
          <a:xfrm>
            <a:off x="4069080" y="4306824"/>
            <a:ext cx="6858000" cy="868680"/>
          </a:xfrm>
          <a:prstGeom prst="rect">
            <a:avLst/>
          </a:prstGeom>
          <a:noFill/>
        </p:spPr>
        <p:txBody>
          <a:bodyPr wrap="square" anchor="ctr">
            <a:spAutoFit/>
          </a:bodyPr>
          <a:lstStyle/>
          <a:p>
            <a:pPr>
              <a:lnSpc>
                <a:spcPct val="105000"/>
              </a:lnSpc>
            </a:pPr>
            <a:r>
              <a:rPr sz="1900" b="0" i="0">
                <a:solidFill>
                  <a:srgbClr val="FFFFFF"/>
                </a:solidFill>
                <a:latin typeface="Arno Pro"/>
              </a:rPr>
              <a:t>Don’t rush to the “right” answer. Let everyone weigh in.</a:t>
            </a:r>
          </a:p>
        </p:txBody>
      </p:sp>
      <p:sp>
        <p:nvSpPr>
          <p:cNvPr id="15" name="Rounded Rectangle 14"/>
          <p:cNvSpPr/>
          <p:nvPr/>
        </p:nvSpPr>
        <p:spPr>
          <a:xfrm>
            <a:off x="868680" y="5340096"/>
            <a:ext cx="10451592" cy="868680"/>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234440" y="5340096"/>
            <a:ext cx="2743200" cy="868680"/>
          </a:xfrm>
          <a:prstGeom prst="rect">
            <a:avLst/>
          </a:prstGeom>
          <a:noFill/>
        </p:spPr>
        <p:txBody>
          <a:bodyPr wrap="square" anchor="ctr">
            <a:spAutoFit/>
          </a:bodyPr>
          <a:lstStyle/>
          <a:p>
            <a:r>
              <a:rPr sz="2100" b="1" i="0">
                <a:solidFill>
                  <a:srgbClr val="CBA44B"/>
                </a:solidFill>
                <a:latin typeface="Myriad Pro"/>
              </a:rPr>
              <a:t>Be ready to share</a:t>
            </a:r>
          </a:p>
        </p:txBody>
      </p:sp>
      <p:sp>
        <p:nvSpPr>
          <p:cNvPr id="17" name="TextBox 16"/>
          <p:cNvSpPr txBox="1"/>
          <p:nvPr/>
        </p:nvSpPr>
        <p:spPr>
          <a:xfrm>
            <a:off x="4069080" y="5340096"/>
            <a:ext cx="6858000" cy="868680"/>
          </a:xfrm>
          <a:prstGeom prst="rect">
            <a:avLst/>
          </a:prstGeom>
          <a:noFill/>
        </p:spPr>
        <p:txBody>
          <a:bodyPr wrap="square" anchor="ctr">
            <a:spAutoFit/>
          </a:bodyPr>
          <a:lstStyle/>
          <a:p>
            <a:pPr>
              <a:lnSpc>
                <a:spcPct val="105000"/>
              </a:lnSpc>
            </a:pPr>
            <a:r>
              <a:rPr sz="1900" b="0" i="0">
                <a:solidFill>
                  <a:srgbClr val="FFFFFF"/>
                </a:solidFill>
                <a:latin typeface="Arno Pro"/>
              </a:rPr>
              <a:t>We’ll come back together for the last 20 minutes.</a:t>
            </a:r>
          </a:p>
        </p:txBody>
      </p:sp>
      <p:sp>
        <p:nvSpPr>
          <p:cNvPr id="18" name="Rounded Rectangle 17"/>
          <p:cNvSpPr/>
          <p:nvPr/>
        </p:nvSpPr>
        <p:spPr>
          <a:xfrm>
            <a:off x="9372600" y="1298448"/>
            <a:ext cx="1965960" cy="457200"/>
          </a:xfrm>
          <a:prstGeom prst="round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372600" y="1298448"/>
            <a:ext cx="1965960" cy="457200"/>
          </a:xfrm>
          <a:prstGeom prst="rect">
            <a:avLst/>
          </a:prstGeom>
          <a:noFill/>
        </p:spPr>
        <p:txBody>
          <a:bodyPr wrap="square" anchor="ctr">
            <a:spAutoFit/>
          </a:bodyPr>
          <a:lstStyle/>
          <a:p>
            <a:pPr algn="ctr"/>
            <a:r>
              <a:rPr sz="1500" b="1" i="0">
                <a:solidFill>
                  <a:srgbClr val="FFFFFF"/>
                </a:solidFill>
                <a:latin typeface="Myriad Pro"/>
              </a:rPr>
              <a:t>ABOUT 20 MIN</a:t>
            </a:r>
          </a:p>
        </p:txBody>
      </p:sp>
      <p:pic>
        <p:nvPicPr>
          <p:cNvPr id="20" name="Picture 19" descr="logo.png"/>
          <p:cNvPicPr>
            <a:picLocks noChangeAspect="1"/>
          </p:cNvPicPr>
          <p:nvPr/>
        </p:nvPicPr>
        <p:blipFill>
          <a:blip r:embed="rId3"/>
          <a:stretch>
            <a:fillRect/>
          </a:stretch>
        </p:blipFill>
        <p:spPr>
          <a:xfrm>
            <a:off x="10408615" y="6155681"/>
            <a:ext cx="1143000" cy="245119"/>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side.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989320" y="237744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89320" y="2587752"/>
            <a:ext cx="5653735" cy="365760"/>
          </a:xfrm>
          <a:prstGeom prst="rect">
            <a:avLst/>
          </a:prstGeom>
          <a:noFill/>
        </p:spPr>
        <p:txBody>
          <a:bodyPr wrap="square">
            <a:spAutoFit/>
          </a:bodyPr>
          <a:lstStyle/>
          <a:p>
            <a:r>
              <a:rPr sz="1500" b="1" i="0">
                <a:solidFill>
                  <a:srgbClr val="C6C9EC"/>
                </a:solidFill>
                <a:latin typeface="Myriad Pro"/>
              </a:rPr>
              <a:t>LET’S GO OVER IT TOGETHER</a:t>
            </a:r>
          </a:p>
        </p:txBody>
      </p:sp>
      <p:sp>
        <p:nvSpPr>
          <p:cNvPr id="5" name="TextBox 4"/>
          <p:cNvSpPr txBox="1"/>
          <p:nvPr/>
        </p:nvSpPr>
        <p:spPr>
          <a:xfrm>
            <a:off x="5989320" y="3063240"/>
            <a:ext cx="5715000" cy="1828800"/>
          </a:xfrm>
          <a:prstGeom prst="rect">
            <a:avLst/>
          </a:prstGeom>
          <a:noFill/>
        </p:spPr>
        <p:txBody>
          <a:bodyPr wrap="square">
            <a:spAutoFit/>
          </a:bodyPr>
          <a:lstStyle/>
          <a:p>
            <a:pPr>
              <a:lnSpc>
                <a:spcPct val="104000"/>
              </a:lnSpc>
            </a:pPr>
            <a:r>
              <a:rPr sz="4000" b="1" i="0">
                <a:solidFill>
                  <a:srgbClr val="FFFFFF"/>
                </a:solidFill>
                <a:latin typeface="Myriad Pro"/>
              </a:rPr>
              <a:t>Reviewing the</a:t>
            </a:r>
          </a:p>
          <a:p>
            <a:pPr>
              <a:lnSpc>
                <a:spcPct val="104000"/>
              </a:lnSpc>
            </a:pPr>
            <a:r>
              <a:rPr sz="4000" b="1" i="0">
                <a:solidFill>
                  <a:srgbClr val="FFFFFF"/>
                </a:solidFill>
                <a:latin typeface="Myriad Pro"/>
              </a:rPr>
              <a:t>Worksheet</a:t>
            </a:r>
          </a:p>
        </p:txBody>
      </p:sp>
      <p:pic>
        <p:nvPicPr>
          <p:cNvPr id="6" name="Picture 5" descr="logo.png"/>
          <p:cNvPicPr>
            <a:picLocks noChangeAspect="1"/>
          </p:cNvPicPr>
          <p:nvPr/>
        </p:nvPicPr>
        <p:blipFill>
          <a:blip r:embed="rId3"/>
          <a:stretch>
            <a:fillRect/>
          </a:stretch>
        </p:blipFill>
        <p:spPr>
          <a:xfrm>
            <a:off x="10180015" y="6106657"/>
            <a:ext cx="1371600" cy="294143"/>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7724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87552"/>
            <a:ext cx="10774375" cy="365760"/>
          </a:xfrm>
          <a:prstGeom prst="rect">
            <a:avLst/>
          </a:prstGeom>
          <a:noFill/>
        </p:spPr>
        <p:txBody>
          <a:bodyPr wrap="square">
            <a:spAutoFit/>
          </a:bodyPr>
          <a:lstStyle/>
          <a:p>
            <a:r>
              <a:rPr sz="1500" b="1" i="0">
                <a:solidFill>
                  <a:srgbClr val="C6C9EC"/>
                </a:solidFill>
                <a:latin typeface="Myriad Pro"/>
              </a:rPr>
              <a:t>FILL IN THE BLANK  ·  1 OF 5</a:t>
            </a:r>
          </a:p>
        </p:txBody>
      </p:sp>
      <p:sp>
        <p:nvSpPr>
          <p:cNvPr id="5" name="TextBox 4"/>
          <p:cNvSpPr txBox="1"/>
          <p:nvPr/>
        </p:nvSpPr>
        <p:spPr>
          <a:xfrm>
            <a:off x="868680" y="1920240"/>
            <a:ext cx="10469880" cy="2769989"/>
          </a:xfrm>
          <a:prstGeom prst="rect">
            <a:avLst/>
          </a:prstGeom>
          <a:noFill/>
        </p:spPr>
        <p:txBody>
          <a:bodyPr wrap="square">
            <a:spAutoFit/>
          </a:bodyPr>
          <a:lstStyle/>
          <a:p>
            <a:pPr>
              <a:lnSpc>
                <a:spcPct val="125000"/>
              </a:lnSpc>
            </a:pPr>
            <a:r>
              <a:rPr sz="4400" b="0" i="0">
                <a:solidFill>
                  <a:srgbClr val="FFFFFF"/>
                </a:solidFill>
                <a:latin typeface="Arno Pro"/>
              </a:rPr>
              <a:t>“The care isn’t a nice feature of the body. It’s the </a:t>
            </a:r>
            <a:r>
              <a:rPr sz="4400" b="1" i="0">
                <a:solidFill>
                  <a:srgbClr val="CBA44B"/>
                </a:solidFill>
                <a:latin typeface="Myriad Pro"/>
              </a:rPr>
              <a:t>purpose</a:t>
            </a:r>
            <a:r>
              <a:rPr sz="4400" b="0" i="0">
                <a:solidFill>
                  <a:srgbClr val="FFFFFF"/>
                </a:solidFill>
                <a:latin typeface="Arno Pro"/>
              </a:rPr>
              <a:t>.”</a:t>
            </a:r>
          </a:p>
        </p:txBody>
      </p:sp>
      <p:pic>
        <p:nvPicPr>
          <p:cNvPr id="6" name="Picture 5" descr="logo.png"/>
          <p:cNvPicPr>
            <a:picLocks noChangeAspect="1"/>
          </p:cNvPicPr>
          <p:nvPr/>
        </p:nvPicPr>
        <p:blipFill>
          <a:blip r:embed="rId3"/>
          <a:stretch>
            <a:fillRect/>
          </a:stretch>
        </p:blipFill>
        <p:spPr>
          <a:xfrm>
            <a:off x="10408615" y="6155681"/>
            <a:ext cx="1143000" cy="245119"/>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7724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87552"/>
            <a:ext cx="10774375" cy="365760"/>
          </a:xfrm>
          <a:prstGeom prst="rect">
            <a:avLst/>
          </a:prstGeom>
          <a:noFill/>
        </p:spPr>
        <p:txBody>
          <a:bodyPr wrap="square">
            <a:spAutoFit/>
          </a:bodyPr>
          <a:lstStyle/>
          <a:p>
            <a:r>
              <a:rPr sz="1500" b="1" i="0">
                <a:solidFill>
                  <a:srgbClr val="C6C9EC"/>
                </a:solidFill>
                <a:latin typeface="Myriad Pro"/>
              </a:rPr>
              <a:t>FILL IN THE BLANK  ·  2 OF 5</a:t>
            </a:r>
          </a:p>
        </p:txBody>
      </p:sp>
      <p:sp>
        <p:nvSpPr>
          <p:cNvPr id="5" name="TextBox 4"/>
          <p:cNvSpPr txBox="1"/>
          <p:nvPr/>
        </p:nvSpPr>
        <p:spPr>
          <a:xfrm>
            <a:off x="868680" y="1920240"/>
            <a:ext cx="10469880" cy="2769989"/>
          </a:xfrm>
          <a:prstGeom prst="rect">
            <a:avLst/>
          </a:prstGeom>
          <a:noFill/>
        </p:spPr>
        <p:txBody>
          <a:bodyPr wrap="square">
            <a:spAutoFit/>
          </a:bodyPr>
          <a:lstStyle/>
          <a:p>
            <a:pPr>
              <a:lnSpc>
                <a:spcPct val="125000"/>
              </a:lnSpc>
            </a:pPr>
            <a:r>
              <a:rPr sz="4400" b="0" i="0">
                <a:solidFill>
                  <a:srgbClr val="FFFFFF"/>
                </a:solidFill>
                <a:latin typeface="Arno Pro"/>
              </a:rPr>
              <a:t>The Greek word for “care” is the same word elsewhere translated “</a:t>
            </a:r>
            <a:r>
              <a:rPr sz="4400" b="1" i="0">
                <a:solidFill>
                  <a:srgbClr val="CBA44B"/>
                </a:solidFill>
                <a:latin typeface="Myriad Pro"/>
              </a:rPr>
              <a:t>worry</a:t>
            </a:r>
            <a:r>
              <a:rPr sz="4400" b="0" i="0">
                <a:solidFill>
                  <a:srgbClr val="FFFFFF"/>
                </a:solidFill>
                <a:latin typeface="Arno Pro"/>
              </a:rPr>
              <a:t>” or “anxious concern.”</a:t>
            </a:r>
          </a:p>
        </p:txBody>
      </p:sp>
      <p:pic>
        <p:nvPicPr>
          <p:cNvPr id="6" name="Picture 5" descr="logo.png"/>
          <p:cNvPicPr>
            <a:picLocks noChangeAspect="1"/>
          </p:cNvPicPr>
          <p:nvPr/>
        </p:nvPicPr>
        <p:blipFill>
          <a:blip r:embed="rId3"/>
          <a:stretch>
            <a:fillRect/>
          </a:stretch>
        </p:blipFill>
        <p:spPr>
          <a:xfrm>
            <a:off x="10408615" y="6155681"/>
            <a:ext cx="1143000" cy="245119"/>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7724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87552"/>
            <a:ext cx="10774375" cy="365760"/>
          </a:xfrm>
          <a:prstGeom prst="rect">
            <a:avLst/>
          </a:prstGeom>
          <a:noFill/>
        </p:spPr>
        <p:txBody>
          <a:bodyPr wrap="square">
            <a:spAutoFit/>
          </a:bodyPr>
          <a:lstStyle/>
          <a:p>
            <a:r>
              <a:rPr sz="1500" b="1" i="0">
                <a:solidFill>
                  <a:srgbClr val="C6C9EC"/>
                </a:solidFill>
                <a:latin typeface="Myriad Pro"/>
              </a:rPr>
              <a:t>FILL IN THE BLANK  ·  3 OF 5</a:t>
            </a:r>
          </a:p>
        </p:txBody>
      </p:sp>
      <p:sp>
        <p:nvSpPr>
          <p:cNvPr id="5" name="TextBox 4"/>
          <p:cNvSpPr txBox="1"/>
          <p:nvPr/>
        </p:nvSpPr>
        <p:spPr>
          <a:xfrm>
            <a:off x="868680" y="1920240"/>
            <a:ext cx="10469880" cy="2769989"/>
          </a:xfrm>
          <a:prstGeom prst="rect">
            <a:avLst/>
          </a:prstGeom>
          <a:noFill/>
        </p:spPr>
        <p:txBody>
          <a:bodyPr wrap="square">
            <a:spAutoFit/>
          </a:bodyPr>
          <a:lstStyle/>
          <a:p>
            <a:pPr>
              <a:lnSpc>
                <a:spcPct val="125000"/>
              </a:lnSpc>
            </a:pPr>
            <a:r>
              <a:rPr sz="4400" b="0" i="0">
                <a:solidFill>
                  <a:srgbClr val="FFFFFF"/>
                </a:solidFill>
                <a:latin typeface="Arno Pro"/>
              </a:rPr>
              <a:t>“Genuine love is love with the </a:t>
            </a:r>
            <a:r>
              <a:rPr sz="4400" b="1" i="0">
                <a:solidFill>
                  <a:srgbClr val="CBA44B"/>
                </a:solidFill>
                <a:latin typeface="Myriad Pro"/>
              </a:rPr>
              <a:t>mask</a:t>
            </a:r>
            <a:r>
              <a:rPr sz="4400" b="0" i="0">
                <a:solidFill>
                  <a:srgbClr val="FFFFFF"/>
                </a:solidFill>
                <a:latin typeface="Arno Pro"/>
              </a:rPr>
              <a:t> off. No performance. No rehearsed lines.”</a:t>
            </a:r>
          </a:p>
        </p:txBody>
      </p:sp>
      <p:pic>
        <p:nvPicPr>
          <p:cNvPr id="6" name="Picture 5" descr="logo.png"/>
          <p:cNvPicPr>
            <a:picLocks noChangeAspect="1"/>
          </p:cNvPicPr>
          <p:nvPr/>
        </p:nvPicPr>
        <p:blipFill>
          <a:blip r:embed="rId3"/>
          <a:stretch>
            <a:fillRect/>
          </a:stretch>
        </p:blipFill>
        <p:spPr>
          <a:xfrm>
            <a:off x="10408615" y="6155681"/>
            <a:ext cx="1143000" cy="245119"/>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7724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987552"/>
            <a:ext cx="10774375" cy="365760"/>
          </a:xfrm>
          <a:prstGeom prst="rect">
            <a:avLst/>
          </a:prstGeom>
          <a:noFill/>
        </p:spPr>
        <p:txBody>
          <a:bodyPr wrap="square">
            <a:spAutoFit/>
          </a:bodyPr>
          <a:lstStyle/>
          <a:p>
            <a:r>
              <a:rPr sz="1500" b="1" i="0">
                <a:solidFill>
                  <a:srgbClr val="C6C9EC"/>
                </a:solidFill>
                <a:latin typeface="Myriad Pro"/>
              </a:rPr>
              <a:t>FILL IN THE BLANK  ·  4 OF 5</a:t>
            </a:r>
          </a:p>
        </p:txBody>
      </p:sp>
      <p:sp>
        <p:nvSpPr>
          <p:cNvPr id="5" name="TextBox 4"/>
          <p:cNvSpPr txBox="1"/>
          <p:nvPr/>
        </p:nvSpPr>
        <p:spPr>
          <a:xfrm>
            <a:off x="868680" y="1920240"/>
            <a:ext cx="10469880" cy="2769989"/>
          </a:xfrm>
          <a:prstGeom prst="rect">
            <a:avLst/>
          </a:prstGeom>
          <a:noFill/>
        </p:spPr>
        <p:txBody>
          <a:bodyPr wrap="square">
            <a:spAutoFit/>
          </a:bodyPr>
          <a:lstStyle/>
          <a:p>
            <a:pPr>
              <a:lnSpc>
                <a:spcPct val="125000"/>
              </a:lnSpc>
            </a:pPr>
            <a:r>
              <a:rPr sz="4000" b="0" i="0">
                <a:solidFill>
                  <a:srgbClr val="FFFFFF"/>
                </a:solidFill>
                <a:latin typeface="Arno Pro"/>
              </a:rPr>
              <a:t>“If one member </a:t>
            </a:r>
            <a:r>
              <a:rPr sz="4000" b="1" i="0">
                <a:solidFill>
                  <a:srgbClr val="CBA44B"/>
                </a:solidFill>
                <a:latin typeface="Myriad Pro"/>
              </a:rPr>
              <a:t>suffers</a:t>
            </a:r>
            <a:r>
              <a:rPr sz="4000" b="0" i="0">
                <a:solidFill>
                  <a:srgbClr val="FFFFFF"/>
                </a:solidFill>
                <a:latin typeface="Arno Pro"/>
              </a:rPr>
              <a:t>, all the members suffer with it; if one member is </a:t>
            </a:r>
            <a:r>
              <a:rPr sz="4000" b="1" i="0">
                <a:solidFill>
                  <a:srgbClr val="CBA44B"/>
                </a:solidFill>
                <a:latin typeface="Myriad Pro"/>
              </a:rPr>
              <a:t>honored</a:t>
            </a:r>
            <a:r>
              <a:rPr sz="4000" b="0" i="0">
                <a:solidFill>
                  <a:srgbClr val="FFFFFF"/>
                </a:solidFill>
                <a:latin typeface="Arno Pro"/>
              </a:rPr>
              <a:t>, all the members rejoice with it.”  (1 Corinthians 12:26)</a:t>
            </a:r>
          </a:p>
        </p:txBody>
      </p:sp>
      <p:pic>
        <p:nvPicPr>
          <p:cNvPr id="6" name="Picture 5" descr="logo.png"/>
          <p:cNvPicPr>
            <a:picLocks noChangeAspect="1"/>
          </p:cNvPicPr>
          <p:nvPr/>
        </p:nvPicPr>
        <p:blipFill>
          <a:blip r:embed="rId3"/>
          <a:stretch>
            <a:fillRect/>
          </a:stretch>
        </p:blipFill>
        <p:spPr>
          <a:xfrm>
            <a:off x="10408615" y="6155681"/>
            <a:ext cx="1143000" cy="24511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