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141732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162763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SUNDAY LECTURE HALL  ·  WEEK THREE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2103120"/>
            <a:ext cx="5715000" cy="1971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2000"/>
              </a:lnSpc>
            </a:pPr>
            <a:r>
              <a:rPr sz="6000" b="1" i="0" dirty="0">
                <a:solidFill>
                  <a:srgbClr val="FFFFFF"/>
                </a:solidFill>
                <a:latin typeface="Myriad Pro"/>
              </a:rPr>
              <a:t>Correcting</a:t>
            </a:r>
          </a:p>
          <a:p>
            <a:pPr>
              <a:lnSpc>
                <a:spcPct val="102000"/>
              </a:lnSpc>
            </a:pPr>
            <a:r>
              <a:rPr sz="6000" b="1" i="0" dirty="0">
                <a:solidFill>
                  <a:srgbClr val="FFFFFF"/>
                </a:solidFill>
                <a:latin typeface="Myriad Pro"/>
              </a:rPr>
              <a:t>With Love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160520"/>
            <a:ext cx="5715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 i="1">
                <a:solidFill>
                  <a:srgbClr val="CBA44B"/>
                </a:solidFill>
                <a:latin typeface="Arno Pro"/>
              </a:rPr>
              <a:t>How the Called Out Came Together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5.  WATCH YOURSELF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3400" b="0" i="0">
                <a:solidFill>
                  <a:srgbClr val="FFFFFF"/>
                </a:solidFill>
                <a:latin typeface="Arno Pro"/>
              </a:rPr>
              <a:t>Paul warns the corrector to “watch out for yourselves so that you also won’t be tempted.” Why is correcting another Christian such a spiritually dangerous moment? What keeps it from going wrong?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6.  THE PATH, NOT A WEAPON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0">
                <a:solidFill>
                  <a:srgbClr val="FFFFFF"/>
                </a:solidFill>
                <a:latin typeface="Arno Pro"/>
              </a:rPr>
              <a:t>Read Matthew 18:15–17 together. Where do congregations most often skip or reverse the steps Jesus gave? What gets lost when the circle starts too wide?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7.  </a:t>
            </a:r>
            <a:r>
              <a:rPr sz="1800" b="1" i="0">
                <a:solidFill>
                  <a:srgbClr val="CBA44B"/>
                </a:solidFill>
                <a:latin typeface="Myriad Pro"/>
              </a:rPr>
              <a:t>BRINGING IT HOME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3400" b="0" i="0">
                <a:solidFill>
                  <a:srgbClr val="FFFFFF"/>
                </a:solidFill>
                <a:latin typeface="Arno Pro"/>
              </a:rPr>
              <a:t>“Think of someone you can see drifting right now — not someone to criticize, but someone to restore.” What would it look like this week to go to them, alone and gently, ready to carry some of the weight?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150876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171907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2102496"/>
            <a:ext cx="5715000" cy="217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sz="4400" b="1" i="0" dirty="0">
                <a:solidFill>
                  <a:srgbClr val="FFFFFF"/>
                </a:solidFill>
                <a:latin typeface="Myriad Pro"/>
              </a:rPr>
              <a:t>From criticism</a:t>
            </a:r>
            <a:r>
              <a:rPr lang="en-US" sz="4400" b="1" i="0" dirty="0">
                <a:solidFill>
                  <a:srgbClr val="FFFFFF"/>
                </a:solidFill>
                <a:latin typeface="Myriad Pro"/>
              </a:rPr>
              <a:t> </a:t>
            </a:r>
            <a:r>
              <a:rPr sz="4400" b="1" i="0" dirty="0">
                <a:solidFill>
                  <a:srgbClr val="FFFFFF"/>
                </a:solidFill>
                <a:latin typeface="Myriad Pro"/>
              </a:rPr>
              <a:t>to restoration.</a:t>
            </a:r>
            <a:endParaRPr sz="5400" b="1" i="0" dirty="0">
              <a:solidFill>
                <a:srgbClr val="FFFFFF"/>
              </a:solidFill>
              <a:latin typeface="Myriad Pro"/>
            </a:endParaRPr>
          </a:p>
          <a:p>
            <a:pPr>
              <a:lnSpc>
                <a:spcPct val="110000"/>
              </a:lnSpc>
            </a:pPr>
            <a:r>
              <a:rPr sz="3600" b="1" i="0" dirty="0">
                <a:solidFill>
                  <a:srgbClr val="CBA44B"/>
                </a:solidFill>
                <a:latin typeface="Myriad Pro"/>
              </a:rPr>
              <a:t>Toward whom?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297680"/>
            <a:ext cx="5715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i="0">
                <a:solidFill>
                  <a:srgbClr val="CBA44B"/>
                </a:solidFill>
                <a:latin typeface="Myriad Pro"/>
              </a:rPr>
              <a:t>Next week:</a:t>
            </a:r>
          </a:p>
          <a:p>
            <a:pPr>
              <a:spcBef>
                <a:spcPts val="400"/>
              </a:spcBef>
            </a:pPr>
            <a:r>
              <a:rPr sz="2200" b="0" i="1">
                <a:solidFill>
                  <a:srgbClr val="FFFFFF"/>
                </a:solidFill>
                <a:latin typeface="Arno Pro"/>
              </a:rPr>
              <a:t>Encouraging One Another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64008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850392"/>
            <a:ext cx="1077437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HERE’S THE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Myriad Pro"/>
              </a:rPr>
              <a:t>Today’s Class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2240280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143000" y="2441448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2240280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Welcome &amp; Opening Prayer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46920" y="2487168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5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3319272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143000" y="3520440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3319272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Watch the Teaching Video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46920" y="3566160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15 min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8680" y="4398264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143000" y="4599432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4398264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Small Groups — Work the Worksheet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46920" y="4645152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20 min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" y="5477256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143000" y="5678424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5477256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Review &amp; Close Together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646920" y="5724144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20 min</a:t>
            </a:r>
          </a:p>
        </p:txBody>
      </p:sp>
      <p:pic>
        <p:nvPicPr>
          <p:cNvPr id="22" name="Picture 2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tm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272887" y="1371600"/>
            <a:ext cx="1645920" cy="1645920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Isosceles Triangle 3"/>
          <p:cNvSpPr/>
          <p:nvPr/>
        </p:nvSpPr>
        <p:spPr>
          <a:xfrm rot="5400000">
            <a:off x="5803239" y="1874519"/>
            <a:ext cx="640080" cy="640080"/>
          </a:xfrm>
          <a:prstGeom prst="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10360152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600" b="1" i="0">
                <a:solidFill>
                  <a:srgbClr val="FFFFFF"/>
                </a:solidFill>
                <a:latin typeface="Myriad Pro"/>
              </a:rPr>
              <a:t>Watch the Teaching Video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26280"/>
            <a:ext cx="103601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1">
                <a:solidFill>
                  <a:srgbClr val="C6C9EC"/>
                </a:solidFill>
                <a:latin typeface="Arno Pro"/>
              </a:rPr>
              <a:t>Lesson 3 — “Correcting With Love”  ·  about 13 minutes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64008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850392"/>
            <a:ext cx="1077437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NOW IT’S YOUR TURN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Myriad Pro"/>
              </a:rPr>
              <a:t>In Your Small Groups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2240280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2240280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Gather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9080" y="2240280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Break into your groups and pick someone to read aloud.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3273552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34440" y="3273552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Work the worksheet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9080" y="3273552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Move through the discussion questions together, one at a time.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8680" y="4306824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4440" y="4306824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Talk it out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9080" y="4306824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Don’t rush to the “right” answer. Let everyone weigh in.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" y="5340096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34440" y="5340096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Be ready to share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69080" y="5340096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We’ll come back together for the last 20 minutes.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72600" y="1298448"/>
            <a:ext cx="1965960" cy="457200"/>
          </a:xfrm>
          <a:prstGeom prst="round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72600" y="1298448"/>
            <a:ext cx="19659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Myriad Pro"/>
              </a:rPr>
              <a:t>ABOUT 20 MIN</a:t>
            </a:r>
          </a:p>
        </p:txBody>
      </p:sp>
      <p:pic>
        <p:nvPicPr>
          <p:cNvPr id="20" name="Picture 19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237744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258775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TALK IT 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3063240"/>
            <a:ext cx="5715000" cy="760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800" b="1" i="0">
                <a:solidFill>
                  <a:srgbClr val="FFFFFF"/>
                </a:solidFill>
                <a:latin typeface="Myriad Pro"/>
              </a:rPr>
              <a:t>Discussion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023360"/>
            <a:ext cx="5715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0" i="0">
                <a:solidFill>
                  <a:srgbClr val="CBA44B"/>
                </a:solidFill>
                <a:latin typeface="Arno Pro"/>
              </a:rPr>
              <a:t>Surface to the heart — seven questions.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1.  </a:t>
            </a:r>
            <a:r>
              <a:rPr sz="1800" b="1" i="0">
                <a:solidFill>
                  <a:srgbClr val="CBA44B"/>
                </a:solidFill>
                <a:latin typeface="Myriad Pro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0">
                <a:solidFill>
                  <a:srgbClr val="FFFFFF"/>
                </a:solidFill>
                <a:latin typeface="Arno Pro"/>
              </a:rPr>
              <a:t>Think of a time someone corrected you in love and you actually received it well. What made that conversation land instead of sting?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2.  </a:t>
            </a:r>
            <a:r>
              <a:rPr sz="1800" b="1" i="0">
                <a:solidFill>
                  <a:srgbClr val="CBA44B"/>
                </a:solidFill>
                <a:latin typeface="Myriad Pro"/>
              </a:rPr>
              <a:t>THE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000" b="0" i="0">
                <a:solidFill>
                  <a:srgbClr val="FFFFFF"/>
                </a:solidFill>
                <a:latin typeface="Arno Pro"/>
              </a:rPr>
              <a:t>Paul assumes someone in the church will be “overtaken in any wrongdoing.” What does it say about a congregation’s health when no one ever corrects anyone?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80644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i="0">
                <a:solidFill>
                  <a:srgbClr val="C6C9EC"/>
                </a:solidFill>
                <a:latin typeface="Myriad Pro"/>
              </a:rPr>
              <a:t>Read together:  Galatians 6:1–2  ·  CSB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3.  THE WORD PICTURE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0">
                <a:solidFill>
                  <a:srgbClr val="FFFFFF"/>
                </a:solidFill>
                <a:latin typeface="Arno Pro"/>
              </a:rPr>
              <a:t>The word for “restore” was used for setting a broken bone and mending a torn net. How does that picture change the goal of confronting a brother or sister in sin?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80644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4.  IN A SPIRIT OF GENTLENESS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1">
                <a:solidFill>
                  <a:srgbClr val="FFFFFF"/>
                </a:solidFill>
                <a:latin typeface="Arno Pro"/>
              </a:rPr>
              <a:t>Gentleness is “strength under control” — naming the sin without crushing the person. Name one thing gentleness refuses to do, and one thing it insists on doing.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437</Words>
  <Application>Microsoft Macintosh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Arno Pro</vt:lpstr>
      <vt:lpstr>Calibri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Matthew Allen</cp:lastModifiedBy>
  <cp:revision>2</cp:revision>
  <dcterms:created xsi:type="dcterms:W3CDTF">2013-01-27T09:14:16Z</dcterms:created>
  <dcterms:modified xsi:type="dcterms:W3CDTF">2026-06-20T12:02:15Z</dcterms:modified>
  <cp:category/>
</cp:coreProperties>
</file>