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s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989320" y="1417320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89320" y="1627632"/>
            <a:ext cx="565373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i="0">
                <a:solidFill>
                  <a:srgbClr val="C6C9EC"/>
                </a:solidFill>
                <a:latin typeface="Myriad Pro"/>
              </a:rPr>
              <a:t>SUNDAY LECTURE HALL  ·  WEEK FIVE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89320" y="2103120"/>
            <a:ext cx="5715000" cy="1971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2000"/>
              </a:lnSpc>
            </a:pPr>
            <a:r>
              <a:rPr sz="6000" b="1" i="0" dirty="0">
                <a:solidFill>
                  <a:srgbClr val="FFFFFF"/>
                </a:solidFill>
                <a:latin typeface="Myriad Pro"/>
              </a:rPr>
              <a:t>Welcoming</a:t>
            </a:r>
          </a:p>
          <a:p>
            <a:pPr>
              <a:lnSpc>
                <a:spcPct val="102000"/>
              </a:lnSpc>
            </a:pPr>
            <a:r>
              <a:rPr sz="6000" b="1" i="0" dirty="0">
                <a:solidFill>
                  <a:srgbClr val="FFFFFF"/>
                </a:solidFill>
                <a:latin typeface="Myriad Pro"/>
              </a:rPr>
              <a:t>One Another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89320" y="4160520"/>
            <a:ext cx="5715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 i="1">
                <a:solidFill>
                  <a:srgbClr val="CBA44B"/>
                </a:solidFill>
                <a:latin typeface="Arno Pro"/>
              </a:rPr>
              <a:t>How the Called Out Came Together</a:t>
            </a:r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0015" y="6106657"/>
            <a:ext cx="1371600" cy="29414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fu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8680" y="713232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68680" y="914400"/>
            <a:ext cx="10424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 i="0">
                <a:solidFill>
                  <a:srgbClr val="B71B2C"/>
                </a:solidFill>
                <a:latin typeface="Myriad Pro"/>
              </a:rPr>
              <a:t>5.  </a:t>
            </a:r>
            <a:r>
              <a:rPr b="1" sz="1800">
                <a:solidFill>
                  <a:srgbClr val="CBA44B"/>
                </a:solidFill>
                <a:latin typeface="Myriad Pro"/>
              </a:rPr>
              <a:t>AS CHRIST WELCOMED YOU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783080"/>
            <a:ext cx="10424160" cy="243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sz="4000" b="0" i="0">
                <a:solidFill>
                  <a:srgbClr val="FFFFFF"/>
                </a:solidFill>
                <a:latin typeface="Arno Pro"/>
              </a:rPr>
              <a:t>Christ welcomed us while we were still helpless, ungodly, and sinners, and tore down a dividing wall to do it. What does it cost to extend that same welcome to someone else?</a:t>
            </a:r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4335" y="6165485"/>
            <a:ext cx="1097280" cy="23531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fu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8680" y="713232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68680" y="914400"/>
            <a:ext cx="10424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 i="0">
                <a:solidFill>
                  <a:srgbClr val="B71B2C"/>
                </a:solidFill>
                <a:latin typeface="Myriad Pro"/>
              </a:rPr>
              <a:t>6.  </a:t>
            </a:r>
            <a:r>
              <a:rPr b="1" sz="1800">
                <a:solidFill>
                  <a:srgbClr val="CBA44B"/>
                </a:solidFill>
                <a:latin typeface="Myriad Pro"/>
              </a:rPr>
              <a:t>TO THE GLORY OF GOD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783080"/>
            <a:ext cx="10424160" cy="243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sz="4400" b="0" i="0">
                <a:solidFill>
                  <a:srgbClr val="FFFFFF"/>
                </a:solidFill>
                <a:latin typeface="Arno Pro"/>
              </a:rPr>
              <a:t>Welcome puts mercy on display. Where has welcome at Cornerstone shown the watching world something it could not explain in any other terms?</a:t>
            </a:r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4335" y="6165485"/>
            <a:ext cx="1097280" cy="23531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fu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8680" y="713232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68680" y="914400"/>
            <a:ext cx="10424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 i="0">
                <a:solidFill>
                  <a:srgbClr val="B71B2C"/>
                </a:solidFill>
                <a:latin typeface="Myriad Pro"/>
              </a:rPr>
              <a:t>7.  </a:t>
            </a:r>
            <a:r>
              <a:rPr b="1" sz="1800">
                <a:solidFill>
                  <a:srgbClr val="CBA44B"/>
                </a:solidFill>
                <a:latin typeface="Myriad Pro"/>
              </a:rPr>
              <a:t>BRINGING IT HOME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783080"/>
            <a:ext cx="10424160" cy="243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sz="4200" b="0" i="0">
                <a:solidFill>
                  <a:srgbClr val="FFFFFF"/>
                </a:solidFill>
                <a:latin typeface="Arno Pro"/>
              </a:rPr>
              <a:t>Who is one person on the edge of your circle — a visitor, a drifting brother, a sister in a hard season? What is the next concrete welcome, and when will you take it?</a:t>
            </a:r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4335" y="6165485"/>
            <a:ext cx="1097280" cy="23531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s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989320" y="1508760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89320" y="1719072"/>
            <a:ext cx="565373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i="0">
                <a:solidFill>
                  <a:srgbClr val="C6C9EC"/>
                </a:solidFill>
                <a:latin typeface="Myriad Pro"/>
              </a:rPr>
              <a:t>BEFORE YOU GO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89320" y="2102496"/>
            <a:ext cx="5715000" cy="2177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sz="4400" b="1" i="0" dirty="0">
                <a:solidFill>
                  <a:srgbClr val="FFFFFF"/>
                </a:solidFill>
                <a:latin typeface="Myriad Pro"/>
              </a:rPr>
              <a:t>Open as wide as the cross.</a:t>
            </a:r>
            <a:r>
              <a:rPr lang="en-US" sz="4400" b="1" i="0" dirty="0">
                <a:solidFill>
                  <a:srgbClr val="FFFFFF"/>
                </a:solidFill>
                <a:latin typeface="Myriad Pro"/>
              </a:rPr>
              <a:t/>
            </a:r>
            <a:r>
              <a:rPr sz="4400" b="1" i="0" dirty="0">
                <a:solidFill>
                  <a:srgbClr val="FFFFFF"/>
                </a:solidFill>
                <a:latin typeface="Myriad Pro"/>
              </a:rPr>
              <a:t/>
            </a:r>
            <a:endParaRPr sz="5400" b="1" i="0" dirty="0">
              <a:solidFill>
                <a:srgbClr val="FFFFFF"/>
              </a:solidFill>
              <a:latin typeface="Myriad Pro"/>
            </a:endParaRPr>
          </a:p>
          <a:p>
            <a:pPr>
              <a:lnSpc>
                <a:spcPct val="110000"/>
              </a:lnSpc>
            </a:pPr>
            <a:r>
              <a:rPr sz="3600" b="1" i="0" dirty="0">
                <a:solidFill>
                  <a:srgbClr val="CBA44B"/>
                </a:solidFill>
                <a:latin typeface="Myriad Pro"/>
              </a:rPr>
              <a:t>Welcome whom?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89320" y="4297680"/>
            <a:ext cx="57150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 i="0">
                <a:solidFill>
                  <a:srgbClr val="CBA44B"/>
                </a:solidFill>
                <a:latin typeface="Myriad Pro"/>
              </a:rPr>
              <a:t>Next week:</a:t>
            </a:r>
          </a:p>
          <a:p>
            <a:pPr>
              <a:spcBef>
                <a:spcPts val="400"/>
              </a:spcBef>
            </a:pPr>
            <a:r>
              <a:rPr sz="2200" b="0" i="1">
                <a:solidFill>
                  <a:srgbClr val="FFFFFF"/>
                </a:solidFill>
                <a:latin typeface="Arno Pro"/>
              </a:rPr>
              <a:t>They Used Their Talents</a:t>
            </a:r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0015" y="6106657"/>
            <a:ext cx="1371600" cy="2941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fu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8680" y="640080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68680" y="850392"/>
            <a:ext cx="1077437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i="0">
                <a:solidFill>
                  <a:srgbClr val="C6C9EC"/>
                </a:solidFill>
                <a:latin typeface="Myriad Pro"/>
              </a:rPr>
              <a:t>HERE’S THE PLAN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188720"/>
            <a:ext cx="10515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 i="0">
                <a:solidFill>
                  <a:srgbClr val="FFFFFF"/>
                </a:solidFill>
                <a:latin typeface="Myriad Pro"/>
              </a:rPr>
              <a:t>Today’s Class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" y="2240280"/>
            <a:ext cx="10451592" cy="896112"/>
          </a:xfrm>
          <a:prstGeom prst="roundRect">
            <a:avLst/>
          </a:prstGeom>
          <a:solidFill>
            <a:srgbClr val="201F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1143000" y="2441448"/>
            <a:ext cx="493776" cy="493776"/>
          </a:xfrm>
          <a:prstGeom prst="ellipse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Myriad Pro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20240" y="2240280"/>
            <a:ext cx="7315200" cy="8961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400" b="1" i="0">
                <a:solidFill>
                  <a:srgbClr val="FFFFFF"/>
                </a:solidFill>
                <a:latin typeface="Myriad Pro"/>
              </a:rPr>
              <a:t>Welcome &amp; Opening Prayer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646920" y="2487168"/>
            <a:ext cx="1417320" cy="402336"/>
          </a:xfrm>
          <a:prstGeom prst="roundRect">
            <a:avLst/>
          </a:prstGeom>
          <a:solidFill>
            <a:srgbClr val="CBA4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201F63"/>
                </a:solidFill>
                <a:latin typeface="Myriad Pro"/>
              </a:rPr>
              <a:t>5 min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68680" y="3319272"/>
            <a:ext cx="10451592" cy="896112"/>
          </a:xfrm>
          <a:prstGeom prst="roundRect">
            <a:avLst/>
          </a:prstGeom>
          <a:solidFill>
            <a:srgbClr val="201F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1143000" y="3520440"/>
            <a:ext cx="493776" cy="493776"/>
          </a:xfrm>
          <a:prstGeom prst="ellipse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Myriad Pro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20240" y="3319272"/>
            <a:ext cx="7315200" cy="8961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400" b="1" i="0">
                <a:solidFill>
                  <a:srgbClr val="FFFFFF"/>
                </a:solidFill>
                <a:latin typeface="Myriad Pro"/>
              </a:rPr>
              <a:t>Watch the Teaching Video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646920" y="3566160"/>
            <a:ext cx="1417320" cy="402336"/>
          </a:xfrm>
          <a:prstGeom prst="roundRect">
            <a:avLst/>
          </a:prstGeom>
          <a:solidFill>
            <a:srgbClr val="CBA4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201F63"/>
                </a:solidFill>
                <a:latin typeface="Myriad Pro"/>
              </a:rPr>
              <a:t>15 min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68680" y="4398264"/>
            <a:ext cx="10451592" cy="896112"/>
          </a:xfrm>
          <a:prstGeom prst="roundRect">
            <a:avLst/>
          </a:prstGeom>
          <a:solidFill>
            <a:srgbClr val="201F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1143000" y="4599432"/>
            <a:ext cx="493776" cy="493776"/>
          </a:xfrm>
          <a:prstGeom prst="ellipse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Myriad Pro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20240" y="4398264"/>
            <a:ext cx="7315200" cy="8961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400" b="1" i="0">
                <a:solidFill>
                  <a:srgbClr val="FFFFFF"/>
                </a:solidFill>
                <a:latin typeface="Myriad Pro"/>
              </a:rPr>
              <a:t>Small Groups — Work the Worksheet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646920" y="4645152"/>
            <a:ext cx="1417320" cy="402336"/>
          </a:xfrm>
          <a:prstGeom prst="roundRect">
            <a:avLst/>
          </a:prstGeom>
          <a:solidFill>
            <a:srgbClr val="CBA4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201F63"/>
                </a:solidFill>
                <a:latin typeface="Myriad Pro"/>
              </a:rPr>
              <a:t>20 min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68680" y="5477256"/>
            <a:ext cx="10451592" cy="896112"/>
          </a:xfrm>
          <a:prstGeom prst="roundRect">
            <a:avLst/>
          </a:prstGeom>
          <a:solidFill>
            <a:srgbClr val="201F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1143000" y="5678424"/>
            <a:ext cx="493776" cy="493776"/>
          </a:xfrm>
          <a:prstGeom prst="ellipse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 i="0">
                <a:solidFill>
                  <a:srgbClr val="FFFFFF"/>
                </a:solidFill>
                <a:latin typeface="Myriad Pro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20240" y="5477256"/>
            <a:ext cx="7315200" cy="8961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400" b="1" i="0">
                <a:solidFill>
                  <a:srgbClr val="FFFFFF"/>
                </a:solidFill>
                <a:latin typeface="Myriad Pro"/>
              </a:rPr>
              <a:t>Review &amp; Close Together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646920" y="5724144"/>
            <a:ext cx="1417320" cy="402336"/>
          </a:xfrm>
          <a:prstGeom prst="roundRect">
            <a:avLst/>
          </a:prstGeom>
          <a:solidFill>
            <a:srgbClr val="CBA4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201F63"/>
                </a:solidFill>
                <a:latin typeface="Myriad Pro"/>
              </a:rPr>
              <a:t>20 min</a:t>
            </a:r>
          </a:p>
        </p:txBody>
      </p:sp>
      <p:pic>
        <p:nvPicPr>
          <p:cNvPr id="22" name="Picture 21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8615" y="6155681"/>
            <a:ext cx="1143000" cy="24511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stm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5272887" y="1371600"/>
            <a:ext cx="1645920" cy="1645920"/>
          </a:xfrm>
          <a:prstGeom prst="ellipse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Isosceles Triangle 3"/>
          <p:cNvSpPr/>
          <p:nvPr/>
        </p:nvSpPr>
        <p:spPr>
          <a:xfrm rot="5400000">
            <a:off x="5803239" y="1874519"/>
            <a:ext cx="640080" cy="640080"/>
          </a:xfrm>
          <a:prstGeom prst="triangl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14400" y="3383280"/>
            <a:ext cx="10360152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600" b="1" i="0">
                <a:solidFill>
                  <a:srgbClr val="FFFFFF"/>
                </a:solidFill>
                <a:latin typeface="Myriad Pro"/>
              </a:rPr>
              <a:t>Watch the Teaching Video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26280"/>
            <a:ext cx="1036015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1">
                <a:solidFill>
                  <a:srgbClr val="C6C9EC"/>
                </a:solidFill>
                <a:latin typeface="Arno Pro"/>
              </a:rPr>
              <a:t>Lesson 5 — “They Welcomed One Another”  ·  about 16 minutes</a:t>
            </a:r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8615" y="6155681"/>
            <a:ext cx="1143000" cy="24511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fu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8680" y="640080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68680" y="850392"/>
            <a:ext cx="1077437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i="0">
                <a:solidFill>
                  <a:srgbClr val="C6C9EC"/>
                </a:solidFill>
                <a:latin typeface="Myriad Pro"/>
              </a:rPr>
              <a:t>NOW IT’S YOUR TURN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188720"/>
            <a:ext cx="10515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 i="0">
                <a:solidFill>
                  <a:srgbClr val="FFFFFF"/>
                </a:solidFill>
                <a:latin typeface="Myriad Pro"/>
              </a:rPr>
              <a:t>In Your Small Groups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" y="2240280"/>
            <a:ext cx="10451592" cy="868680"/>
          </a:xfrm>
          <a:prstGeom prst="roundRect">
            <a:avLst/>
          </a:prstGeom>
          <a:solidFill>
            <a:srgbClr val="201F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234440" y="2240280"/>
            <a:ext cx="274320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100" b="1" i="0">
                <a:solidFill>
                  <a:srgbClr val="CBA44B"/>
                </a:solidFill>
                <a:latin typeface="Myriad Pro"/>
              </a:rPr>
              <a:t>Gather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69080" y="2240280"/>
            <a:ext cx="685800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105000"/>
              </a:lnSpc>
            </a:pPr>
            <a:r>
              <a:rPr sz="1900" b="0" i="0">
                <a:solidFill>
                  <a:srgbClr val="FFFFFF"/>
                </a:solidFill>
                <a:latin typeface="Arno Pro"/>
              </a:rPr>
              <a:t>Break into your groups and pick someone to read aloud.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68680" y="3273552"/>
            <a:ext cx="10451592" cy="868680"/>
          </a:xfrm>
          <a:prstGeom prst="roundRect">
            <a:avLst/>
          </a:prstGeom>
          <a:solidFill>
            <a:srgbClr val="201F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234440" y="3273552"/>
            <a:ext cx="274320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100" b="1" i="0">
                <a:solidFill>
                  <a:srgbClr val="CBA44B"/>
                </a:solidFill>
                <a:latin typeface="Myriad Pro"/>
              </a:rPr>
              <a:t>Work the worksheet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69080" y="3273552"/>
            <a:ext cx="685800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105000"/>
              </a:lnSpc>
            </a:pPr>
            <a:r>
              <a:rPr sz="1900" b="0" i="0">
                <a:solidFill>
                  <a:srgbClr val="FFFFFF"/>
                </a:solidFill>
                <a:latin typeface="Arno Pro"/>
              </a:rPr>
              <a:t>Move through the discussion questions together, one at a time.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68680" y="4306824"/>
            <a:ext cx="10451592" cy="868680"/>
          </a:xfrm>
          <a:prstGeom prst="roundRect">
            <a:avLst/>
          </a:prstGeom>
          <a:solidFill>
            <a:srgbClr val="201F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234440" y="4306824"/>
            <a:ext cx="274320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100" b="1" i="0">
                <a:solidFill>
                  <a:srgbClr val="CBA44B"/>
                </a:solidFill>
                <a:latin typeface="Myriad Pro"/>
              </a:rPr>
              <a:t>Talk it out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69080" y="4306824"/>
            <a:ext cx="685800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105000"/>
              </a:lnSpc>
            </a:pPr>
            <a:r>
              <a:rPr sz="1900" b="0" i="0">
                <a:solidFill>
                  <a:srgbClr val="FFFFFF"/>
                </a:solidFill>
                <a:latin typeface="Arno Pro"/>
              </a:rPr>
              <a:t>Don’t rush to the “right” answer. Let everyone weigh in.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68680" y="5340096"/>
            <a:ext cx="10451592" cy="868680"/>
          </a:xfrm>
          <a:prstGeom prst="roundRect">
            <a:avLst/>
          </a:prstGeom>
          <a:solidFill>
            <a:srgbClr val="201F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34440" y="5340096"/>
            <a:ext cx="274320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100" b="1" i="0">
                <a:solidFill>
                  <a:srgbClr val="CBA44B"/>
                </a:solidFill>
                <a:latin typeface="Myriad Pro"/>
              </a:rPr>
              <a:t>Be ready to share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69080" y="5340096"/>
            <a:ext cx="685800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105000"/>
              </a:lnSpc>
            </a:pPr>
            <a:r>
              <a:rPr sz="1900" b="0" i="0">
                <a:solidFill>
                  <a:srgbClr val="FFFFFF"/>
                </a:solidFill>
                <a:latin typeface="Arno Pro"/>
              </a:rPr>
              <a:t>We’ll come back together for the last 20 minutes.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372600" y="1298448"/>
            <a:ext cx="1965960" cy="457200"/>
          </a:xfrm>
          <a:prstGeom prst="round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372600" y="1298448"/>
            <a:ext cx="19659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Myriad Pro"/>
              </a:rPr>
              <a:t>ABOUT 20 MIN</a:t>
            </a:r>
          </a:p>
        </p:txBody>
      </p:sp>
      <p:pic>
        <p:nvPicPr>
          <p:cNvPr id="20" name="Picture 19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8615" y="6155681"/>
            <a:ext cx="1143000" cy="24511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s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989320" y="2377440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89320" y="2587752"/>
            <a:ext cx="565373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i="0">
                <a:solidFill>
                  <a:srgbClr val="C6C9EC"/>
                </a:solidFill>
                <a:latin typeface="Myriad Pro"/>
              </a:rPr>
              <a:t>TALK IT THROUGH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89320" y="3063240"/>
            <a:ext cx="5715000" cy="760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800" b="1" i="0">
                <a:solidFill>
                  <a:srgbClr val="FFFFFF"/>
                </a:solidFill>
                <a:latin typeface="Myriad Pro"/>
              </a:rPr>
              <a:t>Discussion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89320" y="4023360"/>
            <a:ext cx="5715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0" i="0">
                <a:solidFill>
                  <a:srgbClr val="CBA44B"/>
                </a:solidFill>
                <a:latin typeface="Arno Pro"/>
              </a:rPr>
              <a:t>Surface to the heart — seven questions.</a:t>
            </a:r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0015" y="6106657"/>
            <a:ext cx="1371600" cy="29414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fu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8680" y="713232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68680" y="914400"/>
            <a:ext cx="10424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 i="0">
                <a:solidFill>
                  <a:srgbClr val="B71B2C"/>
                </a:solidFill>
                <a:latin typeface="Myriad Pro"/>
              </a:rPr>
              <a:t>1.  </a:t>
            </a:r>
            <a:r>
              <a:rPr b="1" sz="1800">
                <a:solidFill>
                  <a:srgbClr val="CBA44B"/>
                </a:solidFill>
                <a:latin typeface="Myriad Pro"/>
              </a:rPr>
              <a:t>WARM-UP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783080"/>
            <a:ext cx="10424160" cy="243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sz="4400" b="0" i="0">
                <a:solidFill>
                  <a:srgbClr val="FFFFFF"/>
                </a:solidFill>
                <a:latin typeface="Arno Pro"/>
              </a:rPr>
              <a:t>Think of a time you walked into a room where you knew no one, and somebody crossed the room to bring you in. What did that do for you?</a:t>
            </a:r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4335" y="6165485"/>
            <a:ext cx="1097280" cy="23531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fu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8680" y="713232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68680" y="914400"/>
            <a:ext cx="10424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 i="0">
                <a:solidFill>
                  <a:srgbClr val="B71B2C"/>
                </a:solidFill>
                <a:latin typeface="Myriad Pro"/>
              </a:rPr>
              <a:t>2.  </a:t>
            </a:r>
            <a:r>
              <a:rPr b="1" sz="1800">
                <a:solidFill>
                  <a:srgbClr val="CBA44B"/>
                </a:solidFill>
                <a:latin typeface="Myriad Pro"/>
              </a:rPr>
              <a:t>THE ROOM IN ROME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783080"/>
            <a:ext cx="10424160" cy="243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sz="4000" b="0" i="0">
                <a:solidFill>
                  <a:srgbClr val="FFFFFF"/>
                </a:solidFill>
                <a:latin typeface="Arno Pro"/>
              </a:rPr>
              <a:t>Jewish believers returned from exile to congregations reorganized without them, divided over food and days. What changes when “accept one another” answers that room, not a slogan?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5806440"/>
            <a:ext cx="10424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 i="0">
                <a:solidFill>
                  <a:srgbClr val="C6C9EC"/>
                </a:solidFill>
                <a:latin typeface="Myriad Pro"/>
              </a:rPr>
              <a:t>Read together:  Romans 15:7  ·  CSB</a:t>
            </a:r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4335" y="6165485"/>
            <a:ext cx="1097280" cy="23531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fu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8680" y="713232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68680" y="914400"/>
            <a:ext cx="10424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 i="0">
                <a:solidFill>
                  <a:srgbClr val="B71B2C"/>
                </a:solidFill>
                <a:latin typeface="Myriad Pro"/>
              </a:rPr>
              <a:t>3.  </a:t>
            </a:r>
            <a:r>
              <a:rPr b="1" sz="1800">
                <a:solidFill>
                  <a:srgbClr val="CBA44B"/>
                </a:solidFill>
                <a:latin typeface="Myriad Pro"/>
              </a:rPr>
              <a:t>NO AUDIT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783080"/>
            <a:ext cx="10424160" cy="243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sz="4000" b="0" i="0">
                <a:solidFill>
                  <a:srgbClr val="FFFFFF"/>
                </a:solidFill>
                <a:latin typeface="Arno Pro"/>
              </a:rPr>
              <a:t>Paul says to welcome the one weak in faith, “but don’t argue about disputed matters.” The welcome comes first. Where do we make welcome conditional on someone measuring up?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5806440"/>
            <a:ext cx="10424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4335" y="6165485"/>
            <a:ext cx="1097280" cy="23531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fu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8680" y="713232"/>
            <a:ext cx="566928" cy="68580"/>
          </a:xfrm>
          <a:prstGeom prst="rect">
            <a:avLst/>
          </a:prstGeom>
          <a:solidFill>
            <a:srgbClr val="B71B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68680" y="914400"/>
            <a:ext cx="10424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 i="0">
                <a:solidFill>
                  <a:srgbClr val="B71B2C"/>
                </a:solidFill>
                <a:latin typeface="Myriad Pro"/>
              </a:rPr>
              <a:t>4.  </a:t>
            </a:r>
            <a:r>
              <a:rPr b="1" sz="1800">
                <a:solidFill>
                  <a:srgbClr val="CBA44B"/>
                </a:solidFill>
                <a:latin typeface="Myriad Pro"/>
              </a:rPr>
              <a:t>TAKE TO YOURSELVES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783080"/>
            <a:ext cx="10424160" cy="243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sz="3800" b="0" i="0">
                <a:solidFill>
                  <a:srgbClr val="FFFFFF"/>
                </a:solidFill>
                <a:latin typeface="Arno Pro"/>
              </a:rPr>
              <a:t>The word Paul uses means to take a person toward yourself, the way Priscilla and Aquila took Apollos home. Where does tolerating someone differ from taking them toward you?</a:t>
            </a:r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4335" y="6165485"/>
            <a:ext cx="1097280" cy="2353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437</Words>
  <Application>Microsoft Macintosh PowerPoint</Application>
  <PresentationFormat>Widescreen</PresentationFormat>
  <Paragraphs>54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Arno Pro</vt:lpstr>
      <vt:lpstr>Calibri</vt:lpstr>
      <vt:lpstr>Myriad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Matthew Allen</cp:lastModifiedBy>
  <cp:revision>2</cp:revision>
  <dcterms:created xsi:type="dcterms:W3CDTF">2013-01-27T09:14:16Z</dcterms:created>
  <dcterms:modified xsi:type="dcterms:W3CDTF">2026-06-20T12:02:15Z</dcterms:modified>
  <cp:category/>
</cp:coreProperties>
</file>