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6" r:id="rId6"/>
    <p:sldId id="267" r:id="rId7"/>
    <p:sldId id="268" r:id="rId8"/>
    <p:sldId id="269" r:id="rId9"/>
    <p:sldId id="270" r:id="rId10"/>
    <p:sldId id="271" r:id="rId11"/>
    <p:sldId id="272" r:id="rId12"/>
    <p:sldId id="273"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snapToObjects="1">
      <p:cViewPr varScale="1">
        <p:scale>
          <a:sx n="120" d="100"/>
          <a:sy n="120" d="100"/>
        </p:scale>
        <p:origin x="800"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side.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989320" y="141732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89320" y="1627632"/>
            <a:ext cx="5653735" cy="365760"/>
          </a:xfrm>
          <a:prstGeom prst="rect">
            <a:avLst/>
          </a:prstGeom>
          <a:noFill/>
        </p:spPr>
        <p:txBody>
          <a:bodyPr wrap="square">
            <a:spAutoFit/>
          </a:bodyPr>
          <a:lstStyle/>
          <a:p>
            <a:r>
              <a:rPr sz="1500" b="1" i="0">
                <a:solidFill>
                  <a:srgbClr val="C6C9EC"/>
                </a:solidFill>
                <a:latin typeface="Myriad Pro"/>
              </a:rPr>
              <a:t>SUNDAY LECTURE HALL  ·  WEEK SIX</a:t>
            </a:r>
          </a:p>
        </p:txBody>
      </p:sp>
      <p:sp>
        <p:nvSpPr>
          <p:cNvPr id="5" name="TextBox 4"/>
          <p:cNvSpPr txBox="1"/>
          <p:nvPr/>
        </p:nvSpPr>
        <p:spPr>
          <a:xfrm>
            <a:off x="5989320" y="2103120"/>
            <a:ext cx="5715000" cy="1971309"/>
          </a:xfrm>
          <a:prstGeom prst="rect">
            <a:avLst/>
          </a:prstGeom>
          <a:noFill/>
        </p:spPr>
        <p:txBody>
          <a:bodyPr wrap="square">
            <a:spAutoFit/>
          </a:bodyPr>
          <a:lstStyle/>
          <a:p>
            <a:pPr>
              <a:lnSpc>
                <a:spcPct val="102000"/>
              </a:lnSpc>
            </a:pPr>
            <a:r>
              <a:rPr sz="6000" b="1" i="0" dirty="0">
                <a:solidFill>
                  <a:srgbClr val="FFFFFF"/>
                </a:solidFill>
                <a:latin typeface="Myriad Pro"/>
              </a:rPr>
              <a:t>Using</a:t>
            </a:r>
          </a:p>
          <a:p>
            <a:pPr>
              <a:lnSpc>
                <a:spcPct val="102000"/>
              </a:lnSpc>
            </a:pPr>
            <a:r>
              <a:rPr sz="6000" b="1" i="0" dirty="0">
                <a:solidFill>
                  <a:srgbClr val="FFFFFF"/>
                </a:solidFill>
                <a:latin typeface="Myriad Pro"/>
              </a:rPr>
              <a:t>Our Talents</a:t>
            </a:r>
          </a:p>
        </p:txBody>
      </p:sp>
      <p:sp>
        <p:nvSpPr>
          <p:cNvPr id="6" name="TextBox 5"/>
          <p:cNvSpPr txBox="1"/>
          <p:nvPr/>
        </p:nvSpPr>
        <p:spPr>
          <a:xfrm>
            <a:off x="5989320" y="4160520"/>
            <a:ext cx="5715000" cy="914400"/>
          </a:xfrm>
          <a:prstGeom prst="rect">
            <a:avLst/>
          </a:prstGeom>
          <a:noFill/>
        </p:spPr>
        <p:txBody>
          <a:bodyPr wrap="square">
            <a:spAutoFit/>
          </a:bodyPr>
          <a:lstStyle/>
          <a:p>
            <a:r>
              <a:rPr sz="2200" b="0" i="1">
                <a:solidFill>
                  <a:srgbClr val="CBA44B"/>
                </a:solidFill>
                <a:latin typeface="Arno Pro"/>
              </a:rPr>
              <a:t>How the Called Out Came Together</a:t>
            </a:r>
          </a:p>
        </p:txBody>
      </p:sp>
      <p:pic>
        <p:nvPicPr>
          <p:cNvPr id="7" name="Picture 6" descr="logo.png"/>
          <p:cNvPicPr>
            <a:picLocks noChangeAspect="1"/>
          </p:cNvPicPr>
          <p:nvPr/>
        </p:nvPicPr>
        <p:blipFill>
          <a:blip r:embed="rId3"/>
          <a:stretch>
            <a:fillRect/>
          </a:stretch>
        </p:blipFill>
        <p:spPr>
          <a:xfrm>
            <a:off x="10180015" y="6106657"/>
            <a:ext cx="1371600" cy="29414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5.  </a:t>
            </a:r>
            <a:r>
              <a:rPr b="1" sz="1800">
                <a:solidFill>
                  <a:srgbClr val="CBA44B"/>
                </a:solidFill>
                <a:latin typeface="Myriad Pro"/>
              </a:rPr>
              <a:t>THE FOLDED CLOTH</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3800" b="0" i="0">
                <a:solidFill>
                  <a:srgbClr val="FFFFFF"/>
                </a:solidFill>
                <a:latin typeface="Arno Pro"/>
              </a:rPr>
              <a:t>The servant in Luke 19 was not condemned for stealing. He was condemned for folding it up and keeping it safe. Where do good Christians most often fold up their gifts, and what makes it feel reasonable from the inside?</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6.  </a:t>
            </a:r>
            <a:r>
              <a:rPr b="1" sz="1800">
                <a:solidFill>
                  <a:srgbClr val="CBA44B"/>
                </a:solidFill>
                <a:latin typeface="Myriad Pro"/>
              </a:rPr>
              <a:t>SPEAKING AND SERVING</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000" b="0" i="0">
                <a:solidFill>
                  <a:srgbClr val="FFFFFF"/>
                </a:solidFill>
                <a:latin typeface="Arno Pro"/>
              </a:rPr>
              <a:t>Peter sorts every gift into two streams: speaking and serving (1 Peter 4:11). Which one describes the gift in your hands? Which one do you most need to grow in honoring in others?</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7.  </a:t>
            </a:r>
            <a:r>
              <a:rPr b="1" sz="1800">
                <a:solidFill>
                  <a:srgbClr val="CBA44B"/>
                </a:solidFill>
                <a:latin typeface="Myriad Pro"/>
              </a:rPr>
              <a:t>BRINGING IT HOME</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000" b="0" i="0">
                <a:solidFill>
                  <a:srgbClr val="FFFFFF"/>
                </a:solidFill>
                <a:latin typeface="Arno Pro"/>
              </a:rPr>
              <a:t>What is one specific way you could put your gift to use this week, for one specific person Christ has already placed in your path? What is the first step that moves it from intention to action?</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side.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989320" y="150876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89320" y="1719072"/>
            <a:ext cx="5653735" cy="365760"/>
          </a:xfrm>
          <a:prstGeom prst="rect">
            <a:avLst/>
          </a:prstGeom>
          <a:noFill/>
        </p:spPr>
        <p:txBody>
          <a:bodyPr wrap="square">
            <a:spAutoFit/>
          </a:bodyPr>
          <a:lstStyle/>
          <a:p>
            <a:r>
              <a:rPr sz="1500" b="1" i="0">
                <a:solidFill>
                  <a:srgbClr val="C6C9EC"/>
                </a:solidFill>
                <a:latin typeface="Myriad Pro"/>
              </a:rPr>
              <a:t>BEFORE YOU GO</a:t>
            </a:r>
          </a:p>
        </p:txBody>
      </p:sp>
      <p:sp>
        <p:nvSpPr>
          <p:cNvPr id="5" name="TextBox 4"/>
          <p:cNvSpPr txBox="1"/>
          <p:nvPr/>
        </p:nvSpPr>
        <p:spPr>
          <a:xfrm>
            <a:off x="5989320" y="2102496"/>
            <a:ext cx="5715000" cy="2177519"/>
          </a:xfrm>
          <a:prstGeom prst="rect">
            <a:avLst/>
          </a:prstGeom>
          <a:noFill/>
        </p:spPr>
        <p:txBody>
          <a:bodyPr wrap="square">
            <a:spAutoFit/>
          </a:bodyPr>
          <a:lstStyle/>
          <a:p>
            <a:pPr>
              <a:lnSpc>
                <a:spcPct val="110000"/>
              </a:lnSpc>
            </a:pPr>
            <a:r>
              <a:rPr sz="4400" b="1" i="0" dirty="0">
                <a:solidFill>
                  <a:srgbClr val="FFFFFF"/>
                </a:solidFill>
                <a:latin typeface="Myriad Pro"/>
              </a:rPr>
              <a:t>Refuse the cloth.</a:t>
            </a:r>
            <a:r>
              <a:rPr lang="en-US" sz="4400" b="1" i="0" dirty="0">
                <a:solidFill>
                  <a:srgbClr val="FFFFFF"/>
                </a:solidFill>
                <a:latin typeface="Myriad Pro"/>
              </a:rPr>
              <a:t/>
            </a:r>
            <a:r>
              <a:rPr sz="4400" b="1" i="0" dirty="0">
                <a:solidFill>
                  <a:srgbClr val="FFFFFF"/>
                </a:solidFill>
                <a:latin typeface="Myriad Pro"/>
              </a:rPr>
              <a:t/>
            </a:r>
            <a:endParaRPr sz="5400" b="1" i="0" dirty="0">
              <a:solidFill>
                <a:srgbClr val="FFFFFF"/>
              </a:solidFill>
              <a:latin typeface="Myriad Pro"/>
            </a:endParaRPr>
          </a:p>
          <a:p>
            <a:pPr>
              <a:lnSpc>
                <a:spcPct val="110000"/>
              </a:lnSpc>
            </a:pPr>
            <a:r>
              <a:rPr sz="3600" b="1" i="0" dirty="0">
                <a:solidFill>
                  <a:srgbClr val="CBA44B"/>
                </a:solidFill>
                <a:latin typeface="Myriad Pro"/>
              </a:rPr>
              <a:t>Use it — for whom?</a:t>
            </a:r>
          </a:p>
        </p:txBody>
      </p:sp>
      <p:sp>
        <p:nvSpPr>
          <p:cNvPr id="6" name="TextBox 5"/>
          <p:cNvSpPr txBox="1"/>
          <p:nvPr/>
        </p:nvSpPr>
        <p:spPr>
          <a:xfrm>
            <a:off x="5989320" y="4297680"/>
            <a:ext cx="5715000" cy="1097280"/>
          </a:xfrm>
          <a:prstGeom prst="rect">
            <a:avLst/>
          </a:prstGeom>
          <a:noFill/>
        </p:spPr>
        <p:txBody>
          <a:bodyPr wrap="square">
            <a:spAutoFit/>
          </a:bodyPr>
          <a:lstStyle/>
          <a:p>
            <a:r>
              <a:rPr sz="1800" b="1" i="0">
                <a:solidFill>
                  <a:srgbClr val="CBA44B"/>
                </a:solidFill>
                <a:latin typeface="Myriad Pro"/>
              </a:rPr>
              <a:t>Next week:</a:t>
            </a:r>
          </a:p>
          <a:p>
            <a:pPr>
              <a:spcBef>
                <a:spcPts val="400"/>
              </a:spcBef>
            </a:pPr>
            <a:r>
              <a:rPr sz="2200" b="0" i="1">
                <a:solidFill>
                  <a:srgbClr val="FFFFFF"/>
                </a:solidFill>
                <a:latin typeface="Arno Pro"/>
              </a:rPr>
              <a:t>They Seized the Opportunity</a:t>
            </a:r>
          </a:p>
        </p:txBody>
      </p:sp>
      <p:pic>
        <p:nvPicPr>
          <p:cNvPr id="7" name="Picture 6" descr="logo.png"/>
          <p:cNvPicPr>
            <a:picLocks noChangeAspect="1"/>
          </p:cNvPicPr>
          <p:nvPr/>
        </p:nvPicPr>
        <p:blipFill>
          <a:blip r:embed="rId3"/>
          <a:stretch>
            <a:fillRect/>
          </a:stretch>
        </p:blipFill>
        <p:spPr>
          <a:xfrm>
            <a:off x="10180015" y="6106657"/>
            <a:ext cx="1371600" cy="29414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64008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850392"/>
            <a:ext cx="10774375" cy="365760"/>
          </a:xfrm>
          <a:prstGeom prst="rect">
            <a:avLst/>
          </a:prstGeom>
          <a:noFill/>
        </p:spPr>
        <p:txBody>
          <a:bodyPr wrap="square">
            <a:spAutoFit/>
          </a:bodyPr>
          <a:lstStyle/>
          <a:p>
            <a:r>
              <a:rPr sz="1500" b="1" i="0">
                <a:solidFill>
                  <a:srgbClr val="C6C9EC"/>
                </a:solidFill>
                <a:latin typeface="Myriad Pro"/>
              </a:rPr>
              <a:t>HERE’S THE PLAN</a:t>
            </a:r>
          </a:p>
        </p:txBody>
      </p:sp>
      <p:sp>
        <p:nvSpPr>
          <p:cNvPr id="5" name="TextBox 4"/>
          <p:cNvSpPr txBox="1"/>
          <p:nvPr/>
        </p:nvSpPr>
        <p:spPr>
          <a:xfrm>
            <a:off x="822960" y="1188720"/>
            <a:ext cx="10515600" cy="822960"/>
          </a:xfrm>
          <a:prstGeom prst="rect">
            <a:avLst/>
          </a:prstGeom>
          <a:noFill/>
        </p:spPr>
        <p:txBody>
          <a:bodyPr wrap="square">
            <a:spAutoFit/>
          </a:bodyPr>
          <a:lstStyle/>
          <a:p>
            <a:r>
              <a:rPr sz="4000" b="1" i="0">
                <a:solidFill>
                  <a:srgbClr val="FFFFFF"/>
                </a:solidFill>
                <a:latin typeface="Myriad Pro"/>
              </a:rPr>
              <a:t>Today’s Class</a:t>
            </a:r>
          </a:p>
        </p:txBody>
      </p:sp>
      <p:sp>
        <p:nvSpPr>
          <p:cNvPr id="6" name="Rounded Rectangle 5"/>
          <p:cNvSpPr/>
          <p:nvPr/>
        </p:nvSpPr>
        <p:spPr>
          <a:xfrm>
            <a:off x="868680" y="2240280"/>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43000" y="2441448"/>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1</a:t>
            </a:r>
          </a:p>
        </p:txBody>
      </p:sp>
      <p:sp>
        <p:nvSpPr>
          <p:cNvPr id="8" name="TextBox 7"/>
          <p:cNvSpPr txBox="1"/>
          <p:nvPr/>
        </p:nvSpPr>
        <p:spPr>
          <a:xfrm>
            <a:off x="1920240" y="2240280"/>
            <a:ext cx="7315200" cy="896112"/>
          </a:xfrm>
          <a:prstGeom prst="rect">
            <a:avLst/>
          </a:prstGeom>
          <a:noFill/>
        </p:spPr>
        <p:txBody>
          <a:bodyPr wrap="square" anchor="ctr">
            <a:spAutoFit/>
          </a:bodyPr>
          <a:lstStyle/>
          <a:p>
            <a:r>
              <a:rPr sz="2400" b="1" i="0">
                <a:solidFill>
                  <a:srgbClr val="FFFFFF"/>
                </a:solidFill>
                <a:latin typeface="Myriad Pro"/>
              </a:rPr>
              <a:t>Welcome &amp; Opening Prayer</a:t>
            </a:r>
          </a:p>
        </p:txBody>
      </p:sp>
      <p:sp>
        <p:nvSpPr>
          <p:cNvPr id="9" name="Rounded Rectangle 8"/>
          <p:cNvSpPr/>
          <p:nvPr/>
        </p:nvSpPr>
        <p:spPr>
          <a:xfrm>
            <a:off x="9646920" y="2487168"/>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5 min</a:t>
            </a:r>
          </a:p>
        </p:txBody>
      </p:sp>
      <p:sp>
        <p:nvSpPr>
          <p:cNvPr id="10" name="Rounded Rectangle 9"/>
          <p:cNvSpPr/>
          <p:nvPr/>
        </p:nvSpPr>
        <p:spPr>
          <a:xfrm>
            <a:off x="868680" y="3319272"/>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Oval 10"/>
          <p:cNvSpPr/>
          <p:nvPr/>
        </p:nvSpPr>
        <p:spPr>
          <a:xfrm>
            <a:off x="1143000" y="3520440"/>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2</a:t>
            </a:r>
          </a:p>
        </p:txBody>
      </p:sp>
      <p:sp>
        <p:nvSpPr>
          <p:cNvPr id="12" name="TextBox 11"/>
          <p:cNvSpPr txBox="1"/>
          <p:nvPr/>
        </p:nvSpPr>
        <p:spPr>
          <a:xfrm>
            <a:off x="1920240" y="3319272"/>
            <a:ext cx="7315200" cy="896112"/>
          </a:xfrm>
          <a:prstGeom prst="rect">
            <a:avLst/>
          </a:prstGeom>
          <a:noFill/>
        </p:spPr>
        <p:txBody>
          <a:bodyPr wrap="square" anchor="ctr">
            <a:spAutoFit/>
          </a:bodyPr>
          <a:lstStyle/>
          <a:p>
            <a:r>
              <a:rPr sz="2400" b="1" i="0">
                <a:solidFill>
                  <a:srgbClr val="FFFFFF"/>
                </a:solidFill>
                <a:latin typeface="Myriad Pro"/>
              </a:rPr>
              <a:t>Watch the Teaching Video</a:t>
            </a:r>
          </a:p>
        </p:txBody>
      </p:sp>
      <p:sp>
        <p:nvSpPr>
          <p:cNvPr id="13" name="Rounded Rectangle 12"/>
          <p:cNvSpPr/>
          <p:nvPr/>
        </p:nvSpPr>
        <p:spPr>
          <a:xfrm>
            <a:off x="9646920" y="3566160"/>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15 min</a:t>
            </a:r>
          </a:p>
        </p:txBody>
      </p:sp>
      <p:sp>
        <p:nvSpPr>
          <p:cNvPr id="14" name="Rounded Rectangle 13"/>
          <p:cNvSpPr/>
          <p:nvPr/>
        </p:nvSpPr>
        <p:spPr>
          <a:xfrm>
            <a:off x="868680" y="4398264"/>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1143000" y="4599432"/>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3</a:t>
            </a:r>
          </a:p>
        </p:txBody>
      </p:sp>
      <p:sp>
        <p:nvSpPr>
          <p:cNvPr id="16" name="TextBox 15"/>
          <p:cNvSpPr txBox="1"/>
          <p:nvPr/>
        </p:nvSpPr>
        <p:spPr>
          <a:xfrm>
            <a:off x="1920240" y="4398264"/>
            <a:ext cx="7315200" cy="896112"/>
          </a:xfrm>
          <a:prstGeom prst="rect">
            <a:avLst/>
          </a:prstGeom>
          <a:noFill/>
        </p:spPr>
        <p:txBody>
          <a:bodyPr wrap="square" anchor="ctr">
            <a:spAutoFit/>
          </a:bodyPr>
          <a:lstStyle/>
          <a:p>
            <a:r>
              <a:rPr sz="2400" b="1" i="0">
                <a:solidFill>
                  <a:srgbClr val="FFFFFF"/>
                </a:solidFill>
                <a:latin typeface="Myriad Pro"/>
              </a:rPr>
              <a:t>Small Groups — Work the Worksheet</a:t>
            </a:r>
          </a:p>
        </p:txBody>
      </p:sp>
      <p:sp>
        <p:nvSpPr>
          <p:cNvPr id="17" name="Rounded Rectangle 16"/>
          <p:cNvSpPr/>
          <p:nvPr/>
        </p:nvSpPr>
        <p:spPr>
          <a:xfrm>
            <a:off x="9646920" y="4645152"/>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20 min</a:t>
            </a:r>
          </a:p>
        </p:txBody>
      </p:sp>
      <p:sp>
        <p:nvSpPr>
          <p:cNvPr id="18" name="Rounded Rectangle 17"/>
          <p:cNvSpPr/>
          <p:nvPr/>
        </p:nvSpPr>
        <p:spPr>
          <a:xfrm>
            <a:off x="868680" y="5477256"/>
            <a:ext cx="10451592" cy="896112"/>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Oval 18"/>
          <p:cNvSpPr/>
          <p:nvPr/>
        </p:nvSpPr>
        <p:spPr>
          <a:xfrm>
            <a:off x="1143000" y="5678424"/>
            <a:ext cx="493776" cy="493776"/>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000" b="1" i="0">
                <a:solidFill>
                  <a:srgbClr val="FFFFFF"/>
                </a:solidFill>
                <a:latin typeface="Myriad Pro"/>
              </a:rPr>
              <a:t>4</a:t>
            </a:r>
          </a:p>
        </p:txBody>
      </p:sp>
      <p:sp>
        <p:nvSpPr>
          <p:cNvPr id="20" name="TextBox 19"/>
          <p:cNvSpPr txBox="1"/>
          <p:nvPr/>
        </p:nvSpPr>
        <p:spPr>
          <a:xfrm>
            <a:off x="1920240" y="5477256"/>
            <a:ext cx="7315200" cy="896112"/>
          </a:xfrm>
          <a:prstGeom prst="rect">
            <a:avLst/>
          </a:prstGeom>
          <a:noFill/>
        </p:spPr>
        <p:txBody>
          <a:bodyPr wrap="square" anchor="ctr">
            <a:spAutoFit/>
          </a:bodyPr>
          <a:lstStyle/>
          <a:p>
            <a:r>
              <a:rPr sz="2400" b="1" i="0">
                <a:solidFill>
                  <a:srgbClr val="FFFFFF"/>
                </a:solidFill>
                <a:latin typeface="Myriad Pro"/>
              </a:rPr>
              <a:t>Review &amp; Close Together</a:t>
            </a:r>
          </a:p>
        </p:txBody>
      </p:sp>
      <p:sp>
        <p:nvSpPr>
          <p:cNvPr id="21" name="Rounded Rectangle 20"/>
          <p:cNvSpPr/>
          <p:nvPr/>
        </p:nvSpPr>
        <p:spPr>
          <a:xfrm>
            <a:off x="9646920" y="5724144"/>
            <a:ext cx="1417320" cy="402336"/>
          </a:xfrm>
          <a:prstGeom prst="roundRect">
            <a:avLst/>
          </a:prstGeom>
          <a:solidFill>
            <a:srgbClr val="CBA4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500" b="1" i="0">
                <a:solidFill>
                  <a:srgbClr val="201F63"/>
                </a:solidFill>
                <a:latin typeface="Myriad Pro"/>
              </a:rPr>
              <a:t>20 min</a:t>
            </a:r>
          </a:p>
        </p:txBody>
      </p:sp>
      <p:pic>
        <p:nvPicPr>
          <p:cNvPr id="22" name="Picture 21"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stmt.png"/>
          <p:cNvPicPr>
            <a:picLocks noChangeAspect="1"/>
          </p:cNvPicPr>
          <p:nvPr/>
        </p:nvPicPr>
        <p:blipFill>
          <a:blip r:embed="rId2"/>
          <a:stretch>
            <a:fillRect/>
          </a:stretch>
        </p:blipFill>
        <p:spPr>
          <a:xfrm>
            <a:off x="0" y="0"/>
            <a:ext cx="12191695" cy="6858000"/>
          </a:xfrm>
          <a:prstGeom prst="rect">
            <a:avLst/>
          </a:prstGeom>
        </p:spPr>
      </p:pic>
      <p:sp>
        <p:nvSpPr>
          <p:cNvPr id="3" name="Oval 2"/>
          <p:cNvSpPr/>
          <p:nvPr/>
        </p:nvSpPr>
        <p:spPr>
          <a:xfrm>
            <a:off x="5272887" y="1371600"/>
            <a:ext cx="1645920" cy="1645920"/>
          </a:xfrm>
          <a:prstGeom prst="ellipse">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Isosceles Triangle 3"/>
          <p:cNvSpPr/>
          <p:nvPr/>
        </p:nvSpPr>
        <p:spPr>
          <a:xfrm rot="5400000">
            <a:off x="5803239" y="1874519"/>
            <a:ext cx="640080" cy="640080"/>
          </a:xfrm>
          <a:prstGeom prs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14400" y="3383280"/>
            <a:ext cx="10360152" cy="1097280"/>
          </a:xfrm>
          <a:prstGeom prst="rect">
            <a:avLst/>
          </a:prstGeom>
          <a:noFill/>
        </p:spPr>
        <p:txBody>
          <a:bodyPr wrap="square">
            <a:spAutoFit/>
          </a:bodyPr>
          <a:lstStyle/>
          <a:p>
            <a:pPr algn="ctr"/>
            <a:r>
              <a:rPr sz="4600" b="1" i="0">
                <a:solidFill>
                  <a:srgbClr val="FFFFFF"/>
                </a:solidFill>
                <a:latin typeface="Myriad Pro"/>
              </a:rPr>
              <a:t>Watch the Teaching Video</a:t>
            </a:r>
          </a:p>
        </p:txBody>
      </p:sp>
      <p:sp>
        <p:nvSpPr>
          <p:cNvPr id="6" name="TextBox 5"/>
          <p:cNvSpPr txBox="1"/>
          <p:nvPr/>
        </p:nvSpPr>
        <p:spPr>
          <a:xfrm>
            <a:off x="914400" y="4526280"/>
            <a:ext cx="10360152" cy="914400"/>
          </a:xfrm>
          <a:prstGeom prst="rect">
            <a:avLst/>
          </a:prstGeom>
          <a:noFill/>
        </p:spPr>
        <p:txBody>
          <a:bodyPr wrap="square">
            <a:spAutoFit/>
          </a:bodyPr>
          <a:lstStyle/>
          <a:p>
            <a:pPr algn="ctr"/>
            <a:r>
              <a:rPr sz="2200" b="0" i="1">
                <a:solidFill>
                  <a:srgbClr val="C6C9EC"/>
                </a:solidFill>
                <a:latin typeface="Arno Pro"/>
              </a:rPr>
              <a:t>Lesson 6 — “They Used Their Talents”  ·  about 16 minutes</a:t>
            </a:r>
          </a:p>
        </p:txBody>
      </p:sp>
      <p:pic>
        <p:nvPicPr>
          <p:cNvPr id="7" name="Picture 6"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64008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850392"/>
            <a:ext cx="10774375" cy="365760"/>
          </a:xfrm>
          <a:prstGeom prst="rect">
            <a:avLst/>
          </a:prstGeom>
          <a:noFill/>
        </p:spPr>
        <p:txBody>
          <a:bodyPr wrap="square">
            <a:spAutoFit/>
          </a:bodyPr>
          <a:lstStyle/>
          <a:p>
            <a:r>
              <a:rPr sz="1500" b="1" i="0">
                <a:solidFill>
                  <a:srgbClr val="C6C9EC"/>
                </a:solidFill>
                <a:latin typeface="Myriad Pro"/>
              </a:rPr>
              <a:t>NOW IT’S YOUR TURN</a:t>
            </a:r>
          </a:p>
        </p:txBody>
      </p:sp>
      <p:sp>
        <p:nvSpPr>
          <p:cNvPr id="5" name="TextBox 4"/>
          <p:cNvSpPr txBox="1"/>
          <p:nvPr/>
        </p:nvSpPr>
        <p:spPr>
          <a:xfrm>
            <a:off x="822960" y="1188720"/>
            <a:ext cx="10515600" cy="822960"/>
          </a:xfrm>
          <a:prstGeom prst="rect">
            <a:avLst/>
          </a:prstGeom>
          <a:noFill/>
        </p:spPr>
        <p:txBody>
          <a:bodyPr wrap="square">
            <a:spAutoFit/>
          </a:bodyPr>
          <a:lstStyle/>
          <a:p>
            <a:r>
              <a:rPr sz="4000" b="1" i="0">
                <a:solidFill>
                  <a:srgbClr val="FFFFFF"/>
                </a:solidFill>
                <a:latin typeface="Myriad Pro"/>
              </a:rPr>
              <a:t>In Your Small Groups</a:t>
            </a:r>
          </a:p>
        </p:txBody>
      </p:sp>
      <p:sp>
        <p:nvSpPr>
          <p:cNvPr id="6" name="Rounded Rectangle 5"/>
          <p:cNvSpPr/>
          <p:nvPr/>
        </p:nvSpPr>
        <p:spPr>
          <a:xfrm>
            <a:off x="868680" y="2240280"/>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2240280"/>
            <a:ext cx="2743200" cy="868680"/>
          </a:xfrm>
          <a:prstGeom prst="rect">
            <a:avLst/>
          </a:prstGeom>
          <a:noFill/>
        </p:spPr>
        <p:txBody>
          <a:bodyPr wrap="square" anchor="ctr">
            <a:spAutoFit/>
          </a:bodyPr>
          <a:lstStyle/>
          <a:p>
            <a:r>
              <a:rPr sz="2100" b="1" i="0">
                <a:solidFill>
                  <a:srgbClr val="CBA44B"/>
                </a:solidFill>
                <a:latin typeface="Myriad Pro"/>
              </a:rPr>
              <a:t>Gather</a:t>
            </a:r>
          </a:p>
        </p:txBody>
      </p:sp>
      <p:sp>
        <p:nvSpPr>
          <p:cNvPr id="8" name="TextBox 7"/>
          <p:cNvSpPr txBox="1"/>
          <p:nvPr/>
        </p:nvSpPr>
        <p:spPr>
          <a:xfrm>
            <a:off x="4069080" y="2240280"/>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Break into your groups and pick someone to read aloud.</a:t>
            </a:r>
          </a:p>
        </p:txBody>
      </p:sp>
      <p:sp>
        <p:nvSpPr>
          <p:cNvPr id="9" name="Rounded Rectangle 8"/>
          <p:cNvSpPr/>
          <p:nvPr/>
        </p:nvSpPr>
        <p:spPr>
          <a:xfrm>
            <a:off x="868680" y="3273552"/>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234440" y="3273552"/>
            <a:ext cx="2743200" cy="868680"/>
          </a:xfrm>
          <a:prstGeom prst="rect">
            <a:avLst/>
          </a:prstGeom>
          <a:noFill/>
        </p:spPr>
        <p:txBody>
          <a:bodyPr wrap="square" anchor="ctr">
            <a:spAutoFit/>
          </a:bodyPr>
          <a:lstStyle/>
          <a:p>
            <a:r>
              <a:rPr sz="2100" b="1" i="0">
                <a:solidFill>
                  <a:srgbClr val="CBA44B"/>
                </a:solidFill>
                <a:latin typeface="Myriad Pro"/>
              </a:rPr>
              <a:t>Work the worksheet</a:t>
            </a:r>
          </a:p>
        </p:txBody>
      </p:sp>
      <p:sp>
        <p:nvSpPr>
          <p:cNvPr id="11" name="TextBox 10"/>
          <p:cNvSpPr txBox="1"/>
          <p:nvPr/>
        </p:nvSpPr>
        <p:spPr>
          <a:xfrm>
            <a:off x="4069080" y="3273552"/>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Move through the discussion questions together, one at a time.</a:t>
            </a:r>
          </a:p>
        </p:txBody>
      </p:sp>
      <p:sp>
        <p:nvSpPr>
          <p:cNvPr id="12" name="Rounded Rectangle 11"/>
          <p:cNvSpPr/>
          <p:nvPr/>
        </p:nvSpPr>
        <p:spPr>
          <a:xfrm>
            <a:off x="868680" y="4306824"/>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234440" y="4306824"/>
            <a:ext cx="2743200" cy="868680"/>
          </a:xfrm>
          <a:prstGeom prst="rect">
            <a:avLst/>
          </a:prstGeom>
          <a:noFill/>
        </p:spPr>
        <p:txBody>
          <a:bodyPr wrap="square" anchor="ctr">
            <a:spAutoFit/>
          </a:bodyPr>
          <a:lstStyle/>
          <a:p>
            <a:r>
              <a:rPr sz="2100" b="1" i="0">
                <a:solidFill>
                  <a:srgbClr val="CBA44B"/>
                </a:solidFill>
                <a:latin typeface="Myriad Pro"/>
              </a:rPr>
              <a:t>Talk it out</a:t>
            </a:r>
          </a:p>
        </p:txBody>
      </p:sp>
      <p:sp>
        <p:nvSpPr>
          <p:cNvPr id="14" name="TextBox 13"/>
          <p:cNvSpPr txBox="1"/>
          <p:nvPr/>
        </p:nvSpPr>
        <p:spPr>
          <a:xfrm>
            <a:off x="4069080" y="4306824"/>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Don’t rush to the “right” answer. Let everyone weigh in.</a:t>
            </a:r>
          </a:p>
        </p:txBody>
      </p:sp>
      <p:sp>
        <p:nvSpPr>
          <p:cNvPr id="15" name="Rounded Rectangle 14"/>
          <p:cNvSpPr/>
          <p:nvPr/>
        </p:nvSpPr>
        <p:spPr>
          <a:xfrm>
            <a:off x="868680" y="5340096"/>
            <a:ext cx="10451592" cy="868680"/>
          </a:xfrm>
          <a:prstGeom prst="roundRect">
            <a:avLst/>
          </a:prstGeom>
          <a:solidFill>
            <a:srgbClr val="201F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234440" y="5340096"/>
            <a:ext cx="2743200" cy="868680"/>
          </a:xfrm>
          <a:prstGeom prst="rect">
            <a:avLst/>
          </a:prstGeom>
          <a:noFill/>
        </p:spPr>
        <p:txBody>
          <a:bodyPr wrap="square" anchor="ctr">
            <a:spAutoFit/>
          </a:bodyPr>
          <a:lstStyle/>
          <a:p>
            <a:r>
              <a:rPr sz="2100" b="1" i="0">
                <a:solidFill>
                  <a:srgbClr val="CBA44B"/>
                </a:solidFill>
                <a:latin typeface="Myriad Pro"/>
              </a:rPr>
              <a:t>Be ready to share</a:t>
            </a:r>
          </a:p>
        </p:txBody>
      </p:sp>
      <p:sp>
        <p:nvSpPr>
          <p:cNvPr id="17" name="TextBox 16"/>
          <p:cNvSpPr txBox="1"/>
          <p:nvPr/>
        </p:nvSpPr>
        <p:spPr>
          <a:xfrm>
            <a:off x="4069080" y="5340096"/>
            <a:ext cx="6858000" cy="868680"/>
          </a:xfrm>
          <a:prstGeom prst="rect">
            <a:avLst/>
          </a:prstGeom>
          <a:noFill/>
        </p:spPr>
        <p:txBody>
          <a:bodyPr wrap="square" anchor="ctr">
            <a:spAutoFit/>
          </a:bodyPr>
          <a:lstStyle/>
          <a:p>
            <a:pPr>
              <a:lnSpc>
                <a:spcPct val="105000"/>
              </a:lnSpc>
            </a:pPr>
            <a:r>
              <a:rPr sz="1900" b="0" i="0">
                <a:solidFill>
                  <a:srgbClr val="FFFFFF"/>
                </a:solidFill>
                <a:latin typeface="Arno Pro"/>
              </a:rPr>
              <a:t>We’ll come back together for the last 20 minutes.</a:t>
            </a:r>
          </a:p>
        </p:txBody>
      </p:sp>
      <p:sp>
        <p:nvSpPr>
          <p:cNvPr id="18" name="Rounded Rectangle 17"/>
          <p:cNvSpPr/>
          <p:nvPr/>
        </p:nvSpPr>
        <p:spPr>
          <a:xfrm>
            <a:off x="9372600" y="1298448"/>
            <a:ext cx="1965960" cy="457200"/>
          </a:xfrm>
          <a:prstGeom prst="round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9372600" y="1298448"/>
            <a:ext cx="1965960" cy="457200"/>
          </a:xfrm>
          <a:prstGeom prst="rect">
            <a:avLst/>
          </a:prstGeom>
          <a:noFill/>
        </p:spPr>
        <p:txBody>
          <a:bodyPr wrap="square" anchor="ctr">
            <a:spAutoFit/>
          </a:bodyPr>
          <a:lstStyle/>
          <a:p>
            <a:pPr algn="ctr"/>
            <a:r>
              <a:rPr sz="1500" b="1" i="0">
                <a:solidFill>
                  <a:srgbClr val="FFFFFF"/>
                </a:solidFill>
                <a:latin typeface="Myriad Pro"/>
              </a:rPr>
              <a:t>ABOUT 20 MIN</a:t>
            </a:r>
          </a:p>
        </p:txBody>
      </p:sp>
      <p:pic>
        <p:nvPicPr>
          <p:cNvPr id="20" name="Picture 19" descr="logo.png"/>
          <p:cNvPicPr>
            <a:picLocks noChangeAspect="1"/>
          </p:cNvPicPr>
          <p:nvPr/>
        </p:nvPicPr>
        <p:blipFill>
          <a:blip r:embed="rId3"/>
          <a:stretch>
            <a:fillRect/>
          </a:stretch>
        </p:blipFill>
        <p:spPr>
          <a:xfrm>
            <a:off x="10408615" y="6155681"/>
            <a:ext cx="1143000" cy="24511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side.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5989320" y="2377440"/>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89320" y="2587752"/>
            <a:ext cx="5653735" cy="365760"/>
          </a:xfrm>
          <a:prstGeom prst="rect">
            <a:avLst/>
          </a:prstGeom>
          <a:noFill/>
        </p:spPr>
        <p:txBody>
          <a:bodyPr wrap="square">
            <a:spAutoFit/>
          </a:bodyPr>
          <a:lstStyle/>
          <a:p>
            <a:r>
              <a:rPr sz="1500" b="1" i="0">
                <a:solidFill>
                  <a:srgbClr val="C6C9EC"/>
                </a:solidFill>
                <a:latin typeface="Myriad Pro"/>
              </a:rPr>
              <a:t>TALK IT THROUGH</a:t>
            </a:r>
          </a:p>
        </p:txBody>
      </p:sp>
      <p:sp>
        <p:nvSpPr>
          <p:cNvPr id="5" name="TextBox 4"/>
          <p:cNvSpPr txBox="1"/>
          <p:nvPr/>
        </p:nvSpPr>
        <p:spPr>
          <a:xfrm>
            <a:off x="5989320" y="3063240"/>
            <a:ext cx="5715000" cy="760849"/>
          </a:xfrm>
          <a:prstGeom prst="rect">
            <a:avLst/>
          </a:prstGeom>
          <a:noFill/>
        </p:spPr>
        <p:txBody>
          <a:bodyPr wrap="square">
            <a:spAutoFit/>
          </a:bodyPr>
          <a:lstStyle/>
          <a:p>
            <a:r>
              <a:rPr sz="4800" b="1" i="0">
                <a:solidFill>
                  <a:srgbClr val="FFFFFF"/>
                </a:solidFill>
                <a:latin typeface="Myriad Pro"/>
              </a:rPr>
              <a:t>Discussion</a:t>
            </a:r>
          </a:p>
        </p:txBody>
      </p:sp>
      <p:sp>
        <p:nvSpPr>
          <p:cNvPr id="6" name="TextBox 5"/>
          <p:cNvSpPr txBox="1"/>
          <p:nvPr/>
        </p:nvSpPr>
        <p:spPr>
          <a:xfrm>
            <a:off x="5989320" y="4023360"/>
            <a:ext cx="5715000" cy="430887"/>
          </a:xfrm>
          <a:prstGeom prst="rect">
            <a:avLst/>
          </a:prstGeom>
          <a:noFill/>
        </p:spPr>
        <p:txBody>
          <a:bodyPr wrap="square">
            <a:spAutoFit/>
          </a:bodyPr>
          <a:lstStyle/>
          <a:p>
            <a:r>
              <a:rPr sz="2800" b="0" i="0">
                <a:solidFill>
                  <a:srgbClr val="CBA44B"/>
                </a:solidFill>
                <a:latin typeface="Arno Pro"/>
              </a:rPr>
              <a:t>Surface to the heart — seven questions.</a:t>
            </a:r>
          </a:p>
        </p:txBody>
      </p:sp>
      <p:pic>
        <p:nvPicPr>
          <p:cNvPr id="7" name="Picture 6" descr="logo.png"/>
          <p:cNvPicPr>
            <a:picLocks noChangeAspect="1"/>
          </p:cNvPicPr>
          <p:nvPr/>
        </p:nvPicPr>
        <p:blipFill>
          <a:blip r:embed="rId3"/>
          <a:stretch>
            <a:fillRect/>
          </a:stretch>
        </p:blipFill>
        <p:spPr>
          <a:xfrm>
            <a:off x="10180015" y="6106657"/>
            <a:ext cx="1371600" cy="29414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1.  </a:t>
            </a:r>
            <a:r>
              <a:rPr b="1" sz="1800">
                <a:solidFill>
                  <a:srgbClr val="CBA44B"/>
                </a:solidFill>
                <a:latin typeface="Myriad Pro"/>
              </a:rPr>
              <a:t>WARM-UP</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200" b="0" i="0">
                <a:solidFill>
                  <a:srgbClr val="FFFFFF"/>
                </a:solidFill>
                <a:latin typeface="Arno Pro"/>
              </a:rPr>
              <a:t>Think of something you are good at that you have never once thought of as useful to the church. What is it, and why has it never occurred to you to offer it?</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2.  </a:t>
            </a:r>
            <a:r>
              <a:rPr b="1" sz="1800">
                <a:solidFill>
                  <a:srgbClr val="CBA44B"/>
                </a:solidFill>
                <a:latin typeface="Myriad Pro"/>
              </a:rPr>
              <a:t>THE END IS NEAR</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000" b="0" i="0">
                <a:solidFill>
                  <a:srgbClr val="FFFFFF"/>
                </a:solidFill>
                <a:latin typeface="Arno Pro"/>
              </a:rPr>
              <a:t>Peter plants “use your gift” inside “the end of all things is near” (1 Peter 4:7). What changes when stewardship is urgent rather than routine? Where has that urgency dimmed for you?</a:t>
            </a:r>
          </a:p>
        </p:txBody>
      </p:sp>
      <p:sp>
        <p:nvSpPr>
          <p:cNvPr id="6" name="TextBox 5"/>
          <p:cNvSpPr txBox="1"/>
          <p:nvPr/>
        </p:nvSpPr>
        <p:spPr>
          <a:xfrm>
            <a:off x="868680" y="5806440"/>
            <a:ext cx="10424160" cy="457200"/>
          </a:xfrm>
          <a:prstGeom prst="rect">
            <a:avLst/>
          </a:prstGeom>
          <a:noFill/>
        </p:spPr>
        <p:txBody>
          <a:bodyPr wrap="square">
            <a:spAutoFit/>
          </a:bodyPr>
          <a:lstStyle/>
          <a:p>
            <a:r>
              <a:rPr sz="1800" b="1" i="0">
                <a:solidFill>
                  <a:srgbClr val="C6C9EC"/>
                </a:solidFill>
                <a:latin typeface="Myriad Pro"/>
              </a:rPr>
              <a:t>Read together:  1 Peter 4:10–11  ·  CSB</a:t>
            </a:r>
          </a:p>
        </p:txBody>
      </p:sp>
      <p:pic>
        <p:nvPicPr>
          <p:cNvPr id="7" name="Picture 6"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3.  </a:t>
            </a:r>
            <a:r>
              <a:rPr b="1" sz="1800">
                <a:solidFill>
                  <a:srgbClr val="CBA44B"/>
                </a:solidFill>
                <a:latin typeface="Myriad Pro"/>
              </a:rPr>
              <a:t>GRACE IN A SHAPE</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3800" b="0" i="0">
                <a:solidFill>
                  <a:srgbClr val="FFFFFF"/>
                </a:solidFill>
                <a:latin typeface="Arno Pro"/>
              </a:rPr>
              <a:t>The word for “gift” is the noun cousin of the word for “grace.” Why does it matter that every gift is a particular shape of the same grace that saved you? What does that protect against, in both directions?</a:t>
            </a:r>
          </a:p>
        </p:txBody>
      </p:sp>
      <p:sp>
        <p:nvSpPr>
          <p:cNvPr id="6" name="TextBox 5"/>
          <p:cNvSpPr txBox="1"/>
          <p:nvPr/>
        </p:nvSpPr>
        <p:spPr>
          <a:xfrm>
            <a:off x="868680" y="5806440"/>
            <a:ext cx="10424160" cy="457200"/>
          </a:xfrm>
          <a:prstGeom prst="rect">
            <a:avLst/>
          </a:prstGeom>
          <a:noFill/>
        </p:spPr>
        <p:txBody>
          <a:bodyPr wrap="square">
            <a:spAutoFit/>
          </a:bodyPr>
          <a:lstStyle/>
          <a:p>
            <a:endParaRPr/>
          </a:p>
        </p:txBody>
      </p:sp>
      <p:pic>
        <p:nvPicPr>
          <p:cNvPr id="7" name="Picture 6"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g_full.pn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868680" y="713232"/>
            <a:ext cx="566928" cy="68580"/>
          </a:xfrm>
          <a:prstGeom prst="rect">
            <a:avLst/>
          </a:prstGeom>
          <a:solidFill>
            <a:srgbClr val="B71B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68680" y="914400"/>
            <a:ext cx="10424160" cy="457200"/>
          </a:xfrm>
          <a:prstGeom prst="rect">
            <a:avLst/>
          </a:prstGeom>
          <a:noFill/>
        </p:spPr>
        <p:txBody>
          <a:bodyPr wrap="square">
            <a:spAutoFit/>
          </a:bodyPr>
          <a:lstStyle/>
          <a:p>
            <a:r>
              <a:rPr sz="2200" b="1" i="0">
                <a:solidFill>
                  <a:srgbClr val="B71B2C"/>
                </a:solidFill>
                <a:latin typeface="Myriad Pro"/>
              </a:rPr>
              <a:t>4.  </a:t>
            </a:r>
            <a:r>
              <a:rPr b="1" sz="1800">
                <a:solidFill>
                  <a:srgbClr val="CBA44B"/>
                </a:solidFill>
                <a:latin typeface="Myriad Pro"/>
              </a:rPr>
              <a:t>NOT THE OWNER</a:t>
            </a:r>
          </a:p>
        </p:txBody>
      </p:sp>
      <p:sp>
        <p:nvSpPr>
          <p:cNvPr id="5" name="TextBox 4"/>
          <p:cNvSpPr txBox="1"/>
          <p:nvPr/>
        </p:nvSpPr>
        <p:spPr>
          <a:xfrm>
            <a:off x="868680" y="1783080"/>
            <a:ext cx="10424160" cy="2437590"/>
          </a:xfrm>
          <a:prstGeom prst="rect">
            <a:avLst/>
          </a:prstGeom>
          <a:noFill/>
        </p:spPr>
        <p:txBody>
          <a:bodyPr wrap="square">
            <a:spAutoFit/>
          </a:bodyPr>
          <a:lstStyle/>
          <a:p>
            <a:pPr>
              <a:lnSpc>
                <a:spcPct val="120000"/>
              </a:lnSpc>
            </a:pPr>
            <a:r>
              <a:rPr sz="4000" b="0" i="0">
                <a:solidFill>
                  <a:srgbClr val="FFFFFF"/>
                </a:solidFill>
                <a:latin typeface="Arno Pro"/>
              </a:rPr>
              <a:t>Peter calls every Christian a household manager, deploying what belongs to someone else. How does that change the way you think about the size, the source, and the final accounting of your gift?</a:t>
            </a:r>
          </a:p>
        </p:txBody>
      </p:sp>
      <p:pic>
        <p:nvPicPr>
          <p:cNvPr id="6" name="Picture 5" descr="logo.png"/>
          <p:cNvPicPr>
            <a:picLocks noChangeAspect="1"/>
          </p:cNvPicPr>
          <p:nvPr/>
        </p:nvPicPr>
        <p:blipFill>
          <a:blip r:embed="rId3"/>
          <a:stretch>
            <a:fillRect/>
          </a:stretch>
        </p:blipFill>
        <p:spPr>
          <a:xfrm>
            <a:off x="10454335" y="6165485"/>
            <a:ext cx="1097280" cy="23531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437</Words>
  <Application>Microsoft Macintosh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Arno Pro</vt:lpstr>
      <vt:lpstr>Calibri</vt:lpstr>
      <vt:lpstr>Myriad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Matthew Allen</cp:lastModifiedBy>
  <cp:revision>2</cp:revision>
  <dcterms:created xsi:type="dcterms:W3CDTF">2013-01-27T09:14:16Z</dcterms:created>
  <dcterms:modified xsi:type="dcterms:W3CDTF">2026-06-20T12:02:15Z</dcterms:modified>
  <cp:category/>
</cp:coreProperties>
</file>