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3"/>
    <p:restoredTop sz="94610"/>
  </p:normalViewPr>
  <p:slideViewPr>
    <p:cSldViewPr snapToGrid="0" snapToObjects="1">
      <p:cViewPr varScale="1">
        <p:scale>
          <a:sx n="189" d="100"/>
          <a:sy n="189" d="100"/>
        </p:scale>
        <p:origin x="1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Allen" userId="dd1e238b-1bb4-46c3-904a-c5da18b2bc80" providerId="ADAL" clId="{5D1A0DA5-FE82-5EBF-BE28-631FEEA9D97C}"/>
    <pc:docChg chg="custSel modSld">
      <pc:chgData name="Matthew Allen" userId="dd1e238b-1bb4-46c3-904a-c5da18b2bc80" providerId="ADAL" clId="{5D1A0DA5-FE82-5EBF-BE28-631FEEA9D97C}" dt="2026-04-14T13:18:31.505" v="3" actId="1076"/>
      <pc:docMkLst>
        <pc:docMk/>
      </pc:docMkLst>
      <pc:sldChg chg="addSp delSp modSp mod">
        <pc:chgData name="Matthew Allen" userId="dd1e238b-1bb4-46c3-904a-c5da18b2bc80" providerId="ADAL" clId="{5D1A0DA5-FE82-5EBF-BE28-631FEEA9D97C}" dt="2026-04-14T13:18:31.505" v="3" actId="1076"/>
        <pc:sldMkLst>
          <pc:docMk/>
          <pc:sldMk cId="0" sldId="272"/>
        </pc:sldMkLst>
        <pc:spChg chg="del">
          <ac:chgData name="Matthew Allen" userId="dd1e238b-1bb4-46c3-904a-c5da18b2bc80" providerId="ADAL" clId="{5D1A0DA5-FE82-5EBF-BE28-631FEEA9D97C}" dt="2026-04-14T13:18:11.287" v="0" actId="478"/>
          <ac:spMkLst>
            <pc:docMk/>
            <pc:sldMk cId="0" sldId="272"/>
            <ac:spMk id="5" creationId="{00000000-0000-0000-0000-000000000000}"/>
          </ac:spMkLst>
        </pc:spChg>
        <pc:picChg chg="add mod">
          <ac:chgData name="Matthew Allen" userId="dd1e238b-1bb4-46c3-904a-c5da18b2bc80" providerId="ADAL" clId="{5D1A0DA5-FE82-5EBF-BE28-631FEEA9D97C}" dt="2026-04-14T13:18:31.505" v="3" actId="1076"/>
          <ac:picMkLst>
            <pc:docMk/>
            <pc:sldMk cId="0" sldId="272"/>
            <ac:picMk id="8" creationId="{A1F9F2C0-86B8-1FBB-EFCC-C4D588E58FE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6117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666666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THE SEQUENCE THAT MATTERS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36576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3657600" cy="54864"/>
          </a:xfrm>
          <a:prstGeom prst="rect">
            <a:avLst/>
          </a:prstGeom>
          <a:solidFill>
            <a:srgbClr val="CC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1887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C4444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✘  WRONG SEQUENCE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5840" y="1828800"/>
            <a:ext cx="3291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I behave better</a:t>
            </a:r>
            <a:endParaRPr lang="en-US" sz="2000" dirty="0"/>
          </a:p>
          <a:p>
            <a:pPr marL="0" indent="0" algn="ctr">
              <a:buNone/>
            </a:pPr>
            <a:r>
              <a:rPr lang="en-US" sz="2400" dirty="0">
                <a:solidFill>
                  <a:srgbClr val="CC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God accepts me</a:t>
            </a:r>
            <a:endParaRPr lang="en-US" sz="2000" dirty="0"/>
          </a:p>
          <a:p>
            <a:pPr marL="0" indent="0" algn="ctr">
              <a:buNone/>
            </a:pPr>
            <a:r>
              <a:rPr lang="en-US" sz="2400" dirty="0">
                <a:solidFill>
                  <a:srgbClr val="CC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I become who I’m supposed to be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754880" y="1005840"/>
            <a:ext cx="36576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3657600" cy="54864"/>
          </a:xfrm>
          <a:prstGeom prst="rect">
            <a:avLst/>
          </a:prstGeom>
          <a:solidFill>
            <a:srgbClr val="1A6B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0" y="11887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6B6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✔  RIGHT SEQUENCE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029200" y="1828800"/>
            <a:ext cx="3291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God accepts me (grace)</a:t>
            </a:r>
            <a:endParaRPr lang="en-US" sz="2000" dirty="0"/>
          </a:p>
          <a:p>
            <a:pPr marL="0" indent="0" algn="ctr">
              <a:buNone/>
            </a:pPr>
            <a:r>
              <a:rPr lang="en-US" sz="2400" dirty="0">
                <a:solidFill>
                  <a:srgbClr val="1A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I respond in obedience</a:t>
            </a:r>
            <a:endParaRPr lang="en-US" sz="2000" dirty="0"/>
          </a:p>
          <a:p>
            <a:pPr marL="0" indent="0" algn="ctr">
              <a:buNone/>
            </a:pPr>
            <a:r>
              <a:rPr lang="en-US" sz="2400" dirty="0">
                <a:solidFill>
                  <a:srgbClr val="1A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I grow into who I already am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731520"/>
            <a:ext cx="640080" cy="6400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54480" y="73152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The Adoption Analogy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731520" y="182880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The family doesn’t say,</a:t>
            </a:r>
            <a:endParaRPr lang="en-US" sz="2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“Behave well for six months,</a:t>
            </a:r>
            <a:endParaRPr lang="en-US" sz="2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and then we’ll give you our name.”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3474720"/>
            <a:ext cx="2743200" cy="0"/>
          </a:xfrm>
          <a:prstGeom prst="line">
            <a:avLst/>
          </a:prstGeom>
          <a:noFill/>
          <a:ln w="25400">
            <a:solidFill>
              <a:srgbClr val="1A6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731520" y="365760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The name comes first.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The belonging is established.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The behavior grows out of knowing whose name you carry.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666666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LESSON 1  •  THE GAP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The gap between identity</a:t>
            </a:r>
            <a:endParaRPr lang="en-US" sz="36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and experience is normal.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292608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1A6B6B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It’s not a sign something went wrong.</a:t>
            </a:r>
            <a:endParaRPr lang="en-US" sz="1800" dirty="0"/>
          </a:p>
          <a:p>
            <a:pPr marL="0" indent="0">
              <a:buNone/>
            </a:pPr>
            <a:r>
              <a:rPr lang="en-US" sz="1800" i="1" dirty="0">
                <a:solidFill>
                  <a:srgbClr val="1A6B6B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It’s exactly where discipleship happens.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666666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WHERE DISCIPLESHIP HAPPENS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914400" y="1188720"/>
            <a:ext cx="2286000" cy="2926080"/>
          </a:xfrm>
          <a:prstGeom prst="rect">
            <a:avLst/>
          </a:prstGeom>
          <a:solidFill>
            <a:srgbClr val="1A6B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14630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YOUR IDENTITY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IN CHRIST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914400" y="2377440"/>
            <a:ext cx="2286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8F4F4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New creation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4F4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Rescued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4F4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Transferred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4F4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Named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474720" y="1188720"/>
            <a:ext cx="2194560" cy="2926080"/>
          </a:xfrm>
          <a:prstGeom prst="rect">
            <a:avLst/>
          </a:prstGeom>
          <a:solidFill>
            <a:srgbClr val="FDF5E6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474720" y="13716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B8860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THE GAP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474720" y="2011680"/>
            <a:ext cx="2194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This is where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i="1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discipleship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i="1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happens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474720" y="3017520"/>
            <a:ext cx="2194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Prayer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Scripture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Community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Obedience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943600" y="1188720"/>
            <a:ext cx="2286000" cy="292608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0" y="14630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YOUR DAILY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EXPERIENCE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943600" y="2377440"/>
            <a:ext cx="2286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Old patterns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Familiar temptations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Slow growth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Confusion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200400" y="22860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B886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↔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577840" y="22860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B886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↔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731520"/>
            <a:ext cx="548640" cy="5486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63040" y="73152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The Discharged Soldier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731520" y="1645920"/>
            <a:ext cx="3657600" cy="2377440"/>
          </a:xfrm>
          <a:prstGeom prst="rect">
            <a:avLst/>
          </a:prstGeom>
          <a:solidFill>
            <a:srgbClr val="2626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914400" y="1783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6B6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The Status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14400" y="228600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Changed instantly.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The papers are signed.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No longer under the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old authority.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4754880" y="1645920"/>
            <a:ext cx="3657600" cy="2377440"/>
          </a:xfrm>
          <a:prstGeom prst="rect">
            <a:avLst/>
          </a:prstGeom>
          <a:solidFill>
            <a:srgbClr val="2626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4937760" y="1783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8860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The Adjustment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937760" y="228600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Takes time.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Habits, reflexes, patterns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catch up to the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CCCCCC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new reality.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2976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The discharge was real. The adjustment is real. They’re not contradictions.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You were rescued.</a:t>
            </a:r>
            <a:endParaRPr lang="en-US" sz="28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You were relocated.</a:t>
            </a:r>
            <a:endParaRPr lang="en-US" sz="28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You were given a new name.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329184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1A6B6B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The rest of your life is about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1A6B6B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learning what that means.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1960" y="731520"/>
            <a:ext cx="640080" cy="6400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31520" y="15544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B8860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THIS WEEK</a:t>
            </a:r>
            <a:endParaRPr lang="en-US" sz="1400" dirty="0"/>
          </a:p>
        </p:txBody>
      </p:sp>
      <p:sp>
        <p:nvSpPr>
          <p:cNvPr id="4" name="Text 1"/>
          <p:cNvSpPr/>
          <p:nvPr/>
        </p:nvSpPr>
        <p:spPr>
          <a:xfrm>
            <a:off x="731520" y="219456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Write your salvation story.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1371600" y="310896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One page. No polishing.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Not the version you’d tell at church — the real one.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What you were. What happened. What changed.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kern="0" spc="600" dirty="0">
                <a:solidFill>
                  <a:srgbClr val="1A6B6B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MY FIRST YEAR IN CHRIST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6459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Continue in the workbook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0" y="2560320"/>
            <a:ext cx="1828800" cy="1828800"/>
          </a:xfrm>
          <a:prstGeom prst="rect">
            <a:avLst/>
          </a:prstGeom>
          <a:solidFill>
            <a:srgbClr val="3333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457200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55555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Spiritbuilding Publishers</a:t>
            </a:r>
            <a:endParaRPr lang="en-US" sz="1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F9F2C0-86B8-1FBB-EFCC-C4D588E58F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765" y="2610485"/>
            <a:ext cx="1728470" cy="17284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600" dirty="0">
                <a:solidFill>
                  <a:srgbClr val="1A6B6B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MY FIRST YEAR IN CHRIST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25880"/>
            <a:ext cx="1828800" cy="0"/>
          </a:xfrm>
          <a:prstGeom prst="line">
            <a:avLst/>
          </a:prstGeom>
          <a:noFill/>
          <a:ln w="25400">
            <a:solidFill>
              <a:srgbClr val="1A6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76809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What Just</a:t>
            </a:r>
            <a:endParaRPr lang="en-US" sz="4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Happened?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731520" y="36576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kern="0" spc="400" dirty="0">
                <a:solidFill>
                  <a:srgbClr val="B8860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LESSON 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2062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AAAAA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On the strange, disorienting, wonderful reality of conversion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666666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LESSON 1  •  THE WRONG FRAME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40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Conversion is not</a:t>
            </a:r>
            <a:endParaRPr lang="en-US" sz="40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40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self-improvement.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731520" y="3291840"/>
            <a:ext cx="7680960" cy="36576"/>
          </a:xfrm>
          <a:prstGeom prst="rect">
            <a:avLst/>
          </a:prstGeom>
          <a:solidFill>
            <a:srgbClr val="1A6B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Same house, better version — that’s how most of life works.</a:t>
            </a:r>
            <a:endParaRPr lang="en-US" sz="1600" dirty="0"/>
          </a:p>
          <a:p>
            <a:pPr marL="0" indent="0">
              <a:buNone/>
            </a:pPr>
            <a:r>
              <a:rPr lang="en-US" sz="1600" i="1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But it’s not what happened to you.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1A6B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73152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“Therefore, if anyone is in Christ,</a:t>
            </a:r>
            <a:endParaRPr lang="en-US" sz="28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he is a new creation.</a:t>
            </a:r>
            <a:endParaRPr lang="en-US" sz="28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The old has passed away;</a:t>
            </a:r>
            <a:endParaRPr lang="en-US" sz="28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behold, the new has come.”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6B6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— 2 Corinthians 5:17  (ESV)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1A6B6B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WORD STUDY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“New Creation”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920240"/>
            <a:ext cx="36576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920240"/>
            <a:ext cx="3657600" cy="54864"/>
          </a:xfrm>
          <a:prstGeom prst="rect">
            <a:avLst/>
          </a:prstGeom>
          <a:solidFill>
            <a:srgbClr val="CC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05840" y="21031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Words Paul didn’t use: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05840" y="260604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Repaired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Restored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Improved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754880" y="1920240"/>
            <a:ext cx="36576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1920240"/>
            <a:ext cx="3657600" cy="54864"/>
          </a:xfrm>
          <a:prstGeom prst="rect">
            <a:avLst/>
          </a:prstGeom>
          <a:solidFill>
            <a:srgbClr val="1A6B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0" y="21031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The word Paul chose: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029200" y="260604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6B6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Creation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5029200" y="320040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Same word family as Genesis 1:1.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God made something out of nothing.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Not renovation — origination.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1A6B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548640"/>
            <a:ext cx="74980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“He has delivered us from the domain</a:t>
            </a:r>
            <a:endParaRPr lang="en-US" sz="26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of darkness and transferred us to the</a:t>
            </a:r>
            <a:endParaRPr lang="en-US" sz="26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kingdom of his beloved Son, in whom</a:t>
            </a:r>
            <a:endParaRPr lang="en-US" sz="26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we have redemption, the forgiveness</a:t>
            </a:r>
            <a:endParaRPr lang="en-US" sz="26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FFFFFF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of sins.”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6B6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— Colossians 1:13–14  (ESV)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1A6B6B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WORD STUDY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“Delivered”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828800"/>
            <a:ext cx="1645920" cy="1005840"/>
          </a:xfrm>
          <a:prstGeom prst="rect">
            <a:avLst/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99999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Guide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3317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AAAAAA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Show the way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005840" y="2331720"/>
            <a:ext cx="1097280" cy="0"/>
          </a:xfrm>
          <a:prstGeom prst="line">
            <a:avLst/>
          </a:prstGeom>
          <a:noFill/>
          <a:ln w="25400">
            <a:solidFill>
              <a:srgbClr val="CC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560320" y="1828800"/>
            <a:ext cx="1645920" cy="1005840"/>
          </a:xfrm>
          <a:prstGeom prst="rect">
            <a:avLst/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560320" y="192024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99999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Teach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560320" y="23317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AAAAAA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Instruct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834640" y="2331720"/>
            <a:ext cx="1097280" cy="0"/>
          </a:xfrm>
          <a:prstGeom prst="line">
            <a:avLst/>
          </a:prstGeom>
          <a:noFill/>
          <a:ln w="25400">
            <a:solidFill>
              <a:srgbClr val="CC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389120" y="1828800"/>
            <a:ext cx="1645920" cy="1005840"/>
          </a:xfrm>
          <a:prstGeom prst="rect">
            <a:avLst/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389120" y="192024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99999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Help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389120" y="23317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AAAAAA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Assist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63440" y="2331720"/>
            <a:ext cx="1097280" cy="0"/>
          </a:xfrm>
          <a:prstGeom prst="line">
            <a:avLst/>
          </a:prstGeom>
          <a:noFill/>
          <a:ln w="25400">
            <a:solidFill>
              <a:srgbClr val="CC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943600" y="1828800"/>
            <a:ext cx="2560320" cy="1005840"/>
          </a:xfrm>
          <a:prstGeom prst="rect">
            <a:avLst/>
          </a:prstGeom>
          <a:solidFill>
            <a:srgbClr val="1A6B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0" y="18745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Rescue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594360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E8F4F4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from danger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31520" y="329184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The word you use when someone is drowning.</a:t>
            </a:r>
            <a:endParaRPr lang="en-US" sz="1500" dirty="0"/>
          </a:p>
          <a:p>
            <a:pPr marL="0" indent="0">
              <a:buNone/>
            </a:pPr>
            <a:r>
              <a:rPr lang="en-US" sz="1500" i="1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When someone is trapped in a burning building.</a:t>
            </a:r>
            <a:endParaRPr lang="en-US" sz="1500" dirty="0"/>
          </a:p>
          <a:p>
            <a:pPr marL="0" indent="0">
              <a:buNone/>
            </a:pPr>
            <a:r>
              <a:rPr lang="en-US" sz="1500" i="1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Not “I need direction” — “I will die here without intervention.”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kern="0" spc="300" dirty="0">
                <a:solidFill>
                  <a:srgbClr val="666666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TWO MOVEMENTS — BOTH GOD’S ACTION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3108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3152" cy="3108960"/>
          </a:xfrm>
          <a:prstGeom prst="rect">
            <a:avLst/>
          </a:prstGeom>
          <a:solidFill>
            <a:srgbClr val="CC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97280" y="128016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C4444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DELIVERED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097280" y="17373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Rescued from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210312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The Domain of Darkness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97280" y="2651760"/>
            <a:ext cx="3108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Where sin holds sway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Where death is the final chapter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Where the self sits on a throne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it was never meant to occupy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206240" y="21945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1A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3657600" cy="3108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097280"/>
            <a:ext cx="73152" cy="3108960"/>
          </a:xfrm>
          <a:prstGeom prst="rect">
            <a:avLst/>
          </a:prstGeom>
          <a:solidFill>
            <a:srgbClr val="1A6B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120640" y="128016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6B6B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TRANSFERRED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120640" y="17373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Relocated to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120640" y="210312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The Kingdom of His Son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120640" y="2651760"/>
            <a:ext cx="3108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Where redemption is real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Where forgiveness is given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Where you belong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before you perform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43891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2C3E50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You didn’t find the exit. Someone came in and carried you out.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666666"/>
                </a:solidFill>
                <a:latin typeface="Myriad Pro Light" pitchFamily="34" charset="0"/>
                <a:ea typeface="Myriad Pro Light" pitchFamily="34" charset="-122"/>
                <a:cs typeface="Myriad Pro Light" pitchFamily="34" charset="-120"/>
              </a:rPr>
              <a:t>LESSON 1  •  IDENTITY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2C3E50"/>
                </a:solidFill>
                <a:latin typeface="Myriad Pro" pitchFamily="34" charset="0"/>
                <a:ea typeface="Myriad Pro" pitchFamily="34" charset="-122"/>
                <a:cs typeface="Myriad Pro" pitchFamily="34" charset="-120"/>
              </a:rPr>
              <a:t>Identity before behavior.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1A6B6B"/>
                </a:solidFill>
                <a:latin typeface="Arno Pro" pitchFamily="34" charset="0"/>
                <a:ea typeface="Arno Pro" pitchFamily="34" charset="-122"/>
                <a:cs typeface="Arno Pro" pitchFamily="34" charset="-120"/>
              </a:rPr>
              <a:t>Not the other way around.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593</Words>
  <Application>Microsoft Macintosh PowerPoint</Application>
  <PresentationFormat>On-screen Show (16:9)</PresentationFormat>
  <Paragraphs>155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Arno Pro</vt:lpstr>
      <vt:lpstr>Myriad Pro</vt:lpstr>
      <vt:lpstr>Myriad Pro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1 - What Just Happened?</dc:title>
  <dc:subject>PptxGenJS Presentation</dc:subject>
  <dc:creator>Matthew Allen</dc:creator>
  <cp:lastModifiedBy>Matthew Allen</cp:lastModifiedBy>
  <cp:revision>1</cp:revision>
  <dcterms:created xsi:type="dcterms:W3CDTF">2026-04-13T23:42:13Z</dcterms:created>
  <dcterms:modified xsi:type="dcterms:W3CDTF">2026-04-14T13:18:41Z</dcterms:modified>
</cp:coreProperties>
</file>