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Lst>
  <p:sldSz cy="6858000" cx="12192000"/>
  <p:notesSz cx="7010400" cy="9236075"/>
  <p:embeddedFontLst>
    <p:embeddedFont>
      <p:font typeface="Anton"/>
      <p:regular r:id="rId6"/>
    </p:embeddedFont>
    <p:embeddedFont>
      <p:font typeface="Arial Black"/>
      <p:regular r:id="rId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8" roundtripDataSignature="AMtx7mhU8gVLKsyPEiYQhXuf5xZOe6yYq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font" Target="fonts/Anton-regular.fntdata"/><Relationship Id="rId7" Type="http://schemas.openxmlformats.org/officeDocument/2006/relationships/font" Target="fonts/ArialBlack-regular.fntdata"/><Relationship Id="rId8"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68625" y="692700"/>
            <a:ext cx="4673825" cy="346352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701025" y="4387125"/>
            <a:ext cx="5608300" cy="4156225"/>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701025" y="4387125"/>
            <a:ext cx="5608300" cy="415622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68625" y="692700"/>
            <a:ext cx="4673825" cy="34635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 name="Google Shape;26;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1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1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1"/>
          <p:cNvSpPr/>
          <p:nvPr>
            <p:ph idx="2" type="pic"/>
          </p:nvPr>
        </p:nvSpPr>
        <p:spPr>
          <a:xfrm>
            <a:off x="5183188" y="987425"/>
            <a:ext cx="6172200" cy="4873625"/>
          </a:xfrm>
          <a:prstGeom prst="rect">
            <a:avLst/>
          </a:prstGeom>
          <a:noFill/>
          <a:ln>
            <a:noFill/>
          </a:ln>
        </p:spPr>
      </p:sp>
      <p:sp>
        <p:nvSpPr>
          <p:cNvPr id="64" name="Google Shape;64;p1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g"/><Relationship Id="rId4" Type="http://schemas.openxmlformats.org/officeDocument/2006/relationships/image" Target="../media/image6.jpg"/><Relationship Id="rId5" Type="http://schemas.openxmlformats.org/officeDocument/2006/relationships/image" Target="../media/image2.jpg"/><Relationship Id="rId6" Type="http://schemas.openxmlformats.org/officeDocument/2006/relationships/image" Target="../media/image1.jpg"/><Relationship Id="rId7" Type="http://schemas.openxmlformats.org/officeDocument/2006/relationships/image" Target="../media/image4.jpg"/><Relationship Id="rId8"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p:nvPr/>
        </p:nvSpPr>
        <p:spPr>
          <a:xfrm>
            <a:off x="73380" y="341020"/>
            <a:ext cx="2258561" cy="413993"/>
          </a:xfrm>
          <a:prstGeom prst="rect">
            <a:avLst/>
          </a:prstGeom>
          <a:solidFill>
            <a:srgbClr val="FFC000"/>
          </a:solidFill>
          <a:ln>
            <a:noFill/>
          </a:ln>
          <a:effectLst>
            <a:outerShdw blurRad="44450" algn="ctr" dir="5400000" dist="27940">
              <a:srgbClr val="000000">
                <a:alpha val="3215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85" name="Google Shape;85;p1"/>
          <p:cNvSpPr/>
          <p:nvPr/>
        </p:nvSpPr>
        <p:spPr>
          <a:xfrm>
            <a:off x="4703596" y="622305"/>
            <a:ext cx="7382012" cy="936143"/>
          </a:xfrm>
          <a:prstGeom prst="rect">
            <a:avLst/>
          </a:prstGeom>
          <a:gradFill>
            <a:gsLst>
              <a:gs pos="0">
                <a:srgbClr val="FFFF7E"/>
              </a:gs>
              <a:gs pos="50000">
                <a:srgbClr val="FFFFB1"/>
              </a:gs>
              <a:gs pos="100000">
                <a:srgbClr val="FFFFD9"/>
              </a:gs>
            </a:gsLst>
            <a:path path="circle">
              <a:fillToRect b="0%" l="0%" r="100%" t="100%"/>
            </a:path>
            <a:tileRect b="-100%" l="-100%" r="0%" t="0%"/>
          </a:gradFill>
          <a:ln>
            <a:noFill/>
          </a:ln>
          <a:effectLst>
            <a:outerShdw blurRad="44450" algn="ctr" dir="5400000" dist="27940">
              <a:srgbClr val="000000">
                <a:alpha val="3215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86" name="Google Shape;86;p1"/>
          <p:cNvSpPr/>
          <p:nvPr/>
        </p:nvSpPr>
        <p:spPr>
          <a:xfrm>
            <a:off x="5287568" y="6137263"/>
            <a:ext cx="6843735" cy="612202"/>
          </a:xfrm>
          <a:prstGeom prst="rect">
            <a:avLst/>
          </a:prstGeom>
          <a:gradFill>
            <a:gsLst>
              <a:gs pos="0">
                <a:srgbClr val="FFFF7E"/>
              </a:gs>
              <a:gs pos="50000">
                <a:srgbClr val="FFFFB1"/>
              </a:gs>
              <a:gs pos="100000">
                <a:srgbClr val="FFFFD9"/>
              </a:gs>
            </a:gsLst>
            <a:path path="circle">
              <a:fillToRect b="0%" l="0%" r="100%" t="100%"/>
            </a:path>
            <a:tileRect b="-100%" l="-100%" r="0%" t="0%"/>
          </a:gradFill>
          <a:ln>
            <a:noFill/>
          </a:ln>
          <a:effectLst>
            <a:outerShdw blurRad="44450" algn="ctr" dir="5400000" dist="27940">
              <a:srgbClr val="000000">
                <a:alpha val="3215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87" name="Google Shape;87;p1"/>
          <p:cNvSpPr/>
          <p:nvPr/>
        </p:nvSpPr>
        <p:spPr>
          <a:xfrm>
            <a:off x="4974065" y="3929187"/>
            <a:ext cx="7227301" cy="2064625"/>
          </a:xfrm>
          <a:prstGeom prst="rect">
            <a:avLst/>
          </a:prstGeom>
          <a:gradFill>
            <a:gsLst>
              <a:gs pos="0">
                <a:srgbClr val="FFFF7E"/>
              </a:gs>
              <a:gs pos="50000">
                <a:srgbClr val="FFFFB1"/>
              </a:gs>
              <a:gs pos="100000">
                <a:srgbClr val="FFFFD9"/>
              </a:gs>
            </a:gsLst>
            <a:path path="circle">
              <a:fillToRect b="0%" l="0%" r="100%" t="100%"/>
            </a:path>
            <a:tileRect b="-100%" l="-100%" r="0%" t="0%"/>
          </a:gradFill>
          <a:ln>
            <a:noFill/>
          </a:ln>
          <a:effectLst>
            <a:outerShdw blurRad="44450" algn="ctr" dir="5400000" dist="27940">
              <a:srgbClr val="000000">
                <a:alpha val="3215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88" name="Google Shape;88;p1"/>
          <p:cNvSpPr/>
          <p:nvPr/>
        </p:nvSpPr>
        <p:spPr>
          <a:xfrm>
            <a:off x="4837328" y="1580844"/>
            <a:ext cx="7344866" cy="2219994"/>
          </a:xfrm>
          <a:prstGeom prst="rect">
            <a:avLst/>
          </a:prstGeom>
          <a:gradFill>
            <a:gsLst>
              <a:gs pos="0">
                <a:srgbClr val="FFFF7E"/>
              </a:gs>
              <a:gs pos="50000">
                <a:srgbClr val="FFFFB1"/>
              </a:gs>
              <a:gs pos="100000">
                <a:srgbClr val="FFFFD9"/>
              </a:gs>
            </a:gsLst>
            <a:path path="circle">
              <a:fillToRect b="0%" l="0%" r="100%" t="100%"/>
            </a:path>
            <a:tileRect b="-100%" l="-100%" r="0%" t="0%"/>
          </a:gradFill>
          <a:ln>
            <a:noFill/>
          </a:ln>
          <a:effectLst>
            <a:outerShdw blurRad="44450" algn="ctr" dir="5400000" dist="27940">
              <a:srgbClr val="000000">
                <a:alpha val="3215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89" name="Google Shape;89;p1"/>
          <p:cNvSpPr/>
          <p:nvPr/>
        </p:nvSpPr>
        <p:spPr>
          <a:xfrm>
            <a:off x="2651082" y="66675"/>
            <a:ext cx="5600700" cy="509263"/>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0" name="Google Shape;90;p1"/>
          <p:cNvSpPr txBox="1"/>
          <p:nvPr/>
        </p:nvSpPr>
        <p:spPr>
          <a:xfrm>
            <a:off x="2438377" y="118678"/>
            <a:ext cx="5761278"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000" u="none" cap="none" strike="noStrike">
                <a:solidFill>
                  <a:schemeClr val="dk1"/>
                </a:solidFill>
                <a:latin typeface="Arial Black"/>
                <a:ea typeface="Arial Black"/>
                <a:cs typeface="Arial Black"/>
                <a:sym typeface="Arial Black"/>
              </a:rPr>
              <a:t>Life Group Growth Guides</a:t>
            </a:r>
            <a:endParaRPr/>
          </a:p>
        </p:txBody>
      </p:sp>
      <p:pic>
        <p:nvPicPr>
          <p:cNvPr descr="http://tubes.ominix.com/art/food/coffee-cup-steaming-black-outline.jpg" id="91" name="Google Shape;91;p1"/>
          <p:cNvPicPr preferRelativeResize="0"/>
          <p:nvPr/>
        </p:nvPicPr>
        <p:blipFill rotWithShape="1">
          <a:blip r:embed="rId3">
            <a:alphaModFix/>
          </a:blip>
          <a:srcRect b="0" l="0" r="0" t="0"/>
          <a:stretch/>
        </p:blipFill>
        <p:spPr>
          <a:xfrm>
            <a:off x="3974492" y="641028"/>
            <a:ext cx="585338" cy="582628"/>
          </a:xfrm>
          <a:prstGeom prst="rect">
            <a:avLst/>
          </a:prstGeom>
          <a:noFill/>
          <a:ln>
            <a:noFill/>
          </a:ln>
        </p:spPr>
      </p:pic>
      <p:pic>
        <p:nvPicPr>
          <p:cNvPr descr="http://www.smokyvalleysentinel.com/_borders/vivitar%20binoculars.jpg" id="92" name="Google Shape;92;p1"/>
          <p:cNvPicPr preferRelativeResize="0"/>
          <p:nvPr/>
        </p:nvPicPr>
        <p:blipFill rotWithShape="1">
          <a:blip r:embed="rId4">
            <a:alphaModFix/>
          </a:blip>
          <a:srcRect b="0" l="0" r="0" t="0"/>
          <a:stretch/>
        </p:blipFill>
        <p:spPr>
          <a:xfrm>
            <a:off x="4039836" y="1674290"/>
            <a:ext cx="553494" cy="553494"/>
          </a:xfrm>
          <a:prstGeom prst="rect">
            <a:avLst/>
          </a:prstGeom>
          <a:noFill/>
          <a:ln>
            <a:noFill/>
          </a:ln>
        </p:spPr>
      </p:pic>
      <p:pic>
        <p:nvPicPr>
          <p:cNvPr descr="http://www.fastforwardconcepts.com/folder/Shovel.jpg" id="93" name="Google Shape;93;p1"/>
          <p:cNvPicPr preferRelativeResize="0"/>
          <p:nvPr/>
        </p:nvPicPr>
        <p:blipFill rotWithShape="1">
          <a:blip r:embed="rId5">
            <a:alphaModFix/>
          </a:blip>
          <a:srcRect b="0" l="0" r="0" t="0"/>
          <a:stretch/>
        </p:blipFill>
        <p:spPr>
          <a:xfrm>
            <a:off x="4039836" y="3481232"/>
            <a:ext cx="691054" cy="1030140"/>
          </a:xfrm>
          <a:prstGeom prst="rect">
            <a:avLst/>
          </a:prstGeom>
          <a:noFill/>
          <a:ln>
            <a:noFill/>
          </a:ln>
        </p:spPr>
      </p:pic>
      <p:pic>
        <p:nvPicPr>
          <p:cNvPr descr="http://ocl.je/wp/wp-content/uploads/2012/10/implement-internalLR-300x286.jpg" id="94" name="Google Shape;94;p1"/>
          <p:cNvPicPr preferRelativeResize="0"/>
          <p:nvPr/>
        </p:nvPicPr>
        <p:blipFill rotWithShape="1">
          <a:blip r:embed="rId6">
            <a:alphaModFix/>
          </a:blip>
          <a:srcRect b="0" l="0" r="0" t="0"/>
          <a:stretch/>
        </p:blipFill>
        <p:spPr>
          <a:xfrm>
            <a:off x="4088222" y="5577348"/>
            <a:ext cx="749106" cy="714146"/>
          </a:xfrm>
          <a:prstGeom prst="rect">
            <a:avLst/>
          </a:prstGeom>
          <a:noFill/>
          <a:ln>
            <a:noFill/>
          </a:ln>
        </p:spPr>
      </p:pic>
      <p:sp>
        <p:nvSpPr>
          <p:cNvPr id="95" name="Google Shape;95;p1"/>
          <p:cNvSpPr/>
          <p:nvPr/>
        </p:nvSpPr>
        <p:spPr>
          <a:xfrm>
            <a:off x="2548078" y="637466"/>
            <a:ext cx="1328998" cy="6220533"/>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6" name="Google Shape;96;p1"/>
          <p:cNvSpPr txBox="1"/>
          <p:nvPr/>
        </p:nvSpPr>
        <p:spPr>
          <a:xfrm>
            <a:off x="2335663" y="1541890"/>
            <a:ext cx="1676400" cy="98488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1200" u="none" cap="none" strike="noStrike">
                <a:solidFill>
                  <a:schemeClr val="dk1"/>
                </a:solidFill>
                <a:latin typeface="Arial Black"/>
                <a:ea typeface="Arial Black"/>
                <a:cs typeface="Arial Black"/>
                <a:sym typeface="Arial Black"/>
              </a:rPr>
              <a:t>THIS WEEK’S </a:t>
            </a:r>
            <a:r>
              <a:rPr b="1" i="1" lang="en-US" sz="1400" u="none" cap="none" strike="noStrike">
                <a:solidFill>
                  <a:schemeClr val="dk1"/>
                </a:solidFill>
                <a:latin typeface="Arial Black"/>
                <a:ea typeface="Arial Black"/>
                <a:cs typeface="Arial Black"/>
                <a:sym typeface="Arial Black"/>
              </a:rPr>
              <a:t>T</a:t>
            </a:r>
            <a:r>
              <a:rPr b="1" i="1" lang="en-US" sz="1200" u="none" cap="none" strike="noStrike">
                <a:solidFill>
                  <a:schemeClr val="dk1"/>
                </a:solidFill>
                <a:latin typeface="Arial Black"/>
                <a:ea typeface="Arial Black"/>
                <a:cs typeface="Arial Black"/>
                <a:sym typeface="Arial Black"/>
              </a:rPr>
              <a:t>AKE </a:t>
            </a:r>
            <a:r>
              <a:rPr b="1" i="1" lang="en-US" sz="1400" u="none" cap="none" strike="noStrike">
                <a:solidFill>
                  <a:schemeClr val="dk1"/>
                </a:solidFill>
                <a:latin typeface="Arial Black"/>
                <a:ea typeface="Arial Black"/>
                <a:cs typeface="Arial Black"/>
                <a:sym typeface="Arial Black"/>
              </a:rPr>
              <a:t>H</a:t>
            </a:r>
            <a:r>
              <a:rPr b="1" i="1" lang="en-US" sz="1200" u="none" cap="none" strike="noStrike">
                <a:solidFill>
                  <a:schemeClr val="dk1"/>
                </a:solidFill>
                <a:latin typeface="Arial Black"/>
                <a:ea typeface="Arial Black"/>
                <a:cs typeface="Arial Black"/>
                <a:sym typeface="Arial Black"/>
              </a:rPr>
              <a:t>OME </a:t>
            </a:r>
            <a:r>
              <a:rPr b="1" i="1" lang="en-US" sz="1400" u="none" cap="none" strike="noStrike">
                <a:solidFill>
                  <a:schemeClr val="dk1"/>
                </a:solidFill>
                <a:latin typeface="Arial Black"/>
                <a:ea typeface="Arial Black"/>
                <a:cs typeface="Arial Black"/>
                <a:sym typeface="Arial Black"/>
              </a:rPr>
              <a:t>T</a:t>
            </a:r>
            <a:r>
              <a:rPr b="1" i="1" lang="en-US" sz="1200" u="none" cap="none" strike="noStrike">
                <a:solidFill>
                  <a:schemeClr val="dk1"/>
                </a:solidFill>
                <a:latin typeface="Arial Black"/>
                <a:ea typeface="Arial Black"/>
                <a:cs typeface="Arial Black"/>
                <a:sym typeface="Arial Black"/>
              </a:rPr>
              <a:t>RUTH</a:t>
            </a:r>
            <a:endParaRPr/>
          </a:p>
          <a:p>
            <a:pPr indent="0" lvl="0" marL="0" marR="0" rtl="0" algn="ctr">
              <a:spcBef>
                <a:spcPts val="600"/>
              </a:spcBef>
              <a:spcAft>
                <a:spcPts val="0"/>
              </a:spcAft>
              <a:buNone/>
            </a:pPr>
            <a:r>
              <a:t/>
            </a:r>
            <a:endParaRPr b="1" i="1" sz="1200" u="none" cap="none" strike="noStrike">
              <a:solidFill>
                <a:schemeClr val="dk1"/>
              </a:solidFill>
              <a:latin typeface="Arial Black"/>
              <a:ea typeface="Arial Black"/>
              <a:cs typeface="Arial Black"/>
              <a:sym typeface="Arial Black"/>
            </a:endParaRPr>
          </a:p>
        </p:txBody>
      </p:sp>
      <p:sp>
        <p:nvSpPr>
          <p:cNvPr id="97" name="Google Shape;97;p1"/>
          <p:cNvSpPr txBox="1"/>
          <p:nvPr/>
        </p:nvSpPr>
        <p:spPr>
          <a:xfrm>
            <a:off x="2494702" y="704850"/>
            <a:ext cx="1343025"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1200" u="none" cap="none" strike="noStrike">
                <a:solidFill>
                  <a:schemeClr val="dk1"/>
                </a:solidFill>
                <a:latin typeface="Arial Black"/>
                <a:ea typeface="Arial Black"/>
                <a:cs typeface="Arial Black"/>
                <a:sym typeface="Arial Black"/>
              </a:rPr>
              <a:t>PASSAGE FOR STUDY</a:t>
            </a:r>
            <a:endParaRPr/>
          </a:p>
        </p:txBody>
      </p:sp>
      <p:sp>
        <p:nvSpPr>
          <p:cNvPr id="98" name="Google Shape;98;p1"/>
          <p:cNvSpPr txBox="1"/>
          <p:nvPr/>
        </p:nvSpPr>
        <p:spPr>
          <a:xfrm>
            <a:off x="2466562" y="1124137"/>
            <a:ext cx="1480380" cy="2616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1100" u="none" cap="none" strike="noStrike">
                <a:solidFill>
                  <a:schemeClr val="dk1"/>
                </a:solidFill>
                <a:latin typeface="Calibri"/>
                <a:ea typeface="Calibri"/>
                <a:cs typeface="Calibri"/>
                <a:sym typeface="Calibri"/>
              </a:rPr>
              <a:t>1 Corinthians 3:16,17</a:t>
            </a:r>
            <a:endParaRPr/>
          </a:p>
        </p:txBody>
      </p:sp>
      <p:sp>
        <p:nvSpPr>
          <p:cNvPr id="99" name="Google Shape;99;p1"/>
          <p:cNvSpPr txBox="1"/>
          <p:nvPr/>
        </p:nvSpPr>
        <p:spPr>
          <a:xfrm>
            <a:off x="2411605" y="6542831"/>
            <a:ext cx="1600200" cy="2616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1050" u="none" cap="none" strike="noStrike">
                <a:solidFill>
                  <a:schemeClr val="dk1"/>
                </a:solidFill>
                <a:latin typeface="Calibri"/>
                <a:ea typeface="Calibri"/>
                <a:cs typeface="Calibri"/>
                <a:sym typeface="Calibri"/>
              </a:rPr>
              <a:t>October 11</a:t>
            </a:r>
            <a:r>
              <a:rPr b="1" baseline="30000" i="0" lang="en-US" sz="1050" u="none" cap="none" strike="noStrike">
                <a:solidFill>
                  <a:schemeClr val="dk1"/>
                </a:solidFill>
                <a:latin typeface="Calibri"/>
                <a:ea typeface="Calibri"/>
                <a:cs typeface="Calibri"/>
                <a:sym typeface="Calibri"/>
              </a:rPr>
              <a:t>th</a:t>
            </a:r>
            <a:r>
              <a:rPr b="1" i="0" lang="en-US" sz="1050" u="none" cap="none" strike="noStrike">
                <a:solidFill>
                  <a:schemeClr val="dk1"/>
                </a:solidFill>
                <a:latin typeface="Calibri"/>
                <a:ea typeface="Calibri"/>
                <a:cs typeface="Calibri"/>
                <a:sym typeface="Calibri"/>
              </a:rPr>
              <a:t> 2026 </a:t>
            </a:r>
            <a:endParaRPr/>
          </a:p>
        </p:txBody>
      </p:sp>
      <p:sp>
        <p:nvSpPr>
          <p:cNvPr id="100" name="Google Shape;100;p1"/>
          <p:cNvSpPr/>
          <p:nvPr/>
        </p:nvSpPr>
        <p:spPr>
          <a:xfrm>
            <a:off x="2590679" y="3689452"/>
            <a:ext cx="1243796" cy="2740622"/>
          </a:xfrm>
          <a:prstGeom prst="rect">
            <a:avLst/>
          </a:prstGeom>
          <a:noFill/>
          <a:ln cap="flat" cmpd="sng" w="12700">
            <a:solidFill>
              <a:srgbClr val="42719B"/>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1" name="Google Shape;101;p1"/>
          <p:cNvSpPr txBox="1"/>
          <p:nvPr/>
        </p:nvSpPr>
        <p:spPr>
          <a:xfrm>
            <a:off x="5348265" y="5963428"/>
            <a:ext cx="6843735"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1" sz="1400">
              <a:solidFill>
                <a:schemeClr val="dk1"/>
              </a:solidFill>
              <a:latin typeface="Calibri"/>
              <a:ea typeface="Calibri"/>
              <a:cs typeface="Calibri"/>
              <a:sym typeface="Calibri"/>
            </a:endParaRPr>
          </a:p>
          <a:p>
            <a:pPr indent="0" lvl="0" marL="0" marR="0" rtl="0" algn="l">
              <a:spcBef>
                <a:spcPts val="0"/>
              </a:spcBef>
              <a:spcAft>
                <a:spcPts val="0"/>
              </a:spcAft>
              <a:buNone/>
            </a:pPr>
            <a:r>
              <a:rPr b="1" lang="en-US" sz="1400">
                <a:solidFill>
                  <a:schemeClr val="dk1"/>
                </a:solidFill>
                <a:latin typeface="Calibri"/>
                <a:ea typeface="Calibri"/>
                <a:cs typeface="Calibri"/>
                <a:sym typeface="Calibri"/>
              </a:rPr>
              <a:t>*</a:t>
            </a:r>
            <a:r>
              <a:rPr b="1" lang="en-US" sz="1400" u="sng">
                <a:solidFill>
                  <a:schemeClr val="dk1"/>
                </a:solidFill>
                <a:latin typeface="Calibri"/>
                <a:ea typeface="Calibri"/>
                <a:cs typeface="Calibri"/>
                <a:sym typeface="Calibri"/>
              </a:rPr>
              <a:t>Prayer Time </a:t>
            </a:r>
            <a:r>
              <a:rPr b="1" lang="en-US" sz="1200">
                <a:solidFill>
                  <a:schemeClr val="dk1"/>
                </a:solidFill>
                <a:latin typeface="Calibri"/>
                <a:ea typeface="Calibri"/>
                <a:cs typeface="Calibri"/>
                <a:sym typeface="Calibri"/>
              </a:rPr>
              <a:t>. . . Take a few minutes and pray for our church.  Pray for vision, wisdom, effectiveness and unity.   Pray that God might ignite a new fire in the Tabernacle.  </a:t>
            </a:r>
            <a:endParaRPr b="1" sz="1100">
              <a:solidFill>
                <a:schemeClr val="dk1"/>
              </a:solidFill>
              <a:latin typeface="Calibri"/>
              <a:ea typeface="Calibri"/>
              <a:cs typeface="Calibri"/>
              <a:sym typeface="Calibri"/>
            </a:endParaRPr>
          </a:p>
        </p:txBody>
      </p:sp>
      <p:sp>
        <p:nvSpPr>
          <p:cNvPr id="102" name="Google Shape;102;p1"/>
          <p:cNvSpPr txBox="1"/>
          <p:nvPr/>
        </p:nvSpPr>
        <p:spPr>
          <a:xfrm>
            <a:off x="161344" y="-53961"/>
            <a:ext cx="2360046"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dk1"/>
                </a:solidFill>
                <a:latin typeface="Calibri"/>
                <a:ea typeface="Calibri"/>
                <a:cs typeface="Calibri"/>
                <a:sym typeface="Calibri"/>
              </a:rPr>
              <a:t>Notes &amp; Quotes</a:t>
            </a:r>
            <a:endParaRPr sz="1800">
              <a:solidFill>
                <a:schemeClr val="dk1"/>
              </a:solidFill>
              <a:latin typeface="Calibri"/>
              <a:ea typeface="Calibri"/>
              <a:cs typeface="Calibri"/>
              <a:sym typeface="Calibri"/>
            </a:endParaRPr>
          </a:p>
        </p:txBody>
      </p:sp>
      <p:sp>
        <p:nvSpPr>
          <p:cNvPr id="103" name="Google Shape;103;p1"/>
          <p:cNvSpPr txBox="1"/>
          <p:nvPr/>
        </p:nvSpPr>
        <p:spPr>
          <a:xfrm>
            <a:off x="2670080" y="2202739"/>
            <a:ext cx="1180444"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1" sz="1200">
              <a:solidFill>
                <a:schemeClr val="dk1"/>
              </a:solidFill>
              <a:latin typeface="Calibri"/>
              <a:ea typeface="Calibri"/>
              <a:cs typeface="Calibri"/>
              <a:sym typeface="Calibri"/>
            </a:endParaRPr>
          </a:p>
        </p:txBody>
      </p:sp>
      <p:sp>
        <p:nvSpPr>
          <p:cNvPr id="104" name="Google Shape;104;p1"/>
          <p:cNvSpPr/>
          <p:nvPr/>
        </p:nvSpPr>
        <p:spPr>
          <a:xfrm>
            <a:off x="70424" y="867770"/>
            <a:ext cx="2396138" cy="5936671"/>
          </a:xfrm>
          <a:prstGeom prst="rect">
            <a:avLst/>
          </a:prstGeom>
          <a:gradFill>
            <a:gsLst>
              <a:gs pos="0">
                <a:srgbClr val="FFFF7E"/>
              </a:gs>
              <a:gs pos="50000">
                <a:srgbClr val="FFFFB1"/>
              </a:gs>
              <a:gs pos="100000">
                <a:srgbClr val="FFFFD9"/>
              </a:gs>
            </a:gsLst>
            <a:path path="circle">
              <a:fillToRect b="0%" l="0%" r="100%" t="100%"/>
            </a:path>
            <a:tileRect b="-100%" l="-100%" r="0%" t="0%"/>
          </a:gradFill>
          <a:ln>
            <a:noFill/>
          </a:ln>
          <a:effectLst>
            <a:outerShdw blurRad="44450" algn="ctr" dir="5400000" dist="27940">
              <a:srgbClr val="000000">
                <a:alpha val="32157"/>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5" name="Google Shape;105;p1"/>
          <p:cNvSpPr txBox="1"/>
          <p:nvPr/>
        </p:nvSpPr>
        <p:spPr>
          <a:xfrm>
            <a:off x="3956167" y="2232884"/>
            <a:ext cx="2066412" cy="86177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Anton"/>
                <a:ea typeface="Anton"/>
                <a:cs typeface="Anton"/>
                <a:sym typeface="Anton"/>
              </a:rPr>
              <a:t>First </a:t>
            </a:r>
            <a:endParaRPr/>
          </a:p>
          <a:p>
            <a:pPr indent="0" lvl="0" marL="0" marR="0" rtl="0" algn="l">
              <a:spcBef>
                <a:spcPts val="1000"/>
              </a:spcBef>
              <a:spcAft>
                <a:spcPts val="0"/>
              </a:spcAft>
              <a:buNone/>
            </a:pPr>
            <a:r>
              <a:rPr b="1" lang="en-US" sz="2000">
                <a:solidFill>
                  <a:schemeClr val="dk1"/>
                </a:solidFill>
                <a:latin typeface="Anton"/>
                <a:ea typeface="Anton"/>
                <a:cs typeface="Anton"/>
                <a:sym typeface="Anton"/>
              </a:rPr>
              <a:t>Look</a:t>
            </a:r>
            <a:endParaRPr/>
          </a:p>
        </p:txBody>
      </p:sp>
      <p:sp>
        <p:nvSpPr>
          <p:cNvPr id="106" name="Google Shape;106;p1"/>
          <p:cNvSpPr txBox="1"/>
          <p:nvPr/>
        </p:nvSpPr>
        <p:spPr>
          <a:xfrm>
            <a:off x="3823889" y="4548287"/>
            <a:ext cx="2427252" cy="7848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Anton"/>
                <a:ea typeface="Anton"/>
                <a:cs typeface="Anton"/>
                <a:sym typeface="Anton"/>
              </a:rPr>
              <a:t>Digging </a:t>
            </a:r>
            <a:endParaRPr/>
          </a:p>
          <a:p>
            <a:pPr indent="0" lvl="0" marL="0" marR="0" rtl="0" algn="l">
              <a:spcBef>
                <a:spcPts val="900"/>
              </a:spcBef>
              <a:spcAft>
                <a:spcPts val="0"/>
              </a:spcAft>
              <a:buNone/>
            </a:pPr>
            <a:r>
              <a:rPr b="1" lang="en-US" sz="1800">
                <a:solidFill>
                  <a:schemeClr val="dk1"/>
                </a:solidFill>
                <a:latin typeface="Anton"/>
                <a:ea typeface="Anton"/>
                <a:cs typeface="Anton"/>
                <a:sym typeface="Anton"/>
              </a:rPr>
              <a:t>Deeper</a:t>
            </a:r>
            <a:endParaRPr/>
          </a:p>
        </p:txBody>
      </p:sp>
      <p:sp>
        <p:nvSpPr>
          <p:cNvPr id="107" name="Google Shape;107;p1"/>
          <p:cNvSpPr txBox="1"/>
          <p:nvPr/>
        </p:nvSpPr>
        <p:spPr>
          <a:xfrm>
            <a:off x="3777560" y="1185692"/>
            <a:ext cx="1529695"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000">
                <a:solidFill>
                  <a:schemeClr val="dk1"/>
                </a:solidFill>
                <a:latin typeface="Anton"/>
                <a:ea typeface="Anton"/>
                <a:cs typeface="Anton"/>
                <a:sym typeface="Anton"/>
              </a:rPr>
              <a:t>Opener</a:t>
            </a:r>
            <a:endParaRPr/>
          </a:p>
        </p:txBody>
      </p:sp>
      <p:sp>
        <p:nvSpPr>
          <p:cNvPr id="108" name="Google Shape;108;p1"/>
          <p:cNvSpPr txBox="1"/>
          <p:nvPr/>
        </p:nvSpPr>
        <p:spPr>
          <a:xfrm>
            <a:off x="3900045" y="6291992"/>
            <a:ext cx="158182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Anton"/>
                <a:ea typeface="Anton"/>
                <a:cs typeface="Anton"/>
                <a:sym typeface="Anton"/>
              </a:rPr>
              <a:t>Life Change</a:t>
            </a:r>
            <a:endParaRPr/>
          </a:p>
        </p:txBody>
      </p:sp>
      <p:sp>
        <p:nvSpPr>
          <p:cNvPr id="109" name="Google Shape;109;p1"/>
          <p:cNvSpPr txBox="1"/>
          <p:nvPr/>
        </p:nvSpPr>
        <p:spPr>
          <a:xfrm>
            <a:off x="192987" y="3572344"/>
            <a:ext cx="2170597" cy="203132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_______________________________________________________________________________________________________________________</a:t>
            </a:r>
            <a:endParaRPr/>
          </a:p>
        </p:txBody>
      </p:sp>
      <p:sp>
        <p:nvSpPr>
          <p:cNvPr id="110" name="Google Shape;110;p1"/>
          <p:cNvSpPr txBox="1"/>
          <p:nvPr/>
        </p:nvSpPr>
        <p:spPr>
          <a:xfrm>
            <a:off x="5037524" y="1682150"/>
            <a:ext cx="3966900" cy="2001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400" u="sng">
                <a:solidFill>
                  <a:schemeClr val="dk1"/>
                </a:solidFill>
                <a:latin typeface="Calibri"/>
                <a:ea typeface="Calibri"/>
                <a:cs typeface="Calibri"/>
                <a:sym typeface="Calibri"/>
              </a:rPr>
              <a:t>Read 1 Corinthians 3:16,17 and 6:19,20</a:t>
            </a:r>
            <a:r>
              <a:rPr lang="en-US" sz="1400">
                <a:solidFill>
                  <a:schemeClr val="dk1"/>
                </a:solidFill>
                <a:latin typeface="Calibri"/>
                <a:ea typeface="Calibri"/>
                <a:cs typeface="Calibri"/>
                <a:sym typeface="Calibri"/>
              </a:rPr>
              <a:t>.  </a:t>
            </a:r>
            <a:endParaRPr sz="1400">
              <a:solidFill>
                <a:schemeClr val="dk1"/>
              </a:solidFill>
              <a:latin typeface="Calibri"/>
              <a:ea typeface="Calibri"/>
              <a:cs typeface="Calibri"/>
              <a:sym typeface="Calibri"/>
            </a:endParaRPr>
          </a:p>
          <a:p>
            <a:pPr indent="0" lvl="0" marL="0" marR="0" rtl="0" algn="l">
              <a:spcBef>
                <a:spcPts val="0"/>
              </a:spcBef>
              <a:spcAft>
                <a:spcPts val="0"/>
              </a:spcAft>
              <a:buNone/>
            </a:pPr>
            <a:r>
              <a:rPr lang="en-US" sz="1200">
                <a:solidFill>
                  <a:schemeClr val="dk1"/>
                </a:solidFill>
                <a:latin typeface="Calibri"/>
                <a:ea typeface="Calibri"/>
                <a:cs typeface="Calibri"/>
                <a:sym typeface="Calibri"/>
              </a:rPr>
              <a:t>Compare and Contrast these two passages.  What is the context of both passages?  Why might these two passages be confused as having similar applications? </a:t>
            </a:r>
            <a:endParaRPr/>
          </a:p>
          <a:p>
            <a:pPr indent="0" lvl="0" marL="0" marR="0" rtl="0" algn="l">
              <a:spcBef>
                <a:spcPts val="0"/>
              </a:spcBef>
              <a:spcAft>
                <a:spcPts val="0"/>
              </a:spcAft>
              <a:buNone/>
            </a:pPr>
            <a:r>
              <a:t/>
            </a:r>
            <a:endParaRPr sz="1200">
              <a:solidFill>
                <a:schemeClr val="dk1"/>
              </a:solidFill>
              <a:latin typeface="Calibri"/>
              <a:ea typeface="Calibri"/>
              <a:cs typeface="Calibri"/>
              <a:sym typeface="Calibri"/>
            </a:endParaRPr>
          </a:p>
          <a:p>
            <a:pPr indent="0" lvl="0" marL="0" marR="0" rtl="0" algn="l">
              <a:spcBef>
                <a:spcPts val="0"/>
              </a:spcBef>
              <a:spcAft>
                <a:spcPts val="0"/>
              </a:spcAft>
              <a:buNone/>
            </a:pPr>
            <a:r>
              <a:rPr b="1" lang="en-US" sz="1400" u="sng">
                <a:solidFill>
                  <a:schemeClr val="dk1"/>
                </a:solidFill>
                <a:latin typeface="Calibri"/>
                <a:ea typeface="Calibri"/>
                <a:cs typeface="Calibri"/>
                <a:sym typeface="Calibri"/>
              </a:rPr>
              <a:t>Read 1 Corinthians 3:16,17</a:t>
            </a:r>
            <a:r>
              <a:rPr lang="en-US" sz="1400">
                <a:solidFill>
                  <a:schemeClr val="dk1"/>
                </a:solidFill>
                <a:latin typeface="Calibri"/>
                <a:ea typeface="Calibri"/>
                <a:cs typeface="Calibri"/>
                <a:sym typeface="Calibri"/>
              </a:rPr>
              <a:t>.  </a:t>
            </a:r>
            <a:r>
              <a:rPr lang="en-US" sz="1200">
                <a:solidFill>
                  <a:schemeClr val="dk1"/>
                </a:solidFill>
                <a:latin typeface="Calibri"/>
                <a:ea typeface="Calibri"/>
                <a:cs typeface="Calibri"/>
                <a:sym typeface="Calibri"/>
              </a:rPr>
              <a:t>In the message, it was noted that Paul uses the word for “temple” that refers to the actual sanctuary, the place of the deity’s dwelling.  Why is this significant?   How is our local church like the holy of holies?  Explain.  </a:t>
            </a:r>
            <a:endParaRPr sz="1400">
              <a:solidFill>
                <a:schemeClr val="dk1"/>
              </a:solidFill>
              <a:latin typeface="Calibri"/>
              <a:ea typeface="Calibri"/>
              <a:cs typeface="Calibri"/>
              <a:sym typeface="Calibri"/>
            </a:endParaRPr>
          </a:p>
        </p:txBody>
      </p:sp>
      <p:sp>
        <p:nvSpPr>
          <p:cNvPr id="111" name="Google Shape;111;p1"/>
          <p:cNvSpPr txBox="1"/>
          <p:nvPr/>
        </p:nvSpPr>
        <p:spPr>
          <a:xfrm>
            <a:off x="158264" y="406661"/>
            <a:ext cx="2088792"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1 Corinthians 3:16,17</a:t>
            </a:r>
            <a:endParaRPr/>
          </a:p>
        </p:txBody>
      </p:sp>
      <p:sp>
        <p:nvSpPr>
          <p:cNvPr id="112" name="Google Shape;112;p1"/>
          <p:cNvSpPr txBox="1"/>
          <p:nvPr/>
        </p:nvSpPr>
        <p:spPr>
          <a:xfrm>
            <a:off x="4999831" y="729728"/>
            <a:ext cx="7033905" cy="7386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400">
                <a:solidFill>
                  <a:schemeClr val="dk1"/>
                </a:solidFill>
                <a:latin typeface="Calibri"/>
                <a:ea typeface="Calibri"/>
                <a:cs typeface="Calibri"/>
                <a:sym typeface="Calibri"/>
              </a:rPr>
              <a:t>Describe your “church experience” growing up.  Good, Bad, Indifferent?  </a:t>
            </a:r>
            <a:endParaRPr/>
          </a:p>
          <a:p>
            <a:pPr indent="0" lvl="0" marL="0" marR="0" rtl="0" algn="l">
              <a:spcBef>
                <a:spcPts val="0"/>
              </a:spcBef>
              <a:spcAft>
                <a:spcPts val="0"/>
              </a:spcAft>
              <a:buNone/>
            </a:pPr>
            <a:r>
              <a:rPr b="1" lang="en-US" sz="1400">
                <a:solidFill>
                  <a:schemeClr val="dk1"/>
                </a:solidFill>
                <a:latin typeface="Calibri"/>
                <a:ea typeface="Calibri"/>
                <a:cs typeface="Calibri"/>
                <a:sym typeface="Calibri"/>
              </a:rPr>
              <a:t>How would you describe your “evolution” of thinking about the importance of the Church?</a:t>
            </a:r>
            <a:endParaRPr/>
          </a:p>
          <a:p>
            <a:pPr indent="0" lvl="0" marL="0" marR="0" rtl="0" algn="l">
              <a:spcBef>
                <a:spcPts val="0"/>
              </a:spcBef>
              <a:spcAft>
                <a:spcPts val="0"/>
              </a:spcAft>
              <a:buNone/>
            </a:pPr>
            <a:r>
              <a:rPr b="1" lang="en-US" sz="1400">
                <a:solidFill>
                  <a:schemeClr val="dk1"/>
                </a:solidFill>
                <a:latin typeface="Calibri"/>
                <a:ea typeface="Calibri"/>
                <a:cs typeface="Calibri"/>
                <a:sym typeface="Calibri"/>
              </a:rPr>
              <a:t>From your observations, what would you say the opinion of the world is of the Church?</a:t>
            </a:r>
            <a:endParaRPr/>
          </a:p>
        </p:txBody>
      </p:sp>
      <p:sp>
        <p:nvSpPr>
          <p:cNvPr id="113" name="Google Shape;113;p1"/>
          <p:cNvSpPr txBox="1"/>
          <p:nvPr/>
        </p:nvSpPr>
        <p:spPr>
          <a:xfrm>
            <a:off x="2622840" y="2227784"/>
            <a:ext cx="1167824" cy="132343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en-US" sz="1600">
                <a:solidFill>
                  <a:schemeClr val="dk1"/>
                </a:solidFill>
                <a:latin typeface="Calibri"/>
                <a:ea typeface="Calibri"/>
                <a:cs typeface="Calibri"/>
                <a:sym typeface="Calibri"/>
              </a:rPr>
              <a:t>The Church-Wrecker God will Wreck</a:t>
            </a:r>
            <a:endParaRPr/>
          </a:p>
        </p:txBody>
      </p:sp>
      <p:sp>
        <p:nvSpPr>
          <p:cNvPr id="114" name="Google Shape;114;p1"/>
          <p:cNvSpPr txBox="1"/>
          <p:nvPr/>
        </p:nvSpPr>
        <p:spPr>
          <a:xfrm>
            <a:off x="221127" y="1212625"/>
            <a:ext cx="2199956" cy="255454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600">
                <a:solidFill>
                  <a:schemeClr val="dk1"/>
                </a:solidFill>
                <a:latin typeface="Calibri"/>
                <a:ea typeface="Calibri"/>
                <a:cs typeface="Calibri"/>
                <a:sym typeface="Calibri"/>
              </a:rPr>
              <a:t>1.  The local church is a dwelling place of the Holy Spirit.  </a:t>
            </a:r>
            <a:endParaRPr/>
          </a:p>
          <a:p>
            <a:pPr indent="0" lvl="0" marL="0" marR="0" rtl="0" algn="l">
              <a:spcBef>
                <a:spcPts val="0"/>
              </a:spcBef>
              <a:spcAft>
                <a:spcPts val="0"/>
              </a:spcAft>
              <a:buNone/>
            </a:pPr>
            <a:r>
              <a:t/>
            </a:r>
            <a:endParaRPr b="1" sz="1600">
              <a:solidFill>
                <a:schemeClr val="dk1"/>
              </a:solidFill>
              <a:latin typeface="Calibri"/>
              <a:ea typeface="Calibri"/>
              <a:cs typeface="Calibri"/>
              <a:sym typeface="Calibri"/>
            </a:endParaRPr>
          </a:p>
          <a:p>
            <a:pPr indent="0" lvl="0" marL="0" marR="0" rtl="0" algn="l">
              <a:spcBef>
                <a:spcPts val="0"/>
              </a:spcBef>
              <a:spcAft>
                <a:spcPts val="0"/>
              </a:spcAft>
              <a:buNone/>
            </a:pPr>
            <a:r>
              <a:rPr b="1" lang="en-US" sz="1600">
                <a:solidFill>
                  <a:schemeClr val="dk1"/>
                </a:solidFill>
                <a:latin typeface="Calibri"/>
                <a:ea typeface="Calibri"/>
                <a:cs typeface="Calibri"/>
                <a:sym typeface="Calibri"/>
              </a:rPr>
              <a:t>2. The local church is the Apple of God’s Eye.  </a:t>
            </a:r>
            <a:endParaRPr/>
          </a:p>
          <a:p>
            <a:pPr indent="0" lvl="0" marL="0" marR="0" rtl="0" algn="l">
              <a:spcBef>
                <a:spcPts val="0"/>
              </a:spcBef>
              <a:spcAft>
                <a:spcPts val="0"/>
              </a:spcAft>
              <a:buNone/>
            </a:pPr>
            <a:r>
              <a:t/>
            </a:r>
            <a:endParaRPr b="1" sz="1600">
              <a:solidFill>
                <a:schemeClr val="dk1"/>
              </a:solidFill>
              <a:latin typeface="Calibri"/>
              <a:ea typeface="Calibri"/>
              <a:cs typeface="Calibri"/>
              <a:sym typeface="Calibri"/>
            </a:endParaRPr>
          </a:p>
          <a:p>
            <a:pPr indent="0" lvl="0" marL="0" marR="0" rtl="0" algn="l">
              <a:spcBef>
                <a:spcPts val="0"/>
              </a:spcBef>
              <a:spcAft>
                <a:spcPts val="0"/>
              </a:spcAft>
              <a:buNone/>
            </a:pPr>
            <a:r>
              <a:rPr b="1" lang="en-US" sz="1600">
                <a:solidFill>
                  <a:schemeClr val="dk1"/>
                </a:solidFill>
                <a:latin typeface="Calibri"/>
                <a:ea typeface="Calibri"/>
                <a:cs typeface="Calibri"/>
                <a:sym typeface="Calibri"/>
              </a:rPr>
              <a:t>3.  The Destroyer of the Church will Himself be destroyed.</a:t>
            </a:r>
            <a:endParaRPr sz="1600">
              <a:solidFill>
                <a:schemeClr val="dk1"/>
              </a:solidFill>
              <a:latin typeface="Calibri"/>
              <a:ea typeface="Calibri"/>
              <a:cs typeface="Calibri"/>
              <a:sym typeface="Calibri"/>
            </a:endParaRPr>
          </a:p>
        </p:txBody>
      </p:sp>
      <p:pic>
        <p:nvPicPr>
          <p:cNvPr descr="The Significance of the Holy Temple in Jerusalem | Aish" id="115" name="Google Shape;115;p1"/>
          <p:cNvPicPr preferRelativeResize="0"/>
          <p:nvPr/>
        </p:nvPicPr>
        <p:blipFill rotWithShape="1">
          <a:blip r:embed="rId7">
            <a:alphaModFix/>
          </a:blip>
          <a:srcRect b="0" l="0" r="0" t="0"/>
          <a:stretch/>
        </p:blipFill>
        <p:spPr>
          <a:xfrm>
            <a:off x="9004515" y="1622345"/>
            <a:ext cx="3081093" cy="2014806"/>
          </a:xfrm>
          <a:prstGeom prst="rect">
            <a:avLst/>
          </a:prstGeom>
          <a:noFill/>
          <a:ln>
            <a:noFill/>
          </a:ln>
        </p:spPr>
      </p:pic>
      <p:sp>
        <p:nvSpPr>
          <p:cNvPr id="116" name="Google Shape;116;p1"/>
          <p:cNvSpPr txBox="1"/>
          <p:nvPr/>
        </p:nvSpPr>
        <p:spPr>
          <a:xfrm>
            <a:off x="5080503" y="4022050"/>
            <a:ext cx="7120863" cy="187743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400" u="sng">
                <a:solidFill>
                  <a:schemeClr val="dk1"/>
                </a:solidFill>
                <a:latin typeface="Calibri"/>
                <a:ea typeface="Calibri"/>
                <a:cs typeface="Calibri"/>
                <a:sym typeface="Calibri"/>
              </a:rPr>
              <a:t>Read 1 Corinthians 3:17</a:t>
            </a:r>
            <a:r>
              <a:rPr lang="en-US" sz="1400">
                <a:solidFill>
                  <a:schemeClr val="dk1"/>
                </a:solidFill>
                <a:latin typeface="Calibri"/>
                <a:ea typeface="Calibri"/>
                <a:cs typeface="Calibri"/>
                <a:sym typeface="Calibri"/>
              </a:rPr>
              <a:t>.  </a:t>
            </a:r>
            <a:r>
              <a:rPr lang="en-US" sz="1200">
                <a:solidFill>
                  <a:schemeClr val="dk1"/>
                </a:solidFill>
                <a:latin typeface="Calibri"/>
                <a:ea typeface="Calibri"/>
                <a:cs typeface="Calibri"/>
                <a:sym typeface="Calibri"/>
              </a:rPr>
              <a:t>What is warning about “destroying” the local church?  How do individuals “destroy” the church?  </a:t>
            </a:r>
            <a:endParaRPr/>
          </a:p>
          <a:p>
            <a:pPr indent="0" lvl="0" marL="0" marR="0" rtl="0" algn="l">
              <a:spcBef>
                <a:spcPts val="0"/>
              </a:spcBef>
              <a:spcAft>
                <a:spcPts val="0"/>
              </a:spcAft>
              <a:buNone/>
            </a:pPr>
            <a:r>
              <a:t/>
            </a:r>
            <a:endParaRPr sz="100">
              <a:solidFill>
                <a:schemeClr val="dk1"/>
              </a:solidFill>
              <a:latin typeface="Calibri"/>
              <a:ea typeface="Calibri"/>
              <a:cs typeface="Calibri"/>
              <a:sym typeface="Calibri"/>
            </a:endParaRPr>
          </a:p>
          <a:p>
            <a:pPr indent="0" lvl="0" marL="0" marR="0" rtl="0" algn="l">
              <a:spcBef>
                <a:spcPts val="0"/>
              </a:spcBef>
              <a:spcAft>
                <a:spcPts val="0"/>
              </a:spcAft>
              <a:buNone/>
            </a:pPr>
            <a:r>
              <a:rPr b="1" lang="en-US" sz="1400" u="sng">
                <a:solidFill>
                  <a:schemeClr val="dk1"/>
                </a:solidFill>
                <a:latin typeface="Calibri"/>
                <a:ea typeface="Calibri"/>
                <a:cs typeface="Calibri"/>
                <a:sym typeface="Calibri"/>
              </a:rPr>
              <a:t>Read 1 Corinthians 11:28,29</a:t>
            </a:r>
            <a:r>
              <a:rPr lang="en-US" sz="1200">
                <a:solidFill>
                  <a:schemeClr val="dk1"/>
                </a:solidFill>
                <a:latin typeface="Calibri"/>
                <a:ea typeface="Calibri"/>
                <a:cs typeface="Calibri"/>
                <a:sym typeface="Calibri"/>
              </a:rPr>
              <a:t>.   What is the context of this passage?  How might sharing the Lord’s Table result in division?  What was the price for division in the local church in Corinth?  What is the warning for us today?</a:t>
            </a:r>
            <a:endParaRPr/>
          </a:p>
          <a:p>
            <a:pPr indent="0" lvl="0" marL="0" marR="0" rtl="0" algn="l">
              <a:spcBef>
                <a:spcPts val="0"/>
              </a:spcBef>
              <a:spcAft>
                <a:spcPts val="0"/>
              </a:spcAft>
              <a:buNone/>
            </a:pPr>
            <a:r>
              <a:rPr lang="en-US" sz="1100">
                <a:solidFill>
                  <a:schemeClr val="dk1"/>
                </a:solidFill>
                <a:latin typeface="Calibri"/>
                <a:ea typeface="Calibri"/>
                <a:cs typeface="Calibri"/>
                <a:sym typeface="Calibri"/>
              </a:rPr>
              <a:t>*</a:t>
            </a:r>
            <a:r>
              <a:rPr b="1" lang="en-US" sz="1200">
                <a:solidFill>
                  <a:schemeClr val="dk1"/>
                </a:solidFill>
                <a:latin typeface="Calibri"/>
                <a:ea typeface="Calibri"/>
                <a:cs typeface="Calibri"/>
                <a:sym typeface="Calibri"/>
              </a:rPr>
              <a:t>Christ’s vision and concern for </a:t>
            </a:r>
            <a:r>
              <a:rPr b="1" i="1" lang="en-US" sz="1200">
                <a:solidFill>
                  <a:schemeClr val="dk1"/>
                </a:solidFill>
                <a:latin typeface="Calibri"/>
                <a:ea typeface="Calibri"/>
                <a:cs typeface="Calibri"/>
                <a:sym typeface="Calibri"/>
              </a:rPr>
              <a:t>His body</a:t>
            </a:r>
            <a:r>
              <a:rPr b="1" lang="en-US" sz="1200">
                <a:solidFill>
                  <a:schemeClr val="dk1"/>
                </a:solidFill>
                <a:latin typeface="Calibri"/>
                <a:ea typeface="Calibri"/>
                <a:cs typeface="Calibri"/>
                <a:sym typeface="Calibri"/>
              </a:rPr>
              <a:t> boggles, stretches, and defies human explanation. </a:t>
            </a:r>
            <a:r>
              <a:rPr b="1" lang="en-US" sz="1100">
                <a:solidFill>
                  <a:schemeClr val="dk1"/>
                </a:solidFill>
                <a:latin typeface="Calibri"/>
                <a:ea typeface="Calibri"/>
                <a:cs typeface="Calibri"/>
                <a:sym typeface="Calibri"/>
              </a:rPr>
              <a:t>Divide up and have the group look up the following verses . . .  </a:t>
            </a:r>
            <a:r>
              <a:rPr b="1" lang="en-US" sz="1200" u="sng">
                <a:solidFill>
                  <a:schemeClr val="dk1"/>
                </a:solidFill>
                <a:latin typeface="Calibri"/>
                <a:ea typeface="Calibri"/>
                <a:cs typeface="Calibri"/>
                <a:sym typeface="Calibri"/>
              </a:rPr>
              <a:t>Ephesians 5:25-27, 29,30; Ephesians 1:22,23; Colossians 1:18,24</a:t>
            </a:r>
            <a:r>
              <a:rPr lang="en-US" sz="1100">
                <a:solidFill>
                  <a:schemeClr val="dk1"/>
                </a:solidFill>
                <a:latin typeface="Calibri"/>
                <a:ea typeface="Calibri"/>
                <a:cs typeface="Calibri"/>
                <a:sym typeface="Calibri"/>
              </a:rPr>
              <a:t>; </a:t>
            </a:r>
            <a:r>
              <a:rPr b="1" lang="en-US" sz="1200" u="sng">
                <a:solidFill>
                  <a:schemeClr val="dk1"/>
                </a:solidFill>
                <a:latin typeface="Calibri"/>
                <a:ea typeface="Calibri"/>
                <a:cs typeface="Calibri"/>
                <a:sym typeface="Calibri"/>
              </a:rPr>
              <a:t>Revelation 9:7.  </a:t>
            </a:r>
            <a:r>
              <a:rPr lang="en-US" sz="1100">
                <a:solidFill>
                  <a:schemeClr val="dk1"/>
                </a:solidFill>
                <a:latin typeface="Calibri"/>
                <a:ea typeface="Calibri"/>
                <a:cs typeface="Calibri"/>
                <a:sym typeface="Calibri"/>
              </a:rPr>
              <a:t>What is the relationship between Christ and the Church in each passage?  What do these reveal about Christ’s view/value of His Church?  How might we align our view with Christ’ view of the Church?</a:t>
            </a:r>
            <a:endParaRPr b="1" sz="1200" u="sng">
              <a:solidFill>
                <a:schemeClr val="dk1"/>
              </a:solidFill>
              <a:latin typeface="Calibri"/>
              <a:ea typeface="Calibri"/>
              <a:cs typeface="Calibri"/>
              <a:sym typeface="Calibri"/>
            </a:endParaRPr>
          </a:p>
        </p:txBody>
      </p:sp>
      <p:pic>
        <p:nvPicPr>
          <p:cNvPr descr="The man was Uzzah. As the Ark of the Covenant was being transported, the  oxen stumbled, and the Ark began to shift. Uzzah instinctively reached out  to steady it. Then God struck" id="117" name="Google Shape;117;p1"/>
          <p:cNvPicPr preferRelativeResize="0"/>
          <p:nvPr/>
        </p:nvPicPr>
        <p:blipFill rotWithShape="1">
          <a:blip r:embed="rId8">
            <a:alphaModFix/>
          </a:blip>
          <a:srcRect b="32243" l="0" r="1" t="36122"/>
          <a:stretch/>
        </p:blipFill>
        <p:spPr>
          <a:xfrm>
            <a:off x="128175" y="5495225"/>
            <a:ext cx="2258575" cy="1270212"/>
          </a:xfrm>
          <a:prstGeom prst="rect">
            <a:avLst/>
          </a:prstGeom>
          <a:noFill/>
          <a:ln>
            <a:noFill/>
          </a:ln>
        </p:spPr>
      </p:pic>
      <p:sp>
        <p:nvSpPr>
          <p:cNvPr id="118" name="Google Shape;118;p1"/>
          <p:cNvSpPr txBox="1"/>
          <p:nvPr/>
        </p:nvSpPr>
        <p:spPr>
          <a:xfrm>
            <a:off x="8394601" y="62548"/>
            <a:ext cx="3766405" cy="5232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400">
                <a:solidFill>
                  <a:schemeClr val="dk1"/>
                </a:solidFill>
                <a:latin typeface="Calibri"/>
                <a:ea typeface="Calibri"/>
                <a:cs typeface="Calibri"/>
                <a:sym typeface="Calibri"/>
              </a:rPr>
              <a:t>“We show how little we think of Christ by speaking endless negativity about his bride.”</a:t>
            </a:r>
            <a:endParaRPr/>
          </a:p>
        </p:txBody>
      </p:sp>
      <p:sp>
        <p:nvSpPr>
          <p:cNvPr id="119" name="Google Shape;119;p1"/>
          <p:cNvSpPr txBox="1"/>
          <p:nvPr/>
        </p:nvSpPr>
        <p:spPr>
          <a:xfrm>
            <a:off x="2703454" y="3756283"/>
            <a:ext cx="1147070" cy="230832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200">
                <a:solidFill>
                  <a:schemeClr val="dk1"/>
                </a:solidFill>
                <a:latin typeface="Calibri"/>
                <a:ea typeface="Calibri"/>
                <a:cs typeface="Calibri"/>
                <a:sym typeface="Calibri"/>
              </a:rPr>
              <a:t>If anyone destroys God’s temple, God will destroy that person; </a:t>
            </a:r>
            <a:endParaRPr/>
          </a:p>
          <a:p>
            <a:pPr indent="0" lvl="0" marL="0" marR="0" rtl="0" algn="l">
              <a:spcBef>
                <a:spcPts val="0"/>
              </a:spcBef>
              <a:spcAft>
                <a:spcPts val="0"/>
              </a:spcAft>
              <a:buNone/>
            </a:pPr>
            <a:r>
              <a:rPr b="1" lang="en-US" sz="1200">
                <a:solidFill>
                  <a:schemeClr val="dk1"/>
                </a:solidFill>
                <a:latin typeface="Calibri"/>
                <a:ea typeface="Calibri"/>
                <a:cs typeface="Calibri"/>
                <a:sym typeface="Calibri"/>
              </a:rPr>
              <a:t>for God’s temple is sacred, and you together are that temple.</a:t>
            </a:r>
            <a:endParaRPr/>
          </a:p>
          <a:p>
            <a:pPr indent="0" lvl="0" marL="0" marR="0" rtl="0" algn="l">
              <a:spcBef>
                <a:spcPts val="0"/>
              </a:spcBef>
              <a:spcAft>
                <a:spcPts val="0"/>
              </a:spcAft>
              <a:buNone/>
            </a:pPr>
            <a:r>
              <a:t/>
            </a:r>
            <a:endParaRPr b="1" sz="1200">
              <a:solidFill>
                <a:schemeClr val="dk1"/>
              </a:solidFill>
              <a:latin typeface="Calibri"/>
              <a:ea typeface="Calibri"/>
              <a:cs typeface="Calibri"/>
              <a:sym typeface="Calibri"/>
            </a:endParaRPr>
          </a:p>
        </p:txBody>
      </p:sp>
      <p:sp>
        <p:nvSpPr>
          <p:cNvPr id="120" name="Google Shape;120;p1"/>
          <p:cNvSpPr txBox="1"/>
          <p:nvPr/>
        </p:nvSpPr>
        <p:spPr>
          <a:xfrm>
            <a:off x="2651082" y="5930265"/>
            <a:ext cx="1172807" cy="40011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1000">
                <a:solidFill>
                  <a:schemeClr val="dk1"/>
                </a:solidFill>
                <a:latin typeface="Calibri"/>
                <a:ea typeface="Calibri"/>
                <a:cs typeface="Calibri"/>
                <a:sym typeface="Calibri"/>
              </a:rPr>
              <a:t>1 Corinthians 3:17</a:t>
            </a:r>
            <a:endParaRPr i="1" sz="10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0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2016-02-01T21:35:14Z</dcterms:created>
  <dc:creator>Owner</dc:creator>
</cp:coreProperties>
</file>