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1" r:id="rId6"/>
    <p:sldId id="257" r:id="rId7"/>
    <p:sldId id="258" r:id="rId8"/>
    <p:sldId id="285" r:id="rId9"/>
    <p:sldId id="260" r:id="rId10"/>
    <p:sldId id="261" r:id="rId11"/>
    <p:sldId id="262" r:id="rId12"/>
    <p:sldId id="263" r:id="rId13"/>
    <p:sldId id="264" r:id="rId14"/>
    <p:sldId id="272" r:id="rId15"/>
    <p:sldId id="265" r:id="rId16"/>
    <p:sldId id="266" r:id="rId17"/>
    <p:sldId id="273" r:id="rId18"/>
    <p:sldId id="267" r:id="rId19"/>
    <p:sldId id="268" r:id="rId20"/>
    <p:sldId id="274" r:id="rId21"/>
    <p:sldId id="275" r:id="rId22"/>
    <p:sldId id="269" r:id="rId23"/>
    <p:sldId id="276" r:id="rId24"/>
    <p:sldId id="277" r:id="rId25"/>
    <p:sldId id="278" r:id="rId26"/>
    <p:sldId id="279" r:id="rId27"/>
    <p:sldId id="280" r:id="rId28"/>
    <p:sldId id="281" r:id="rId29"/>
    <p:sldId id="282" r:id="rId30"/>
    <p:sldId id="283" r:id="rId31"/>
    <p:sldId id="270" r:id="rId32"/>
    <p:sldId id="284" r:id="rId33"/>
  </p:sldIdLst>
  <p:sldSz cx="18288000" cy="10287000"/>
  <p:notesSz cx="6858000" cy="9144000"/>
  <p:embeddedFontLst>
    <p:embeddedFont>
      <p:font typeface="Helvetica" panose="020B0604020202020204" pitchFamily="34" charset="0"/>
      <p:regular r:id="rId34"/>
      <p:bold r:id="rId35"/>
      <p:italic r:id="rId36"/>
      <p:boldItalic r:id="rId37"/>
    </p:embeddedFont>
    <p:embeddedFont>
      <p:font typeface="Helvetica Now" panose="020B0604020202020204" charset="0"/>
      <p:regular r:id="rId38"/>
    </p:embeddedFont>
    <p:embeddedFont>
      <p:font typeface="Sistina"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731"/>
    <a:srgbClr val="0A2129"/>
    <a:srgbClr val="111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40A68-3B2A-8B48-A6CF-89CE297E71A6}" v="34" dt="2026-05-06T14:25:37.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21"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TextBox 3"/>
          <p:cNvSpPr txBox="1"/>
          <p:nvPr/>
        </p:nvSpPr>
        <p:spPr>
          <a:xfrm>
            <a:off x="4398578" y="2729865"/>
            <a:ext cx="8909798" cy="1730602"/>
          </a:xfrm>
          <a:prstGeom prst="rect">
            <a:avLst/>
          </a:prstGeom>
        </p:spPr>
        <p:txBody>
          <a:bodyPr lIns="0" tIns="0" rIns="0" bIns="0" rtlCol="0" anchor="t">
            <a:spAutoFit/>
          </a:bodyPr>
          <a:lstStyle/>
          <a:p>
            <a:pPr algn="just">
              <a:lnSpc>
                <a:spcPts val="14560"/>
              </a:lnSpc>
            </a:pPr>
            <a:r>
              <a:rPr lang="en-US" sz="10400" spc="-832" dirty="0">
                <a:solidFill>
                  <a:srgbClr val="FFFEF9"/>
                </a:solidFill>
                <a:latin typeface="Sistina"/>
                <a:ea typeface="Sistina"/>
                <a:cs typeface="Sistina"/>
                <a:sym typeface="Sistina"/>
              </a:rPr>
              <a:t>A TRUSTED </a:t>
            </a:r>
          </a:p>
        </p:txBody>
      </p:sp>
      <p:sp>
        <p:nvSpPr>
          <p:cNvPr id="4" name="TextBox 4"/>
          <p:cNvSpPr txBox="1"/>
          <p:nvPr/>
        </p:nvSpPr>
        <p:spPr>
          <a:xfrm>
            <a:off x="3089540" y="3431913"/>
            <a:ext cx="12108920" cy="3320653"/>
          </a:xfrm>
          <a:prstGeom prst="rect">
            <a:avLst/>
          </a:prstGeom>
        </p:spPr>
        <p:txBody>
          <a:bodyPr lIns="0" tIns="0" rIns="0" bIns="0" rtlCol="0" anchor="t">
            <a:spAutoFit/>
          </a:bodyPr>
          <a:lstStyle/>
          <a:p>
            <a:pPr algn="ctr">
              <a:lnSpc>
                <a:spcPts val="28000"/>
              </a:lnSpc>
            </a:pPr>
            <a:r>
              <a:rPr lang="en-US" sz="20000" spc="-1600" dirty="0">
                <a:solidFill>
                  <a:srgbClr val="FFFEF9"/>
                </a:solidFill>
                <a:latin typeface="Sistina"/>
                <a:ea typeface="Sistina"/>
                <a:cs typeface="Sistina"/>
                <a:sym typeface="Sistina"/>
              </a:rPr>
              <a:t>VOICE</a:t>
            </a:r>
          </a:p>
        </p:txBody>
      </p:sp>
      <p:sp>
        <p:nvSpPr>
          <p:cNvPr id="5" name="TextBox 5"/>
          <p:cNvSpPr txBox="1"/>
          <p:nvPr/>
        </p:nvSpPr>
        <p:spPr>
          <a:xfrm>
            <a:off x="1219200" y="8691245"/>
            <a:ext cx="5334000" cy="666849"/>
          </a:xfrm>
          <a:prstGeom prst="rect">
            <a:avLst/>
          </a:prstGeom>
        </p:spPr>
        <p:txBody>
          <a:bodyPr wrap="square" lIns="0" tIns="0" rIns="0" bIns="0" rtlCol="0" anchor="t">
            <a:spAutoFit/>
          </a:bodyPr>
          <a:lstStyle/>
          <a:p>
            <a:pPr algn="l">
              <a:lnSpc>
                <a:spcPts val="5179"/>
              </a:lnSpc>
            </a:pPr>
            <a:r>
              <a:rPr lang="en-US" sz="4400" spc="-295" dirty="0">
                <a:solidFill>
                  <a:srgbClr val="FFFEF9"/>
                </a:solidFill>
                <a:latin typeface="Sistina"/>
                <a:ea typeface="Sistina"/>
                <a:cs typeface="Sistina"/>
                <a:sym typeface="Sistina"/>
              </a:rPr>
              <a:t>BISHOP KAYE KOLDE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p:cNvSpPr txBox="1"/>
          <p:nvPr/>
        </p:nvSpPr>
        <p:spPr>
          <a:xfrm>
            <a:off x="1154761" y="3354475"/>
            <a:ext cx="13639516" cy="3385542"/>
          </a:xfrm>
          <a:prstGeom prst="rect">
            <a:avLst/>
          </a:prstGeom>
        </p:spPr>
        <p:txBody>
          <a:bodyPr lIns="0" tIns="0" rIns="0" bIns="0" rtlCol="0" anchor="t">
            <a:spAutoFit/>
          </a:bodyPr>
          <a:lstStyle/>
          <a:p>
            <a:pPr algn="ctr">
              <a:lnSpc>
                <a:spcPts val="8799"/>
              </a:lnSpc>
            </a:pPr>
            <a:r>
              <a:rPr lang="en-US" sz="8799" dirty="0">
                <a:solidFill>
                  <a:srgbClr val="52575B"/>
                </a:solidFill>
                <a:latin typeface="Sistina"/>
                <a:ea typeface="Sistina"/>
                <a:cs typeface="Sistina"/>
                <a:sym typeface="Sistina"/>
              </a:rPr>
              <a:t>How do we model discerning which voices to listen to and trust? </a:t>
            </a:r>
          </a:p>
        </p:txBody>
      </p:sp>
      <p:sp>
        <p:nvSpPr>
          <p:cNvPr id="5" name="TextBox 5"/>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8BDE-C809-A74A-7DB3-25B596511B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2A0480-3652-84BC-541A-3DB6D5C439BA}"/>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A5925A3E-C8E6-71A0-0587-D82503EA4CC7}"/>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2EE2C41A-C77A-4660-9D19-C8683F715E42}"/>
              </a:ext>
            </a:extLst>
          </p:cNvPr>
          <p:cNvSpPr txBox="1"/>
          <p:nvPr/>
        </p:nvSpPr>
        <p:spPr>
          <a:xfrm>
            <a:off x="1154761" y="3354475"/>
            <a:ext cx="13639516" cy="3385542"/>
          </a:xfrm>
          <a:prstGeom prst="rect">
            <a:avLst/>
          </a:prstGeom>
        </p:spPr>
        <p:txBody>
          <a:bodyPr lIns="0" tIns="0" rIns="0" bIns="0" rtlCol="0" anchor="t">
            <a:spAutoFit/>
          </a:bodyPr>
          <a:lstStyle/>
          <a:p>
            <a:pPr algn="ctr">
              <a:lnSpc>
                <a:spcPts val="8799"/>
              </a:lnSpc>
            </a:pPr>
            <a:r>
              <a:rPr lang="en-US" sz="8799" dirty="0">
                <a:solidFill>
                  <a:srgbClr val="52575B"/>
                </a:solidFill>
                <a:latin typeface="Sistina"/>
                <a:ea typeface="Sistina"/>
                <a:cs typeface="Sistina"/>
                <a:sym typeface="Sistina"/>
              </a:rPr>
              <a:t>THE OBVIOUS ANSWER:</a:t>
            </a:r>
          </a:p>
          <a:p>
            <a:pPr algn="ctr">
              <a:lnSpc>
                <a:spcPts val="8799"/>
              </a:lnSpc>
            </a:pPr>
            <a:r>
              <a:rPr lang="en-US" sz="8799" dirty="0">
                <a:solidFill>
                  <a:srgbClr val="52575B"/>
                </a:solidFill>
                <a:latin typeface="Sistina"/>
                <a:ea typeface="Sistina"/>
                <a:cs typeface="Sistina"/>
                <a:sym typeface="Sistina"/>
              </a:rPr>
              <a:t>Prioritize obedience over everything!</a:t>
            </a:r>
          </a:p>
        </p:txBody>
      </p:sp>
      <p:sp>
        <p:nvSpPr>
          <p:cNvPr id="5" name="TextBox 5">
            <a:extLst>
              <a:ext uri="{FF2B5EF4-FFF2-40B4-BE49-F238E27FC236}">
                <a16:creationId xmlns:a16="http://schemas.microsoft.com/office/drawing/2014/main" id="{2DED330B-C55C-FD90-A5E6-75EEE72FD4DA}"/>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296722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p:cNvSpPr txBox="1"/>
          <p:nvPr/>
        </p:nvSpPr>
        <p:spPr>
          <a:xfrm>
            <a:off x="2882506" y="2782277"/>
            <a:ext cx="12522987" cy="4614405"/>
          </a:xfrm>
          <a:prstGeom prst="rect">
            <a:avLst/>
          </a:prstGeom>
        </p:spPr>
        <p:txBody>
          <a:bodyPr lIns="0" tIns="0" rIns="0" bIns="0" rtlCol="0" anchor="t">
            <a:spAutoFit/>
          </a:bodyPr>
          <a:lstStyle/>
          <a:p>
            <a:pPr algn="ctr">
              <a:lnSpc>
                <a:spcPts val="5219"/>
              </a:lnSpc>
            </a:pPr>
            <a:r>
              <a:rPr lang="en-US" sz="3600" baseline="30000" dirty="0">
                <a:solidFill>
                  <a:srgbClr val="111F2F"/>
                </a:solidFill>
                <a:latin typeface="Helvetica" pitchFamily="2" charset="0"/>
              </a:rPr>
              <a:t>11 </a:t>
            </a:r>
            <a:r>
              <a:rPr lang="en-US" sz="3600" dirty="0">
                <a:solidFill>
                  <a:srgbClr val="111F2F"/>
                </a:solidFill>
                <a:latin typeface="Helvetica" pitchFamily="2" charset="0"/>
              </a:rPr>
              <a:t>NOW THERE WAS A CERTAIN OLD PROPHET LIVING IN BETHEL, WHOSE SONS CAME AND TOLD HIM ALL THAT THE MAN OF GOD HAD DONE THERE THAT DAY. THEY ALSO TOLD THEIR FATHER WHAT HE HAD SAID TO THE KING. </a:t>
            </a:r>
            <a:r>
              <a:rPr lang="en-US" sz="3600" baseline="30000" dirty="0">
                <a:solidFill>
                  <a:srgbClr val="111F2F"/>
                </a:solidFill>
                <a:latin typeface="Helvetica" pitchFamily="2" charset="0"/>
              </a:rPr>
              <a:t>12 </a:t>
            </a:r>
            <a:r>
              <a:rPr lang="en-US" sz="3600" dirty="0">
                <a:solidFill>
                  <a:srgbClr val="111F2F"/>
                </a:solidFill>
                <a:latin typeface="Helvetica" pitchFamily="2" charset="0"/>
              </a:rPr>
              <a:t>THEIR FATHER ASKED THEM, “WHICH WAY DID HE GO?” AND HIS SONS SHOWED HIM WHICH ROAD THE MAN OF GOD FROM JUDAH HAD TAKEN. </a:t>
            </a:r>
            <a:endParaRPr lang="en-US" sz="4800" spc="173" dirty="0">
              <a:solidFill>
                <a:srgbClr val="111F2F"/>
              </a:solidFill>
              <a:latin typeface="Helvetica" pitchFamily="2" charset="0"/>
              <a:ea typeface="Helvetica Now"/>
              <a:cs typeface="Helvetica Now"/>
              <a:sym typeface="Helvetica Now"/>
            </a:endParaRP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p:cNvSpPr txBox="1"/>
          <p:nvPr/>
        </p:nvSpPr>
        <p:spPr>
          <a:xfrm>
            <a:off x="2882506" y="2557813"/>
            <a:ext cx="12522987" cy="5608395"/>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13 </a:t>
            </a:r>
            <a:r>
              <a:rPr lang="en-US" sz="3600" dirty="0">
                <a:solidFill>
                  <a:srgbClr val="111F2F"/>
                </a:solidFill>
                <a:latin typeface="Helvetica" pitchFamily="2" charset="0"/>
              </a:rPr>
              <a:t>SO HE SAID TO HIS SONS, “SADDLE THE DONKEY FOR ME.” AND WHEN THEY HAD SADDLED THE DONKEY FOR HIM, HE MOUNTED IT </a:t>
            </a:r>
            <a:r>
              <a:rPr lang="en-US" sz="3600" baseline="30000" dirty="0">
                <a:solidFill>
                  <a:srgbClr val="111F2F"/>
                </a:solidFill>
                <a:latin typeface="Helvetica" pitchFamily="2" charset="0"/>
              </a:rPr>
              <a:t>14 </a:t>
            </a:r>
            <a:r>
              <a:rPr lang="en-US" sz="3600" dirty="0">
                <a:solidFill>
                  <a:srgbClr val="111F2F"/>
                </a:solidFill>
                <a:latin typeface="Helvetica" pitchFamily="2" charset="0"/>
              </a:rPr>
              <a:t>AND RODE AFTER THE MAN OF GOD. HE FOUND HIM SITTING UNDER AN OAK TREE AND ASKED, “ARE YOU THE MAN OF GOD WHO CAME FROM JUDAH?” </a:t>
            </a:r>
          </a:p>
          <a:p>
            <a:pPr algn="ctr"/>
            <a:r>
              <a:rPr lang="en-US" sz="3600" dirty="0">
                <a:solidFill>
                  <a:srgbClr val="111F2F"/>
                </a:solidFill>
                <a:latin typeface="Helvetica" pitchFamily="2" charset="0"/>
              </a:rPr>
              <a:t>“I AM,” HE REPLIED. </a:t>
            </a:r>
          </a:p>
          <a:p>
            <a:pPr algn="ctr"/>
            <a:r>
              <a:rPr lang="en-US" sz="3600" baseline="30000" dirty="0">
                <a:solidFill>
                  <a:srgbClr val="111F2F"/>
                </a:solidFill>
                <a:latin typeface="Helvetica" pitchFamily="2" charset="0"/>
              </a:rPr>
              <a:t>15 </a:t>
            </a:r>
            <a:r>
              <a:rPr lang="en-US" sz="3600" dirty="0">
                <a:solidFill>
                  <a:srgbClr val="111F2F"/>
                </a:solidFill>
                <a:latin typeface="Helvetica" pitchFamily="2" charset="0"/>
              </a:rPr>
              <a:t>SO THE PROPHET SAID TO HIM, “COME HOME WITH ME AND EAT.” </a:t>
            </a:r>
          </a:p>
          <a:p>
            <a:pPr algn="ctr">
              <a:lnSpc>
                <a:spcPts val="5039"/>
              </a:lnSpc>
            </a:pPr>
            <a:endParaRPr lang="en-US" sz="4400" spc="167" dirty="0">
              <a:solidFill>
                <a:srgbClr val="111F2F"/>
              </a:solidFill>
              <a:latin typeface="Helvetica" pitchFamily="2" charset="0"/>
              <a:ea typeface="Helvetica Now"/>
              <a:cs typeface="Helvetica Now"/>
              <a:sym typeface="Helvetica Now"/>
            </a:endParaRP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EA63-446A-7377-70B7-674A2031E5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678CA8-38F3-98DE-D06D-415B3531F681}"/>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D2A6E697-EC93-1EA4-F059-AC673E3D3622}"/>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CD6D4991-9C31-33CB-7EF6-B5754F322726}"/>
              </a:ext>
            </a:extLst>
          </p:cNvPr>
          <p:cNvSpPr txBox="1"/>
          <p:nvPr/>
        </p:nvSpPr>
        <p:spPr>
          <a:xfrm>
            <a:off x="1154761" y="3354475"/>
            <a:ext cx="13639516" cy="4514056"/>
          </a:xfrm>
          <a:prstGeom prst="rect">
            <a:avLst/>
          </a:prstGeom>
        </p:spPr>
        <p:txBody>
          <a:bodyPr lIns="0" tIns="0" rIns="0" bIns="0" rtlCol="0" anchor="t">
            <a:spAutoFit/>
          </a:bodyPr>
          <a:lstStyle/>
          <a:p>
            <a:pPr algn="ctr">
              <a:lnSpc>
                <a:spcPts val="8799"/>
              </a:lnSpc>
            </a:pPr>
            <a:r>
              <a:rPr lang="en-US" sz="8799" b="1" dirty="0">
                <a:solidFill>
                  <a:srgbClr val="52575B"/>
                </a:solidFill>
                <a:latin typeface="Sistina"/>
                <a:ea typeface="Sistina"/>
                <a:cs typeface="Sistina"/>
                <a:sym typeface="Sistina"/>
              </a:rPr>
              <a:t>What motivated </a:t>
            </a:r>
            <a:r>
              <a:rPr lang="en-US" sz="8799" dirty="0">
                <a:solidFill>
                  <a:srgbClr val="52575B"/>
                </a:solidFill>
                <a:latin typeface="Sistina"/>
                <a:ea typeface="Sistina"/>
                <a:cs typeface="Sistina"/>
                <a:sym typeface="Sistina"/>
              </a:rPr>
              <a:t>this old prophet to go chasing down the man of God on his journey home?</a:t>
            </a:r>
          </a:p>
        </p:txBody>
      </p:sp>
      <p:sp>
        <p:nvSpPr>
          <p:cNvPr id="5" name="TextBox 5">
            <a:extLst>
              <a:ext uri="{FF2B5EF4-FFF2-40B4-BE49-F238E27FC236}">
                <a16:creationId xmlns:a16="http://schemas.microsoft.com/office/drawing/2014/main" id="{E69F7EB1-2C12-E445-029B-B1242E7220C8}"/>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50016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p:cNvSpPr txBox="1"/>
          <p:nvPr/>
        </p:nvSpPr>
        <p:spPr>
          <a:xfrm>
            <a:off x="2882506" y="3086100"/>
            <a:ext cx="12522987" cy="3323987"/>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16 </a:t>
            </a:r>
            <a:r>
              <a:rPr lang="en-US" sz="3600" dirty="0">
                <a:solidFill>
                  <a:srgbClr val="111F2F"/>
                </a:solidFill>
                <a:latin typeface="Helvetica" pitchFamily="2" charset="0"/>
              </a:rPr>
              <a:t>THE MAN OF GOD SAID, “I CANNOT TURN BACK AND GO WITH YOU, NOR CAN I EAT BREAD OR DRINK WATER WITH YOU IN THIS PLACE. </a:t>
            </a:r>
            <a:r>
              <a:rPr lang="en-US" sz="3600" baseline="30000" dirty="0">
                <a:solidFill>
                  <a:srgbClr val="111F2F"/>
                </a:solidFill>
                <a:latin typeface="Helvetica" pitchFamily="2" charset="0"/>
              </a:rPr>
              <a:t>17 </a:t>
            </a:r>
            <a:r>
              <a:rPr lang="en-US" sz="3600" dirty="0">
                <a:solidFill>
                  <a:srgbClr val="111F2F"/>
                </a:solidFill>
                <a:latin typeface="Helvetica" pitchFamily="2" charset="0"/>
              </a:rPr>
              <a:t>I HAVE BEEN TOLD BY THE WORD OF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‘YOU MUST NOT EAT BREAD OR DRINK WATER THERE OR RETURN BY THE WAY YOU CAME.’ ” </a:t>
            </a: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p:cNvSpPr txBox="1"/>
          <p:nvPr/>
        </p:nvSpPr>
        <p:spPr>
          <a:xfrm>
            <a:off x="2882506" y="3086100"/>
            <a:ext cx="12522987" cy="3877985"/>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18 </a:t>
            </a:r>
            <a:r>
              <a:rPr lang="en-US" sz="3600" dirty="0">
                <a:solidFill>
                  <a:srgbClr val="111F2F"/>
                </a:solidFill>
                <a:latin typeface="Helvetica" pitchFamily="2" charset="0"/>
              </a:rPr>
              <a:t>THE OLD PROPHET ANSWERED, “I TOO AM A PROPHET, AS YOU ARE. AND AN ANGEL SAID TO ME BY THE WORD OF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‘BRING HIM BACK WITH YOU TO YOUR HOUSE SO THAT HE MAY EAT BREAD AND DRINK WATER.’ ” (BUT HE WAS LYING TO HIM.) </a:t>
            </a:r>
            <a:r>
              <a:rPr lang="en-US" sz="3600" baseline="30000" dirty="0">
                <a:solidFill>
                  <a:srgbClr val="111F2F"/>
                </a:solidFill>
                <a:latin typeface="Helvetica" pitchFamily="2" charset="0"/>
              </a:rPr>
              <a:t>19 </a:t>
            </a:r>
            <a:r>
              <a:rPr lang="en-US" sz="3600" dirty="0">
                <a:solidFill>
                  <a:srgbClr val="111F2F"/>
                </a:solidFill>
                <a:latin typeface="Helvetica" pitchFamily="2" charset="0"/>
              </a:rPr>
              <a:t>SO THE MAN OF GOD RETURNED WITH HIM AND ATE AND DRANK IN HIS HOUSE. </a:t>
            </a: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6636-4E76-57A3-44C6-A5747E415C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9DEDE2E-BC07-B734-09ED-5AA4B357A223}"/>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5CD86156-E2BD-E05D-E7F6-31C4C6B0A851}"/>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CD106F47-321D-3C56-B73F-CB05332EC696}"/>
              </a:ext>
            </a:extLst>
          </p:cNvPr>
          <p:cNvSpPr txBox="1"/>
          <p:nvPr/>
        </p:nvSpPr>
        <p:spPr>
          <a:xfrm>
            <a:off x="1154761" y="3354475"/>
            <a:ext cx="13639516" cy="3385542"/>
          </a:xfrm>
          <a:prstGeom prst="rect">
            <a:avLst/>
          </a:prstGeom>
        </p:spPr>
        <p:txBody>
          <a:bodyPr lIns="0" tIns="0" rIns="0" bIns="0" rtlCol="0" anchor="t">
            <a:spAutoFit/>
          </a:bodyPr>
          <a:lstStyle/>
          <a:p>
            <a:pPr algn="ctr">
              <a:lnSpc>
                <a:spcPts val="8799"/>
              </a:lnSpc>
            </a:pPr>
            <a:r>
              <a:rPr lang="en-US" sz="8799" b="1" dirty="0">
                <a:solidFill>
                  <a:srgbClr val="52575B"/>
                </a:solidFill>
                <a:latin typeface="Sistina"/>
                <a:ea typeface="Sistina"/>
                <a:cs typeface="Sistina"/>
                <a:sym typeface="Sistina"/>
              </a:rPr>
              <a:t>Why </a:t>
            </a:r>
            <a:r>
              <a:rPr lang="en-US" sz="8799" dirty="0">
                <a:solidFill>
                  <a:srgbClr val="52575B"/>
                </a:solidFill>
                <a:latin typeface="Sistina"/>
                <a:ea typeface="Sistina"/>
                <a:cs typeface="Sistina"/>
                <a:sym typeface="Sistina"/>
              </a:rPr>
              <a:t>did he lie to manipulate the younger prophet?</a:t>
            </a:r>
          </a:p>
        </p:txBody>
      </p:sp>
      <p:sp>
        <p:nvSpPr>
          <p:cNvPr id="5" name="TextBox 5">
            <a:extLst>
              <a:ext uri="{FF2B5EF4-FFF2-40B4-BE49-F238E27FC236}">
                <a16:creationId xmlns:a16="http://schemas.microsoft.com/office/drawing/2014/main" id="{5BAE063D-FD0F-4F8D-0D14-BA37A0656893}"/>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186653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440B-6475-EB16-8A6E-354872E2D9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4A3E9B2-84F6-932A-51A8-5335D4EE80C9}"/>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3EB5B660-8960-23CE-D995-B95835C3D869}"/>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79FA2409-BFB2-E5A9-5FF5-C436C192147B}"/>
              </a:ext>
            </a:extLst>
          </p:cNvPr>
          <p:cNvSpPr txBox="1"/>
          <p:nvPr/>
        </p:nvSpPr>
        <p:spPr>
          <a:xfrm>
            <a:off x="1035008" y="2406261"/>
            <a:ext cx="13639516" cy="5642570"/>
          </a:xfrm>
          <a:prstGeom prst="rect">
            <a:avLst/>
          </a:prstGeom>
        </p:spPr>
        <p:txBody>
          <a:bodyPr lIns="0" tIns="0" rIns="0" bIns="0" rtlCol="0" anchor="t">
            <a:spAutoFit/>
          </a:bodyPr>
          <a:lstStyle/>
          <a:p>
            <a:pPr algn="ctr">
              <a:lnSpc>
                <a:spcPts val="8799"/>
              </a:lnSpc>
            </a:pPr>
            <a:r>
              <a:rPr lang="en-US" sz="8799" b="1" dirty="0">
                <a:solidFill>
                  <a:srgbClr val="52575B"/>
                </a:solidFill>
                <a:latin typeface="Sistina"/>
                <a:ea typeface="Sistina"/>
                <a:cs typeface="Sistina"/>
                <a:sym typeface="Sistina"/>
              </a:rPr>
              <a:t>Why </a:t>
            </a:r>
            <a:r>
              <a:rPr lang="en-US" sz="8799" dirty="0">
                <a:solidFill>
                  <a:srgbClr val="52575B"/>
                </a:solidFill>
                <a:latin typeface="Sistina"/>
                <a:ea typeface="Sistina"/>
                <a:cs typeface="Sistina"/>
                <a:sym typeface="Sistina"/>
              </a:rPr>
              <a:t>did the man of God give in now and disobey what God had instructed him, when he was so brave and bold before?</a:t>
            </a:r>
          </a:p>
        </p:txBody>
      </p:sp>
      <p:sp>
        <p:nvSpPr>
          <p:cNvPr id="5" name="TextBox 5">
            <a:extLst>
              <a:ext uri="{FF2B5EF4-FFF2-40B4-BE49-F238E27FC236}">
                <a16:creationId xmlns:a16="http://schemas.microsoft.com/office/drawing/2014/main" id="{E6A013E2-C79B-8E49-16ED-3CA10255311E}"/>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202969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p:cNvSpPr txBox="1"/>
          <p:nvPr/>
        </p:nvSpPr>
        <p:spPr>
          <a:xfrm>
            <a:off x="2882506" y="2688127"/>
            <a:ext cx="12522987" cy="4628575"/>
          </a:xfrm>
          <a:prstGeom prst="rect">
            <a:avLst/>
          </a:prstGeom>
        </p:spPr>
        <p:txBody>
          <a:bodyPr lIns="0" tIns="0" rIns="0" bIns="0" rtlCol="0" anchor="t">
            <a:spAutoFit/>
          </a:bodyPr>
          <a:lstStyle/>
          <a:p>
            <a:pPr algn="ctr">
              <a:lnSpc>
                <a:spcPts val="5219"/>
              </a:lnSpc>
            </a:pPr>
            <a:r>
              <a:rPr lang="en-US" sz="3600" baseline="30000" dirty="0">
                <a:solidFill>
                  <a:srgbClr val="111F2F"/>
                </a:solidFill>
                <a:latin typeface="Helvetica" pitchFamily="2" charset="0"/>
              </a:rPr>
              <a:t>20 </a:t>
            </a:r>
            <a:r>
              <a:rPr lang="en-US" sz="3600" dirty="0">
                <a:solidFill>
                  <a:srgbClr val="111F2F"/>
                </a:solidFill>
                <a:latin typeface="Helvetica" pitchFamily="2" charset="0"/>
              </a:rPr>
              <a:t>WHILE THEY WERE SITTING AT THE TABLE, THE WORD OF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CAME TO THE OLD PROPHET WHO HAD BROUGHT HIM BACK. </a:t>
            </a:r>
            <a:r>
              <a:rPr lang="en-US" sz="3600" baseline="30000" dirty="0">
                <a:solidFill>
                  <a:srgbClr val="111F2F"/>
                </a:solidFill>
                <a:latin typeface="Helvetica" pitchFamily="2" charset="0"/>
              </a:rPr>
              <a:t>21 </a:t>
            </a:r>
            <a:r>
              <a:rPr lang="en-US" sz="3600" dirty="0">
                <a:solidFill>
                  <a:srgbClr val="111F2F"/>
                </a:solidFill>
                <a:latin typeface="Helvetica" pitchFamily="2" charset="0"/>
              </a:rPr>
              <a:t>HE CRIED OUT TO THE MAN OF GOD WHO HAD COME FROM JUDAH, “THIS IS WHAT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SAYS: ‘YOU HAVE DEFIED THE WORD OF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AND HAVE NOT KEPT THE COMMAND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YOUR GOD GAVE YOU. </a:t>
            </a:r>
            <a:endParaRPr lang="en-US" sz="4800" spc="173" dirty="0">
              <a:solidFill>
                <a:srgbClr val="111F2F"/>
              </a:solidFill>
              <a:latin typeface="Helvetica" pitchFamily="2" charset="0"/>
              <a:ea typeface="Helvetica Now"/>
              <a:cs typeface="Helvetica Now"/>
              <a:sym typeface="Helvetica Now"/>
            </a:endParaRP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7BEA-AD33-69CF-8C4F-574C7C727A9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38B64F-1A52-288E-5B85-3B9835CD06DB}"/>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F6CCDB34-17BC-A7BB-95BC-3896C6679093}"/>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B6FFBC73-0157-11A3-C400-79A21B30159C}"/>
              </a:ext>
            </a:extLst>
          </p:cNvPr>
          <p:cNvSpPr txBox="1"/>
          <p:nvPr/>
        </p:nvSpPr>
        <p:spPr>
          <a:xfrm>
            <a:off x="914400" y="1782055"/>
            <a:ext cx="13639516" cy="6696064"/>
          </a:xfrm>
          <a:prstGeom prst="rect">
            <a:avLst/>
          </a:prstGeom>
        </p:spPr>
        <p:txBody>
          <a:bodyPr lIns="0" tIns="0" rIns="0" bIns="0" rtlCol="0" anchor="t">
            <a:spAutoFit/>
          </a:bodyPr>
          <a:lstStyle/>
          <a:p>
            <a:pPr algn="ctr">
              <a:lnSpc>
                <a:spcPts val="8799"/>
              </a:lnSpc>
            </a:pPr>
            <a:r>
              <a:rPr lang="en-US" sz="7200" dirty="0">
                <a:solidFill>
                  <a:srgbClr val="52575B"/>
                </a:solidFill>
                <a:latin typeface="Sistina"/>
                <a:ea typeface="Sistina"/>
                <a:cs typeface="Sistina"/>
                <a:sym typeface="Sistina"/>
              </a:rPr>
              <a:t>“I know now, Lord, why you utter no answer. You yourself are the answer, before your face questions die away. What other answer would suffice?”</a:t>
            </a:r>
          </a:p>
          <a:p>
            <a:pPr algn="ctr">
              <a:lnSpc>
                <a:spcPts val="8799"/>
              </a:lnSpc>
            </a:pPr>
            <a:r>
              <a:rPr lang="en-US" sz="6600" dirty="0">
                <a:solidFill>
                  <a:srgbClr val="52575B"/>
                </a:solidFill>
                <a:latin typeface="Sistina"/>
                <a:ea typeface="Sistina"/>
                <a:cs typeface="Sistina"/>
                <a:sym typeface="Sistina"/>
              </a:rPr>
              <a:t>-- C.S. Lewis- </a:t>
            </a:r>
            <a:r>
              <a:rPr lang="en-US" sz="6600" i="1" dirty="0">
                <a:solidFill>
                  <a:srgbClr val="52575B"/>
                </a:solidFill>
                <a:latin typeface="Sistina"/>
                <a:ea typeface="Sistina"/>
                <a:cs typeface="Sistina"/>
                <a:sym typeface="Sistina"/>
              </a:rPr>
              <a:t>Till We Have Faces</a:t>
            </a:r>
            <a:endParaRPr lang="en-US" sz="6600" dirty="0">
              <a:solidFill>
                <a:srgbClr val="52575B"/>
              </a:solidFill>
              <a:latin typeface="Sistina"/>
              <a:ea typeface="Sistina"/>
              <a:cs typeface="Sistina"/>
              <a:sym typeface="Sistina"/>
            </a:endParaRPr>
          </a:p>
        </p:txBody>
      </p:sp>
      <p:sp>
        <p:nvSpPr>
          <p:cNvPr id="5" name="TextBox 5">
            <a:extLst>
              <a:ext uri="{FF2B5EF4-FFF2-40B4-BE49-F238E27FC236}">
                <a16:creationId xmlns:a16="http://schemas.microsoft.com/office/drawing/2014/main" id="{175993D3-3378-F4D5-E87A-5DCEAF421355}"/>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388461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87FFB-05B6-C7C5-15DD-E58D9B3610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50BBCD-3B31-ACA8-6FB5-49FD2ACE0BF0}"/>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CD43F1F6-D89B-CBDF-3A80-A477ADF3F4B6}"/>
              </a:ext>
            </a:extLst>
          </p:cNvPr>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a:extLst>
              <a:ext uri="{FF2B5EF4-FFF2-40B4-BE49-F238E27FC236}">
                <a16:creationId xmlns:a16="http://schemas.microsoft.com/office/drawing/2014/main" id="{BDC5F24B-708B-95D2-89CE-F91FBA8B7687}"/>
              </a:ext>
            </a:extLst>
          </p:cNvPr>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a:extLst>
              <a:ext uri="{FF2B5EF4-FFF2-40B4-BE49-F238E27FC236}">
                <a16:creationId xmlns:a16="http://schemas.microsoft.com/office/drawing/2014/main" id="{6BCB3665-E02D-8E42-BEE0-332BE0BAEB3F}"/>
              </a:ext>
            </a:extLst>
          </p:cNvPr>
          <p:cNvSpPr txBox="1"/>
          <p:nvPr/>
        </p:nvSpPr>
        <p:spPr>
          <a:xfrm>
            <a:off x="2882506" y="2688127"/>
            <a:ext cx="12522987" cy="4431983"/>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22 </a:t>
            </a:r>
            <a:r>
              <a:rPr lang="en-US" sz="3600" dirty="0">
                <a:solidFill>
                  <a:srgbClr val="111F2F"/>
                </a:solidFill>
                <a:latin typeface="Helvetica" pitchFamily="2" charset="0"/>
              </a:rPr>
              <a:t>YOU CAME BACK AND ATE BREAD AND DRANK WATER IN THE PLACE WHERE HE TOLD YOU NOT TO EAT OR DRINK. THEREFORE, YOUR BODY WILL NOT BE BURIED IN THE TOMB OF YOUR FATHERS.’ ” </a:t>
            </a:r>
          </a:p>
          <a:p>
            <a:pPr algn="ctr"/>
            <a:endParaRPr lang="en-US" sz="3600" dirty="0">
              <a:solidFill>
                <a:srgbClr val="111F2F"/>
              </a:solidFill>
              <a:latin typeface="Helvetica" pitchFamily="2" charset="0"/>
            </a:endParaRPr>
          </a:p>
          <a:p>
            <a:pPr algn="ctr"/>
            <a:r>
              <a:rPr lang="en-US" sz="3600" baseline="30000" dirty="0">
                <a:solidFill>
                  <a:srgbClr val="111F2F"/>
                </a:solidFill>
                <a:latin typeface="Helvetica" pitchFamily="2" charset="0"/>
              </a:rPr>
              <a:t>23 </a:t>
            </a:r>
            <a:r>
              <a:rPr lang="en-US" sz="3600" dirty="0">
                <a:solidFill>
                  <a:srgbClr val="111F2F"/>
                </a:solidFill>
                <a:latin typeface="Helvetica" pitchFamily="2" charset="0"/>
              </a:rPr>
              <a:t>WHEN THE MAN OF GOD HAD FINISHED EATING AND DRINKING, THE PROPHET WHO HAD BROUGHT HIM BACK SADDLED HIS DONKEY FOR HIM. </a:t>
            </a:r>
          </a:p>
        </p:txBody>
      </p:sp>
      <p:sp>
        <p:nvSpPr>
          <p:cNvPr id="6" name="TextBox 6">
            <a:extLst>
              <a:ext uri="{FF2B5EF4-FFF2-40B4-BE49-F238E27FC236}">
                <a16:creationId xmlns:a16="http://schemas.microsoft.com/office/drawing/2014/main" id="{A25E7201-9226-2C67-BB8D-28FCDE7C1F9E}"/>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extLst>
      <p:ext uri="{BB962C8B-B14F-4D97-AF65-F5344CB8AC3E}">
        <p14:creationId xmlns:p14="http://schemas.microsoft.com/office/powerpoint/2010/main" val="420834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3B74-3F43-5771-F06D-9B928393922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E17CD6-4B6D-0111-E844-8C641951B31E}"/>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29F1ECB1-93E0-3EDC-FE79-DFE2CF01D5DB}"/>
              </a:ext>
            </a:extLst>
          </p:cNvPr>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a:extLst>
              <a:ext uri="{FF2B5EF4-FFF2-40B4-BE49-F238E27FC236}">
                <a16:creationId xmlns:a16="http://schemas.microsoft.com/office/drawing/2014/main" id="{BD46FDCE-0AB4-3152-F00E-32F02E9F08C2}"/>
              </a:ext>
            </a:extLst>
          </p:cNvPr>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13:11-25</a:t>
            </a:r>
          </a:p>
        </p:txBody>
      </p:sp>
      <p:sp>
        <p:nvSpPr>
          <p:cNvPr id="5" name="TextBox 5">
            <a:extLst>
              <a:ext uri="{FF2B5EF4-FFF2-40B4-BE49-F238E27FC236}">
                <a16:creationId xmlns:a16="http://schemas.microsoft.com/office/drawing/2014/main" id="{6044530C-8C76-59F4-748C-331CC485B467}"/>
              </a:ext>
            </a:extLst>
          </p:cNvPr>
          <p:cNvSpPr txBox="1"/>
          <p:nvPr/>
        </p:nvSpPr>
        <p:spPr>
          <a:xfrm>
            <a:off x="2882506" y="2688127"/>
            <a:ext cx="12522987" cy="4985980"/>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24 </a:t>
            </a:r>
            <a:r>
              <a:rPr lang="en-US" sz="3600" dirty="0">
                <a:solidFill>
                  <a:srgbClr val="111F2F"/>
                </a:solidFill>
                <a:latin typeface="Helvetica" pitchFamily="2" charset="0"/>
              </a:rPr>
              <a:t>AS HE WENT ON HIS WAY, A LION MET HIM ON THE ROAD AND KILLED HIM, AND HIS BODY WAS THROWN DOWN ON THE ROAD, WITH BOTH THE DONKEY AND THE LION STANDING BESIDE IT. </a:t>
            </a:r>
            <a:r>
              <a:rPr lang="en-US" sz="3600" baseline="30000" dirty="0">
                <a:solidFill>
                  <a:srgbClr val="111F2F"/>
                </a:solidFill>
                <a:latin typeface="Helvetica" pitchFamily="2" charset="0"/>
              </a:rPr>
              <a:t>25 </a:t>
            </a:r>
            <a:r>
              <a:rPr lang="en-US" sz="3600" dirty="0">
                <a:solidFill>
                  <a:srgbClr val="111F2F"/>
                </a:solidFill>
                <a:latin typeface="Helvetica" pitchFamily="2" charset="0"/>
              </a:rPr>
              <a:t>SOME PEOPLE WHO PASSED BY SAW THE BODY THROWN DOWN THERE, WITH THE LION STANDING BESIDE THE BODY, AND THEY WENT AND REPORTED IT IN THE CITY WHERE THE OLD PROPHET LIVED. </a:t>
            </a:r>
          </a:p>
          <a:p>
            <a:pPr algn="ctr"/>
            <a:r>
              <a:rPr lang="en-US" sz="3600" dirty="0">
                <a:solidFill>
                  <a:srgbClr val="111F2F"/>
                </a:solidFill>
                <a:latin typeface="Helvetica" pitchFamily="2" charset="0"/>
              </a:rPr>
              <a:t> </a:t>
            </a:r>
          </a:p>
        </p:txBody>
      </p:sp>
      <p:sp>
        <p:nvSpPr>
          <p:cNvPr id="6" name="TextBox 6">
            <a:extLst>
              <a:ext uri="{FF2B5EF4-FFF2-40B4-BE49-F238E27FC236}">
                <a16:creationId xmlns:a16="http://schemas.microsoft.com/office/drawing/2014/main" id="{8FCB58DA-5706-0A38-5063-C32C3925211D}"/>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extLst>
      <p:ext uri="{BB962C8B-B14F-4D97-AF65-F5344CB8AC3E}">
        <p14:creationId xmlns:p14="http://schemas.microsoft.com/office/powerpoint/2010/main" val="66229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69087-4906-299B-8CF1-C4620196C7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491770-F76F-22DC-D7E3-B0401D7DEFD3}"/>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8CFB9563-9F20-D8A4-C332-6B1E00B44A12}"/>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7188296C-3AF3-E1F6-32FC-B0781E72D162}"/>
              </a:ext>
            </a:extLst>
          </p:cNvPr>
          <p:cNvSpPr txBox="1"/>
          <p:nvPr/>
        </p:nvSpPr>
        <p:spPr>
          <a:xfrm>
            <a:off x="1035008" y="2406261"/>
            <a:ext cx="13639516" cy="4514056"/>
          </a:xfrm>
          <a:prstGeom prst="rect">
            <a:avLst/>
          </a:prstGeom>
        </p:spPr>
        <p:txBody>
          <a:bodyPr lIns="0" tIns="0" rIns="0" bIns="0" rtlCol="0" anchor="t">
            <a:spAutoFit/>
          </a:bodyPr>
          <a:lstStyle/>
          <a:p>
            <a:pPr algn="ctr">
              <a:lnSpc>
                <a:spcPts val="8799"/>
              </a:lnSpc>
            </a:pPr>
            <a:r>
              <a:rPr lang="en-US" sz="8799" dirty="0">
                <a:solidFill>
                  <a:srgbClr val="52575B"/>
                </a:solidFill>
                <a:latin typeface="Sistina"/>
                <a:ea typeface="Sistina"/>
                <a:cs typeface="Sistina"/>
                <a:sym typeface="Sistina"/>
              </a:rPr>
              <a:t>Why would God allow this kind of judgment, if the man of God had been deceived?</a:t>
            </a:r>
          </a:p>
        </p:txBody>
      </p:sp>
      <p:sp>
        <p:nvSpPr>
          <p:cNvPr id="5" name="TextBox 5">
            <a:extLst>
              <a:ext uri="{FF2B5EF4-FFF2-40B4-BE49-F238E27FC236}">
                <a16:creationId xmlns:a16="http://schemas.microsoft.com/office/drawing/2014/main" id="{3B05AE20-4325-B146-1778-779800C83489}"/>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390044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1582D-8CD8-AA38-CA3E-7B90E05BA6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7BB525-D476-FF90-24CA-4EDC62FEAB73}"/>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ADCBD46B-5B34-3B18-EF3F-59D0EF93A8AB}"/>
              </a:ext>
            </a:extLst>
          </p:cNvPr>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a:extLst>
              <a:ext uri="{FF2B5EF4-FFF2-40B4-BE49-F238E27FC236}">
                <a16:creationId xmlns:a16="http://schemas.microsoft.com/office/drawing/2014/main" id="{51081A30-26A4-657B-B3D1-9393443E643F}"/>
              </a:ext>
            </a:extLst>
          </p:cNvPr>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13:29-32</a:t>
            </a:r>
          </a:p>
        </p:txBody>
      </p:sp>
      <p:sp>
        <p:nvSpPr>
          <p:cNvPr id="5" name="TextBox 5">
            <a:extLst>
              <a:ext uri="{FF2B5EF4-FFF2-40B4-BE49-F238E27FC236}">
                <a16:creationId xmlns:a16="http://schemas.microsoft.com/office/drawing/2014/main" id="{8A0B79BE-9ACC-8BEE-260D-C65F9DF8DE23}"/>
              </a:ext>
            </a:extLst>
          </p:cNvPr>
          <p:cNvSpPr txBox="1"/>
          <p:nvPr/>
        </p:nvSpPr>
        <p:spPr>
          <a:xfrm>
            <a:off x="2882506" y="3009900"/>
            <a:ext cx="12522987" cy="3323987"/>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29 </a:t>
            </a:r>
            <a:r>
              <a:rPr lang="en-US" sz="3600" dirty="0">
                <a:solidFill>
                  <a:srgbClr val="111F2F"/>
                </a:solidFill>
                <a:latin typeface="Helvetica" pitchFamily="2" charset="0"/>
              </a:rPr>
              <a:t>SO THE PROPHET PICKED UP THE BODY OF THE MAN OF GOD, LAID IT ON THE DONKEY, AND BROUGHT IT BACK TO HIS OWN CITY TO MOURN FOR HIM AND BURY HIM. </a:t>
            </a:r>
            <a:r>
              <a:rPr lang="en-US" sz="3600" baseline="30000" dirty="0">
                <a:solidFill>
                  <a:srgbClr val="111F2F"/>
                </a:solidFill>
                <a:latin typeface="Helvetica" pitchFamily="2" charset="0"/>
              </a:rPr>
              <a:t>30  </a:t>
            </a:r>
            <a:r>
              <a:rPr lang="en-US" sz="3600" dirty="0">
                <a:solidFill>
                  <a:srgbClr val="111F2F"/>
                </a:solidFill>
                <a:latin typeface="Helvetica" pitchFamily="2" charset="0"/>
              </a:rPr>
              <a:t>THEN HE LAID THE BODY IN HIS OWN TOMB, AND THEY MOURNED OVER HIM AND SAID, “ALAS, MY BROTHER!” </a:t>
            </a:r>
          </a:p>
        </p:txBody>
      </p:sp>
      <p:sp>
        <p:nvSpPr>
          <p:cNvPr id="6" name="TextBox 6">
            <a:extLst>
              <a:ext uri="{FF2B5EF4-FFF2-40B4-BE49-F238E27FC236}">
                <a16:creationId xmlns:a16="http://schemas.microsoft.com/office/drawing/2014/main" id="{106AD770-3FD3-2FBA-7FA6-31DFF57A50B7}"/>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extLst>
      <p:ext uri="{BB962C8B-B14F-4D97-AF65-F5344CB8AC3E}">
        <p14:creationId xmlns:p14="http://schemas.microsoft.com/office/powerpoint/2010/main" val="816664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849A4-A99D-AA09-27D9-FEEF4515B6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394F7E-674D-73A2-A933-2D080E52C913}"/>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D6FFBF9C-1FA2-7444-7CED-582BAB74117F}"/>
              </a:ext>
            </a:extLst>
          </p:cNvPr>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a:extLst>
              <a:ext uri="{FF2B5EF4-FFF2-40B4-BE49-F238E27FC236}">
                <a16:creationId xmlns:a16="http://schemas.microsoft.com/office/drawing/2014/main" id="{433FE63E-CF95-9DB3-0238-6DC353512D41}"/>
              </a:ext>
            </a:extLst>
          </p:cNvPr>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13:29-32</a:t>
            </a:r>
          </a:p>
        </p:txBody>
      </p:sp>
      <p:sp>
        <p:nvSpPr>
          <p:cNvPr id="5" name="TextBox 5">
            <a:extLst>
              <a:ext uri="{FF2B5EF4-FFF2-40B4-BE49-F238E27FC236}">
                <a16:creationId xmlns:a16="http://schemas.microsoft.com/office/drawing/2014/main" id="{58642B5E-508B-AD34-7017-44F0F90B4E92}"/>
              </a:ext>
            </a:extLst>
          </p:cNvPr>
          <p:cNvSpPr txBox="1"/>
          <p:nvPr/>
        </p:nvSpPr>
        <p:spPr>
          <a:xfrm>
            <a:off x="2882506" y="3009900"/>
            <a:ext cx="12522987" cy="3877985"/>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31 </a:t>
            </a:r>
            <a:r>
              <a:rPr lang="en-US" sz="3600" dirty="0">
                <a:solidFill>
                  <a:srgbClr val="111F2F"/>
                </a:solidFill>
                <a:latin typeface="Helvetica" pitchFamily="2" charset="0"/>
              </a:rPr>
              <a:t>AFTER BURYING HIM, HE SAID TO HIS SONS, “WHEN I DIE, BURY ME IN THE GRAVE WHERE THE MAN OF GOD IS BURIED; LAY MY BONES BESIDE HIS BONES. </a:t>
            </a:r>
            <a:r>
              <a:rPr lang="en-US" sz="3600" baseline="30000" dirty="0">
                <a:solidFill>
                  <a:srgbClr val="111F2F"/>
                </a:solidFill>
                <a:latin typeface="Helvetica" pitchFamily="2" charset="0"/>
              </a:rPr>
              <a:t>32 </a:t>
            </a:r>
            <a:r>
              <a:rPr lang="en-US" sz="3600" dirty="0">
                <a:solidFill>
                  <a:srgbClr val="111F2F"/>
                </a:solidFill>
                <a:latin typeface="Helvetica" pitchFamily="2" charset="0"/>
              </a:rPr>
              <a:t>FOR THE MESSAGE HE DECLARED BY THE WORD OF THE LORD AGAINST THE ALTAR IN BETHEL AND AGAINST ALL THE SHRINES ON THE HIGH PLACES IN THE TOWNS OF SAMARIA WILL CERTAINLY COME TRUE.”</a:t>
            </a:r>
          </a:p>
        </p:txBody>
      </p:sp>
      <p:sp>
        <p:nvSpPr>
          <p:cNvPr id="6" name="TextBox 6">
            <a:extLst>
              <a:ext uri="{FF2B5EF4-FFF2-40B4-BE49-F238E27FC236}">
                <a16:creationId xmlns:a16="http://schemas.microsoft.com/office/drawing/2014/main" id="{3D5D26FC-8F5F-A18B-33E7-0257B7CB8AD9}"/>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extLst>
      <p:ext uri="{BB962C8B-B14F-4D97-AF65-F5344CB8AC3E}">
        <p14:creationId xmlns:p14="http://schemas.microsoft.com/office/powerpoint/2010/main" val="167855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F3B21-C7E5-0FCF-D085-D8E7CB03CF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CAA2E0-9BDC-DB9C-0321-B013802C9D04}"/>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0D7A747F-DFFA-5096-095D-7A63CD9F48D6}"/>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3ACB9627-7F5D-F7EA-2F0D-09E728EA78D8}"/>
              </a:ext>
            </a:extLst>
          </p:cNvPr>
          <p:cNvSpPr txBox="1"/>
          <p:nvPr/>
        </p:nvSpPr>
        <p:spPr>
          <a:xfrm>
            <a:off x="1035008" y="2406261"/>
            <a:ext cx="13639516" cy="3385542"/>
          </a:xfrm>
          <a:prstGeom prst="rect">
            <a:avLst/>
          </a:prstGeom>
        </p:spPr>
        <p:txBody>
          <a:bodyPr lIns="0" tIns="0" rIns="0" bIns="0" rtlCol="0" anchor="t">
            <a:spAutoFit/>
          </a:bodyPr>
          <a:lstStyle/>
          <a:p>
            <a:pPr algn="ctr">
              <a:lnSpc>
                <a:spcPts val="8799"/>
              </a:lnSpc>
            </a:pPr>
            <a:r>
              <a:rPr lang="en-US" sz="8799" dirty="0">
                <a:solidFill>
                  <a:srgbClr val="52575B"/>
                </a:solidFill>
                <a:latin typeface="Sistina"/>
                <a:ea typeface="Sistina"/>
                <a:cs typeface="Sistina"/>
                <a:sym typeface="Sistina"/>
              </a:rPr>
              <a:t>What kind of voice and example do I want to be for those I disciple and mentor?</a:t>
            </a:r>
          </a:p>
        </p:txBody>
      </p:sp>
      <p:sp>
        <p:nvSpPr>
          <p:cNvPr id="5" name="TextBox 5">
            <a:extLst>
              <a:ext uri="{FF2B5EF4-FFF2-40B4-BE49-F238E27FC236}">
                <a16:creationId xmlns:a16="http://schemas.microsoft.com/office/drawing/2014/main" id="{0CD3A0C9-FDC6-6CDB-B7CA-ABE80A94C60C}"/>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407288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4B719-5F90-422F-664C-4C0284853D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C0394F-8DC4-091C-FE3F-1457118CCF8C}"/>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1B9064D6-1A09-0582-77A3-3C4D1EF1F961}"/>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6D837536-57E3-BB4A-2253-20E00B54A948}"/>
              </a:ext>
            </a:extLst>
          </p:cNvPr>
          <p:cNvSpPr txBox="1"/>
          <p:nvPr/>
        </p:nvSpPr>
        <p:spPr>
          <a:xfrm>
            <a:off x="1035008" y="2886471"/>
            <a:ext cx="13639516" cy="2257028"/>
          </a:xfrm>
          <a:prstGeom prst="rect">
            <a:avLst/>
          </a:prstGeom>
        </p:spPr>
        <p:txBody>
          <a:bodyPr lIns="0" tIns="0" rIns="0" bIns="0" rtlCol="0" anchor="t">
            <a:spAutoFit/>
          </a:bodyPr>
          <a:lstStyle/>
          <a:p>
            <a:pPr algn="ctr">
              <a:lnSpc>
                <a:spcPts val="8799"/>
              </a:lnSpc>
            </a:pPr>
            <a:r>
              <a:rPr lang="en-US" sz="8799" b="1" dirty="0">
                <a:solidFill>
                  <a:srgbClr val="52575B"/>
                </a:solidFill>
                <a:latin typeface="Sistina"/>
                <a:ea typeface="Sistina"/>
                <a:cs typeface="Sistina"/>
                <a:sym typeface="Sistina"/>
              </a:rPr>
              <a:t>Am I– are you– a trusted voice?</a:t>
            </a:r>
          </a:p>
        </p:txBody>
      </p:sp>
      <p:sp>
        <p:nvSpPr>
          <p:cNvPr id="5" name="TextBox 5">
            <a:extLst>
              <a:ext uri="{FF2B5EF4-FFF2-40B4-BE49-F238E27FC236}">
                <a16:creationId xmlns:a16="http://schemas.microsoft.com/office/drawing/2014/main" id="{8536132C-8CFA-C7C5-C03B-4C3257B3CE45}"/>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246193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2E465-3C29-52DC-3714-7D6FD2F80E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C3CC8D-9E8E-2654-512A-41333ECA07F9}"/>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968C3D9B-9544-691D-0A7F-BAA1EBCB7F5D}"/>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CD05D916-CA20-8832-B2E2-450D94FF4F74}"/>
              </a:ext>
            </a:extLst>
          </p:cNvPr>
          <p:cNvSpPr txBox="1"/>
          <p:nvPr/>
        </p:nvSpPr>
        <p:spPr>
          <a:xfrm>
            <a:off x="1035008" y="2406261"/>
            <a:ext cx="13639516" cy="5642570"/>
          </a:xfrm>
          <a:prstGeom prst="rect">
            <a:avLst/>
          </a:prstGeom>
        </p:spPr>
        <p:txBody>
          <a:bodyPr lIns="0" tIns="0" rIns="0" bIns="0" rtlCol="0" anchor="t">
            <a:spAutoFit/>
          </a:bodyPr>
          <a:lstStyle/>
          <a:p>
            <a:pPr algn="ctr">
              <a:lnSpc>
                <a:spcPts val="8799"/>
              </a:lnSpc>
            </a:pPr>
            <a:r>
              <a:rPr lang="en-US" sz="8799" b="1" dirty="0">
                <a:solidFill>
                  <a:srgbClr val="52575B"/>
                </a:solidFill>
                <a:latin typeface="Sistina"/>
                <a:ea typeface="Sistina"/>
                <a:cs typeface="Sistina"/>
                <a:sym typeface="Sistina"/>
              </a:rPr>
              <a:t>And if so, is our voice affirming obedience to the spirit speaking, or misrepresenting it for our own purposes?</a:t>
            </a:r>
            <a:endParaRPr lang="en-US" sz="8799" dirty="0">
              <a:solidFill>
                <a:srgbClr val="52575B"/>
              </a:solidFill>
              <a:latin typeface="Sistina"/>
              <a:ea typeface="Sistina"/>
              <a:cs typeface="Sistina"/>
              <a:sym typeface="Sistina"/>
            </a:endParaRPr>
          </a:p>
        </p:txBody>
      </p:sp>
      <p:sp>
        <p:nvSpPr>
          <p:cNvPr id="5" name="TextBox 5">
            <a:extLst>
              <a:ext uri="{FF2B5EF4-FFF2-40B4-BE49-F238E27FC236}">
                <a16:creationId xmlns:a16="http://schemas.microsoft.com/office/drawing/2014/main" id="{FFF2878E-EBC4-28A6-F9E7-1495AA542EA6}"/>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378731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190328"/>
            <a:ext cx="13131064" cy="7906343"/>
          </a:xfrm>
          <a:custGeom>
            <a:avLst/>
            <a:gdLst/>
            <a:ahLst/>
            <a:cxnLst/>
            <a:rect l="l" t="t" r="r" b="b"/>
            <a:pathLst>
              <a:path w="13131064" h="7906343">
                <a:moveTo>
                  <a:pt x="0" y="0"/>
                </a:moveTo>
                <a:lnTo>
                  <a:pt x="13131064" y="0"/>
                </a:lnTo>
                <a:lnTo>
                  <a:pt x="13131064" y="7906344"/>
                </a:lnTo>
                <a:lnTo>
                  <a:pt x="0" y="7906344"/>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3138283" y="2400300"/>
            <a:ext cx="12011433" cy="4501232"/>
          </a:xfrm>
          <a:prstGeom prst="rect">
            <a:avLst/>
          </a:prstGeom>
        </p:spPr>
        <p:txBody>
          <a:bodyPr lIns="0" tIns="0" rIns="0" bIns="0" rtlCol="0" anchor="t">
            <a:spAutoFit/>
          </a:bodyPr>
          <a:lstStyle/>
          <a:p>
            <a:pPr algn="ctr">
              <a:lnSpc>
                <a:spcPts val="7000"/>
              </a:lnSpc>
            </a:pPr>
            <a:r>
              <a:rPr lang="en-US" sz="7000" dirty="0">
                <a:solidFill>
                  <a:srgbClr val="52575B"/>
                </a:solidFill>
                <a:latin typeface="Sistina"/>
                <a:ea typeface="Sistina"/>
                <a:cs typeface="Sistina"/>
                <a:sym typeface="Sistina"/>
              </a:rPr>
              <a:t>Be the woman or man of God that helps others hear God’s voice and journey </a:t>
            </a:r>
            <a:r>
              <a:rPr lang="en-US" sz="7000" u="sng" dirty="0">
                <a:solidFill>
                  <a:srgbClr val="52575B"/>
                </a:solidFill>
                <a:latin typeface="Sistina"/>
                <a:ea typeface="Sistina"/>
                <a:cs typeface="Sistina"/>
                <a:sym typeface="Sistina"/>
              </a:rPr>
              <a:t>with </a:t>
            </a:r>
            <a:r>
              <a:rPr lang="en-US" sz="7000" dirty="0">
                <a:solidFill>
                  <a:srgbClr val="52575B"/>
                </a:solidFill>
                <a:latin typeface="Sistina"/>
                <a:ea typeface="Sistina"/>
                <a:cs typeface="Sistina"/>
                <a:sym typeface="Sistina"/>
              </a:rPr>
              <a:t>them as they walk it out. </a:t>
            </a:r>
          </a:p>
          <a:p>
            <a:pPr algn="ctr">
              <a:lnSpc>
                <a:spcPts val="7100"/>
              </a:lnSpc>
            </a:pPr>
            <a:endParaRPr lang="en-US" sz="7000" dirty="0">
              <a:solidFill>
                <a:srgbClr val="52575B"/>
              </a:solidFill>
              <a:latin typeface="Sistina"/>
              <a:ea typeface="Sistina"/>
              <a:cs typeface="Sistina"/>
              <a:sym typeface="Sistina"/>
            </a:endParaRPr>
          </a:p>
        </p:txBody>
      </p:sp>
      <p:sp>
        <p:nvSpPr>
          <p:cNvPr id="5" name="TextBox 5"/>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8B39-EA3D-8EF0-0BC3-7A6A526615E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8F3968-0A5A-B8FE-88E6-DFAA9F7E90A5}"/>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B88112EE-59F4-F5F7-0670-84A4BB3DAC39}"/>
              </a:ext>
            </a:extLst>
          </p:cNvPr>
          <p:cNvSpPr/>
          <p:nvPr/>
        </p:nvSpPr>
        <p:spPr>
          <a:xfrm>
            <a:off x="2578468" y="1190328"/>
            <a:ext cx="13131064" cy="7906343"/>
          </a:xfrm>
          <a:custGeom>
            <a:avLst/>
            <a:gdLst/>
            <a:ahLst/>
            <a:cxnLst/>
            <a:rect l="l" t="t" r="r" b="b"/>
            <a:pathLst>
              <a:path w="13131064" h="7906343">
                <a:moveTo>
                  <a:pt x="0" y="0"/>
                </a:moveTo>
                <a:lnTo>
                  <a:pt x="13131064" y="0"/>
                </a:lnTo>
                <a:lnTo>
                  <a:pt x="13131064" y="7906344"/>
                </a:lnTo>
                <a:lnTo>
                  <a:pt x="0" y="7906344"/>
                </a:lnTo>
                <a:lnTo>
                  <a:pt x="0" y="0"/>
                </a:lnTo>
                <a:close/>
              </a:path>
            </a:pathLst>
          </a:custGeom>
          <a:blipFill>
            <a:blip r:embed="rId3"/>
            <a:stretch>
              <a:fillRect t="-5360" b="-5360"/>
            </a:stretch>
          </a:blipFill>
        </p:spPr>
        <p:txBody>
          <a:bodyPr/>
          <a:lstStyle/>
          <a:p>
            <a:endParaRPr lang="en-US"/>
          </a:p>
        </p:txBody>
      </p:sp>
      <p:sp>
        <p:nvSpPr>
          <p:cNvPr id="4" name="TextBox 4">
            <a:extLst>
              <a:ext uri="{FF2B5EF4-FFF2-40B4-BE49-F238E27FC236}">
                <a16:creationId xmlns:a16="http://schemas.microsoft.com/office/drawing/2014/main" id="{FEBDD110-0C7E-059C-A958-ACD68CBC576D}"/>
              </a:ext>
            </a:extLst>
          </p:cNvPr>
          <p:cNvSpPr txBox="1"/>
          <p:nvPr/>
        </p:nvSpPr>
        <p:spPr>
          <a:xfrm>
            <a:off x="3138283" y="1541713"/>
            <a:ext cx="12011433" cy="7299434"/>
          </a:xfrm>
          <a:prstGeom prst="rect">
            <a:avLst/>
          </a:prstGeom>
        </p:spPr>
        <p:txBody>
          <a:bodyPr lIns="0" tIns="0" rIns="0" bIns="0" rtlCol="0" anchor="t">
            <a:spAutoFit/>
          </a:bodyPr>
          <a:lstStyle/>
          <a:p>
            <a:pPr algn="ctr">
              <a:lnSpc>
                <a:spcPts val="7000"/>
              </a:lnSpc>
            </a:pPr>
            <a:r>
              <a:rPr lang="en-US" sz="4800" dirty="0">
                <a:solidFill>
                  <a:srgbClr val="52575B"/>
                </a:solidFill>
                <a:latin typeface="Sistina"/>
                <a:ea typeface="Sistina"/>
                <a:cs typeface="Sistina"/>
                <a:sym typeface="Sistina"/>
              </a:rPr>
              <a:t>Excerpts from the journal of John Wesley:</a:t>
            </a:r>
            <a:r>
              <a:rPr lang="en-US" sz="4400" dirty="0">
                <a:solidFill>
                  <a:srgbClr val="52575B"/>
                </a:solidFill>
                <a:latin typeface="Sistina"/>
                <a:ea typeface="Sistina"/>
                <a:cs typeface="Sistina"/>
                <a:sym typeface="Sistina"/>
              </a:rPr>
              <a:t> </a:t>
            </a:r>
          </a:p>
          <a:p>
            <a:r>
              <a:rPr lang="en-US" sz="2800" i="1" dirty="0">
                <a:solidFill>
                  <a:srgbClr val="111F2F"/>
                </a:solidFill>
                <a:latin typeface="Helvetica Light Oblique" panose="020B0403020202020204" pitchFamily="34" charset="0"/>
              </a:rPr>
              <a:t>“All this </a:t>
            </a:r>
            <a:r>
              <a:rPr lang="en-US" sz="3200" i="1" dirty="0">
                <a:solidFill>
                  <a:srgbClr val="111F2F"/>
                </a:solidFill>
                <a:latin typeface="Helvetica Light Oblique" panose="020B0403020202020204" pitchFamily="34" charset="0"/>
              </a:rPr>
              <a:t>time I conversed much with Peter Bohler, but I understood him not; and least of all when he said, “My brother, my brother, that philosophy of yours must be purged away….” </a:t>
            </a:r>
          </a:p>
          <a:p>
            <a:r>
              <a:rPr lang="en-US" sz="3200" b="1" i="1" dirty="0">
                <a:solidFill>
                  <a:srgbClr val="111F2F"/>
                </a:solidFill>
                <a:latin typeface="HELVETICA LIGHT OBLIQUE" panose="020B0403020202020204" pitchFamily="34" charset="0"/>
              </a:rPr>
              <a:t>February 18, 1738</a:t>
            </a:r>
          </a:p>
          <a:p>
            <a:endParaRPr lang="en-US" sz="3200" b="1" i="1" dirty="0">
              <a:solidFill>
                <a:srgbClr val="111F2F"/>
              </a:solidFill>
              <a:latin typeface="HELVETICA LIGHT OBLIQUE" panose="020B0403020202020204" pitchFamily="34" charset="0"/>
            </a:endParaRPr>
          </a:p>
          <a:p>
            <a:r>
              <a:rPr lang="en-US" sz="3200" i="1" dirty="0">
                <a:solidFill>
                  <a:srgbClr val="111F2F"/>
                </a:solidFill>
                <a:latin typeface="Helvetica Light Oblique" panose="020B0403020202020204" pitchFamily="34" charset="0"/>
              </a:rPr>
              <a:t> “I met Peter Bohler again, who now amazed me more and more by the account he gave of the fruits of living faith—the holiness and happiness which he affirmed to attend it.” </a:t>
            </a:r>
          </a:p>
          <a:p>
            <a:r>
              <a:rPr lang="en-US" sz="3200" b="1" i="1" dirty="0">
                <a:solidFill>
                  <a:srgbClr val="111F2F"/>
                </a:solidFill>
                <a:latin typeface="HELVETICA LIGHT OBLIQUE" panose="020B0403020202020204" pitchFamily="34" charset="0"/>
              </a:rPr>
              <a:t>Thursday, March 23, 1738</a:t>
            </a:r>
          </a:p>
          <a:p>
            <a:endParaRPr lang="en-US" sz="3200" b="1" i="1" dirty="0">
              <a:solidFill>
                <a:srgbClr val="111F2F"/>
              </a:solidFill>
              <a:latin typeface="HELVETICA LIGHT OBLIQUE" panose="020B0403020202020204" pitchFamily="34" charset="0"/>
            </a:endParaRPr>
          </a:p>
          <a:p>
            <a:r>
              <a:rPr lang="en-US" sz="3200" i="1" dirty="0">
                <a:solidFill>
                  <a:srgbClr val="111F2F"/>
                </a:solidFill>
                <a:latin typeface="Helvetica Light Oblique" panose="020B0403020202020204" pitchFamily="34" charset="0"/>
              </a:rPr>
              <a:t>“P. Bohler walked with me a few miles and exhorted me not to stop short of the grace of God.” </a:t>
            </a:r>
          </a:p>
          <a:p>
            <a:r>
              <a:rPr lang="en-US" sz="3200" b="1" i="1" dirty="0">
                <a:solidFill>
                  <a:srgbClr val="111F2F"/>
                </a:solidFill>
                <a:latin typeface="HELVETICA LIGHT OBLIQUE" panose="020B0403020202020204" pitchFamily="34" charset="0"/>
              </a:rPr>
              <a:t>Wednesday, April 26, 1738</a:t>
            </a:r>
          </a:p>
        </p:txBody>
      </p:sp>
      <p:sp>
        <p:nvSpPr>
          <p:cNvPr id="5" name="TextBox 5">
            <a:extLst>
              <a:ext uri="{FF2B5EF4-FFF2-40B4-BE49-F238E27FC236}">
                <a16:creationId xmlns:a16="http://schemas.microsoft.com/office/drawing/2014/main" id="{F564F106-F36B-1D48-2759-D07EB22F25FD}"/>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4</a:t>
            </a:r>
          </a:p>
        </p:txBody>
      </p:sp>
    </p:spTree>
    <p:extLst>
      <p:ext uri="{BB962C8B-B14F-4D97-AF65-F5344CB8AC3E}">
        <p14:creationId xmlns:p14="http://schemas.microsoft.com/office/powerpoint/2010/main" val="312705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484376" y="1106815"/>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17248"/>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a:t>
            </a:r>
            <a:r>
              <a:rPr lang="en-US" sz="6000" dirty="0">
                <a:solidFill>
                  <a:srgbClr val="52575B"/>
                </a:solidFill>
                <a:latin typeface="Sistina"/>
                <a:ea typeface="Sistina"/>
                <a:cs typeface="Sistina"/>
                <a:sym typeface="Sistina"/>
              </a:rPr>
              <a:t>kings</a:t>
            </a:r>
            <a:r>
              <a:rPr lang="en-US" sz="5500" dirty="0">
                <a:solidFill>
                  <a:srgbClr val="52575B"/>
                </a:solidFill>
                <a:latin typeface="Sistina"/>
                <a:ea typeface="Sistina"/>
                <a:cs typeface="Sistina"/>
                <a:sym typeface="Sistina"/>
              </a:rPr>
              <a:t> 13:1-3 </a:t>
            </a:r>
          </a:p>
        </p:txBody>
      </p:sp>
      <p:sp>
        <p:nvSpPr>
          <p:cNvPr id="5" name="TextBox 5"/>
          <p:cNvSpPr txBox="1"/>
          <p:nvPr/>
        </p:nvSpPr>
        <p:spPr>
          <a:xfrm>
            <a:off x="2882506" y="2518745"/>
            <a:ext cx="12522987" cy="5737853"/>
          </a:xfrm>
          <a:prstGeom prst="rect">
            <a:avLst/>
          </a:prstGeom>
        </p:spPr>
        <p:txBody>
          <a:bodyPr lIns="0" tIns="0" rIns="0" bIns="0" rtlCol="0" anchor="t">
            <a:spAutoFit/>
          </a:bodyPr>
          <a:lstStyle/>
          <a:p>
            <a:pPr algn="ctr">
              <a:lnSpc>
                <a:spcPts val="5039"/>
              </a:lnSpc>
            </a:pPr>
            <a:r>
              <a:rPr lang="en-US" sz="3600" baseline="30000" dirty="0">
                <a:solidFill>
                  <a:srgbClr val="0A2129"/>
                </a:solidFill>
                <a:latin typeface="Helvetica" pitchFamily="2" charset="0"/>
              </a:rPr>
              <a:t>1</a:t>
            </a:r>
            <a:r>
              <a:rPr lang="en-US" sz="3600" dirty="0">
                <a:solidFill>
                  <a:srgbClr val="0A2129"/>
                </a:solidFill>
                <a:latin typeface="Helvetica" pitchFamily="2" charset="0"/>
              </a:rPr>
              <a:t>BY THE WORD OF THE </a:t>
            </a:r>
            <a:r>
              <a:rPr lang="en-US" sz="3600" cap="small" dirty="0">
                <a:solidFill>
                  <a:srgbClr val="0A2129"/>
                </a:solidFill>
                <a:latin typeface="Helvetica" pitchFamily="2" charset="0"/>
              </a:rPr>
              <a:t>LORD</a:t>
            </a:r>
            <a:r>
              <a:rPr lang="en-US" sz="3600" dirty="0">
                <a:solidFill>
                  <a:srgbClr val="0A2129"/>
                </a:solidFill>
                <a:latin typeface="Helvetica" pitchFamily="2" charset="0"/>
              </a:rPr>
              <a:t> A MAN OF GOD CAME FROM </a:t>
            </a:r>
            <a:r>
              <a:rPr lang="en-US" sz="3600" dirty="0">
                <a:solidFill>
                  <a:schemeClr val="accent1">
                    <a:lumMod val="50000"/>
                  </a:schemeClr>
                </a:solidFill>
                <a:latin typeface="Helvetica" pitchFamily="2" charset="0"/>
              </a:rPr>
              <a:t>JUDAH</a:t>
            </a:r>
            <a:r>
              <a:rPr lang="en-US" sz="3600" dirty="0">
                <a:solidFill>
                  <a:srgbClr val="0A2129"/>
                </a:solidFill>
                <a:latin typeface="Helvetica" pitchFamily="2" charset="0"/>
              </a:rPr>
              <a:t> TO BETHEL, AS JEROBOAM WAS STANDING BY THE ALTAR TO MAKE AN OFFERING. </a:t>
            </a:r>
            <a:r>
              <a:rPr lang="en-US" sz="3600" baseline="30000" dirty="0">
                <a:solidFill>
                  <a:srgbClr val="0A2129"/>
                </a:solidFill>
                <a:latin typeface="Helvetica" pitchFamily="2" charset="0"/>
              </a:rPr>
              <a:t>2 </a:t>
            </a:r>
            <a:r>
              <a:rPr lang="en-US" sz="3600" dirty="0">
                <a:solidFill>
                  <a:srgbClr val="0A2129"/>
                </a:solidFill>
                <a:latin typeface="Helvetica" pitchFamily="2" charset="0"/>
              </a:rPr>
              <a:t>HE CRIED OUT AGAINST THE ALTAR BY THE WORD OF THE </a:t>
            </a:r>
            <a:r>
              <a:rPr lang="en-US" sz="3600" cap="small" dirty="0">
                <a:solidFill>
                  <a:srgbClr val="0A2129"/>
                </a:solidFill>
                <a:latin typeface="Helvetica" pitchFamily="2" charset="0"/>
              </a:rPr>
              <a:t>LORD</a:t>
            </a:r>
            <a:r>
              <a:rPr lang="en-US" sz="3600" dirty="0">
                <a:solidFill>
                  <a:srgbClr val="0A2129"/>
                </a:solidFill>
                <a:latin typeface="Helvetica" pitchFamily="2" charset="0"/>
              </a:rPr>
              <a:t>: “O ALTAR, ALTAR! THIS IS WHAT THE </a:t>
            </a:r>
            <a:r>
              <a:rPr lang="en-US" sz="3600" cap="small" dirty="0">
                <a:solidFill>
                  <a:srgbClr val="0A2129"/>
                </a:solidFill>
                <a:latin typeface="Helvetica" pitchFamily="2" charset="0"/>
              </a:rPr>
              <a:t>LORD</a:t>
            </a:r>
            <a:r>
              <a:rPr lang="en-US" sz="3600" dirty="0">
                <a:solidFill>
                  <a:srgbClr val="0A2129"/>
                </a:solidFill>
                <a:latin typeface="Helvetica" pitchFamily="2" charset="0"/>
              </a:rPr>
              <a:t> SAYS: ‘A SON NAMED JOSIAH WILL BE BORN TO THE HOUSE OF DAVID. ON YOU HE WILL SACRIFICE THE PRIESTS OF THE HIGH PLACES WHO NOW MAKE OFFERINGS HERE, AND HUMAN BONES WILL BE BURNED ON YOU.’ ” </a:t>
            </a:r>
            <a:endParaRPr lang="en-US" sz="4800" spc="167" dirty="0">
              <a:solidFill>
                <a:srgbClr val="0A2129"/>
              </a:solidFill>
              <a:latin typeface="Helvetica" pitchFamily="2" charset="0"/>
              <a:ea typeface="Helvetica Now"/>
              <a:cs typeface="Helvetica Now"/>
              <a:sym typeface="Helvetica Now"/>
            </a:endParaRP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13:1-3 </a:t>
            </a:r>
          </a:p>
        </p:txBody>
      </p:sp>
      <p:sp>
        <p:nvSpPr>
          <p:cNvPr id="5" name="TextBox 5"/>
          <p:cNvSpPr txBox="1"/>
          <p:nvPr/>
        </p:nvSpPr>
        <p:spPr>
          <a:xfrm>
            <a:off x="2788415" y="2927633"/>
            <a:ext cx="12522987" cy="3270126"/>
          </a:xfrm>
          <a:prstGeom prst="rect">
            <a:avLst/>
          </a:prstGeom>
        </p:spPr>
        <p:txBody>
          <a:bodyPr lIns="0" tIns="0" rIns="0" bIns="0" rtlCol="0" anchor="t">
            <a:spAutoFit/>
          </a:bodyPr>
          <a:lstStyle/>
          <a:p>
            <a:pPr algn="ctr">
              <a:lnSpc>
                <a:spcPts val="5219"/>
              </a:lnSpc>
            </a:pPr>
            <a:r>
              <a:rPr lang="en-US" sz="3600" baseline="30000" dirty="0">
                <a:solidFill>
                  <a:srgbClr val="111F2F"/>
                </a:solidFill>
                <a:latin typeface="Helvetica" pitchFamily="2" charset="0"/>
              </a:rPr>
              <a:t>3 </a:t>
            </a:r>
            <a:r>
              <a:rPr lang="en-US" sz="3600" dirty="0">
                <a:solidFill>
                  <a:srgbClr val="111F2F"/>
                </a:solidFill>
                <a:latin typeface="Helvetica" pitchFamily="2" charset="0"/>
              </a:rPr>
              <a:t>THAT SAME DAY THE MAN OF GOD GAVE A SIGN: “THIS IS THE SIGN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HAS DECLARED: THE ALTAR WILL BE SPLIT APART AND THE ASHES ON IT WILL BE POURED OUT.” </a:t>
            </a:r>
          </a:p>
          <a:p>
            <a:pPr algn="ctr">
              <a:lnSpc>
                <a:spcPts val="5219"/>
              </a:lnSpc>
            </a:pPr>
            <a:endParaRPr lang="en-US" sz="2899" spc="173" dirty="0">
              <a:solidFill>
                <a:srgbClr val="52575B"/>
              </a:solidFill>
              <a:latin typeface="Helvetica Now"/>
              <a:ea typeface="Helvetica Now"/>
              <a:cs typeface="Helvetica Now"/>
              <a:sym typeface="Helvetica Now"/>
            </a:endParaRP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977A-F653-BA07-073D-7A2D1B606D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A62436-B564-116A-A572-F06DD7498716}"/>
              </a:ext>
            </a:extLst>
          </p:cNvPr>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a:extLst>
              <a:ext uri="{FF2B5EF4-FFF2-40B4-BE49-F238E27FC236}">
                <a16:creationId xmlns:a16="http://schemas.microsoft.com/office/drawing/2014/main" id="{04BFA6FD-3464-C08D-52A2-C8A0ADDA776A}"/>
              </a:ext>
            </a:extLst>
          </p:cNvPr>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a:extLst>
              <a:ext uri="{FF2B5EF4-FFF2-40B4-BE49-F238E27FC236}">
                <a16:creationId xmlns:a16="http://schemas.microsoft.com/office/drawing/2014/main" id="{A1448D30-CA57-F168-119D-408216C82B6C}"/>
              </a:ext>
            </a:extLst>
          </p:cNvPr>
          <p:cNvSpPr txBox="1"/>
          <p:nvPr/>
        </p:nvSpPr>
        <p:spPr>
          <a:xfrm>
            <a:off x="1035008" y="3063647"/>
            <a:ext cx="13639516" cy="3385542"/>
          </a:xfrm>
          <a:prstGeom prst="rect">
            <a:avLst/>
          </a:prstGeom>
        </p:spPr>
        <p:txBody>
          <a:bodyPr lIns="0" tIns="0" rIns="0" bIns="0" rtlCol="0" anchor="t">
            <a:spAutoFit/>
          </a:bodyPr>
          <a:lstStyle/>
          <a:p>
            <a:pPr algn="ctr">
              <a:lnSpc>
                <a:spcPts val="8799"/>
              </a:lnSpc>
            </a:pPr>
            <a:r>
              <a:rPr lang="en-US" sz="8799" dirty="0">
                <a:solidFill>
                  <a:srgbClr val="52575B"/>
                </a:solidFill>
                <a:latin typeface="Sistina"/>
                <a:ea typeface="Sistina"/>
                <a:cs typeface="Sistina"/>
                <a:sym typeface="Sistina"/>
              </a:rPr>
              <a:t>Do we allow a fresh perspective to alter our vision? </a:t>
            </a:r>
          </a:p>
        </p:txBody>
      </p:sp>
      <p:sp>
        <p:nvSpPr>
          <p:cNvPr id="5" name="TextBox 5">
            <a:extLst>
              <a:ext uri="{FF2B5EF4-FFF2-40B4-BE49-F238E27FC236}">
                <a16:creationId xmlns:a16="http://schemas.microsoft.com/office/drawing/2014/main" id="{53233584-F718-5A3E-1F5B-F2D5D38F44DD}"/>
              </a:ext>
            </a:extLst>
          </p:cNvPr>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extLst>
      <p:ext uri="{BB962C8B-B14F-4D97-AF65-F5344CB8AC3E}">
        <p14:creationId xmlns:p14="http://schemas.microsoft.com/office/powerpoint/2010/main" val="98417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13:4-5</a:t>
            </a:r>
          </a:p>
        </p:txBody>
      </p:sp>
      <p:sp>
        <p:nvSpPr>
          <p:cNvPr id="5" name="TextBox 5"/>
          <p:cNvSpPr txBox="1"/>
          <p:nvPr/>
        </p:nvSpPr>
        <p:spPr>
          <a:xfrm>
            <a:off x="2882506" y="2311760"/>
            <a:ext cx="12522987" cy="5962273"/>
          </a:xfrm>
          <a:prstGeom prst="rect">
            <a:avLst/>
          </a:prstGeom>
        </p:spPr>
        <p:txBody>
          <a:bodyPr lIns="0" tIns="0" rIns="0" bIns="0" rtlCol="0" anchor="t">
            <a:spAutoFit/>
          </a:bodyPr>
          <a:lstStyle/>
          <a:p>
            <a:pPr algn="ctr">
              <a:lnSpc>
                <a:spcPts val="5219"/>
              </a:lnSpc>
            </a:pPr>
            <a:r>
              <a:rPr lang="en-US" sz="3600" baseline="30000" dirty="0">
                <a:solidFill>
                  <a:srgbClr val="111F2F"/>
                </a:solidFill>
                <a:latin typeface="Helvetica" pitchFamily="2" charset="0"/>
              </a:rPr>
              <a:t>4 </a:t>
            </a:r>
            <a:r>
              <a:rPr lang="en-US" sz="3600" dirty="0">
                <a:solidFill>
                  <a:srgbClr val="111F2F"/>
                </a:solidFill>
                <a:latin typeface="Helvetica" pitchFamily="2" charset="0"/>
              </a:rPr>
              <a:t>WHEN KING JEROBOAM HEARD WHAT THE MAN OF GOD CRIED OUT AGAINST THE ALTAR AT BETHEL, HE STRETCHED OUT HIS HAND FROM THE ALTAR AND SAID, “SEIZE HIM!” BUT THE HAND HE STRETCHED OUT TOWARD THE MAN SHRIVELED UP, SO THAT HE COULD NOT PULL IT BACK. </a:t>
            </a:r>
            <a:r>
              <a:rPr lang="en-US" sz="3600" baseline="30000" dirty="0">
                <a:solidFill>
                  <a:srgbClr val="111F2F"/>
                </a:solidFill>
                <a:latin typeface="Helvetica" pitchFamily="2" charset="0"/>
              </a:rPr>
              <a:t>5 </a:t>
            </a:r>
            <a:r>
              <a:rPr lang="en-US" sz="3600" dirty="0">
                <a:solidFill>
                  <a:srgbClr val="111F2F"/>
                </a:solidFill>
                <a:latin typeface="Helvetica" pitchFamily="2" charset="0"/>
              </a:rPr>
              <a:t>ALSO, THE ALTAR WAS SPLIT APART AND ITS ASHES POURED OUT ACCORDING TO THE SIGN GIVEN BY THE MAN OF GOD BY THE WORD OF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a:t>
            </a: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0" y="1214426"/>
            <a:ext cx="15709532" cy="7906343"/>
          </a:xfrm>
          <a:custGeom>
            <a:avLst/>
            <a:gdLst/>
            <a:ahLst/>
            <a:cxnLst/>
            <a:rect l="l" t="t" r="r" b="b"/>
            <a:pathLst>
              <a:path w="15709532" h="7906343">
                <a:moveTo>
                  <a:pt x="0" y="0"/>
                </a:moveTo>
                <a:lnTo>
                  <a:pt x="15709532" y="0"/>
                </a:lnTo>
                <a:lnTo>
                  <a:pt x="15709532" y="7906343"/>
                </a:lnTo>
                <a:lnTo>
                  <a:pt x="0" y="7906343"/>
                </a:lnTo>
                <a:lnTo>
                  <a:pt x="0" y="0"/>
                </a:lnTo>
                <a:close/>
              </a:path>
            </a:pathLst>
          </a:custGeom>
          <a:blipFill>
            <a:blip r:embed="rId3"/>
            <a:stretch>
              <a:fillRect t="-16231" b="-16231"/>
            </a:stretch>
          </a:blipFill>
        </p:spPr>
        <p:txBody>
          <a:bodyPr/>
          <a:lstStyle/>
          <a:p>
            <a:endParaRPr lang="en-US"/>
          </a:p>
        </p:txBody>
      </p:sp>
      <p:sp>
        <p:nvSpPr>
          <p:cNvPr id="4" name="TextBox 4"/>
          <p:cNvSpPr txBox="1"/>
          <p:nvPr/>
        </p:nvSpPr>
        <p:spPr>
          <a:xfrm>
            <a:off x="1035008" y="3063647"/>
            <a:ext cx="13639516" cy="3385542"/>
          </a:xfrm>
          <a:prstGeom prst="rect">
            <a:avLst/>
          </a:prstGeom>
        </p:spPr>
        <p:txBody>
          <a:bodyPr lIns="0" tIns="0" rIns="0" bIns="0" rtlCol="0" anchor="t">
            <a:spAutoFit/>
          </a:bodyPr>
          <a:lstStyle/>
          <a:p>
            <a:pPr algn="ctr">
              <a:lnSpc>
                <a:spcPts val="8799"/>
              </a:lnSpc>
            </a:pPr>
            <a:r>
              <a:rPr lang="en-US" sz="8799" dirty="0">
                <a:solidFill>
                  <a:srgbClr val="52575B"/>
                </a:solidFill>
                <a:latin typeface="Sistina"/>
                <a:ea typeface="Sistina"/>
                <a:cs typeface="Sistina"/>
                <a:sym typeface="Sistina"/>
              </a:rPr>
              <a:t>how long am I willing to wait to see god’s words come to pass?</a:t>
            </a:r>
          </a:p>
        </p:txBody>
      </p:sp>
      <p:sp>
        <p:nvSpPr>
          <p:cNvPr id="5" name="TextBox 5"/>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13:6-10</a:t>
            </a:r>
          </a:p>
        </p:txBody>
      </p:sp>
      <p:sp>
        <p:nvSpPr>
          <p:cNvPr id="5" name="TextBox 5"/>
          <p:cNvSpPr txBox="1"/>
          <p:nvPr/>
        </p:nvSpPr>
        <p:spPr>
          <a:xfrm>
            <a:off x="2882506" y="3013171"/>
            <a:ext cx="12522987" cy="4985980"/>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6 </a:t>
            </a:r>
            <a:r>
              <a:rPr lang="en-US" sz="3600" dirty="0">
                <a:solidFill>
                  <a:srgbClr val="111F2F"/>
                </a:solidFill>
                <a:latin typeface="Helvetica" pitchFamily="2" charset="0"/>
              </a:rPr>
              <a:t>THEN THE KING SAID TO THE MAN OF GOD, “INTERCEDE WITH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YOUR GOD AND PRAY FOR ME THAT MY HAND MAY BE RESTORED.” SO, THE MAN OF GOD INTERCEDED WITH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AND THE KING’S HAND WAS RESTORED AND BECAME AS IT WAS BEFORE. </a:t>
            </a:r>
          </a:p>
          <a:p>
            <a:pPr algn="ctr"/>
            <a:r>
              <a:rPr lang="en-US" sz="3600" baseline="30000" dirty="0">
                <a:solidFill>
                  <a:srgbClr val="111F2F"/>
                </a:solidFill>
                <a:latin typeface="Helvetica" pitchFamily="2" charset="0"/>
              </a:rPr>
              <a:t>7 </a:t>
            </a:r>
            <a:r>
              <a:rPr lang="en-US" sz="3600" dirty="0">
                <a:solidFill>
                  <a:srgbClr val="111F2F"/>
                </a:solidFill>
                <a:latin typeface="Helvetica" pitchFamily="2" charset="0"/>
              </a:rPr>
              <a:t>THE KING SAID TO THE MAN OF GOD, “COME HOME WITH ME AND HAVE SOMETHING TO EAT, AND I WILL GIVE YOU A GIFT.” </a:t>
            </a: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7402" b="-26735"/>
            </a:stretch>
          </a:blipFill>
        </p:spPr>
        <p:txBody>
          <a:bodyPr/>
          <a:lstStyle/>
          <a:p>
            <a:endParaRPr lang="en-US"/>
          </a:p>
        </p:txBody>
      </p:sp>
      <p:sp>
        <p:nvSpPr>
          <p:cNvPr id="3" name="Freeform 3"/>
          <p:cNvSpPr/>
          <p:nvPr/>
        </p:nvSpPr>
        <p:spPr>
          <a:xfrm>
            <a:off x="2578468" y="1214426"/>
            <a:ext cx="13131064" cy="7906343"/>
          </a:xfrm>
          <a:custGeom>
            <a:avLst/>
            <a:gdLst/>
            <a:ahLst/>
            <a:cxnLst/>
            <a:rect l="l" t="t" r="r" b="b"/>
            <a:pathLst>
              <a:path w="13131064" h="7906343">
                <a:moveTo>
                  <a:pt x="0" y="0"/>
                </a:moveTo>
                <a:lnTo>
                  <a:pt x="13131064" y="0"/>
                </a:lnTo>
                <a:lnTo>
                  <a:pt x="13131064" y="7906343"/>
                </a:lnTo>
                <a:lnTo>
                  <a:pt x="0" y="7906343"/>
                </a:lnTo>
                <a:lnTo>
                  <a:pt x="0" y="0"/>
                </a:lnTo>
                <a:close/>
              </a:path>
            </a:pathLst>
          </a:custGeom>
          <a:blipFill>
            <a:blip r:embed="rId3"/>
            <a:stretch>
              <a:fillRect t="-5360" b="-5360"/>
            </a:stretch>
          </a:blipFill>
        </p:spPr>
        <p:txBody>
          <a:bodyPr/>
          <a:lstStyle/>
          <a:p>
            <a:endParaRPr lang="en-US"/>
          </a:p>
        </p:txBody>
      </p:sp>
      <p:sp>
        <p:nvSpPr>
          <p:cNvPr id="4" name="TextBox 4"/>
          <p:cNvSpPr txBox="1"/>
          <p:nvPr/>
        </p:nvSpPr>
        <p:spPr>
          <a:xfrm>
            <a:off x="4628835" y="1568802"/>
            <a:ext cx="8842147" cy="705321"/>
          </a:xfrm>
          <a:prstGeom prst="rect">
            <a:avLst/>
          </a:prstGeom>
        </p:spPr>
        <p:txBody>
          <a:bodyPr lIns="0" tIns="0" rIns="0" bIns="0" rtlCol="0" anchor="t">
            <a:spAutoFit/>
          </a:bodyPr>
          <a:lstStyle/>
          <a:p>
            <a:pPr algn="ctr">
              <a:lnSpc>
                <a:spcPts val="5500"/>
              </a:lnSpc>
            </a:pPr>
            <a:r>
              <a:rPr lang="en-US" sz="5500" dirty="0">
                <a:solidFill>
                  <a:srgbClr val="52575B"/>
                </a:solidFill>
                <a:latin typeface="Sistina"/>
                <a:ea typeface="Sistina"/>
                <a:cs typeface="Sistina"/>
                <a:sym typeface="Sistina"/>
              </a:rPr>
              <a:t>1 KINGS 13:6-10</a:t>
            </a:r>
          </a:p>
        </p:txBody>
      </p:sp>
      <p:sp>
        <p:nvSpPr>
          <p:cNvPr id="5" name="TextBox 5"/>
          <p:cNvSpPr txBox="1"/>
          <p:nvPr/>
        </p:nvSpPr>
        <p:spPr>
          <a:xfrm>
            <a:off x="2882506" y="3104872"/>
            <a:ext cx="12522987" cy="4431983"/>
          </a:xfrm>
          <a:prstGeom prst="rect">
            <a:avLst/>
          </a:prstGeom>
        </p:spPr>
        <p:txBody>
          <a:bodyPr lIns="0" tIns="0" rIns="0" bIns="0" rtlCol="0" anchor="t">
            <a:spAutoFit/>
          </a:bodyPr>
          <a:lstStyle/>
          <a:p>
            <a:pPr algn="ctr"/>
            <a:r>
              <a:rPr lang="en-US" sz="3600" baseline="30000" dirty="0">
                <a:solidFill>
                  <a:srgbClr val="111F2F"/>
                </a:solidFill>
                <a:latin typeface="Helvetica" pitchFamily="2" charset="0"/>
              </a:rPr>
              <a:t>8 </a:t>
            </a:r>
            <a:r>
              <a:rPr lang="en-US" sz="3600" dirty="0">
                <a:solidFill>
                  <a:srgbClr val="111F2F"/>
                </a:solidFill>
                <a:latin typeface="Helvetica" pitchFamily="2" charset="0"/>
              </a:rPr>
              <a:t>BUT THE MAN OF GOD ANSWERED THE KING, “EVEN IF YOU WERE TO GIVE ME HALF YOUR POSSESSIONS, I WOULD NOT GO WITH YOU, NOR WOULD I EAT BREAD OR DRINK WATER HERE. </a:t>
            </a:r>
            <a:r>
              <a:rPr lang="en-US" sz="3600" baseline="30000" dirty="0">
                <a:solidFill>
                  <a:srgbClr val="111F2F"/>
                </a:solidFill>
                <a:latin typeface="Helvetica" pitchFamily="2" charset="0"/>
              </a:rPr>
              <a:t>9 </a:t>
            </a:r>
            <a:r>
              <a:rPr lang="en-US" sz="3600" dirty="0">
                <a:solidFill>
                  <a:srgbClr val="111F2F"/>
                </a:solidFill>
                <a:latin typeface="Helvetica" pitchFamily="2" charset="0"/>
              </a:rPr>
              <a:t>FOR I WAS COMMANDED BY THE WORD OF THE </a:t>
            </a:r>
            <a:r>
              <a:rPr lang="en-US" sz="3600" cap="small" dirty="0">
                <a:solidFill>
                  <a:srgbClr val="111F2F"/>
                </a:solidFill>
                <a:latin typeface="Helvetica" pitchFamily="2" charset="0"/>
              </a:rPr>
              <a:t>LORD</a:t>
            </a:r>
            <a:r>
              <a:rPr lang="en-US" sz="3600" dirty="0">
                <a:solidFill>
                  <a:srgbClr val="111F2F"/>
                </a:solidFill>
                <a:latin typeface="Helvetica" pitchFamily="2" charset="0"/>
              </a:rPr>
              <a:t>: ‘YOU MUST NOT EAT BREAD OR DRINK WATER OR RETURN BY THE WAY YOU CAME.’ ” </a:t>
            </a:r>
            <a:r>
              <a:rPr lang="en-US" sz="3600" baseline="30000" dirty="0">
                <a:solidFill>
                  <a:srgbClr val="111F2F"/>
                </a:solidFill>
                <a:latin typeface="Helvetica" pitchFamily="2" charset="0"/>
              </a:rPr>
              <a:t>10 </a:t>
            </a:r>
            <a:r>
              <a:rPr lang="en-US" sz="3600" dirty="0">
                <a:solidFill>
                  <a:srgbClr val="111F2F"/>
                </a:solidFill>
                <a:latin typeface="Helvetica" pitchFamily="2" charset="0"/>
              </a:rPr>
              <a:t>SO HE TOOK ANOTHER ROAD AND DID NOT RETURN BY THE WAY HE HAD COME TO BETHEL. </a:t>
            </a:r>
          </a:p>
        </p:txBody>
      </p:sp>
      <p:sp>
        <p:nvSpPr>
          <p:cNvPr id="6" name="TextBox 6"/>
          <p:cNvSpPr txBox="1"/>
          <p:nvPr/>
        </p:nvSpPr>
        <p:spPr>
          <a:xfrm>
            <a:off x="16050558" y="8743918"/>
            <a:ext cx="1208742" cy="538480"/>
          </a:xfrm>
          <a:prstGeom prst="rect">
            <a:avLst/>
          </a:prstGeom>
        </p:spPr>
        <p:txBody>
          <a:bodyPr lIns="0" tIns="0" rIns="0" bIns="0" rtlCol="0" anchor="t">
            <a:spAutoFit/>
          </a:bodyPr>
          <a:lstStyle/>
          <a:p>
            <a:pPr algn="r">
              <a:lnSpc>
                <a:spcPts val="3919"/>
              </a:lnSpc>
            </a:pPr>
            <a:r>
              <a:rPr lang="en-US" sz="2799" spc="-223">
                <a:solidFill>
                  <a:srgbClr val="FFFEF9"/>
                </a:solidFill>
                <a:latin typeface="Sistina"/>
                <a:ea typeface="Sistina"/>
                <a:cs typeface="Sistina"/>
                <a:sym typeface="Sistina"/>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0AD74EFEBDEC4A84A612EE45C90FF5" ma:contentTypeVersion="11" ma:contentTypeDescription="Create a new document." ma:contentTypeScope="" ma:versionID="c9f762d54d8e4d80c2d3ac04e4cf0a4a">
  <xsd:schema xmlns:xsd="http://www.w3.org/2001/XMLSchema" xmlns:xs="http://www.w3.org/2001/XMLSchema" xmlns:p="http://schemas.microsoft.com/office/2006/metadata/properties" xmlns:ns2="afd1f10e-5803-4636-ad6a-52a7f9e47b0f" xmlns:ns3="62ccc478-8419-4c68-ade3-9b8b7ea6a102" targetNamespace="http://schemas.microsoft.com/office/2006/metadata/properties" ma:root="true" ma:fieldsID="b75c34dddc2296aa7b44a837fca62221" ns2:_="" ns3:_="">
    <xsd:import namespace="afd1f10e-5803-4636-ad6a-52a7f9e47b0f"/>
    <xsd:import namespace="62ccc478-8419-4c68-ade3-9b8b7ea6a1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1f10e-5803-4636-ad6a-52a7f9e47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8a0b80-606b-4991-8213-092d1b85b55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cc478-8419-4c68-ade3-9b8b7ea6a1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c91cef-6a13-434c-a310-b1f725aad150}" ma:internalName="TaxCatchAll" ma:showField="CatchAllData" ma:web="62ccc478-8419-4c68-ade3-9b8b7ea6a1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ccc478-8419-4c68-ade3-9b8b7ea6a102" xsi:nil="true"/>
    <lcf76f155ced4ddcb4097134ff3c332f xmlns="afd1f10e-5803-4636-ad6a-52a7f9e47b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9642B44-C7C7-486C-AF88-6A7081156594}">
  <ds:schemaRefs>
    <ds:schemaRef ds:uri="http://schemas.microsoft.com/sharepoint/v3/contenttype/forms"/>
  </ds:schemaRefs>
</ds:datastoreItem>
</file>

<file path=customXml/itemProps2.xml><?xml version="1.0" encoding="utf-8"?>
<ds:datastoreItem xmlns:ds="http://schemas.openxmlformats.org/officeDocument/2006/customXml" ds:itemID="{522249C5-DDAA-4CDF-A6BF-0A7E88B2B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d1f10e-5803-4636-ad6a-52a7f9e47b0f"/>
    <ds:schemaRef ds:uri="62ccc478-8419-4c68-ade3-9b8b7ea6a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10E09-EF1E-43FF-BD7D-5F8971FC892A}">
  <ds:schemaRefs>
    <ds:schemaRef ds:uri="http://purl.org/dc/terms/"/>
    <ds:schemaRef ds:uri="http://schemas.microsoft.com/office/infopath/2007/PartnerControls"/>
    <ds:schemaRef ds:uri="62ccc478-8419-4c68-ade3-9b8b7ea6a102"/>
    <ds:schemaRef ds:uri="http://schemas.microsoft.com/office/2006/documentManagement/types"/>
    <ds:schemaRef ds:uri="http://purl.org/dc/elements/1.1/"/>
    <ds:schemaRef ds:uri="http://www.w3.org/XML/1998/namespace"/>
    <ds:schemaRef ds:uri="afd1f10e-5803-4636-ad6a-52a7f9e47b0f"/>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163</TotalTime>
  <Words>1461</Words>
  <Application>Microsoft Office PowerPoint</Application>
  <PresentationFormat>Custom</PresentationFormat>
  <Paragraphs>89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Sistina</vt:lpstr>
      <vt:lpstr>Helvetica Light Oblique</vt:lpstr>
      <vt:lpstr>Helvetica</vt:lpstr>
      <vt:lpstr>Arial</vt:lpstr>
      <vt:lpstr>Helvetica Light Oblique</vt:lpstr>
      <vt:lpstr>Calibri</vt:lpstr>
      <vt:lpstr>Helvetica Now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c:title>
  <dc:creator>Bruce Cromwell</dc:creator>
  <cp:lastModifiedBy>Bruce Cromwell</cp:lastModifiedBy>
  <cp:revision>1</cp:revision>
  <dcterms:created xsi:type="dcterms:W3CDTF">2006-08-16T00:00:00Z</dcterms:created>
  <dcterms:modified xsi:type="dcterms:W3CDTF">2026-06-18T15:54:42Z</dcterms:modified>
  <dc:identifier>DAHDHLNdJxY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0x010100270AD74EFEBDEC4A84A612EE45C90FF5</vt:lpwstr>
  </property>
  <property fmtid="{D5CDD505-2E9C-101B-9397-08002B2CF9AE}" pid="3" name="MediaServiceImageTags">
    <vt:lpwstr/>
  </property>
</Properties>
</file>