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notesMasterIdLst>
    <p:notesMasterId r:id="rId61"/>
  </p:notesMasterIdLst>
  <p:sldSz cx="7772400" cy="10058400"/>
  <p:notesSz cx="10058400" cy="7772400"/>
  <p:embeddedFontLst>
    <p:embeddedFont>
      <p:font typeface="Crimson Pro Semi Bold"/>
      <p:regular r:id="rId66"/>
    </p:embeddedFont>
    <p:embeddedFont>
      <p:font typeface="Crimson Pro Semi Bold"/>
      <p:regular r:id="rId67"/>
    </p:embeddedFont>
    <p:embeddedFont>
      <p:font typeface="Crimson Pro Semi Bold"/>
      <p:regular r:id="rId68"/>
    </p:embeddedFont>
    <p:embeddedFont>
      <p:font typeface="Crimson Pro Semi Bold"/>
      <p:regular r:id="rId69"/>
    </p:embeddedFont>
    <p:embeddedFont>
      <p:font typeface="Heebo"/>
      <p:regular r:id="rId70"/>
    </p:embeddedFont>
    <p:embeddedFont>
      <p:font typeface="Heebo"/>
      <p:regular r:id="rId71"/>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esProps" Target="presProps.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66" Type="http://schemas.openxmlformats.org/officeDocument/2006/relationships/font" Target="fonts/font1.fntdata"/><Relationship Id="rId67" Type="http://schemas.openxmlformats.org/officeDocument/2006/relationships/font" Target="fonts/font2.fntdata"/><Relationship Id="rId68" Type="http://schemas.openxmlformats.org/officeDocument/2006/relationships/font" Target="fonts/font3.fntdata"/><Relationship Id="rId69" Type="http://schemas.openxmlformats.org/officeDocument/2006/relationships/font" Target="fonts/font4.fntdata"/><Relationship Id="rId70" Type="http://schemas.openxmlformats.org/officeDocument/2006/relationships/font" Target="fonts/font5.fntdata"/><Relationship Id="rId71"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3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3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de 3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3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lide 3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lide 3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lide 4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lide 4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lide 4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lide 4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lide 4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lide 4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lide 4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7772400" cy="10058400"/>
          </a:xfrm>
          <a:prstGeom prst="rect">
            <a:avLst/>
          </a:prstGeom>
          <a:solidFill>
            <a:srgbClr val="F0F0F1"/>
          </a:solidFill>
          <a:ln/>
        </p:spPr>
      </p:sp>
      <p:sp>
        <p:nvSpPr>
          <p:cNvPr id="3" name="Shape 1"/>
          <p:cNvSpPr/>
          <p:nvPr/>
        </p:nvSpPr>
        <p:spPr>
          <a:xfrm>
            <a:off x="0" y="0"/>
            <a:ext cx="7772400" cy="10058400"/>
          </a:xfrm>
          <a:prstGeom prst="rect">
            <a:avLst/>
          </a:prstGeom>
          <a:solidFill>
            <a:srgbClr val="FFFFFF"/>
          </a:solid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ide 4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4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lide 4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lide 5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lide 5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lide 5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lide 5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lide 5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lide 5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lide 5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lide 5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lide 5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lide 5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F0F0F1"/>
          </a:solidFill>
          <a:ln/>
        </p:spPr>
      </p:sp>
      <p:sp>
        <p:nvSpPr>
          <p:cNvPr id="3" name="Shape 1"/>
          <p:cNvSpPr/>
          <p:nvPr/>
        </p:nvSpPr>
        <p:spPr>
          <a:xfrm>
            <a:off x="0" y="569"/>
            <a:ext cx="7772400" cy="10057198"/>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9.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20.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2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2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slideLayout" Target="../slideLayouts/slideLayout28.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image" Target="../media/image-29-2.png"/><Relationship Id="rId3" Type="http://schemas.openxmlformats.org/officeDocument/2006/relationships/slideLayout" Target="../slideLayouts/slideLayout30.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30-1.png"/><Relationship Id="rId2" Type="http://schemas.openxmlformats.org/officeDocument/2006/relationships/slideLayout" Target="../slideLayouts/slideLayout31.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slideLayout" Target="../slideLayouts/slideLayout36.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image-38-1.png"/><Relationship Id="rId2" Type="http://schemas.openxmlformats.org/officeDocument/2006/relationships/slideLayout" Target="../slideLayouts/slideLayout39.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image-39-1.png"/><Relationship Id="rId2" Type="http://schemas.openxmlformats.org/officeDocument/2006/relationships/slideLayout" Target="../slideLayouts/slideLayout40.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image-40-1.png"/><Relationship Id="rId2" Type="http://schemas.openxmlformats.org/officeDocument/2006/relationships/slideLayout" Target="../slideLayouts/slideLayout41.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image" Target="../media/image-48-1.png"/><Relationship Id="rId2" Type="http://schemas.openxmlformats.org/officeDocument/2006/relationships/slideLayout" Target="../slideLayouts/slideLayout49.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image-51-1.png"/><Relationship Id="rId2" Type="http://schemas.openxmlformats.org/officeDocument/2006/relationships/slideLayout" Target="../slideLayouts/slideLayout52.xml"/><Relationship Id="rId3"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image" Target="../media/image-54-1.png"/><Relationship Id="rId2" Type="http://schemas.openxmlformats.org/officeDocument/2006/relationships/slideLayout" Target="../slideLayouts/slideLayout55.xml"/><Relationship Id="rId3"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569"/>
            <a:ext cx="7772400" cy="10057198"/>
          </a:xfrm>
          <a:prstGeom prst="rect">
            <a:avLst/>
          </a:prstGeom>
          <a:solidFill>
            <a:srgbClr val="DFDFE0"/>
          </a:solidFill>
          <a:ln/>
        </p:spPr>
      </p:sp>
      <p:pic>
        <p:nvPicPr>
          <p:cNvPr id="3" name="Image 0" descr="preencoded.png">    </p:cNvPr>
          <p:cNvPicPr>
            <a:picLocks noChangeAspect="1"/>
          </p:cNvPicPr>
          <p:nvPr/>
        </p:nvPicPr>
        <p:blipFill>
          <a:blip r:embed="rId1"/>
          <a:stretch>
            <a:fillRect/>
          </a:stretch>
        </p:blipFill>
        <p:spPr>
          <a:xfrm>
            <a:off x="0" y="569"/>
            <a:ext cx="7772400" cy="10057198"/>
          </a:xfrm>
          <a:prstGeom prst="rect">
            <a:avLst/>
          </a:prstGeom>
        </p:spPr>
      </p:pic>
      <p:sp>
        <p:nvSpPr>
          <p:cNvPr id="4" name="Text 1"/>
          <p:cNvSpPr/>
          <p:nvPr/>
        </p:nvSpPr>
        <p:spPr>
          <a:xfrm>
            <a:off x="499121" y="490714"/>
            <a:ext cx="4456606" cy="556994"/>
          </a:xfrm>
          <a:prstGeom prst="rect">
            <a:avLst/>
          </a:prstGeom>
          <a:noFill/>
          <a:ln/>
        </p:spPr>
        <p:txBody>
          <a:bodyPr wrap="none" lIns="0" tIns="0" rIns="0" bIns="0" rtlCol="0" anchor="t"/>
          <a:lstStyle/>
          <a:p>
            <a:pPr algn="l" indent="0" marL="0">
              <a:lnSpc>
                <a:spcPts val="4350"/>
              </a:lnSpc>
              <a:buNone/>
            </a:pPr>
            <a:r>
              <a:rPr lang="en-US" sz="3500" b="1" u="sng" dirty="0">
                <a:solidFill>
                  <a:srgbClr val="152D47"/>
                </a:solidFill>
                <a:latin typeface="Crimson Pro Semi Bold" pitchFamily="34" charset="0"/>
                <a:ea typeface="Crimson Pro Semi Bold" pitchFamily="34" charset="-122"/>
                <a:cs typeface="Crimson Pro Semi Bold" pitchFamily="34" charset="-120"/>
              </a:rPr>
              <a:t>THE FATHER'S VOICE</a:t>
            </a:r>
            <a:endParaRPr lang="en-US" sz="3500" dirty="0"/>
          </a:p>
        </p:txBody>
      </p:sp>
      <p:sp>
        <p:nvSpPr>
          <p:cNvPr id="5" name="Text 2"/>
          <p:cNvSpPr/>
          <p:nvPr/>
        </p:nvSpPr>
        <p:spPr>
          <a:xfrm>
            <a:off x="499121" y="1118984"/>
            <a:ext cx="6458783" cy="556994"/>
          </a:xfrm>
          <a:prstGeom prst="rect">
            <a:avLst/>
          </a:prstGeom>
          <a:noFill/>
          <a:ln/>
        </p:spPr>
        <p:txBody>
          <a:bodyPr wrap="non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Ministering by the Gift of Prophecy</a:t>
            </a:r>
            <a:endParaRPr lang="en-US" sz="3500" dirty="0"/>
          </a:p>
        </p:txBody>
      </p:sp>
      <p:sp>
        <p:nvSpPr>
          <p:cNvPr id="6" name="Text 3"/>
          <p:cNvSpPr/>
          <p:nvPr/>
        </p:nvSpPr>
        <p:spPr>
          <a:xfrm>
            <a:off x="499121" y="1747255"/>
            <a:ext cx="6774158" cy="1113988"/>
          </a:xfrm>
          <a:prstGeom prst="rect">
            <a:avLst/>
          </a:prstGeom>
          <a:noFill/>
          <a:ln/>
        </p:spPr>
        <p:txBody>
          <a:bodyPr wrap="squar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A Three-Hour Immersive Course for the Body of Christ</a:t>
            </a:r>
            <a:endParaRPr lang="en-US" sz="3500" dirty="0"/>
          </a:p>
        </p:txBody>
      </p:sp>
      <p:sp>
        <p:nvSpPr>
          <p:cNvPr id="7" name="Text 4"/>
          <p:cNvSpPr/>
          <p:nvPr/>
        </p:nvSpPr>
        <p:spPr>
          <a:xfrm>
            <a:off x="499121" y="2932519"/>
            <a:ext cx="6774158" cy="1113988"/>
          </a:xfrm>
          <a:prstGeom prst="rect">
            <a:avLst/>
          </a:prstGeom>
          <a:noFill/>
          <a:ln/>
        </p:spPr>
        <p:txBody>
          <a:bodyPr wrap="squar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Unified Instructor's Manual and Student Key Manual</a:t>
            </a:r>
            <a:endParaRPr lang="en-US" sz="3500" dirty="0"/>
          </a:p>
        </p:txBody>
      </p:sp>
      <p:sp>
        <p:nvSpPr>
          <p:cNvPr id="8" name="Text 5"/>
          <p:cNvSpPr/>
          <p:nvPr/>
        </p:nvSpPr>
        <p:spPr>
          <a:xfrm>
            <a:off x="766487" y="4581176"/>
            <a:ext cx="6506792" cy="1670982"/>
          </a:xfrm>
          <a:prstGeom prst="rect">
            <a:avLst/>
          </a:prstGeom>
          <a:noFill/>
          <a:ln/>
        </p:spPr>
        <p:txBody>
          <a:bodyPr wrap="square" lIns="0" tIns="0" rIns="0" bIns="0" rtlCol="0" anchor="t"/>
          <a:lstStyle/>
          <a:p>
            <a:pPr algn="l" indent="0" marL="0">
              <a:lnSpc>
                <a:spcPts val="4350"/>
              </a:lnSpc>
              <a:buNone/>
            </a:pPr>
            <a:r>
              <a:rPr lang="en-US" sz="3500" i="1" dirty="0">
                <a:solidFill>
                  <a:srgbClr val="152D47"/>
                </a:solidFill>
                <a:latin typeface="Crimson Pro Semi Bold" pitchFamily="34" charset="0"/>
                <a:ea typeface="Crimson Pro Semi Bold" pitchFamily="34" charset="-122"/>
                <a:cs typeface="Crimson Pro Semi Bold" pitchFamily="34" charset="-120"/>
              </a:rPr>
              <a:t>"For the testimony of Jesus is the spirit of prophecy."</a:t>
            </a:r>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 — Revelation 19:10b (NKJV)</a:t>
            </a:r>
            <a:endParaRPr lang="en-US" sz="3500" dirty="0"/>
          </a:p>
        </p:txBody>
      </p:sp>
      <p:sp>
        <p:nvSpPr>
          <p:cNvPr id="9" name="Text 6"/>
          <p:cNvSpPr/>
          <p:nvPr/>
        </p:nvSpPr>
        <p:spPr>
          <a:xfrm>
            <a:off x="766487" y="6323435"/>
            <a:ext cx="6506792" cy="2227976"/>
          </a:xfrm>
          <a:prstGeom prst="rect">
            <a:avLst/>
          </a:prstGeom>
          <a:noFill/>
          <a:ln/>
        </p:spPr>
        <p:txBody>
          <a:bodyPr wrap="square" lIns="0" tIns="0" rIns="0" bIns="0" rtlCol="0" anchor="t"/>
          <a:lstStyle/>
          <a:p>
            <a:pPr algn="l" indent="0" marL="0">
              <a:lnSpc>
                <a:spcPts val="4350"/>
              </a:lnSpc>
              <a:buNone/>
            </a:pPr>
            <a:r>
              <a:rPr lang="en-US" sz="3500" i="1" dirty="0">
                <a:solidFill>
                  <a:srgbClr val="152D47"/>
                </a:solidFill>
                <a:latin typeface="Crimson Pro Semi Bold" pitchFamily="34" charset="0"/>
                <a:ea typeface="Crimson Pro Semi Bold" pitchFamily="34" charset="-122"/>
                <a:cs typeface="Crimson Pro Semi Bold" pitchFamily="34" charset="-120"/>
              </a:rPr>
              <a:t>"Pursue love, and desire spiritual gifts, but especially that you may prophesy."</a:t>
            </a:r>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 — 1 Corinthians 14:1 (NKJV)</a:t>
            </a:r>
            <a:endParaRPr lang="en-US" sz="3500" dirty="0"/>
          </a:p>
        </p:txBody>
      </p:sp>
      <p:sp>
        <p:nvSpPr>
          <p:cNvPr id="10" name="Shape 7"/>
          <p:cNvSpPr/>
          <p:nvPr/>
        </p:nvSpPr>
        <p:spPr>
          <a:xfrm>
            <a:off x="499121" y="4313842"/>
            <a:ext cx="24289" cy="4504903"/>
          </a:xfrm>
          <a:prstGeom prst="rect">
            <a:avLst/>
          </a:prstGeom>
          <a:solidFill>
            <a:srgbClr val="2150FE"/>
          </a:solid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99121" y="490714"/>
            <a:ext cx="6774158" cy="634974"/>
          </a:xfrm>
          <a:prstGeom prst="rect">
            <a:avLst/>
          </a:prstGeom>
          <a:noFill/>
          <a:ln/>
        </p:spPr>
        <p:txBody>
          <a:bodyPr wrap="square" lIns="0" tIns="0" rIns="0" bIns="0" rtlCol="0" anchor="t"/>
          <a:lstStyle/>
          <a:p>
            <a:pPr algn="l" indent="0" marL="0">
              <a:lnSpc>
                <a:spcPts val="2500"/>
              </a:lnSpc>
              <a:buNone/>
            </a:pPr>
            <a:r>
              <a:rPr lang="en-US" sz="2000" b="1" u="sng" dirty="0">
                <a:solidFill>
                  <a:srgbClr val="152D47"/>
                </a:solidFill>
                <a:latin typeface="Crimson Pro Semi Bold" pitchFamily="34" charset="0"/>
                <a:ea typeface="Crimson Pro Semi Bold" pitchFamily="34" charset="-122"/>
                <a:cs typeface="Crimson Pro Semi Bold" pitchFamily="34" charset="-120"/>
              </a:rPr>
              <a:t>The Father Speaks Through His Children Because It Reveals His Family</a:t>
            </a:r>
            <a:endParaRPr lang="en-US" sz="2000" dirty="0"/>
          </a:p>
        </p:txBody>
      </p:sp>
      <p:sp>
        <p:nvSpPr>
          <p:cNvPr id="3" name="Text 1"/>
          <p:cNvSpPr/>
          <p:nvPr/>
        </p:nvSpPr>
        <p:spPr>
          <a:xfrm>
            <a:off x="499121" y="1447413"/>
            <a:ext cx="6774158" cy="1981196"/>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"There is something profoundly beautiful about the fact that God chooses to speak through human vessels. He does not have to. He could write messages in the sky. He could send angels to every doorstep. He could speak audibly from heaven as He did at the baptism of Jesus. But instead, He chooses to entrust His words to fragile, imperfect, ordinary people. Why?"</a:t>
            </a:r>
            <a:endParaRPr lang="en-US" sz="1650" dirty="0"/>
          </a:p>
        </p:txBody>
      </p:sp>
      <p:sp>
        <p:nvSpPr>
          <p:cNvPr id="4" name="Text 2"/>
          <p:cNvSpPr/>
          <p:nvPr/>
        </p:nvSpPr>
        <p:spPr>
          <a:xfrm>
            <a:off x="499121" y="3609551"/>
            <a:ext cx="6774158" cy="2311396"/>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"Because prophecy is a family gift. It is the Father speaking to His children through His children. When a brother or sister in Christ looks you in the eye and says, 'I believe the Father wants you to know that He sees what you are going through, and He is with you,' something happens that transcends information. It becomes incarnational. The love of God is made tangible through human relationship. The invisible Father becomes visible through the Body of His Son."</a:t>
            </a:r>
            <a:endParaRPr lang="en-US" sz="1650" dirty="0"/>
          </a:p>
        </p:txBody>
      </p:sp>
      <p:sp>
        <p:nvSpPr>
          <p:cNvPr id="5" name="Text 3"/>
          <p:cNvSpPr/>
          <p:nvPr/>
        </p:nvSpPr>
        <p:spPr>
          <a:xfrm>
            <a:off x="499121" y="6101889"/>
            <a:ext cx="6774158" cy="2311396"/>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"This is the genius of the prophetic gift. It knits the family together. It builds trust. It fosters intimacy — not only between the believer and God, but between members of the Body. When I prophesy over you, I am saying with my actions: 'I care enough about you to listen to the Father on your behalf.' And when you receive that word, you are saying: 'I trust that God is big enough to speak through imperfect people.' Both of us grow in faith. Both of us encounter the Father's heart."</a:t>
            </a:r>
            <a:endParaRPr lang="en-US" sz="1650" dirty="0"/>
          </a:p>
        </p:txBody>
      </p:sp>
      <p:sp>
        <p:nvSpPr>
          <p:cNvPr id="6" name="Text 4"/>
          <p:cNvSpPr/>
          <p:nvPr/>
        </p:nvSpPr>
        <p:spPr>
          <a:xfrm>
            <a:off x="499121" y="8594227"/>
            <a:ext cx="6774158" cy="330199"/>
          </a:xfrm>
          <a:prstGeom prst="rect">
            <a:avLst/>
          </a:prstGeom>
          <a:noFill/>
          <a:ln/>
        </p:spPr>
        <p:txBody>
          <a:bodyPr wrap="none" lIns="0" tIns="0" rIns="0" bIns="0" rtlCol="0" anchor="t"/>
          <a:lstStyle/>
          <a:p>
            <a:pPr algn="l" indent="0" marL="0">
              <a:lnSpc>
                <a:spcPts val="2600"/>
              </a:lnSpc>
              <a:buNone/>
            </a:pP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99121" y="490714"/>
            <a:ext cx="6774158" cy="946896"/>
          </a:xfrm>
          <a:prstGeom prst="rect">
            <a:avLst/>
          </a:prstGeom>
          <a:noFill/>
          <a:ln/>
        </p:spPr>
        <p:txBody>
          <a:bodyPr wrap="square" lIns="0" tIns="0" rIns="0" bIns="0" rtlCol="0" anchor="t"/>
          <a:lstStyle/>
          <a:p>
            <a:pPr algn="l" indent="0" marL="0">
              <a:lnSpc>
                <a:spcPts val="3700"/>
              </a:lnSpc>
              <a:buNone/>
            </a:pPr>
            <a:r>
              <a:rPr lang="en-US" sz="2950" dirty="0">
                <a:solidFill>
                  <a:srgbClr val="152D47"/>
                </a:solidFill>
                <a:latin typeface="Crimson Pro Semi Bold" pitchFamily="34" charset="0"/>
                <a:ea typeface="Crimson Pro Semi Bold" pitchFamily="34" charset="-122"/>
                <a:cs typeface="Crimson Pro Semi Bold" pitchFamily="34" charset="-120"/>
              </a:rPr>
              <a:t>The Purpose of Prophecy Is Defined by Love</a:t>
            </a:r>
            <a:endParaRPr lang="en-US" sz="2950" dirty="0"/>
          </a:p>
        </p:txBody>
      </p:sp>
      <p:sp>
        <p:nvSpPr>
          <p:cNvPr id="3" name="Text 1"/>
          <p:cNvSpPr/>
          <p:nvPr/>
        </p:nvSpPr>
        <p:spPr>
          <a:xfrm>
            <a:off x="499121" y="1695141"/>
            <a:ext cx="6774158" cy="1120945"/>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"The apostle Paul defines the purpose of New Testament prophecy in one beautifully simple verse: 'He who prophesies speaks edification and exhortation and comfort to men' (1 Corinthians 14:3). Three words in the original Greek reveal the Father's heart:"</a:t>
            </a:r>
            <a:endParaRPr lang="en-US" sz="1450" dirty="0"/>
          </a:p>
        </p:txBody>
      </p:sp>
      <p:sp>
        <p:nvSpPr>
          <p:cNvPr id="4" name="Text 2"/>
          <p:cNvSpPr/>
          <p:nvPr/>
        </p:nvSpPr>
        <p:spPr>
          <a:xfrm>
            <a:off x="499121" y="2960916"/>
            <a:ext cx="6774158" cy="2051714"/>
          </a:xfrm>
          <a:prstGeom prst="rect">
            <a:avLst/>
          </a:prstGeom>
          <a:noFill/>
          <a:ln/>
        </p:spPr>
        <p:txBody>
          <a:bodyPr wrap="square" lIns="0" tIns="0" rIns="0" bIns="0" rtlCol="0" anchor="t"/>
          <a:lstStyle/>
          <a:p>
            <a:pPr algn="l" marL="342900" indent="-342900">
              <a:lnSpc>
                <a:spcPts val="1750"/>
              </a:lnSpc>
              <a:buSzPct val="100000"/>
              <a:buChar char="•"/>
            </a:pPr>
            <a:r>
              <a:rPr lang="en-US" sz="1150" b="1" dirty="0">
                <a:solidFill>
                  <a:srgbClr val="4C4C4D"/>
                </a:solidFill>
                <a:latin typeface="Heebo" pitchFamily="34" charset="0"/>
                <a:ea typeface="Heebo" pitchFamily="34" charset="-122"/>
                <a:cs typeface="Heebo" pitchFamily="34" charset="-120"/>
              </a:rPr>
              <a:t>Oikodome (edification):</a:t>
            </a:r>
            <a:pPr algn="l" indent="0" marL="0">
              <a:lnSpc>
                <a:spcPts val="1750"/>
              </a:lnSpc>
              <a:buNone/>
            </a:pPr>
            <a:r>
              <a:rPr lang="en-US" sz="1150" dirty="0">
                <a:solidFill>
                  <a:srgbClr val="4C4C4D"/>
                </a:solidFill>
                <a:latin typeface="Heebo" pitchFamily="34" charset="0"/>
                <a:ea typeface="Heebo" pitchFamily="34" charset="-122"/>
                <a:cs typeface="Heebo" pitchFamily="34" charset="-120"/>
              </a:rPr>
              <a:t> To build up. To strengthen someone's faith. To lay a foundation under a person's feet when the ground feels shaky.</a:t>
            </a:r>
            <a:endParaRPr lang="en-US" sz="1150" dirty="0"/>
          </a:p>
          <a:p>
            <a:pPr algn="l" marL="342900" indent="-342900">
              <a:lnSpc>
                <a:spcPts val="1750"/>
              </a:lnSpc>
              <a:buSzPct val="100000"/>
              <a:buChar char="•"/>
            </a:pPr>
            <a:r>
              <a:rPr lang="en-US" sz="1150" b="1" dirty="0">
                <a:solidFill>
                  <a:srgbClr val="4C4C4D"/>
                </a:solidFill>
                <a:latin typeface="Heebo" pitchFamily="34" charset="0"/>
                <a:ea typeface="Heebo" pitchFamily="34" charset="-122"/>
                <a:cs typeface="Heebo" pitchFamily="34" charset="-120"/>
              </a:rPr>
              <a:t>Paraklesis (exhortation):</a:t>
            </a:r>
            <a:pPr algn="l" indent="0" marL="0">
              <a:lnSpc>
                <a:spcPts val="1750"/>
              </a:lnSpc>
              <a:buNone/>
            </a:pPr>
            <a:r>
              <a:rPr lang="en-US" sz="1150" dirty="0">
                <a:solidFill>
                  <a:srgbClr val="4C4C4D"/>
                </a:solidFill>
                <a:latin typeface="Heebo" pitchFamily="34" charset="0"/>
                <a:ea typeface="Heebo" pitchFamily="34" charset="-122"/>
                <a:cs typeface="Heebo" pitchFamily="34" charset="-120"/>
              </a:rPr>
              <a:t> To call alongside. To encourage. To stir someone forward with courage. The same root word used for the Holy Spirit — the Paraklete, the One called alongside.</a:t>
            </a:r>
            <a:endParaRPr lang="en-US" sz="1150" dirty="0"/>
          </a:p>
          <a:p>
            <a:pPr algn="l" marL="342900" indent="-342900">
              <a:lnSpc>
                <a:spcPts val="1750"/>
              </a:lnSpc>
              <a:buSzPct val="100000"/>
              <a:buChar char="•"/>
            </a:pPr>
            <a:r>
              <a:rPr lang="en-US" sz="1150" b="1" dirty="0">
                <a:solidFill>
                  <a:srgbClr val="4C4C4D"/>
                </a:solidFill>
                <a:latin typeface="Heebo" pitchFamily="34" charset="0"/>
                <a:ea typeface="Heebo" pitchFamily="34" charset="-122"/>
                <a:cs typeface="Heebo" pitchFamily="34" charset="-120"/>
              </a:rPr>
              <a:t>Paramythia (comfort):</a:t>
            </a:r>
            <a:pPr algn="l" indent="0" marL="0">
              <a:lnSpc>
                <a:spcPts val="1750"/>
              </a:lnSpc>
              <a:buNone/>
            </a:pPr>
            <a:r>
              <a:rPr lang="en-US" sz="1150" dirty="0">
                <a:solidFill>
                  <a:srgbClr val="4C4C4D"/>
                </a:solidFill>
                <a:latin typeface="Heebo" pitchFamily="34" charset="0"/>
                <a:ea typeface="Heebo" pitchFamily="34" charset="-122"/>
                <a:cs typeface="Heebo" pitchFamily="34" charset="-120"/>
              </a:rPr>
              <a:t> To console. To soothe grief or distress. To sit with someone in their pain and let them know they are not alone.</a:t>
            </a:r>
            <a:endParaRPr lang="en-US" sz="1150" dirty="0"/>
          </a:p>
        </p:txBody>
      </p:sp>
      <p:sp>
        <p:nvSpPr>
          <p:cNvPr id="5" name="Text 3"/>
          <p:cNvSpPr/>
          <p:nvPr/>
        </p:nvSpPr>
        <p:spPr>
          <a:xfrm>
            <a:off x="499121" y="5157460"/>
            <a:ext cx="6774158" cy="1401181"/>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"Every genuine New Testament prophetic word accomplishes at least one of these purposes. This is how the Father speaks. He builds up His children. He encourages them forward. He comforts them in their sorrow. If a word does not edify, exhort, or comfort, it has missed the mark — regardless of how accurate the information may seem or how dramatic the delivery."</a:t>
            </a:r>
            <a:endParaRPr lang="en-US" sz="1450" dirty="0"/>
          </a:p>
        </p:txBody>
      </p:sp>
      <p:sp>
        <p:nvSpPr>
          <p:cNvPr id="6" name="Text 4"/>
          <p:cNvSpPr/>
          <p:nvPr/>
        </p:nvSpPr>
        <p:spPr>
          <a:xfrm>
            <a:off x="499121" y="6703471"/>
            <a:ext cx="6774158" cy="1120945"/>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"Paul also tells us in 1 Corinthians 12:7 that 'the manifestation of the Spirit is given to each one for the profit of all.' The prophetic gift is not for private benefit. It is not a badge of honor. It is a gift given for the common good of the family. It is the Father providing for His household through willing vessels."</a:t>
            </a:r>
            <a:endParaRPr lang="en-US" sz="1450" dirty="0"/>
          </a:p>
        </p:txBody>
      </p:sp>
      <p:sp>
        <p:nvSpPr>
          <p:cNvPr id="7" name="Text 5"/>
          <p:cNvSpPr/>
          <p:nvPr/>
        </p:nvSpPr>
        <p:spPr>
          <a:xfrm>
            <a:off x="499121" y="7969246"/>
            <a:ext cx="6774158" cy="1401181"/>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"And notice where Paul places his instruction about prophecy. In 1 Corinthians, the love chapter (chapter 13) sits directly between the chapter about the gifts (chapter 12) and the chapter about how to use them (chapter 14). This is not an accident. This is architecture. Love is the bridge that connects gifting to practice. Without that bridge, the gift has no safe passage."</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9121" y="490714"/>
            <a:ext cx="4356731" cy="217245"/>
          </a:xfrm>
          <a:prstGeom prst="rect">
            <a:avLst/>
          </a:prstGeom>
          <a:noFill/>
          <a:ln/>
        </p:spPr>
        <p:txBody>
          <a:bodyPr wrap="none" lIns="0" tIns="0" rIns="0" bIns="0" rtlCol="0" anchor="t"/>
          <a:lstStyle/>
          <a:p>
            <a:pPr algn="l" indent="0" marL="0">
              <a:lnSpc>
                <a:spcPts val="1700"/>
              </a:lnSpc>
              <a:buNone/>
            </a:pPr>
            <a:r>
              <a:rPr lang="en-US" sz="1350" u="sng" dirty="0">
                <a:solidFill>
                  <a:srgbClr val="152D47"/>
                </a:solidFill>
                <a:latin typeface="Crimson Pro Semi Bold" pitchFamily="34" charset="0"/>
                <a:ea typeface="Crimson Pro Semi Bold" pitchFamily="34" charset="-122"/>
                <a:cs typeface="Crimson Pro Semi Bold" pitchFamily="34" charset="-120"/>
              </a:rPr>
              <a:t>The Father Speaks Because Every Believer Can Hear His Voice</a:t>
            </a:r>
            <a:endParaRPr lang="en-US" sz="1350" dirty="0"/>
          </a:p>
        </p:txBody>
      </p:sp>
      <p:sp>
        <p:nvSpPr>
          <p:cNvPr id="3" name="Text 1"/>
          <p:cNvSpPr/>
          <p:nvPr/>
        </p:nvSpPr>
        <p:spPr>
          <a:xfrm>
            <a:off x="499121" y="858544"/>
            <a:ext cx="6774158" cy="764499"/>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"Jesus said, 'My sheep hear My voice, and I know them, and they follow Me.' This is not a promise for the spiritually elite. Every believer can hear the voice of God. Prophecy, at its simplest, is hearing God's voice for someone else. Every child of God has the capacity to listen to the Father and carry what they hear to a brother or sister who needs it."</a:t>
            </a:r>
            <a:endParaRPr lang="en-US" sz="1100" dirty="0"/>
          </a:p>
        </p:txBody>
      </p:sp>
      <p:sp>
        <p:nvSpPr>
          <p:cNvPr id="4" name="Text 2"/>
          <p:cNvSpPr/>
          <p:nvPr/>
        </p:nvSpPr>
        <p:spPr>
          <a:xfrm>
            <a:off x="499121" y="1707727"/>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"As Graham Cooke has taught, prophecy is 'God's heart made </a:t>
            </a:r>
            <a:endParaRPr lang="en-US" sz="1100" dirty="0"/>
          </a:p>
        </p:txBody>
      </p:sp>
      <p:sp>
        <p:nvSpPr>
          <p:cNvPr id="5" name="Text 3"/>
          <p:cNvSpPr/>
          <p:nvPr/>
        </p:nvSpPr>
        <p:spPr>
          <a:xfrm>
            <a:off x="499121" y="1983536"/>
            <a:ext cx="6774158" cy="764499"/>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audible.' Think of it like carrying a letter. You did not write the letter — the message originates with God. You do not edit the letter — you deliver what you receive without adding your own opinions. You do not open it first — the word belongs to the Sender and the recipient. And you carry it with care — handling the word gently, delivering with kindness, and trusting God with the results."</a:t>
            </a:r>
            <a:endParaRPr lang="en-US" sz="1100" dirty="0"/>
          </a:p>
        </p:txBody>
      </p:sp>
      <p:sp>
        <p:nvSpPr>
          <p:cNvPr id="6" name="Text 4"/>
          <p:cNvSpPr/>
          <p:nvPr/>
        </p:nvSpPr>
        <p:spPr>
          <a:xfrm>
            <a:off x="499121" y="2832720"/>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"This is the privilege of prophetic ministry. We are letter carriers for the Father. And what a Father He is."</a:t>
            </a:r>
            <a:endParaRPr lang="en-US" sz="1100" dirty="0"/>
          </a:p>
        </p:txBody>
      </p:sp>
      <p:sp>
        <p:nvSpPr>
          <p:cNvPr id="7" name="Text 5"/>
          <p:cNvSpPr/>
          <p:nvPr/>
        </p:nvSpPr>
        <p:spPr>
          <a:xfrm>
            <a:off x="499121" y="3108529"/>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From the Fathers of Faith</a:t>
            </a:r>
            <a:endParaRPr lang="en-US" sz="1100" dirty="0"/>
          </a:p>
        </p:txBody>
      </p:sp>
      <p:sp>
        <p:nvSpPr>
          <p:cNvPr id="8" name="Text 6"/>
          <p:cNvSpPr/>
          <p:nvPr/>
        </p:nvSpPr>
        <p:spPr>
          <a:xfrm>
            <a:off x="499121" y="3384338"/>
            <a:ext cx="6774158" cy="1146749"/>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George Muller (1805-1898) is one of the most remarkable testimonies of a life lived in constant communion with God. Muller cared for over 10,024 orphans during his lifetime, built five large orphanage houses, and received approximately $7.2 million (in 1800s currency) — all in direct answer to prayer, without ever making a single public appeal for funds. He recorded over 50,000 specific answers to prayer in his journals. His life demonstrated that the Father is not reluctant to communicate. He delights in responding to His children.</a:t>
            </a:r>
            <a:endParaRPr lang="en-US" sz="1100" dirty="0"/>
          </a:p>
        </p:txBody>
      </p:sp>
      <p:sp>
        <p:nvSpPr>
          <p:cNvPr id="9" name="Text 7"/>
          <p:cNvSpPr/>
          <p:nvPr/>
        </p:nvSpPr>
        <p:spPr>
          <a:xfrm>
            <a:off x="672874" y="4700455"/>
            <a:ext cx="6600405"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"I seek at the beginning to get my heart into such a state that it has no will of its own in regard to a given matter. Nine-tenths of the trouble with people generally is just here. Nine-tenths of the difficulties are overcome when our hearts are ready to do the Lord's will, whatever it may be." — George Muller</a:t>
            </a:r>
            <a:endParaRPr lang="en-US" sz="1100" dirty="0"/>
          </a:p>
        </p:txBody>
      </p:sp>
      <p:sp>
        <p:nvSpPr>
          <p:cNvPr id="10" name="Shape 8"/>
          <p:cNvSpPr/>
          <p:nvPr/>
        </p:nvSpPr>
        <p:spPr>
          <a:xfrm>
            <a:off x="499121" y="4615771"/>
            <a:ext cx="16193" cy="742743"/>
          </a:xfrm>
          <a:prstGeom prst="rect">
            <a:avLst/>
          </a:prstGeom>
          <a:solidFill>
            <a:srgbClr val="2150FE"/>
          </a:solidFill>
          <a:ln/>
        </p:spPr>
      </p:sp>
      <p:sp>
        <p:nvSpPr>
          <p:cNvPr id="11" name="Text 9"/>
          <p:cNvSpPr/>
          <p:nvPr/>
        </p:nvSpPr>
        <p:spPr>
          <a:xfrm>
            <a:off x="499121" y="5443198"/>
            <a:ext cx="6774158" cy="764499"/>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Brother Lawrence (1614-1691), a humble Carmelite monk who spent most of his life working in a monastery kitchen, left behind a slim volume called </a:t>
            </a:r>
            <a:pPr algn="l" indent="0" marL="0">
              <a:lnSpc>
                <a:spcPts val="1500"/>
              </a:lnSpc>
              <a:buNone/>
            </a:pPr>
            <a:r>
              <a:rPr lang="en-US" sz="1100" i="1" dirty="0">
                <a:solidFill>
                  <a:srgbClr val="4C4C4D"/>
                </a:solidFill>
                <a:latin typeface="Heebo" pitchFamily="34" charset="0"/>
                <a:ea typeface="Heebo" pitchFamily="34" charset="-122"/>
                <a:cs typeface="Heebo" pitchFamily="34" charset="-120"/>
              </a:rPr>
              <a:t>The Practice of the Presence of God</a:t>
            </a:r>
            <a:pPr algn="l" indent="0" marL="0">
              <a:lnSpc>
                <a:spcPts val="1500"/>
              </a:lnSpc>
              <a:buNone/>
            </a:pPr>
            <a:r>
              <a:rPr lang="en-US" sz="1100" dirty="0">
                <a:solidFill>
                  <a:srgbClr val="4C4C4D"/>
                </a:solidFill>
                <a:latin typeface="Heebo" pitchFamily="34" charset="0"/>
                <a:ea typeface="Heebo" pitchFamily="34" charset="-122"/>
                <a:cs typeface="Heebo" pitchFamily="34" charset="-120"/>
              </a:rPr>
              <a:t> that has shaped millions of believers for over three centuries. He taught that the awareness of God's presence was not limited to formal prayer times but could — and should — fill every moment of every day.</a:t>
            </a:r>
            <a:endParaRPr lang="en-US" sz="1100" dirty="0"/>
          </a:p>
        </p:txBody>
      </p:sp>
      <p:sp>
        <p:nvSpPr>
          <p:cNvPr id="12" name="Text 10"/>
          <p:cNvSpPr/>
          <p:nvPr/>
        </p:nvSpPr>
        <p:spPr>
          <a:xfrm>
            <a:off x="672874" y="6377066"/>
            <a:ext cx="6600405" cy="382250"/>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"There is not in the world a kind of life more sweet and delightful than that of a continual conversation with God." — Brother Lawrence</a:t>
            </a:r>
            <a:endParaRPr lang="en-US" sz="1100" dirty="0"/>
          </a:p>
        </p:txBody>
      </p:sp>
      <p:sp>
        <p:nvSpPr>
          <p:cNvPr id="13" name="Shape 11"/>
          <p:cNvSpPr/>
          <p:nvPr/>
        </p:nvSpPr>
        <p:spPr>
          <a:xfrm>
            <a:off x="499121" y="6292382"/>
            <a:ext cx="16193" cy="551618"/>
          </a:xfrm>
          <a:prstGeom prst="rect">
            <a:avLst/>
          </a:prstGeom>
          <a:solidFill>
            <a:srgbClr val="2150FE"/>
          </a:solidFill>
          <a:ln/>
        </p:spPr>
      </p:sp>
      <p:sp>
        <p:nvSpPr>
          <p:cNvPr id="14" name="Text 12"/>
          <p:cNvSpPr/>
          <p:nvPr/>
        </p:nvSpPr>
        <p:spPr>
          <a:xfrm>
            <a:off x="499121" y="6928684"/>
            <a:ext cx="6774158" cy="95562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Kenneth Hagin (1917-2003) taught extensively on the "inward witness" — the quiet, internal confirmation of the Spirit that guides believers. He emphasized that while God can speak through dramatic means, He most often guides through the still, small voice in the spirit of the believer. His teaching helped generations understand that hearing God is not reserved for a spiritual elite but is available to every child of God who will quiet their heart and listen.</a:t>
            </a:r>
            <a:endParaRPr lang="en-US" sz="1100" dirty="0"/>
          </a:p>
        </p:txBody>
      </p:sp>
      <p:sp>
        <p:nvSpPr>
          <p:cNvPr id="15" name="Text 13"/>
          <p:cNvSpPr/>
          <p:nvPr/>
        </p:nvSpPr>
        <p:spPr>
          <a:xfrm>
            <a:off x="499121" y="7968993"/>
            <a:ext cx="6774158" cy="95562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David Wilkerson (1931-2011) demonstrated that prophetic ministry is always coupled with compassionate action. He founded Teen Challenge and Times Square Church, combining prophetic insight with practical ministry to the broken and addicted. His life proved that prophecy is not just for church services — it is for the streets, the broken, the lost. It is the Father's heart reaching to the farthest margins.</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99121" y="490714"/>
            <a:ext cx="6774158" cy="668494"/>
          </a:xfrm>
          <a:prstGeom prst="rect">
            <a:avLst/>
          </a:prstGeom>
          <a:noFill/>
          <a:ln/>
        </p:spPr>
        <p:txBody>
          <a:bodyPr wrap="square" lIns="0" tIns="0" rIns="0" bIns="0" rtlCol="0" anchor="t"/>
          <a:lstStyle/>
          <a:p>
            <a:pPr algn="l" indent="0" marL="0">
              <a:lnSpc>
                <a:spcPts val="2600"/>
              </a:lnSpc>
              <a:buNone/>
            </a:pPr>
            <a:r>
              <a:rPr lang="en-US" sz="2100" u="sng" dirty="0">
                <a:solidFill>
                  <a:srgbClr val="152D47"/>
                </a:solidFill>
                <a:latin typeface="Crimson Pro Semi Bold" pitchFamily="34" charset="0"/>
                <a:ea typeface="Crimson Pro Semi Bold" pitchFamily="34" charset="-122"/>
                <a:cs typeface="Crimson Pro Semi Bold" pitchFamily="34" charset="-120"/>
              </a:rPr>
              <a:t>Part C: Old Testament Prophets and the New Testament Gift of Prophecy</a:t>
            </a:r>
            <a:endParaRPr lang="en-US" sz="2100" dirty="0"/>
          </a:p>
        </p:txBody>
      </p:sp>
      <p:sp>
        <p:nvSpPr>
          <p:cNvPr id="3" name="Text 1"/>
          <p:cNvSpPr/>
          <p:nvPr/>
        </p:nvSpPr>
        <p:spPr>
          <a:xfrm>
            <a:off x="499121" y="1515654"/>
            <a:ext cx="6774158" cy="285106"/>
          </a:xfrm>
          <a:prstGeom prst="rect">
            <a:avLst/>
          </a:prstGeom>
          <a:noFill/>
          <a:ln/>
        </p:spPr>
        <p:txBody>
          <a:bodyPr wrap="none" lIns="0" tIns="0" rIns="0" bIns="0" rtlCol="0" anchor="t"/>
          <a:lstStyle/>
          <a:p>
            <a:pPr algn="l" indent="0" marL="0">
              <a:lnSpc>
                <a:spcPts val="2200"/>
              </a:lnSpc>
              <a:buNone/>
            </a:pPr>
            <a:r>
              <a:rPr lang="en-US" sz="1400" b="1" dirty="0">
                <a:solidFill>
                  <a:srgbClr val="4C4C4D"/>
                </a:solidFill>
                <a:latin typeface="Heebo" pitchFamily="34" charset="0"/>
                <a:ea typeface="Heebo" pitchFamily="34" charset="-122"/>
                <a:cs typeface="Heebo" pitchFamily="34" charset="-120"/>
              </a:rPr>
              <a:t>Time: 15 Minutes</a:t>
            </a:r>
            <a:endParaRPr lang="en-US" sz="1400" dirty="0"/>
          </a:p>
        </p:txBody>
      </p:sp>
      <p:sp>
        <p:nvSpPr>
          <p:cNvPr id="4" name="Shape 2"/>
          <p:cNvSpPr/>
          <p:nvPr/>
        </p:nvSpPr>
        <p:spPr>
          <a:xfrm>
            <a:off x="499121" y="2001245"/>
            <a:ext cx="6774158" cy="2182883"/>
          </a:xfrm>
          <a:prstGeom prst="roundRect">
            <a:avLst>
              <a:gd name="adj" fmla="val 1225"/>
            </a:avLst>
          </a:prstGeom>
          <a:solidFill>
            <a:srgbClr val="B3C3FF"/>
          </a:solidFill>
          <a:ln/>
        </p:spPr>
      </p:sp>
      <p:pic>
        <p:nvPicPr>
          <p:cNvPr id="5" name="Image 0" descr="preencoded.png">    </p:cNvPr>
          <p:cNvPicPr>
            <a:picLocks noChangeAspect="1"/>
          </p:cNvPicPr>
          <p:nvPr/>
        </p:nvPicPr>
        <p:blipFill>
          <a:blip r:embed="rId1"/>
          <a:stretch>
            <a:fillRect/>
          </a:stretch>
        </p:blipFill>
        <p:spPr>
          <a:xfrm>
            <a:off x="677365" y="2262318"/>
            <a:ext cx="222773" cy="178223"/>
          </a:xfrm>
          <a:prstGeom prst="rect">
            <a:avLst/>
          </a:prstGeom>
        </p:spPr>
      </p:pic>
      <p:sp>
        <p:nvSpPr>
          <p:cNvPr id="6" name="Text 3"/>
          <p:cNvSpPr/>
          <p:nvPr/>
        </p:nvSpPr>
        <p:spPr>
          <a:xfrm>
            <a:off x="1078383" y="2223992"/>
            <a:ext cx="6016652" cy="1710636"/>
          </a:xfrm>
          <a:prstGeom prst="rect">
            <a:avLst/>
          </a:prstGeom>
          <a:noFill/>
          <a:ln/>
        </p:spPr>
        <p:txBody>
          <a:bodyPr wrap="square" lIns="0" tIns="0" rIns="0" bIns="0" rtlCol="0" anchor="t"/>
          <a:lstStyle/>
          <a:p>
            <a:pPr algn="l" indent="0" marL="0">
              <a:lnSpc>
                <a:spcPts val="2200"/>
              </a:lnSpc>
              <a:buNone/>
            </a:pPr>
            <a:r>
              <a:rPr lang="en-US" sz="1400" b="1" dirty="0">
                <a:solidFill>
                  <a:srgbClr val="000000"/>
                </a:solidFill>
                <a:latin typeface="Heebo" pitchFamily="34" charset="0"/>
                <a:ea typeface="Heebo" pitchFamily="34" charset="-122"/>
                <a:cs typeface="Heebo" pitchFamily="34" charset="-120"/>
              </a:rPr>
              <a:t>Instructor Notes:</a:t>
            </a:r>
            <a:pPr algn="l" indent="0" marL="0">
              <a:lnSpc>
                <a:spcPts val="2200"/>
              </a:lnSpc>
              <a:buNone/>
            </a:pPr>
            <a:r>
              <a:rPr lang="en-US" sz="1400" dirty="0">
                <a:solidFill>
                  <a:srgbClr val="000000"/>
                </a:solidFill>
                <a:latin typeface="Heebo" pitchFamily="34" charset="0"/>
                <a:ea typeface="Heebo" pitchFamily="34" charset="-122"/>
                <a:cs typeface="Heebo" pitchFamily="34" charset="-120"/>
              </a:rPr>
              <a:t> This is an important section for theological clarity. Many believers are confused about the difference between Old Testament prophetic ministry and what the New Testament makes available. This confusion has led to misunderstandings — people either claiming an authority they do not carry, or alternatively, people shrinking back from a gift that is genuinely available to them.</a:t>
            </a:r>
            <a:endParaRPr lang="en-US" sz="1400" dirty="0"/>
          </a:p>
        </p:txBody>
      </p:sp>
      <p:sp>
        <p:nvSpPr>
          <p:cNvPr id="7" name="Text 4"/>
          <p:cNvSpPr/>
          <p:nvPr/>
        </p:nvSpPr>
        <p:spPr>
          <a:xfrm>
            <a:off x="499121" y="4384612"/>
            <a:ext cx="6774158" cy="285106"/>
          </a:xfrm>
          <a:prstGeom prst="rect">
            <a:avLst/>
          </a:prstGeom>
          <a:noFill/>
          <a:ln/>
        </p:spPr>
        <p:txBody>
          <a:bodyPr wrap="non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Key Scriptures</a:t>
            </a:r>
            <a:endParaRPr lang="en-US" sz="1400" dirty="0"/>
          </a:p>
        </p:txBody>
      </p:sp>
      <p:sp>
        <p:nvSpPr>
          <p:cNvPr id="8" name="Text 5"/>
          <p:cNvSpPr/>
          <p:nvPr/>
        </p:nvSpPr>
        <p:spPr>
          <a:xfrm>
            <a:off x="499121" y="4870203"/>
            <a:ext cx="6774158" cy="3670709"/>
          </a:xfrm>
          <a:prstGeom prst="rect">
            <a:avLst/>
          </a:prstGeom>
          <a:noFill/>
          <a:ln/>
        </p:spPr>
        <p:txBody>
          <a:bodyPr wrap="square" lIns="0" tIns="0" rIns="0" bIns="0" rtlCol="0" anchor="t"/>
          <a:lstStyle/>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Numbers 11:29 (NKJV) — "Oh, that all the Lord's people were prophets and that the Lord would put His Spirit upon them!"</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Joel 2:28-29 (NKJV) — "I will pour out My Spirit on all flesh; your sons and your daughters shall prophesy, your old men shall dream dreams, your young men shall see visions. And also on My menservants and on My maidservants I will pour out My Spirit in those days."</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Acts 2:16-18 (NKJV) — "But this is what was spoken by the prophet Joel..."</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1 Corinthians 14:1, 3 (NKJV) — "Pursue love, and desire spiritual gifts, but especially that you may prophesy... But he who prophesies speaks edification and exhortation and comfort to men."</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1 Corinthians 14:31 (NKJV) — "For you can all prophesy one by one, that all may learn and all may be encouraged."</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499121" y="593360"/>
            <a:ext cx="6774158" cy="205355"/>
          </a:xfrm>
          <a:prstGeom prst="rect">
            <a:avLst/>
          </a:prstGeom>
          <a:noFill/>
          <a:ln/>
        </p:spPr>
        <p:txBody>
          <a:bodyPr wrap="none" lIns="0" tIns="0" rIns="0" bIns="0" rtlCol="0" anchor="t"/>
          <a:lstStyle/>
          <a:p>
            <a:pPr algn="l" indent="0" marL="0">
              <a:lnSpc>
                <a:spcPts val="1600"/>
              </a:lnSpc>
              <a:buNone/>
            </a:pPr>
            <a:endParaRPr lang="en-US" sz="1100" dirty="0"/>
          </a:p>
        </p:txBody>
      </p:sp>
      <p:sp>
        <p:nvSpPr>
          <p:cNvPr id="3" name="Text 1"/>
          <p:cNvSpPr/>
          <p:nvPr/>
        </p:nvSpPr>
        <p:spPr>
          <a:xfrm>
            <a:off x="499121" y="912744"/>
            <a:ext cx="4667235" cy="267334"/>
          </a:xfrm>
          <a:prstGeom prst="rect">
            <a:avLst/>
          </a:prstGeom>
          <a:noFill/>
          <a:ln/>
        </p:spPr>
        <p:txBody>
          <a:bodyPr wrap="none" lIns="0" tIns="0" rIns="0" bIns="0" rtlCol="0" anchor="t"/>
          <a:lstStyle/>
          <a:p>
            <a:pPr algn="l" indent="0" marL="0">
              <a:lnSpc>
                <a:spcPts val="2100"/>
              </a:lnSpc>
              <a:buNone/>
            </a:pPr>
            <a:r>
              <a:rPr lang="en-US" sz="1650" u="sng" dirty="0">
                <a:solidFill>
                  <a:srgbClr val="152D47"/>
                </a:solidFill>
                <a:latin typeface="Crimson Pro Semi Bold" pitchFamily="34" charset="0"/>
                <a:ea typeface="Crimson Pro Semi Bold" pitchFamily="34" charset="-122"/>
                <a:cs typeface="Crimson Pro Semi Bold" pitchFamily="34" charset="-120"/>
              </a:rPr>
              <a:t>Teaching Content: Old and New Testament Prophecy</a:t>
            </a:r>
            <a:endParaRPr lang="en-US" sz="1650" dirty="0"/>
          </a:p>
        </p:txBody>
      </p:sp>
      <p:sp>
        <p:nvSpPr>
          <p:cNvPr id="4" name="Text 2"/>
          <p:cNvSpPr/>
          <p:nvPr/>
        </p:nvSpPr>
        <p:spPr>
          <a:xfrm>
            <a:off x="499121" y="1351155"/>
            <a:ext cx="6774158" cy="2052662"/>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"In the Old Testament, the prophetic anointing rested on select individuals. The Spirit of the Lord would come upon a prophet — Moses, Elijah, Elisha, Isaiah, Jeremiah, Ezekiel, Daniel, and others — and they would speak as the direct mouthpiece of God to the nation of Israel. Their words carried governmental authority. The standard for Old Testament prophets was absolute accuracy. Deuteronomy 18:20-22 makes this clear — a prophet whose word did not come to pass was considered a false prophet. The stakes were extraordinarily high because these prophets were often the only channel through which God communicated His will to His people."</a:t>
            </a:r>
            <a:endParaRPr lang="en-US" sz="1400" dirty="0"/>
          </a:p>
        </p:txBody>
      </p:sp>
      <p:sp>
        <p:nvSpPr>
          <p:cNvPr id="5" name="Text 3"/>
          <p:cNvSpPr/>
          <p:nvPr/>
        </p:nvSpPr>
        <p:spPr>
          <a:xfrm>
            <a:off x="499121" y="3532140"/>
            <a:ext cx="6774158" cy="1282914"/>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"But notice something beautiful. Even in the Old Testament, Moses expressed a longing. In Numbers 11:29, when Joshua was concerned that Eldad and Medad were prophesying in the camp, Moses said, 'Oh, that all the Lord's people were prophets and that the Lord would put His Spirit upon them!' Moses, the greatest Old Testament prophet, longed for the very thing that would be fulfilled at Pentecost."</a:t>
            </a:r>
            <a:endParaRPr lang="en-US" sz="1400" dirty="0"/>
          </a:p>
        </p:txBody>
      </p:sp>
      <p:sp>
        <p:nvSpPr>
          <p:cNvPr id="6" name="Text 4"/>
          <p:cNvSpPr/>
          <p:nvPr/>
        </p:nvSpPr>
        <p:spPr>
          <a:xfrm>
            <a:off x="499121" y="4943377"/>
            <a:ext cx="6774158" cy="769748"/>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"And then the prophet Joel speaks it by the Spirit: a day is coming when God will pour out His Spirit on ALL flesh. Not just the prophets. Not just the priests. Not just the elders. Sons and daughters. Young and old. Servants — all of them. ALL flesh."</a:t>
            </a:r>
            <a:endParaRPr lang="en-US" sz="1400" dirty="0"/>
          </a:p>
        </p:txBody>
      </p:sp>
      <p:sp>
        <p:nvSpPr>
          <p:cNvPr id="7" name="Text 5"/>
          <p:cNvSpPr/>
          <p:nvPr/>
        </p:nvSpPr>
        <p:spPr>
          <a:xfrm>
            <a:off x="499121" y="5841449"/>
            <a:ext cx="6774158" cy="1026331"/>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"On the day of Pentecost, Peter stands up and declares: 'This is what Joel spoke of.' The promise is fulfilled. The Spirit is poured out. And now, in the New Covenant, every blood-bought, Spirit-filled believer has access to the prophetic — not as an elite calling, but as a family inheritance."</a:t>
            </a:r>
            <a:endParaRPr lang="en-US" sz="1400" dirty="0"/>
          </a:p>
        </p:txBody>
      </p:sp>
      <p:sp>
        <p:nvSpPr>
          <p:cNvPr id="8" name="Text 6"/>
          <p:cNvSpPr/>
          <p:nvPr/>
        </p:nvSpPr>
        <p:spPr>
          <a:xfrm>
            <a:off x="499121" y="6996103"/>
            <a:ext cx="6774158" cy="1539497"/>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"This is why Paul writes in 1 Corinthians 14:31, 'You can ALL prophesy.' And notice — Paul encourages this pursuit three times in 1 Corinthians 14 alone: verse 1 ('desire spiritual gifts, but especially that you may prophesy'), verse 5 ('I wish you all spoke with tongues, but even more that you prophesied'), and verse 39 ('desire earnestly to prophesy'). This is not optional or fringe. It is apostolic instruction to the entire church."</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99121" y="490714"/>
            <a:ext cx="6774158" cy="634974"/>
          </a:xfrm>
          <a:prstGeom prst="rect">
            <a:avLst/>
          </a:prstGeom>
          <a:noFill/>
          <a:ln/>
        </p:spPr>
        <p:txBody>
          <a:bodyPr wrap="square" lIns="0" tIns="0" rIns="0" bIns="0" rtlCol="0" anchor="t"/>
          <a:lstStyle/>
          <a:p>
            <a:pPr algn="l" indent="0" marL="0">
              <a:lnSpc>
                <a:spcPts val="2500"/>
              </a:lnSpc>
              <a:buNone/>
            </a:pPr>
            <a:r>
              <a:rPr lang="en-US" sz="2000" u="sng" dirty="0">
                <a:solidFill>
                  <a:srgbClr val="152D47"/>
                </a:solidFill>
                <a:latin typeface="Crimson Pro Semi Bold" pitchFamily="34" charset="0"/>
                <a:ea typeface="Crimson Pro Semi Bold" pitchFamily="34" charset="-122"/>
                <a:cs typeface="Crimson Pro Semi Bold" pitchFamily="34" charset="-120"/>
              </a:rPr>
              <a:t>Comparison: Old Testament Prophets and New Testament Gift of Prophecy</a:t>
            </a:r>
            <a:endParaRPr lang="en-US" sz="2000" dirty="0"/>
          </a:p>
        </p:txBody>
      </p:sp>
      <p:sp>
        <p:nvSpPr>
          <p:cNvPr id="3" name="Shape 1"/>
          <p:cNvSpPr/>
          <p:nvPr/>
        </p:nvSpPr>
        <p:spPr>
          <a:xfrm>
            <a:off x="499121" y="1447413"/>
            <a:ext cx="6774158" cy="7238519"/>
          </a:xfrm>
          <a:prstGeom prst="roundRect">
            <a:avLst>
              <a:gd name="adj" fmla="val 375"/>
            </a:avLst>
          </a:prstGeom>
          <a:noFill/>
          <a:ln w="8096">
            <a:solidFill>
              <a:srgbClr val="000000">
                <a:alpha val="8000"/>
              </a:srgbClr>
            </a:solidFill>
            <a:prstDash val="solid"/>
          </a:ln>
        </p:spPr>
      </p:sp>
      <p:sp>
        <p:nvSpPr>
          <p:cNvPr id="4" name="Shape 2"/>
          <p:cNvSpPr/>
          <p:nvPr/>
        </p:nvSpPr>
        <p:spPr>
          <a:xfrm>
            <a:off x="507217" y="1455508"/>
            <a:ext cx="6757965" cy="861516"/>
          </a:xfrm>
          <a:prstGeom prst="rect">
            <a:avLst/>
          </a:prstGeom>
          <a:solidFill>
            <a:srgbClr val="FFFFFF">
              <a:alpha val="4000"/>
            </a:srgbClr>
          </a:solidFill>
          <a:ln/>
        </p:spPr>
      </p:sp>
      <p:sp>
        <p:nvSpPr>
          <p:cNvPr id="5" name="Text 3"/>
          <p:cNvSpPr/>
          <p:nvPr/>
        </p:nvSpPr>
        <p:spPr>
          <a:xfrm>
            <a:off x="676543" y="1556067"/>
            <a:ext cx="3038308" cy="330199"/>
          </a:xfrm>
          <a:prstGeom prst="rect">
            <a:avLst/>
          </a:prstGeom>
          <a:noFill/>
          <a:ln/>
        </p:spPr>
        <p:txBody>
          <a:bodyPr wrap="none" lIns="0" tIns="0" rIns="0" bIns="0" rtlCol="0" anchor="t"/>
          <a:lstStyle/>
          <a:p>
            <a:pPr algn="l" indent="0" marL="0">
              <a:lnSpc>
                <a:spcPts val="2600"/>
              </a:lnSpc>
              <a:buNone/>
            </a:pPr>
            <a:r>
              <a:rPr lang="en-US" sz="1650" b="1" dirty="0">
                <a:solidFill>
                  <a:srgbClr val="4C4C4D"/>
                </a:solidFill>
                <a:latin typeface="Heebo" pitchFamily="34" charset="0"/>
                <a:ea typeface="Heebo" pitchFamily="34" charset="-122"/>
                <a:cs typeface="Heebo" pitchFamily="34" charset="-120"/>
              </a:rPr>
              <a:t>Old Testament Prophets</a:t>
            </a:r>
            <a:endParaRPr lang="en-US" sz="1650" dirty="0"/>
          </a:p>
        </p:txBody>
      </p:sp>
      <p:sp>
        <p:nvSpPr>
          <p:cNvPr id="6" name="Text 4"/>
          <p:cNvSpPr/>
          <p:nvPr/>
        </p:nvSpPr>
        <p:spPr>
          <a:xfrm>
            <a:off x="4057550" y="1556067"/>
            <a:ext cx="3038308" cy="660399"/>
          </a:xfrm>
          <a:prstGeom prst="rect">
            <a:avLst/>
          </a:prstGeom>
          <a:noFill/>
          <a:ln/>
        </p:spPr>
        <p:txBody>
          <a:bodyPr wrap="square" lIns="0" tIns="0" rIns="0" bIns="0" rtlCol="0" anchor="t"/>
          <a:lstStyle/>
          <a:p>
            <a:pPr algn="l" indent="0" marL="0">
              <a:lnSpc>
                <a:spcPts val="2600"/>
              </a:lnSpc>
              <a:buNone/>
            </a:pPr>
            <a:r>
              <a:rPr lang="en-US" sz="1650" b="1" dirty="0">
                <a:solidFill>
                  <a:srgbClr val="4C4C4D"/>
                </a:solidFill>
                <a:latin typeface="Heebo" pitchFamily="34" charset="0"/>
                <a:ea typeface="Heebo" pitchFamily="34" charset="-122"/>
                <a:cs typeface="Heebo" pitchFamily="34" charset="-120"/>
              </a:rPr>
              <a:t>New Testament Gift of Prophecy</a:t>
            </a:r>
            <a:endParaRPr lang="en-US" sz="1650" dirty="0"/>
          </a:p>
        </p:txBody>
      </p:sp>
      <p:sp>
        <p:nvSpPr>
          <p:cNvPr id="7" name="Shape 5"/>
          <p:cNvSpPr/>
          <p:nvPr/>
        </p:nvSpPr>
        <p:spPr>
          <a:xfrm>
            <a:off x="507217" y="2317024"/>
            <a:ext cx="6757965" cy="861516"/>
          </a:xfrm>
          <a:prstGeom prst="rect">
            <a:avLst/>
          </a:prstGeom>
          <a:solidFill>
            <a:srgbClr val="000000">
              <a:alpha val="4000"/>
            </a:srgbClr>
          </a:solidFill>
          <a:ln/>
        </p:spPr>
      </p:sp>
      <p:sp>
        <p:nvSpPr>
          <p:cNvPr id="8" name="Text 6"/>
          <p:cNvSpPr/>
          <p:nvPr/>
        </p:nvSpPr>
        <p:spPr>
          <a:xfrm>
            <a:off x="676543" y="2417583"/>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The Spirit came upon select individuals</a:t>
            </a:r>
            <a:endParaRPr lang="en-US" sz="1650" dirty="0"/>
          </a:p>
        </p:txBody>
      </p:sp>
      <p:sp>
        <p:nvSpPr>
          <p:cNvPr id="9" name="Text 7"/>
          <p:cNvSpPr/>
          <p:nvPr/>
        </p:nvSpPr>
        <p:spPr>
          <a:xfrm>
            <a:off x="4057550" y="2417583"/>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The Spirit is poured out on all flesh</a:t>
            </a:r>
            <a:endParaRPr lang="en-US" sz="1650" dirty="0"/>
          </a:p>
        </p:txBody>
      </p:sp>
      <p:sp>
        <p:nvSpPr>
          <p:cNvPr id="10" name="Shape 8"/>
          <p:cNvSpPr/>
          <p:nvPr/>
        </p:nvSpPr>
        <p:spPr>
          <a:xfrm>
            <a:off x="507217" y="3178540"/>
            <a:ext cx="6757965" cy="861516"/>
          </a:xfrm>
          <a:prstGeom prst="rect">
            <a:avLst/>
          </a:prstGeom>
          <a:solidFill>
            <a:srgbClr val="FFFFFF">
              <a:alpha val="4000"/>
            </a:srgbClr>
          </a:solidFill>
          <a:ln/>
        </p:spPr>
      </p:sp>
      <p:sp>
        <p:nvSpPr>
          <p:cNvPr id="11" name="Text 9"/>
          <p:cNvSpPr/>
          <p:nvPr/>
        </p:nvSpPr>
        <p:spPr>
          <a:xfrm>
            <a:off x="676543" y="3279099"/>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Spoke as the direct mouthpiece of God to the nation</a:t>
            </a:r>
            <a:endParaRPr lang="en-US" sz="1650" dirty="0"/>
          </a:p>
        </p:txBody>
      </p:sp>
      <p:sp>
        <p:nvSpPr>
          <p:cNvPr id="12" name="Text 10"/>
          <p:cNvSpPr/>
          <p:nvPr/>
        </p:nvSpPr>
        <p:spPr>
          <a:xfrm>
            <a:off x="4057550" y="3279099"/>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Speaks edification, exhortation, and comfort to the Body</a:t>
            </a:r>
            <a:endParaRPr lang="en-US" sz="1650" dirty="0"/>
          </a:p>
        </p:txBody>
      </p:sp>
      <p:sp>
        <p:nvSpPr>
          <p:cNvPr id="13" name="Shape 11"/>
          <p:cNvSpPr/>
          <p:nvPr/>
        </p:nvSpPr>
        <p:spPr>
          <a:xfrm>
            <a:off x="507217" y="4040057"/>
            <a:ext cx="6757965" cy="861516"/>
          </a:xfrm>
          <a:prstGeom prst="rect">
            <a:avLst/>
          </a:prstGeom>
          <a:solidFill>
            <a:srgbClr val="000000">
              <a:alpha val="4000"/>
            </a:srgbClr>
          </a:solidFill>
          <a:ln/>
        </p:spPr>
      </p:sp>
      <p:sp>
        <p:nvSpPr>
          <p:cNvPr id="14" name="Text 12"/>
          <p:cNvSpPr/>
          <p:nvPr/>
        </p:nvSpPr>
        <p:spPr>
          <a:xfrm>
            <a:off x="676543" y="4140615"/>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Carried governmental authority for the nation</a:t>
            </a:r>
            <a:endParaRPr lang="en-US" sz="1650" dirty="0"/>
          </a:p>
        </p:txBody>
      </p:sp>
      <p:sp>
        <p:nvSpPr>
          <p:cNvPr id="15" name="Text 13"/>
          <p:cNvSpPr/>
          <p:nvPr/>
        </p:nvSpPr>
        <p:spPr>
          <a:xfrm>
            <a:off x="4057550" y="4140615"/>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Functions within the community of believers</a:t>
            </a:r>
            <a:endParaRPr lang="en-US" sz="1650" dirty="0"/>
          </a:p>
        </p:txBody>
      </p:sp>
      <p:sp>
        <p:nvSpPr>
          <p:cNvPr id="16" name="Shape 14"/>
          <p:cNvSpPr/>
          <p:nvPr/>
        </p:nvSpPr>
        <p:spPr>
          <a:xfrm>
            <a:off x="507217" y="4901573"/>
            <a:ext cx="6757965" cy="1191715"/>
          </a:xfrm>
          <a:prstGeom prst="rect">
            <a:avLst/>
          </a:prstGeom>
          <a:solidFill>
            <a:srgbClr val="FFFFFF">
              <a:alpha val="4000"/>
            </a:srgbClr>
          </a:solidFill>
          <a:ln/>
        </p:spPr>
      </p:sp>
      <p:sp>
        <p:nvSpPr>
          <p:cNvPr id="17" name="Text 15"/>
          <p:cNvSpPr/>
          <p:nvPr/>
        </p:nvSpPr>
        <p:spPr>
          <a:xfrm>
            <a:off x="676543" y="5002131"/>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Standard of absolute accuracy (Deuteronomy 18:20-22)</a:t>
            </a:r>
            <a:endParaRPr lang="en-US" sz="1650" dirty="0"/>
          </a:p>
        </p:txBody>
      </p:sp>
      <p:sp>
        <p:nvSpPr>
          <p:cNvPr id="18" name="Text 16"/>
          <p:cNvSpPr/>
          <p:nvPr/>
        </p:nvSpPr>
        <p:spPr>
          <a:xfrm>
            <a:off x="4057550" y="5002131"/>
            <a:ext cx="3038308" cy="990598"/>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Given "in part" (1 Corinthians 13:9); subject to testing and discernment by the Body</a:t>
            </a:r>
            <a:endParaRPr lang="en-US" sz="1650" dirty="0"/>
          </a:p>
        </p:txBody>
      </p:sp>
      <p:sp>
        <p:nvSpPr>
          <p:cNvPr id="19" name="Shape 17"/>
          <p:cNvSpPr/>
          <p:nvPr/>
        </p:nvSpPr>
        <p:spPr>
          <a:xfrm>
            <a:off x="507217" y="6093288"/>
            <a:ext cx="6757965" cy="861516"/>
          </a:xfrm>
          <a:prstGeom prst="rect">
            <a:avLst/>
          </a:prstGeom>
          <a:solidFill>
            <a:srgbClr val="000000">
              <a:alpha val="4000"/>
            </a:srgbClr>
          </a:solidFill>
          <a:ln/>
        </p:spPr>
      </p:sp>
      <p:sp>
        <p:nvSpPr>
          <p:cNvPr id="20" name="Text 18"/>
          <p:cNvSpPr/>
          <p:nvPr/>
        </p:nvSpPr>
        <p:spPr>
          <a:xfrm>
            <a:off x="676543" y="6193847"/>
            <a:ext cx="3038308" cy="330199"/>
          </a:xfrm>
          <a:prstGeom prst="rect">
            <a:avLst/>
          </a:prstGeom>
          <a:noFill/>
          <a:ln/>
        </p:spPr>
        <p:txBody>
          <a:bodyPr wrap="non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Few were called to this ministry</a:t>
            </a:r>
            <a:endParaRPr lang="en-US" sz="1650" dirty="0"/>
          </a:p>
        </p:txBody>
      </p:sp>
      <p:sp>
        <p:nvSpPr>
          <p:cNvPr id="21" name="Text 19"/>
          <p:cNvSpPr/>
          <p:nvPr/>
        </p:nvSpPr>
        <p:spPr>
          <a:xfrm>
            <a:off x="4057550" y="6193847"/>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All may prophesy (1 Corinthians 14:31)</a:t>
            </a:r>
            <a:endParaRPr lang="en-US" sz="1650" dirty="0"/>
          </a:p>
        </p:txBody>
      </p:sp>
      <p:sp>
        <p:nvSpPr>
          <p:cNvPr id="22" name="Shape 20"/>
          <p:cNvSpPr/>
          <p:nvPr/>
        </p:nvSpPr>
        <p:spPr>
          <a:xfrm>
            <a:off x="507217" y="6954804"/>
            <a:ext cx="6757965" cy="861516"/>
          </a:xfrm>
          <a:prstGeom prst="rect">
            <a:avLst/>
          </a:prstGeom>
          <a:solidFill>
            <a:srgbClr val="FFFFFF">
              <a:alpha val="4000"/>
            </a:srgbClr>
          </a:solidFill>
          <a:ln/>
        </p:spPr>
      </p:sp>
      <p:sp>
        <p:nvSpPr>
          <p:cNvPr id="23" name="Text 21"/>
          <p:cNvSpPr/>
          <p:nvPr/>
        </p:nvSpPr>
        <p:spPr>
          <a:xfrm>
            <a:off x="676543" y="7055363"/>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Words became Scripture (canonical)</a:t>
            </a:r>
            <a:endParaRPr lang="en-US" sz="1650" dirty="0"/>
          </a:p>
        </p:txBody>
      </p:sp>
      <p:sp>
        <p:nvSpPr>
          <p:cNvPr id="24" name="Text 22"/>
          <p:cNvSpPr/>
          <p:nvPr/>
        </p:nvSpPr>
        <p:spPr>
          <a:xfrm>
            <a:off x="4057550" y="7055363"/>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Never equal to Scripture (non-canonical)</a:t>
            </a:r>
            <a:endParaRPr lang="en-US" sz="1650" dirty="0"/>
          </a:p>
        </p:txBody>
      </p:sp>
      <p:sp>
        <p:nvSpPr>
          <p:cNvPr id="25" name="Shape 23"/>
          <p:cNvSpPr/>
          <p:nvPr/>
        </p:nvSpPr>
        <p:spPr>
          <a:xfrm>
            <a:off x="507217" y="7816320"/>
            <a:ext cx="6757965" cy="861516"/>
          </a:xfrm>
          <a:prstGeom prst="rect">
            <a:avLst/>
          </a:prstGeom>
          <a:solidFill>
            <a:srgbClr val="000000">
              <a:alpha val="4000"/>
            </a:srgbClr>
          </a:solidFill>
          <a:ln/>
        </p:spPr>
      </p:sp>
      <p:sp>
        <p:nvSpPr>
          <p:cNvPr id="26" name="Text 24"/>
          <p:cNvSpPr/>
          <p:nvPr/>
        </p:nvSpPr>
        <p:spPr>
          <a:xfrm>
            <a:off x="676543" y="7916879"/>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Often stood alone, confronting kings and nations</a:t>
            </a:r>
            <a:endParaRPr lang="en-US" sz="1650" dirty="0"/>
          </a:p>
        </p:txBody>
      </p:sp>
      <p:sp>
        <p:nvSpPr>
          <p:cNvPr id="27" name="Text 25"/>
          <p:cNvSpPr/>
          <p:nvPr/>
        </p:nvSpPr>
        <p:spPr>
          <a:xfrm>
            <a:off x="4057550" y="7916879"/>
            <a:ext cx="303830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Functions within community, submitted to leadership</a:t>
            </a:r>
            <a:endParaRPr lang="en-US" sz="1650" dirty="0"/>
          </a:p>
        </p:txBody>
      </p:sp>
      <p:sp>
        <p:nvSpPr>
          <p:cNvPr id="28" name="Text 26"/>
          <p:cNvSpPr/>
          <p:nvPr/>
        </p:nvSpPr>
        <p:spPr>
          <a:xfrm>
            <a:off x="499121" y="8866874"/>
            <a:ext cx="6774158" cy="330199"/>
          </a:xfrm>
          <a:prstGeom prst="rect">
            <a:avLst/>
          </a:prstGeom>
          <a:noFill/>
          <a:ln/>
        </p:spPr>
        <p:txBody>
          <a:bodyPr wrap="none" lIns="0" tIns="0" rIns="0" bIns="0" rtlCol="0" anchor="t"/>
          <a:lstStyle/>
          <a:p>
            <a:pPr algn="l" indent="0" marL="0">
              <a:lnSpc>
                <a:spcPts val="2600"/>
              </a:lnSpc>
              <a:buNone/>
            </a:pPr>
            <a:endParaRPr lang="en-US" sz="16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499121" y="490714"/>
            <a:ext cx="6774158" cy="835459"/>
          </a:xfrm>
          <a:prstGeom prst="rect">
            <a:avLst/>
          </a:prstGeom>
          <a:noFill/>
          <a:ln/>
        </p:spPr>
        <p:txBody>
          <a:bodyPr wrap="square" lIns="0" tIns="0" rIns="0" bIns="0" rtlCol="0" anchor="t"/>
          <a:lstStyle/>
          <a:p>
            <a:pPr algn="l" indent="0" marL="0">
              <a:lnSpc>
                <a:spcPts val="3250"/>
              </a:lnSpc>
              <a:buNone/>
            </a:pPr>
            <a:r>
              <a:rPr lang="en-US" sz="2600" b="1" dirty="0">
                <a:solidFill>
                  <a:srgbClr val="152D47"/>
                </a:solidFill>
                <a:latin typeface="Crimson Pro Semi Bold" pitchFamily="34" charset="0"/>
                <a:ea typeface="Crimson Pro Semi Bold" pitchFamily="34" charset="-122"/>
                <a:cs typeface="Crimson Pro Semi Bold" pitchFamily="34" charset="-120"/>
              </a:rPr>
              <a:t>The Office of the Prophet and the Gift of Prophecy</a:t>
            </a:r>
            <a:endParaRPr lang="en-US" sz="2600" dirty="0"/>
          </a:p>
        </p:txBody>
      </p:sp>
      <p:sp>
        <p:nvSpPr>
          <p:cNvPr id="3" name="Text 1"/>
          <p:cNvSpPr/>
          <p:nvPr/>
        </p:nvSpPr>
        <p:spPr>
          <a:xfrm>
            <a:off x="499121" y="1526658"/>
            <a:ext cx="6774158" cy="467756"/>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"One of the most important distinctions in prophetic ministry is understanding the difference between the office of the prophet and the gift of prophecy."</a:t>
            </a:r>
            <a:endParaRPr lang="en-US" sz="1300" dirty="0"/>
          </a:p>
        </p:txBody>
      </p:sp>
      <p:sp>
        <p:nvSpPr>
          <p:cNvPr id="4" name="Text 2"/>
          <p:cNvSpPr/>
          <p:nvPr/>
        </p:nvSpPr>
        <p:spPr>
          <a:xfrm>
            <a:off x="499121" y="2107179"/>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The Office of the Prophet (Ephesians 4:11):</a:t>
            </a:r>
            <a:endParaRPr lang="en-US" sz="1300" dirty="0"/>
          </a:p>
        </p:txBody>
      </p:sp>
      <p:sp>
        <p:nvSpPr>
          <p:cNvPr id="5" name="Text 3"/>
          <p:cNvSpPr/>
          <p:nvPr/>
        </p:nvSpPr>
        <p:spPr>
          <a:xfrm>
            <a:off x="499121" y="2453822"/>
            <a:ext cx="6774158" cy="2747846"/>
          </a:xfrm>
          <a:prstGeom prst="rect">
            <a:avLst/>
          </a:prstGeom>
          <a:noFill/>
          <a:ln/>
        </p:spPr>
        <p:txBody>
          <a:bodyPr wrap="square" lIns="0" tIns="0" rIns="0" bIns="0" rtlCol="0" anchor="t"/>
          <a:lstStyle/>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One of the five-fold ministry offices given by Christ to the Church: apostles, prophets, evangelists, pastors, and teachers</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This is a calling and a governmental function within the Body</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Not everyone is called to this office. "Are all prophets?" Paul asks in 1 Corinthians 12:29. The answer is no.</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Those who walk in this office carry a heightened level of authority, accountability, and responsibility</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The office is recognized and confirmed by mature leadership over time and is not self-appointed</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A prophet's words may carry directional, corrective, or revelatory weight for the Body — but always in submission to the plurality of leadership and the authority of Scripture</a:t>
            </a:r>
            <a:endParaRPr lang="en-US" sz="1050" dirty="0"/>
          </a:p>
        </p:txBody>
      </p:sp>
      <p:sp>
        <p:nvSpPr>
          <p:cNvPr id="6" name="Text 4"/>
          <p:cNvSpPr/>
          <p:nvPr/>
        </p:nvSpPr>
        <p:spPr>
          <a:xfrm>
            <a:off x="499121" y="5314433"/>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The Gift of Prophecy (1 Corinthians 12:10; 14:1-5, 31):</a:t>
            </a:r>
            <a:endParaRPr lang="en-US" sz="1300" dirty="0"/>
          </a:p>
        </p:txBody>
      </p:sp>
      <p:sp>
        <p:nvSpPr>
          <p:cNvPr id="7" name="Text 5"/>
          <p:cNvSpPr/>
          <p:nvPr/>
        </p:nvSpPr>
        <p:spPr>
          <a:xfrm>
            <a:off x="499121" y="5661075"/>
            <a:ext cx="6774158" cy="1543418"/>
          </a:xfrm>
          <a:prstGeom prst="rect">
            <a:avLst/>
          </a:prstGeom>
          <a:noFill/>
          <a:ln/>
        </p:spPr>
        <p:txBody>
          <a:bodyPr wrap="square" lIns="0" tIns="0" rIns="0" bIns="0" rtlCol="0" anchor="t"/>
          <a:lstStyle/>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Available to every Spirit-filled believer</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The purpose is clearly defined: edification, exhortation, and comfort</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This gift operates in the gathered assembly and in personal ministry</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It is to be exercised in love, humility, and submission</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It is subject to testing and discernment by the Body (1 Corinthians 14:29; 1 Thessalonians 5:19-21)</a:t>
            </a:r>
            <a:endParaRPr lang="en-US" sz="1050" dirty="0"/>
          </a:p>
        </p:txBody>
      </p:sp>
      <p:sp>
        <p:nvSpPr>
          <p:cNvPr id="8" name="Text 6"/>
          <p:cNvSpPr/>
          <p:nvPr/>
        </p:nvSpPr>
        <p:spPr>
          <a:xfrm>
            <a:off x="499121" y="7317258"/>
            <a:ext cx="6774158" cy="1403268"/>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"The simplest way to understand the difference: every believer may prophesy (the gift), but not every believer is a prophet (the office). A person who occasionally shares an encouraging prophetic word in a small group is operating in the gift. A person whom God has set in the Body with a consistent, recognized, confirmed prophetic ministry is walking in the office. Both are valuable. Both are needed. Both are subject to the authority of Scripture, the lordship of Christ, and the accountability of community."</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499121" y="490714"/>
            <a:ext cx="3244825" cy="267334"/>
          </a:xfrm>
          <a:prstGeom prst="rect">
            <a:avLst/>
          </a:prstGeom>
          <a:noFill/>
          <a:ln/>
        </p:spPr>
        <p:txBody>
          <a:bodyPr wrap="none" lIns="0" tIns="0" rIns="0" bIns="0" rtlCol="0" anchor="t"/>
          <a:lstStyle/>
          <a:p>
            <a:pPr algn="l" indent="0" marL="0">
              <a:lnSpc>
                <a:spcPts val="2100"/>
              </a:lnSpc>
              <a:buNone/>
            </a:pPr>
            <a:r>
              <a:rPr lang="en-US" sz="1650" b="1" u="sng" dirty="0">
                <a:solidFill>
                  <a:srgbClr val="152D47"/>
                </a:solidFill>
                <a:latin typeface="Crimson Pro Semi Bold" pitchFamily="34" charset="0"/>
                <a:ea typeface="Crimson Pro Semi Bold" pitchFamily="34" charset="-122"/>
                <a:cs typeface="Crimson Pro Semi Bold" pitchFamily="34" charset="-120"/>
              </a:rPr>
              <a:t>Three Levels of Prophetic Operation</a:t>
            </a:r>
            <a:endParaRPr lang="en-US" sz="1650" dirty="0"/>
          </a:p>
        </p:txBody>
      </p:sp>
      <p:sp>
        <p:nvSpPr>
          <p:cNvPr id="3" name="Text 1"/>
          <p:cNvSpPr/>
          <p:nvPr/>
        </p:nvSpPr>
        <p:spPr>
          <a:xfrm>
            <a:off x="499121" y="986171"/>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This framework, adapted from Dr. Bill Hamon's teaching:</a:t>
            </a:r>
            <a:endParaRPr lang="en-US" sz="1400" dirty="0"/>
          </a:p>
        </p:txBody>
      </p:sp>
      <p:sp>
        <p:nvSpPr>
          <p:cNvPr id="4" name="Text 2"/>
          <p:cNvSpPr/>
          <p:nvPr/>
        </p:nvSpPr>
        <p:spPr>
          <a:xfrm>
            <a:off x="499121" y="1371077"/>
            <a:ext cx="6774158" cy="2132477"/>
          </a:xfrm>
          <a:prstGeom prst="rect">
            <a:avLst/>
          </a:prstGeom>
          <a:noFill/>
          <a:ln/>
        </p:spPr>
        <p:txBody>
          <a:bodyPr wrap="square" lIns="0" tIns="0" rIns="0" bIns="0" rtlCol="0" anchor="t"/>
          <a:lstStyle/>
          <a:p>
            <a:pPr algn="l" marL="342900" indent="-342900">
              <a:lnSpc>
                <a:spcPts val="1600"/>
              </a:lnSpc>
              <a:buSzPct val="100000"/>
              <a:buFont typeface="+mj-lt"/>
              <a:buAutoNum type="arabicPeriod" startAt="1"/>
            </a:pPr>
            <a:r>
              <a:rPr lang="en-US" sz="1100" b="1" dirty="0">
                <a:solidFill>
                  <a:srgbClr val="4C4C4D"/>
                </a:solidFill>
                <a:latin typeface="Heebo" pitchFamily="34" charset="0"/>
                <a:ea typeface="Heebo" pitchFamily="34" charset="-122"/>
                <a:cs typeface="Heebo" pitchFamily="34" charset="-120"/>
              </a:rPr>
              <a:t>Level 1: The Spirit of Prophecy</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(Revelation 19:10). Any believer in an atmosphere of worship may receive an impression. This is often temporary and does not in itself indicate a prophetic calling.</a:t>
            </a:r>
            <a:endParaRPr lang="en-US" sz="1100" dirty="0"/>
          </a:p>
          <a:p>
            <a:pPr algn="l" marL="342900" indent="-342900">
              <a:lnSpc>
                <a:spcPts val="1600"/>
              </a:lnSpc>
              <a:buSzPct val="100000"/>
              <a:buFont typeface="+mj-lt"/>
              <a:buAutoNum type="arabicPeriod" startAt="2"/>
            </a:pPr>
            <a:r>
              <a:rPr lang="en-US" sz="1100" b="1" dirty="0">
                <a:solidFill>
                  <a:srgbClr val="4C4C4D"/>
                </a:solidFill>
                <a:latin typeface="Heebo" pitchFamily="34" charset="0"/>
                <a:ea typeface="Heebo" pitchFamily="34" charset="-122"/>
                <a:cs typeface="Heebo" pitchFamily="34" charset="-120"/>
              </a:rPr>
              <a:t>Level 2: The Gift of Prophecy</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(1 Corinthians 12:10; Romans 12:6). A recurring gift that operates regularly in a believer's life. This is the primary focus of this training.</a:t>
            </a:r>
            <a:endParaRPr lang="en-US" sz="1100" dirty="0"/>
          </a:p>
          <a:p>
            <a:pPr algn="l" marL="342900" indent="-342900">
              <a:lnSpc>
                <a:spcPts val="1600"/>
              </a:lnSpc>
              <a:buSzPct val="100000"/>
              <a:buFont typeface="+mj-lt"/>
              <a:buAutoNum type="arabicPeriod" startAt="3"/>
            </a:pPr>
            <a:r>
              <a:rPr lang="en-US" sz="1100" b="1" dirty="0">
                <a:solidFill>
                  <a:srgbClr val="4C4C4D"/>
                </a:solidFill>
                <a:latin typeface="Heebo" pitchFamily="34" charset="0"/>
                <a:ea typeface="Heebo" pitchFamily="34" charset="-122"/>
                <a:cs typeface="Heebo" pitchFamily="34" charset="-120"/>
              </a:rPr>
              <a:t>Level 3: The Office of Prophet</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(Ephesians 4:11; 1 Corinthians 12:28). A governmental calling recognized over time by mature leadership. Not self-appointed.</a:t>
            </a:r>
            <a:endParaRPr lang="en-US" sz="1100" dirty="0"/>
          </a:p>
        </p:txBody>
      </p:sp>
      <p:sp>
        <p:nvSpPr>
          <p:cNvPr id="5" name="Text 3"/>
          <p:cNvSpPr/>
          <p:nvPr/>
        </p:nvSpPr>
        <p:spPr>
          <a:xfrm>
            <a:off x="499121" y="3631877"/>
            <a:ext cx="6774158" cy="1026331"/>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"It is important to understand that just because you prophesy does not mean you are a prophet. The gift operating occasionally does not constitute the office. As Kenneth Hagin taught, many make the mistake of assuming that because they prophesy, they carry the office. Let us be slow to title and quick to serve."</a:t>
            </a:r>
            <a:endParaRPr lang="en-US" sz="1400" dirty="0"/>
          </a:p>
        </p:txBody>
      </p:sp>
      <p:sp>
        <p:nvSpPr>
          <p:cNvPr id="6" name="Text 4"/>
          <p:cNvSpPr/>
          <p:nvPr/>
        </p:nvSpPr>
        <p:spPr>
          <a:xfrm>
            <a:off x="499121" y="4786531"/>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What Prophecy Is Not</a:t>
            </a:r>
            <a:endParaRPr lang="en-US" sz="1400" dirty="0"/>
          </a:p>
        </p:txBody>
      </p:sp>
      <p:sp>
        <p:nvSpPr>
          <p:cNvPr id="7" name="Text 5"/>
          <p:cNvSpPr/>
          <p:nvPr/>
        </p:nvSpPr>
        <p:spPr>
          <a:xfrm>
            <a:off x="499121" y="5171437"/>
            <a:ext cx="6774158"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To protect both those who prophesy and those who receive prophetic words, it is helpful to understand what prophecy is not:</a:t>
            </a:r>
            <a:endParaRPr lang="en-US" sz="1400" dirty="0"/>
          </a:p>
        </p:txBody>
      </p:sp>
      <p:sp>
        <p:nvSpPr>
          <p:cNvPr id="8" name="Text 6"/>
          <p:cNvSpPr/>
          <p:nvPr/>
        </p:nvSpPr>
        <p:spPr>
          <a:xfrm>
            <a:off x="499121" y="5812925"/>
            <a:ext cx="6774158" cy="3278530"/>
          </a:xfrm>
          <a:prstGeom prst="rect">
            <a:avLst/>
          </a:prstGeom>
          <a:noFill/>
          <a:ln/>
        </p:spPr>
        <p:txBody>
          <a:bodyPr wrap="square" lIns="0" tIns="0" rIns="0" bIns="0" rtlCol="0" anchor="t"/>
          <a:lstStyle/>
          <a:p>
            <a:pPr algn="l" marL="342900" indent="-342900">
              <a:lnSpc>
                <a:spcPts val="1600"/>
              </a:lnSpc>
              <a:buSzPct val="100000"/>
              <a:buChar char="•"/>
            </a:pPr>
            <a:r>
              <a:rPr lang="en-US" sz="1100" b="1" dirty="0">
                <a:solidFill>
                  <a:srgbClr val="4C4C4D"/>
                </a:solidFill>
                <a:latin typeface="Heebo" pitchFamily="34" charset="0"/>
                <a:ea typeface="Heebo" pitchFamily="34" charset="-122"/>
                <a:cs typeface="Heebo" pitchFamily="34" charset="-120"/>
              </a:rPr>
              <a:t>Not Scripture.</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Prophecy never equals or supersedes the written Word of God (Revelation 22:18-19).</a:t>
            </a:r>
            <a:endParaRPr lang="en-US" sz="1100" dirty="0"/>
          </a:p>
          <a:p>
            <a:pPr algn="l" marL="342900" indent="-342900">
              <a:lnSpc>
                <a:spcPts val="1600"/>
              </a:lnSpc>
              <a:buSzPct val="100000"/>
              <a:buChar char="•"/>
            </a:pPr>
            <a:r>
              <a:rPr lang="en-US" sz="1100" b="1" dirty="0">
                <a:solidFill>
                  <a:srgbClr val="4C4C4D"/>
                </a:solidFill>
                <a:latin typeface="Heebo" pitchFamily="34" charset="0"/>
                <a:ea typeface="Heebo" pitchFamily="34" charset="-122"/>
                <a:cs typeface="Heebo" pitchFamily="34" charset="-120"/>
              </a:rPr>
              <a:t>Not fortune-telling.</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Divination is strictly forbidden (Deuteronomy 18:10-12). Prophecy reveals God's heart, not our future like a horoscope.</a:t>
            </a:r>
            <a:endParaRPr lang="en-US" sz="1100" dirty="0"/>
          </a:p>
          <a:p>
            <a:pPr algn="l" marL="342900" indent="-342900">
              <a:lnSpc>
                <a:spcPts val="1600"/>
              </a:lnSpc>
              <a:buSzPct val="100000"/>
              <a:buChar char="•"/>
            </a:pPr>
            <a:r>
              <a:rPr lang="en-US" sz="1100" b="1" dirty="0">
                <a:solidFill>
                  <a:srgbClr val="4C4C4D"/>
                </a:solidFill>
                <a:latin typeface="Heebo" pitchFamily="34" charset="0"/>
                <a:ea typeface="Heebo" pitchFamily="34" charset="-122"/>
                <a:cs typeface="Heebo" pitchFamily="34" charset="-120"/>
              </a:rPr>
              <a:t>Not a tool for control.</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Prophecy is never to be used to manipulate, coerce, or establish personal authority (Jeremiah 23:16). True prophecy liberates.</a:t>
            </a:r>
            <a:endParaRPr lang="en-US" sz="1100" dirty="0"/>
          </a:p>
          <a:p>
            <a:pPr algn="l" marL="342900" indent="-342900">
              <a:lnSpc>
                <a:spcPts val="1600"/>
              </a:lnSpc>
              <a:buSzPct val="100000"/>
              <a:buChar char="•"/>
            </a:pPr>
            <a:r>
              <a:rPr lang="en-US" sz="1100" b="1" dirty="0">
                <a:solidFill>
                  <a:srgbClr val="4C4C4D"/>
                </a:solidFill>
                <a:latin typeface="Heebo" pitchFamily="34" charset="0"/>
                <a:ea typeface="Heebo" pitchFamily="34" charset="-122"/>
                <a:cs typeface="Heebo" pitchFamily="34" charset="-120"/>
              </a:rPr>
              <a:t>Not always predictive.</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Prophecy is often forth-telling (declaring God's heart) more than foretelling (predicting events).</a:t>
            </a:r>
            <a:endParaRPr lang="en-US" sz="1100" dirty="0"/>
          </a:p>
          <a:p>
            <a:pPr algn="l" marL="342900" indent="-342900">
              <a:lnSpc>
                <a:spcPts val="1600"/>
              </a:lnSpc>
              <a:buSzPct val="100000"/>
              <a:buChar char="•"/>
            </a:pPr>
            <a:r>
              <a:rPr lang="en-US" sz="1100" b="1" dirty="0">
                <a:solidFill>
                  <a:srgbClr val="4C4C4D"/>
                </a:solidFill>
                <a:latin typeface="Heebo" pitchFamily="34" charset="0"/>
                <a:ea typeface="Heebo" pitchFamily="34" charset="-122"/>
                <a:cs typeface="Heebo" pitchFamily="34" charset="-120"/>
              </a:rPr>
              <a:t>Not infallible.</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New Testament gift-level prophecy is given "in part" (1 Corinthians 13:9). Only Scripture and Jesus Christ are infallible.</a:t>
            </a:r>
            <a:endParaRPr lang="en-US" sz="1100" dirty="0"/>
          </a:p>
          <a:p>
            <a:pPr algn="l" marL="342900" indent="-342900">
              <a:lnSpc>
                <a:spcPts val="1600"/>
              </a:lnSpc>
              <a:buSzPct val="100000"/>
              <a:buChar char="•"/>
            </a:pPr>
            <a:r>
              <a:rPr lang="en-US" sz="1100" b="1" dirty="0">
                <a:solidFill>
                  <a:srgbClr val="4C4C4D"/>
                </a:solidFill>
                <a:latin typeface="Heebo" pitchFamily="34" charset="0"/>
                <a:ea typeface="Heebo" pitchFamily="34" charset="-122"/>
                <a:cs typeface="Heebo" pitchFamily="34" charset="-120"/>
              </a:rPr>
              <a:t>Not independent ministry.</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Prophecy functions within church authority, not as a way around pastoral leadership (1 Corinthians 14:32-33).</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499121" y="490714"/>
            <a:ext cx="5202979" cy="317487"/>
          </a:xfrm>
          <a:prstGeom prst="rect">
            <a:avLst/>
          </a:prstGeom>
          <a:noFill/>
          <a:ln/>
        </p:spPr>
        <p:txBody>
          <a:bodyPr wrap="none" lIns="0" tIns="0" rIns="0" bIns="0" rtlCol="0" anchor="t"/>
          <a:lstStyle/>
          <a:p>
            <a:pPr algn="l" indent="0" marL="0">
              <a:lnSpc>
                <a:spcPts val="2500"/>
              </a:lnSpc>
              <a:buNone/>
            </a:pPr>
            <a:r>
              <a:rPr lang="en-US" sz="2000" b="1" u="sng" dirty="0">
                <a:solidFill>
                  <a:srgbClr val="152D47"/>
                </a:solidFill>
                <a:latin typeface="Crimson Pro Semi Bold" pitchFamily="34" charset="0"/>
                <a:ea typeface="Crimson Pro Semi Bold" pitchFamily="34" charset="-122"/>
                <a:cs typeface="Crimson Pro Semi Bold" pitchFamily="34" charset="-120"/>
              </a:rPr>
              <a:t>From the Fathers of Faith — Session One Closing</a:t>
            </a:r>
            <a:endParaRPr lang="en-US" sz="2000" dirty="0"/>
          </a:p>
        </p:txBody>
      </p:sp>
      <p:sp>
        <p:nvSpPr>
          <p:cNvPr id="3" name="Text 1"/>
          <p:cNvSpPr/>
          <p:nvPr/>
        </p:nvSpPr>
        <p:spPr>
          <a:xfrm>
            <a:off x="499121" y="1129926"/>
            <a:ext cx="6774158" cy="2311396"/>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William Seymour (1870-1922) led the Azusa Street Revival in Los Angeles from 1906 to 1915 — a move of God that is widely credited as the birthplace of the modern Pentecostal and Charismatic movements. He was known for extraordinary humility — he would place his head behind the pulpit in a box to pray during services. He made room for sons and daughters, all races, all ages to operate in the gifts of the Spirit. His influence on the global Church is incalculable.</a:t>
            </a:r>
            <a:endParaRPr lang="en-US" sz="1650" dirty="0"/>
          </a:p>
        </p:txBody>
      </p:sp>
      <p:sp>
        <p:nvSpPr>
          <p:cNvPr id="4" name="Text 2"/>
          <p:cNvSpPr/>
          <p:nvPr/>
        </p:nvSpPr>
        <p:spPr>
          <a:xfrm>
            <a:off x="499121" y="3622264"/>
            <a:ext cx="6774158" cy="1981196"/>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Derek Prince (1915-2003), a Cambridge-educated theologian, emphasized that New Testament prophets are not infallible like Old Testament prophets. He taught that the New Covenant operates through community, accountability, and the completed canon of Scripture, which protects the Church from prophetic error while still allowing room for genuine prophetic ministry.</a:t>
            </a:r>
            <a:endParaRPr lang="en-US" sz="1650" dirty="0"/>
          </a:p>
        </p:txBody>
      </p:sp>
      <p:sp>
        <p:nvSpPr>
          <p:cNvPr id="5" name="Shape 3"/>
          <p:cNvSpPr/>
          <p:nvPr/>
        </p:nvSpPr>
        <p:spPr>
          <a:xfrm>
            <a:off x="499121" y="5784402"/>
            <a:ext cx="6774158" cy="2743924"/>
          </a:xfrm>
          <a:prstGeom prst="roundRect">
            <a:avLst>
              <a:gd name="adj" fmla="val 926"/>
            </a:avLst>
          </a:prstGeom>
          <a:solidFill>
            <a:srgbClr val="B3C3FF"/>
          </a:solidFill>
          <a:ln/>
        </p:spPr>
      </p:sp>
      <p:pic>
        <p:nvPicPr>
          <p:cNvPr id="6" name="Image 0" descr="preencoded.png">    </p:cNvPr>
          <p:cNvPicPr>
            <a:picLocks noChangeAspect="1"/>
          </p:cNvPicPr>
          <p:nvPr/>
        </p:nvPicPr>
        <p:blipFill>
          <a:blip r:embed="rId1"/>
          <a:stretch>
            <a:fillRect/>
          </a:stretch>
        </p:blipFill>
        <p:spPr>
          <a:xfrm>
            <a:off x="668447" y="6033079"/>
            <a:ext cx="264583" cy="211616"/>
          </a:xfrm>
          <a:prstGeom prst="rect">
            <a:avLst/>
          </a:prstGeom>
        </p:spPr>
      </p:pic>
      <p:sp>
        <p:nvSpPr>
          <p:cNvPr id="7" name="Text 4"/>
          <p:cNvSpPr/>
          <p:nvPr/>
        </p:nvSpPr>
        <p:spPr>
          <a:xfrm>
            <a:off x="1102355" y="5987543"/>
            <a:ext cx="6001598" cy="2311396"/>
          </a:xfrm>
          <a:prstGeom prst="rect">
            <a:avLst/>
          </a:prstGeom>
          <a:noFill/>
          <a:ln/>
        </p:spPr>
        <p:txBody>
          <a:bodyPr wrap="square" lIns="0" tIns="0" rIns="0" bIns="0" rtlCol="0" anchor="t"/>
          <a:lstStyle/>
          <a:p>
            <a:pPr algn="l" indent="0" marL="0">
              <a:lnSpc>
                <a:spcPts val="2600"/>
              </a:lnSpc>
              <a:buNone/>
            </a:pPr>
            <a:r>
              <a:rPr lang="en-US" sz="1650" b="1" dirty="0">
                <a:solidFill>
                  <a:srgbClr val="000000"/>
                </a:solidFill>
                <a:latin typeface="Heebo" pitchFamily="34" charset="0"/>
                <a:ea typeface="Heebo" pitchFamily="34" charset="-122"/>
                <a:cs typeface="Heebo" pitchFamily="34" charset="-120"/>
              </a:rPr>
              <a:t>Transition Statement:</a:t>
            </a:r>
            <a:pPr algn="l" indent="0" marL="0">
              <a:lnSpc>
                <a:spcPts val="2600"/>
              </a:lnSpc>
              <a:buNone/>
            </a:pPr>
            <a:r>
              <a:rPr lang="en-US" sz="1650" dirty="0">
                <a:solidFill>
                  <a:srgbClr val="000000"/>
                </a:solidFill>
                <a:latin typeface="Heebo" pitchFamily="34" charset="0"/>
                <a:ea typeface="Heebo" pitchFamily="34" charset="-122"/>
                <a:cs typeface="Heebo" pitchFamily="34" charset="-120"/>
              </a:rPr>
              <a:t> "So the first thing we establish is this: prophecy is not about us. It never has been. It is the Father revealing His Son by the power of the Holy Spirit through willing, surrendered vessels. We prophesy because the Father's heart is overflowing with love for His children, and He graciously invites us to carry that love in words. Let us hold that as our plumb line for everything that follows."</a:t>
            </a:r>
            <a:endParaRPr lang="en-US" sz="1650" dirty="0"/>
          </a:p>
        </p:txBody>
      </p:sp>
      <p:sp>
        <p:nvSpPr>
          <p:cNvPr id="8" name="Text 5"/>
          <p:cNvSpPr/>
          <p:nvPr/>
        </p:nvSpPr>
        <p:spPr>
          <a:xfrm>
            <a:off x="499121" y="8709269"/>
            <a:ext cx="6774158" cy="330199"/>
          </a:xfrm>
          <a:prstGeom prst="rect">
            <a:avLst/>
          </a:prstGeom>
          <a:noFill/>
          <a:ln/>
        </p:spPr>
        <p:txBody>
          <a:bodyPr wrap="none" lIns="0" tIns="0" rIns="0" bIns="0" rtlCol="0" anchor="t"/>
          <a:lstStyle/>
          <a:p>
            <a:pPr algn="l" indent="0" marL="0">
              <a:lnSpc>
                <a:spcPts val="2600"/>
              </a:lnSpc>
              <a:buNone/>
            </a:pPr>
            <a:endParaRPr lang="en-US" sz="16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499121" y="490714"/>
            <a:ext cx="4456606" cy="556994"/>
          </a:xfrm>
          <a:prstGeom prst="rect">
            <a:avLst/>
          </a:prstGeom>
          <a:noFill/>
          <a:ln/>
        </p:spPr>
        <p:txBody>
          <a:bodyPr wrap="non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BREAK ONE</a:t>
            </a:r>
            <a:endParaRPr lang="en-US" sz="3500" dirty="0"/>
          </a:p>
        </p:txBody>
      </p:sp>
      <p:sp>
        <p:nvSpPr>
          <p:cNvPr id="3" name="Text 1"/>
          <p:cNvSpPr/>
          <p:nvPr/>
        </p:nvSpPr>
        <p:spPr>
          <a:xfrm>
            <a:off x="499121" y="1404154"/>
            <a:ext cx="6774158"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Time: 10 Minutes (0:55–1:05)</a:t>
            </a:r>
            <a:endParaRPr lang="en-US" sz="1750" dirty="0"/>
          </a:p>
        </p:txBody>
      </p:sp>
      <p:sp>
        <p:nvSpPr>
          <p:cNvPr id="4" name="Shape 2"/>
          <p:cNvSpPr/>
          <p:nvPr/>
        </p:nvSpPr>
        <p:spPr>
          <a:xfrm>
            <a:off x="499121" y="1961084"/>
            <a:ext cx="6774158" cy="2254476"/>
          </a:xfrm>
          <a:prstGeom prst="roundRect">
            <a:avLst>
              <a:gd name="adj" fmla="val 1186"/>
            </a:avLst>
          </a:prstGeom>
          <a:solidFill>
            <a:srgbClr val="B3C3FF"/>
          </a:solidFill>
          <a:ln/>
        </p:spPr>
      </p:sp>
      <p:pic>
        <p:nvPicPr>
          <p:cNvPr id="5" name="Image 0" descr="preencoded.png">    </p:cNvPr>
          <p:cNvPicPr>
            <a:picLocks noChangeAspect="1"/>
          </p:cNvPicPr>
          <p:nvPr/>
        </p:nvPicPr>
        <p:blipFill>
          <a:blip r:embed="rId1"/>
          <a:stretch>
            <a:fillRect/>
          </a:stretch>
        </p:blipFill>
        <p:spPr>
          <a:xfrm>
            <a:off x="677365" y="2235818"/>
            <a:ext cx="278498" cy="222747"/>
          </a:xfrm>
          <a:prstGeom prst="rect">
            <a:avLst/>
          </a:prstGeom>
        </p:spPr>
      </p:pic>
      <p:sp>
        <p:nvSpPr>
          <p:cNvPr id="6" name="Text 3"/>
          <p:cNvSpPr/>
          <p:nvPr/>
        </p:nvSpPr>
        <p:spPr>
          <a:xfrm>
            <a:off x="1134108" y="2183831"/>
            <a:ext cx="5960927" cy="1782229"/>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Instructor Notes:</a:t>
            </a:r>
            <a:pPr algn="l" indent="0" marL="0">
              <a:lnSpc>
                <a:spcPts val="2800"/>
              </a:lnSpc>
              <a:buNone/>
            </a:pPr>
            <a:r>
              <a:rPr lang="en-US" sz="1750" dirty="0">
                <a:solidFill>
                  <a:srgbClr val="000000"/>
                </a:solidFill>
                <a:latin typeface="Heebo" pitchFamily="34" charset="0"/>
                <a:ea typeface="Heebo" pitchFamily="34" charset="-122"/>
                <a:cs typeface="Heebo" pitchFamily="34" charset="-120"/>
              </a:rPr>
              <a:t> Play soft instrumental worship music during the break. Make yourself available for brief questions but guard against getting into deep discussions that will be covered in later sessions. Encourage participants to use this time to reflect, stretch, and prepare their hearts.</a:t>
            </a:r>
            <a:endParaRPr lang="en-US" sz="1750" dirty="0"/>
          </a:p>
        </p:txBody>
      </p:sp>
      <p:sp>
        <p:nvSpPr>
          <p:cNvPr id="7" name="Text 4"/>
          <p:cNvSpPr/>
          <p:nvPr/>
        </p:nvSpPr>
        <p:spPr>
          <a:xfrm>
            <a:off x="766487" y="4616530"/>
            <a:ext cx="6506792" cy="712892"/>
          </a:xfrm>
          <a:prstGeom prst="rect">
            <a:avLst/>
          </a:prstGeom>
          <a:noFill/>
          <a:ln/>
        </p:spPr>
        <p:txBody>
          <a:bodyPr wrap="squar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Suggested reflection prompt (may be displayed or spoken before break):</a:t>
            </a:r>
            <a:endParaRPr lang="en-US" sz="1750" dirty="0"/>
          </a:p>
        </p:txBody>
      </p:sp>
      <p:sp>
        <p:nvSpPr>
          <p:cNvPr id="8" name="Text 5"/>
          <p:cNvSpPr/>
          <p:nvPr/>
        </p:nvSpPr>
        <p:spPr>
          <a:xfrm>
            <a:off x="766487" y="5529906"/>
            <a:ext cx="6506792" cy="1425783"/>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"During this break, you might sit quietly with this question: 'Father, what has my relationship with Your voice looked like? What do I believe about Your willingness to speak to me?' Let His love answer."</a:t>
            </a:r>
            <a:endParaRPr lang="en-US" sz="1750" dirty="0"/>
          </a:p>
        </p:txBody>
      </p:sp>
      <p:sp>
        <p:nvSpPr>
          <p:cNvPr id="9" name="Shape 6"/>
          <p:cNvSpPr/>
          <p:nvPr/>
        </p:nvSpPr>
        <p:spPr>
          <a:xfrm>
            <a:off x="499121" y="4416045"/>
            <a:ext cx="24289" cy="2740130"/>
          </a:xfrm>
          <a:prstGeom prst="rect">
            <a:avLst/>
          </a:prstGeom>
          <a:solidFill>
            <a:srgbClr val="2150FE"/>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99121" y="580900"/>
            <a:ext cx="6774158" cy="233878"/>
          </a:xfrm>
          <a:prstGeom prst="rect">
            <a:avLst/>
          </a:prstGeom>
          <a:noFill/>
          <a:ln/>
        </p:spPr>
        <p:txBody>
          <a:bodyPr wrap="none" lIns="0" tIns="0" rIns="0" bIns="0" rtlCol="0" anchor="t"/>
          <a:lstStyle/>
          <a:p>
            <a:pPr algn="l" indent="0" marL="0">
              <a:lnSpc>
                <a:spcPts val="1800"/>
              </a:lnSpc>
              <a:buNone/>
            </a:pPr>
            <a:endParaRPr lang="en-US" sz="1300" dirty="0"/>
          </a:p>
        </p:txBody>
      </p:sp>
      <p:sp>
        <p:nvSpPr>
          <p:cNvPr id="3" name="Text 1"/>
          <p:cNvSpPr/>
          <p:nvPr/>
        </p:nvSpPr>
        <p:spPr>
          <a:xfrm>
            <a:off x="499121" y="927543"/>
            <a:ext cx="6774158" cy="233878"/>
          </a:xfrm>
          <a:prstGeom prst="rect">
            <a:avLst/>
          </a:prstGeom>
          <a:noFill/>
          <a:ln/>
        </p:spPr>
        <p:txBody>
          <a:bodyPr wrap="none" lIns="0" tIns="0" rIns="0" bIns="0" rtlCol="0" anchor="t"/>
          <a:lstStyle/>
          <a:p>
            <a:pPr algn="l" indent="0" marL="0">
              <a:lnSpc>
                <a:spcPts val="1800"/>
              </a:lnSpc>
              <a:buNone/>
            </a:pPr>
            <a:endParaRPr lang="en-US" sz="1300" dirty="0"/>
          </a:p>
        </p:txBody>
      </p:sp>
      <p:sp>
        <p:nvSpPr>
          <p:cNvPr id="4" name="Text 2"/>
          <p:cNvSpPr/>
          <p:nvPr/>
        </p:nvSpPr>
        <p:spPr>
          <a:xfrm>
            <a:off x="499121" y="1274186"/>
            <a:ext cx="6774158" cy="233878"/>
          </a:xfrm>
          <a:prstGeom prst="rect">
            <a:avLst/>
          </a:prstGeom>
          <a:noFill/>
          <a:ln/>
        </p:spPr>
        <p:txBody>
          <a:bodyPr wrap="none" lIns="0" tIns="0" rIns="0" bIns="0" rtlCol="0" anchor="t"/>
          <a:lstStyle/>
          <a:p>
            <a:pPr algn="l" indent="0" marL="0">
              <a:lnSpc>
                <a:spcPts val="1800"/>
              </a:lnSpc>
              <a:buNone/>
            </a:pPr>
            <a:r>
              <a:rPr lang="en-US" sz="1300" b="1" u="sng" dirty="0">
                <a:solidFill>
                  <a:srgbClr val="4C4C4D"/>
                </a:solidFill>
                <a:latin typeface="Heebo" pitchFamily="34" charset="0"/>
                <a:ea typeface="Heebo" pitchFamily="34" charset="-122"/>
                <a:cs typeface="Heebo" pitchFamily="34" charset="-120"/>
              </a:rPr>
              <a:t>A WORD TO THE INSTRUCTOR</a:t>
            </a:r>
            <a:endParaRPr lang="en-US" sz="1300" dirty="0"/>
          </a:p>
        </p:txBody>
      </p:sp>
      <p:sp>
        <p:nvSpPr>
          <p:cNvPr id="5" name="Text 3"/>
          <p:cNvSpPr/>
          <p:nvPr/>
        </p:nvSpPr>
        <p:spPr>
          <a:xfrm>
            <a:off x="499121" y="1620829"/>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Beloved,</a:t>
            </a:r>
            <a:endParaRPr lang="en-US" sz="1300" dirty="0"/>
          </a:p>
        </p:txBody>
      </p:sp>
      <p:sp>
        <p:nvSpPr>
          <p:cNvPr id="6" name="Text 4"/>
          <p:cNvSpPr/>
          <p:nvPr/>
        </p:nvSpPr>
        <p:spPr>
          <a:xfrm>
            <a:off x="499121" y="1967472"/>
            <a:ext cx="6774158"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Before you teach a single word of this material, may we invite you to pause. This is not merely a curriculum. It is an invitation into the heart of the Father. Before these pages become lessons, let them first become encounters between you and the Living God.</a:t>
            </a:r>
            <a:endParaRPr lang="en-US" sz="1300" dirty="0"/>
          </a:p>
        </p:txBody>
      </p:sp>
      <p:sp>
        <p:nvSpPr>
          <p:cNvPr id="7" name="Text 5"/>
          <p:cNvSpPr/>
          <p:nvPr/>
        </p:nvSpPr>
        <p:spPr>
          <a:xfrm>
            <a:off x="499121" y="2781871"/>
            <a:ext cx="6774158"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You are not simply teaching a skill. You are shepherding hearts into an awareness of how tenderly, how specifically, and how faithfully the Father speaks to His children. He is not distant. He is not silent. He is a Father who delights in making Himself known.</a:t>
            </a:r>
            <a:endParaRPr lang="en-US" sz="1300" dirty="0"/>
          </a:p>
        </p:txBody>
      </p:sp>
      <p:sp>
        <p:nvSpPr>
          <p:cNvPr id="8" name="Text 6"/>
          <p:cNvSpPr/>
          <p:nvPr/>
        </p:nvSpPr>
        <p:spPr>
          <a:xfrm>
            <a:off x="699630" y="3709035"/>
            <a:ext cx="6573649"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"God has a plan for every life, and when we yield ourselves to Him and His will, we are of the greatest importance to the Lord. We are each unique and important to God." — Smith Wigglesworth</a:t>
            </a:r>
            <a:endParaRPr lang="en-US" sz="1300" dirty="0"/>
          </a:p>
        </p:txBody>
      </p:sp>
      <p:sp>
        <p:nvSpPr>
          <p:cNvPr id="9" name="Shape 7"/>
          <p:cNvSpPr/>
          <p:nvPr/>
        </p:nvSpPr>
        <p:spPr>
          <a:xfrm>
            <a:off x="499121" y="3596270"/>
            <a:ext cx="16193" cy="927164"/>
          </a:xfrm>
          <a:prstGeom prst="rect">
            <a:avLst/>
          </a:prstGeom>
          <a:solidFill>
            <a:srgbClr val="2150FE"/>
          </a:solidFill>
          <a:ln/>
        </p:spPr>
      </p:sp>
      <p:sp>
        <p:nvSpPr>
          <p:cNvPr id="10" name="Text 8"/>
          <p:cNvSpPr/>
          <p:nvPr/>
        </p:nvSpPr>
        <p:spPr>
          <a:xfrm>
            <a:off x="499121" y="4636199"/>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As you prepare, consider the following invitations:</a:t>
            </a:r>
            <a:endParaRPr lang="en-US" sz="1300" dirty="0"/>
          </a:p>
        </p:txBody>
      </p:sp>
      <p:sp>
        <p:nvSpPr>
          <p:cNvPr id="11" name="Text 9"/>
          <p:cNvSpPr/>
          <p:nvPr/>
        </p:nvSpPr>
        <p:spPr>
          <a:xfrm>
            <a:off x="499121" y="4982842"/>
            <a:ext cx="6774158" cy="2210015"/>
          </a:xfrm>
          <a:prstGeom prst="rect">
            <a:avLst/>
          </a:prstGeom>
          <a:noFill/>
          <a:ln/>
        </p:spPr>
        <p:txBody>
          <a:bodyPr wrap="square" lIns="0" tIns="0" rIns="0" bIns="0" rtlCol="0" anchor="t"/>
          <a:lstStyle/>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Spend extended time in prayer before each session. Not preparing what to say, but preparing who you are before Him.</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Invite the Holy Spirit to be the true Teacher in the room. You are a vessel. He is the Voice.</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Carry each participant in your heart before the Lord. Some will arrive wounded by prophetic abuse. Some will arrive hungry but fearful. Some will arrive skeptical. All are welcome at the Father's table.</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Model the very character you are teaching. Gentleness. Humility. Love. Patience. These are not merely topics in Session Two; they are the atmosphere you carry.</a:t>
            </a:r>
            <a:endParaRPr lang="en-US" sz="1050" dirty="0"/>
          </a:p>
        </p:txBody>
      </p:sp>
      <p:sp>
        <p:nvSpPr>
          <p:cNvPr id="12" name="Text 10"/>
          <p:cNvSpPr/>
          <p:nvPr/>
        </p:nvSpPr>
        <p:spPr>
          <a:xfrm>
            <a:off x="699630" y="7418386"/>
            <a:ext cx="6573649" cy="467756"/>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"I saw more clearly than ever that the first great and primary business to which I ought to attend every day was to have my soul happy in the Lord." — George Muller</a:t>
            </a:r>
            <a:endParaRPr lang="en-US" sz="1300" dirty="0"/>
          </a:p>
        </p:txBody>
      </p:sp>
      <p:sp>
        <p:nvSpPr>
          <p:cNvPr id="13" name="Shape 11"/>
          <p:cNvSpPr/>
          <p:nvPr/>
        </p:nvSpPr>
        <p:spPr>
          <a:xfrm>
            <a:off x="499121" y="7305621"/>
            <a:ext cx="16193" cy="693286"/>
          </a:xfrm>
          <a:prstGeom prst="rect">
            <a:avLst/>
          </a:prstGeom>
          <a:solidFill>
            <a:srgbClr val="2150FE"/>
          </a:solidFill>
          <a:ln/>
        </p:spPr>
      </p:sp>
      <p:sp>
        <p:nvSpPr>
          <p:cNvPr id="14" name="Text 12"/>
          <p:cNvSpPr/>
          <p:nvPr/>
        </p:nvSpPr>
        <p:spPr>
          <a:xfrm>
            <a:off x="499121" y="8111672"/>
            <a:ext cx="6774158"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This course is structured for three hours with built-in breaks, practice exercises, and breathing room for the Holy Spirit to move in ways we have not scripted. Please hold the timing loosely. The schedule is a riverbank, not a dam. Let the water flow.</a:t>
            </a:r>
            <a:endParaRPr lang="en-US" sz="1300" dirty="0"/>
          </a:p>
        </p:txBody>
      </p:sp>
      <p:sp>
        <p:nvSpPr>
          <p:cNvPr id="15" name="Text 13"/>
          <p:cNvSpPr/>
          <p:nvPr/>
        </p:nvSpPr>
        <p:spPr>
          <a:xfrm>
            <a:off x="499121" y="8926071"/>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With deep love and honor, In the grace of our Lord Jesus Christ</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499121" y="490714"/>
            <a:ext cx="2673976" cy="334247"/>
          </a:xfrm>
          <a:prstGeom prst="rect">
            <a:avLst/>
          </a:prstGeom>
          <a:noFill/>
          <a:ln/>
        </p:spPr>
        <p:txBody>
          <a:bodyPr wrap="none" lIns="0" tIns="0" rIns="0" bIns="0" rtlCol="0" anchor="t"/>
          <a:lstStyle/>
          <a:p>
            <a:pPr algn="l" indent="0" marL="0">
              <a:lnSpc>
                <a:spcPts val="2600"/>
              </a:lnSpc>
              <a:buNone/>
            </a:pPr>
            <a:r>
              <a:rPr lang="en-US" sz="2100" b="1" u="sng" dirty="0">
                <a:solidFill>
                  <a:srgbClr val="152D47"/>
                </a:solidFill>
                <a:latin typeface="Crimson Pro Semi Bold" pitchFamily="34" charset="0"/>
                <a:ea typeface="Crimson Pro Semi Bold" pitchFamily="34" charset="-122"/>
                <a:cs typeface="Crimson Pro Semi Bold" pitchFamily="34" charset="-120"/>
              </a:rPr>
              <a:t>BREAK ONE</a:t>
            </a:r>
            <a:endParaRPr lang="en-US" sz="2100" dirty="0"/>
          </a:p>
        </p:txBody>
      </p:sp>
      <p:sp>
        <p:nvSpPr>
          <p:cNvPr id="3" name="Shape 1"/>
          <p:cNvSpPr/>
          <p:nvPr/>
        </p:nvSpPr>
        <p:spPr>
          <a:xfrm>
            <a:off x="499121" y="1181407"/>
            <a:ext cx="6774158" cy="3840647"/>
          </a:xfrm>
          <a:prstGeom prst="roundRect">
            <a:avLst>
              <a:gd name="adj" fmla="val 696"/>
            </a:avLst>
          </a:prstGeom>
          <a:solidFill>
            <a:srgbClr val="B3C3FF"/>
          </a:solidFill>
          <a:ln/>
        </p:spPr>
      </p:sp>
      <p:pic>
        <p:nvPicPr>
          <p:cNvPr id="4" name="Image 0" descr="preencoded.png">    </p:cNvPr>
          <p:cNvPicPr>
            <a:picLocks noChangeAspect="1"/>
          </p:cNvPicPr>
          <p:nvPr/>
        </p:nvPicPr>
        <p:blipFill>
          <a:blip r:embed="rId1"/>
          <a:stretch>
            <a:fillRect/>
          </a:stretch>
        </p:blipFill>
        <p:spPr>
          <a:xfrm>
            <a:off x="677365" y="1456141"/>
            <a:ext cx="278498" cy="222747"/>
          </a:xfrm>
          <a:prstGeom prst="rect">
            <a:avLst/>
          </a:prstGeom>
        </p:spPr>
      </p:pic>
      <p:sp>
        <p:nvSpPr>
          <p:cNvPr id="5" name="Text 2"/>
          <p:cNvSpPr/>
          <p:nvPr/>
        </p:nvSpPr>
        <p:spPr>
          <a:xfrm>
            <a:off x="1134108" y="1404154"/>
            <a:ext cx="5960927" cy="1782229"/>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Transition to Break:</a:t>
            </a:r>
            <a:pPr algn="l" indent="0" marL="0">
              <a:lnSpc>
                <a:spcPts val="2800"/>
              </a:lnSpc>
              <a:buNone/>
            </a:pPr>
            <a:r>
              <a:rPr lang="en-US" sz="1750" dirty="0">
                <a:solidFill>
                  <a:srgbClr val="000000"/>
                </a:solidFill>
                <a:latin typeface="Heebo" pitchFamily="34" charset="0"/>
                <a:ea typeface="Heebo" pitchFamily="34" charset="-122"/>
                <a:cs typeface="Heebo" pitchFamily="34" charset="-120"/>
              </a:rPr>
              <a:t> "We have just laid the theological foundation for everything that follows. The testimony of Jesus is the spirit of prophecy. The Father is a speaking God. Every believer can hear His voice. The gift is available to all who are Spirit-filled and willing.</a:t>
            </a:r>
            <a:endParaRPr lang="en-US" sz="1750" dirty="0"/>
          </a:p>
        </p:txBody>
      </p:sp>
      <p:sp>
        <p:nvSpPr>
          <p:cNvPr id="6" name="Text 3"/>
          <p:cNvSpPr/>
          <p:nvPr/>
        </p:nvSpPr>
        <p:spPr>
          <a:xfrm>
            <a:off x="1134108" y="3346771"/>
            <a:ext cx="5960927" cy="1425783"/>
          </a:xfrm>
          <a:prstGeom prst="rect">
            <a:avLst/>
          </a:prstGeom>
          <a:noFill/>
          <a:ln/>
        </p:spPr>
        <p:txBody>
          <a:bodyPr wrap="square" lIns="0" tIns="0" rIns="0" bIns="0" rtlCol="0" anchor="t"/>
          <a:lstStyle/>
          <a:p>
            <a:pPr algn="l" indent="0" marL="0">
              <a:lnSpc>
                <a:spcPts val="2800"/>
              </a:lnSpc>
              <a:buNone/>
            </a:pPr>
            <a:r>
              <a:rPr lang="en-US" sz="1750" dirty="0">
                <a:solidFill>
                  <a:srgbClr val="000000"/>
                </a:solidFill>
                <a:latin typeface="Heebo" pitchFamily="34" charset="0"/>
                <a:ea typeface="Heebo" pitchFamily="34" charset="-122"/>
                <a:cs typeface="Heebo" pitchFamily="34" charset="-120"/>
              </a:rPr>
              <a:t>Take ten minutes. Stretch, refresh, and let the Word settle in your heart. When we return, we will move into Session Two — Character Before Gifting. We will ask the question: what kind of person does the Father entrust with His voice?"</a:t>
            </a:r>
            <a:endParaRPr lang="en-US" sz="1750" dirty="0"/>
          </a:p>
        </p:txBody>
      </p:sp>
      <p:sp>
        <p:nvSpPr>
          <p:cNvPr id="7" name="Text 4"/>
          <p:cNvSpPr/>
          <p:nvPr/>
        </p:nvSpPr>
        <p:spPr>
          <a:xfrm>
            <a:off x="499121" y="5222538"/>
            <a:ext cx="6774158"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Break One — 10 Minutes (0:55–1:05)</a:t>
            </a:r>
            <a:endParaRPr lang="en-US" sz="1750" dirty="0"/>
          </a:p>
        </p:txBody>
      </p:sp>
      <p:sp>
        <p:nvSpPr>
          <p:cNvPr id="8" name="Text 5"/>
          <p:cNvSpPr/>
          <p:nvPr/>
        </p:nvSpPr>
        <p:spPr>
          <a:xfrm>
            <a:off x="766487" y="5979954"/>
            <a:ext cx="6506792" cy="1069337"/>
          </a:xfrm>
          <a:prstGeom prst="rect">
            <a:avLst/>
          </a:prstGeom>
          <a:noFill/>
          <a:ln/>
        </p:spPr>
        <p:txBody>
          <a:bodyPr wrap="squar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Suggested Reflection Question for participants:</a:t>
            </a:r>
            <a:pPr algn="l" indent="0" marL="0">
              <a:lnSpc>
                <a:spcPts val="2800"/>
              </a:lnSpc>
              <a:buNone/>
            </a:pPr>
            <a:r>
              <a:rPr lang="en-US" sz="1750" dirty="0">
                <a:solidFill>
                  <a:srgbClr val="4C4C4D"/>
                </a:solidFill>
                <a:latin typeface="Heebo" pitchFamily="34" charset="0"/>
                <a:ea typeface="Heebo" pitchFamily="34" charset="-122"/>
                <a:cs typeface="Heebo" pitchFamily="34" charset="-120"/>
              </a:rPr>
              <a:t> "Father, what has my relationship with Your voice looked like? What do I believe about Your willingness to speak to me?"</a:t>
            </a:r>
            <a:endParaRPr lang="en-US" sz="1750" dirty="0"/>
          </a:p>
        </p:txBody>
      </p:sp>
      <p:sp>
        <p:nvSpPr>
          <p:cNvPr id="9" name="Shape 6"/>
          <p:cNvSpPr/>
          <p:nvPr/>
        </p:nvSpPr>
        <p:spPr>
          <a:xfrm>
            <a:off x="499121" y="5779469"/>
            <a:ext cx="24289" cy="1470307"/>
          </a:xfrm>
          <a:prstGeom prst="rect">
            <a:avLst/>
          </a:prstGeom>
          <a:solidFill>
            <a:srgbClr val="2150FE"/>
          </a:solidFill>
          <a:ln/>
        </p:spPr>
      </p:sp>
      <p:sp>
        <p:nvSpPr>
          <p:cNvPr id="10" name="Shape 7"/>
          <p:cNvSpPr/>
          <p:nvPr/>
        </p:nvSpPr>
        <p:spPr>
          <a:xfrm>
            <a:off x="499121" y="7450261"/>
            <a:ext cx="6774158" cy="1898030"/>
          </a:xfrm>
          <a:prstGeom prst="roundRect">
            <a:avLst>
              <a:gd name="adj" fmla="val 1409"/>
            </a:avLst>
          </a:prstGeom>
          <a:solidFill>
            <a:srgbClr val="B3C3FF"/>
          </a:solidFill>
          <a:ln/>
        </p:spPr>
      </p:sp>
      <p:pic>
        <p:nvPicPr>
          <p:cNvPr id="11" name="Image 1" descr="preencoded.png">    </p:cNvPr>
          <p:cNvPicPr>
            <a:picLocks noChangeAspect="1"/>
          </p:cNvPicPr>
          <p:nvPr/>
        </p:nvPicPr>
        <p:blipFill>
          <a:blip r:embed="rId2"/>
          <a:stretch>
            <a:fillRect/>
          </a:stretch>
        </p:blipFill>
        <p:spPr>
          <a:xfrm>
            <a:off x="677365" y="7724995"/>
            <a:ext cx="278498" cy="222747"/>
          </a:xfrm>
          <a:prstGeom prst="rect">
            <a:avLst/>
          </a:prstGeom>
        </p:spPr>
      </p:pic>
      <p:sp>
        <p:nvSpPr>
          <p:cNvPr id="12" name="Text 8"/>
          <p:cNvSpPr/>
          <p:nvPr/>
        </p:nvSpPr>
        <p:spPr>
          <a:xfrm>
            <a:off x="1134108" y="7673008"/>
            <a:ext cx="5960927" cy="1425783"/>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Instructor reminder:</a:t>
            </a:r>
            <a:pPr algn="l" indent="0" marL="0">
              <a:lnSpc>
                <a:spcPts val="2800"/>
              </a:lnSpc>
              <a:buNone/>
            </a:pPr>
            <a:r>
              <a:rPr lang="en-US" sz="1750" dirty="0">
                <a:solidFill>
                  <a:srgbClr val="000000"/>
                </a:solidFill>
                <a:latin typeface="Heebo" pitchFamily="34" charset="0"/>
                <a:ea typeface="Heebo" pitchFamily="34" charset="-122"/>
                <a:cs typeface="Heebo" pitchFamily="34" charset="-120"/>
              </a:rPr>
              <a:t> Use this time to pray quietly for participants. Ask the Holy Spirit to prepare hearts for Session Two. Be available for brief conversations, but do not begin teaching early.</a:t>
            </a:r>
            <a:endParaRPr lang="en-US" sz="17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499121" y="569263"/>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3" name="Text 1"/>
          <p:cNvSpPr/>
          <p:nvPr/>
        </p:nvSpPr>
        <p:spPr>
          <a:xfrm>
            <a:off x="499121" y="837167"/>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4" name="Shape 2"/>
          <p:cNvSpPr/>
          <p:nvPr/>
        </p:nvSpPr>
        <p:spPr>
          <a:xfrm>
            <a:off x="499121" y="1105071"/>
            <a:ext cx="790839" cy="210478"/>
          </a:xfrm>
          <a:prstGeom prst="roundRect">
            <a:avLst>
              <a:gd name="adj" fmla="val 7114"/>
            </a:avLst>
          </a:prstGeom>
          <a:solidFill>
            <a:srgbClr val="CCD7FF"/>
          </a:solidFill>
          <a:ln/>
        </p:spPr>
      </p:sp>
      <p:sp>
        <p:nvSpPr>
          <p:cNvPr id="5" name="Text 3"/>
          <p:cNvSpPr/>
          <p:nvPr/>
        </p:nvSpPr>
        <p:spPr>
          <a:xfrm>
            <a:off x="573948" y="1142448"/>
            <a:ext cx="641185" cy="135723"/>
          </a:xfrm>
          <a:prstGeom prst="rect">
            <a:avLst/>
          </a:prstGeom>
          <a:noFill/>
          <a:ln/>
        </p:spPr>
        <p:txBody>
          <a:bodyPr wrap="none" lIns="0" tIns="0" rIns="0" bIns="0" rtlCol="0" anchor="t"/>
          <a:lstStyle/>
          <a:p>
            <a:pPr algn="l" indent="0" marL="0">
              <a:lnSpc>
                <a:spcPts val="1050"/>
              </a:lnSpc>
              <a:buNone/>
            </a:pPr>
            <a:r>
              <a:rPr lang="en-US" sz="750" dirty="0">
                <a:solidFill>
                  <a:srgbClr val="4C4C4D"/>
                </a:solidFill>
                <a:latin typeface="Heebo" pitchFamily="34" charset="0"/>
                <a:ea typeface="Heebo" pitchFamily="34" charset="-122"/>
                <a:cs typeface="Heebo" pitchFamily="34" charset="-120"/>
              </a:rPr>
              <a:t>SESSION TWO</a:t>
            </a:r>
            <a:endParaRPr lang="en-US" sz="750" dirty="0"/>
          </a:p>
        </p:txBody>
      </p:sp>
      <p:sp>
        <p:nvSpPr>
          <p:cNvPr id="6" name="Text 4"/>
          <p:cNvSpPr/>
          <p:nvPr/>
        </p:nvSpPr>
        <p:spPr>
          <a:xfrm>
            <a:off x="499121" y="1413767"/>
            <a:ext cx="6774158" cy="212059"/>
          </a:xfrm>
          <a:prstGeom prst="rect">
            <a:avLst/>
          </a:prstGeom>
          <a:noFill/>
          <a:ln/>
        </p:spPr>
        <p:txBody>
          <a:bodyPr wrap="none" lIns="0" tIns="0" rIns="0" bIns="0" rtlCol="0" anchor="t"/>
          <a:lstStyle/>
          <a:p>
            <a:pPr algn="l" indent="0" marL="0">
              <a:lnSpc>
                <a:spcPts val="1650"/>
              </a:lnSpc>
              <a:buNone/>
            </a:pPr>
            <a:r>
              <a:rPr lang="en-US" sz="1200" u="sng" dirty="0">
                <a:solidFill>
                  <a:srgbClr val="4C4C4D"/>
                </a:solidFill>
                <a:latin typeface="Heebo" pitchFamily="34" charset="0"/>
                <a:ea typeface="Heebo" pitchFamily="34" charset="-122"/>
                <a:cs typeface="Heebo" pitchFamily="34" charset="-120"/>
              </a:rPr>
              <a:t>CHARACTER BEFORE GIFTING: POSTURING OURSELVES BEFORE THE LORD</a:t>
            </a:r>
            <a:endParaRPr lang="en-US" sz="1200" dirty="0"/>
          </a:p>
        </p:txBody>
      </p:sp>
      <p:sp>
        <p:nvSpPr>
          <p:cNvPr id="7" name="Text 5"/>
          <p:cNvSpPr/>
          <p:nvPr/>
        </p:nvSpPr>
        <p:spPr>
          <a:xfrm>
            <a:off x="499121" y="1724044"/>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 45 Minutes (1:05–1:50)</a:t>
            </a:r>
            <a:endParaRPr lang="en-US" sz="1200" dirty="0"/>
          </a:p>
        </p:txBody>
      </p:sp>
      <p:sp>
        <p:nvSpPr>
          <p:cNvPr id="8" name="Text 6"/>
          <p:cNvSpPr/>
          <p:nvPr/>
        </p:nvSpPr>
        <p:spPr>
          <a:xfrm>
            <a:off x="499121" y="2034322"/>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Part A: The Foundation of Character</a:t>
            </a:r>
            <a:endParaRPr lang="en-US" sz="1200" dirty="0"/>
          </a:p>
        </p:txBody>
      </p:sp>
      <p:sp>
        <p:nvSpPr>
          <p:cNvPr id="9" name="Text 7"/>
          <p:cNvSpPr/>
          <p:nvPr/>
        </p:nvSpPr>
        <p:spPr>
          <a:xfrm>
            <a:off x="499121" y="2344599"/>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 15 Minutes</a:t>
            </a:r>
            <a:endParaRPr lang="en-US" sz="1200" dirty="0"/>
          </a:p>
        </p:txBody>
      </p:sp>
      <p:sp>
        <p:nvSpPr>
          <p:cNvPr id="10" name="Shape 8"/>
          <p:cNvSpPr/>
          <p:nvPr/>
        </p:nvSpPr>
        <p:spPr>
          <a:xfrm>
            <a:off x="499121" y="2654876"/>
            <a:ext cx="6774158" cy="1319659"/>
          </a:xfrm>
          <a:prstGeom prst="roundRect">
            <a:avLst>
              <a:gd name="adj" fmla="val 1418"/>
            </a:avLst>
          </a:prstGeom>
          <a:solidFill>
            <a:srgbClr val="B3C3FF"/>
          </a:solidFill>
          <a:ln/>
        </p:spPr>
      </p:sp>
      <p:pic>
        <p:nvPicPr>
          <p:cNvPr id="11" name="Image 0" descr="preencoded.png">    </p:cNvPr>
          <p:cNvPicPr>
            <a:picLocks noChangeAspect="1"/>
          </p:cNvPicPr>
          <p:nvPr/>
        </p:nvPicPr>
        <p:blipFill>
          <a:blip r:embed="rId1"/>
          <a:stretch>
            <a:fillRect/>
          </a:stretch>
        </p:blipFill>
        <p:spPr>
          <a:xfrm>
            <a:off x="623854" y="2790662"/>
            <a:ext cx="194943" cy="155961"/>
          </a:xfrm>
          <a:prstGeom prst="rect">
            <a:avLst/>
          </a:prstGeom>
        </p:spPr>
      </p:pic>
      <p:sp>
        <p:nvSpPr>
          <p:cNvPr id="12" name="Text 9"/>
          <p:cNvSpPr/>
          <p:nvPr/>
        </p:nvSpPr>
        <p:spPr>
          <a:xfrm>
            <a:off x="943529" y="2773333"/>
            <a:ext cx="6205017" cy="1060293"/>
          </a:xfrm>
          <a:prstGeom prst="rect">
            <a:avLst/>
          </a:prstGeom>
          <a:noFill/>
          <a:ln/>
        </p:spPr>
        <p:txBody>
          <a:bodyPr wrap="square" lIns="0" tIns="0" rIns="0" bIns="0" rtlCol="0" anchor="t"/>
          <a:lstStyle/>
          <a:p>
            <a:pPr algn="l" indent="0" marL="0">
              <a:lnSpc>
                <a:spcPts val="1650"/>
              </a:lnSpc>
              <a:buNone/>
            </a:pPr>
            <a:r>
              <a:rPr lang="en-US" sz="1200" b="1" dirty="0">
                <a:solidFill>
                  <a:srgbClr val="000000"/>
                </a:solidFill>
                <a:latin typeface="Heebo" pitchFamily="34" charset="0"/>
                <a:ea typeface="Heebo" pitchFamily="34" charset="-122"/>
                <a:cs typeface="Heebo" pitchFamily="34" charset="-120"/>
              </a:rPr>
              <a:t>Instructor Notes:</a:t>
            </a:r>
            <a:pPr algn="l" indent="0" marL="0">
              <a:lnSpc>
                <a:spcPts val="1650"/>
              </a:lnSpc>
              <a:buNone/>
            </a:pPr>
            <a:r>
              <a:rPr lang="en-US" sz="1200" dirty="0">
                <a:solidFill>
                  <a:srgbClr val="000000"/>
                </a:solidFill>
                <a:latin typeface="Heebo" pitchFamily="34" charset="0"/>
                <a:ea typeface="Heebo" pitchFamily="34" charset="-122"/>
                <a:cs typeface="Heebo" pitchFamily="34" charset="-120"/>
              </a:rPr>
              <a:t> This section may be the most important of the entire course. Gifting without character has been the source of untold pain in the Body of Christ. This is to be taught with both tenderness and honesty — not with fear or condemnation, but with the loving wisdom of a Father who knows that a gift in unformed hands can wound rather than bless.</a:t>
            </a:r>
            <a:endParaRPr lang="en-US" sz="1200" dirty="0"/>
          </a:p>
        </p:txBody>
      </p:sp>
      <p:sp>
        <p:nvSpPr>
          <p:cNvPr id="13" name="Text 10"/>
          <p:cNvSpPr/>
          <p:nvPr/>
        </p:nvSpPr>
        <p:spPr>
          <a:xfrm>
            <a:off x="499121" y="4072754"/>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Key Scriptures</a:t>
            </a:r>
            <a:endParaRPr lang="en-US" sz="1200" dirty="0"/>
          </a:p>
        </p:txBody>
      </p:sp>
      <p:sp>
        <p:nvSpPr>
          <p:cNvPr id="14" name="Text 11"/>
          <p:cNvSpPr/>
          <p:nvPr/>
        </p:nvSpPr>
        <p:spPr>
          <a:xfrm>
            <a:off x="499121" y="4383031"/>
            <a:ext cx="6774158" cy="2424287"/>
          </a:xfrm>
          <a:prstGeom prst="rect">
            <a:avLst/>
          </a:prstGeom>
          <a:noFill/>
          <a:ln/>
        </p:spPr>
        <p:txBody>
          <a:bodyPr wrap="square" lIns="0" tIns="0" rIns="0" bIns="0" rtlCol="0" anchor="t"/>
          <a:lstStyle/>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Galatians 5:22-23 (NKJV) — "But the fruit of the Spirit is love, joy, peace, longsuffering, kindness, goodness, faithfulness, gentleness, self-control. Against such there is no law."</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Matthew 7:21-23 (NKJV) — "Not everyone who says to Me, 'Lord, Lord,' shall enter the kingdom of heaven... Many will say to Me in that day, 'Lord, Lord, have we not prophesied in Your name...' And then I will declare to them, 'I never knew you; depart from Me, you who practice lawlessness!'"</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1 Corinthians 13:1-3 (NKJV) — "Though I speak with the tongues of men and of angels, but have not love, I have become sounding brass or a clanging cymbal. And though I have the gift of prophecy... but have not love, I am nothing."</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Proverbs 25:28 (NKJV) — "Whoever has no rule over his own spirit is like a city broken down, without walls."</a:t>
            </a:r>
            <a:endParaRPr lang="en-US" sz="950" dirty="0"/>
          </a:p>
        </p:txBody>
      </p:sp>
      <p:sp>
        <p:nvSpPr>
          <p:cNvPr id="15" name="Text 12"/>
          <p:cNvSpPr/>
          <p:nvPr/>
        </p:nvSpPr>
        <p:spPr>
          <a:xfrm>
            <a:off x="499121" y="6905537"/>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Spiritual Foundations for Prophetic Ministry</a:t>
            </a:r>
            <a:endParaRPr lang="en-US" sz="1200" dirty="0"/>
          </a:p>
        </p:txBody>
      </p:sp>
      <p:sp>
        <p:nvSpPr>
          <p:cNvPr id="16" name="Text 13"/>
          <p:cNvSpPr/>
          <p:nvPr/>
        </p:nvSpPr>
        <p:spPr>
          <a:xfrm>
            <a:off x="499121" y="7215814"/>
            <a:ext cx="6774158" cy="2242775"/>
          </a:xfrm>
          <a:prstGeom prst="rect">
            <a:avLst/>
          </a:prstGeom>
          <a:noFill/>
          <a:ln/>
        </p:spPr>
        <p:txBody>
          <a:bodyPr wrap="square" lIns="0" tIns="0" rIns="0" bIns="0" rtlCol="0" anchor="t"/>
          <a:lstStyle/>
          <a:p>
            <a:pPr algn="l" marL="342900" indent="-342900">
              <a:lnSpc>
                <a:spcPts val="1300"/>
              </a:lnSpc>
              <a:buSzPct val="100000"/>
              <a:buFont typeface="+mj-lt"/>
              <a:buAutoNum type="arabicPeriod" startAt="1"/>
            </a:pPr>
            <a:r>
              <a:rPr lang="en-US" sz="950" dirty="0">
                <a:solidFill>
                  <a:srgbClr val="4C4C4D"/>
                </a:solidFill>
                <a:latin typeface="Heebo" pitchFamily="34" charset="0"/>
                <a:ea typeface="Heebo" pitchFamily="34" charset="-122"/>
                <a:cs typeface="Heebo" pitchFamily="34" charset="-120"/>
              </a:rPr>
              <a:t>Born again and Spirit-filled — Prophetic ministry flows from the indwelling presence of the Holy Spirit (Acts 1:8).</a:t>
            </a:r>
            <a:endParaRPr lang="en-US" sz="950" dirty="0"/>
          </a:p>
          <a:p>
            <a:pPr algn="l" marL="342900" indent="-342900">
              <a:lnSpc>
                <a:spcPts val="1300"/>
              </a:lnSpc>
              <a:buSzPct val="100000"/>
              <a:buFont typeface="+mj-lt"/>
              <a:buAutoNum type="arabicPeriod" startAt="2"/>
            </a:pPr>
            <a:r>
              <a:rPr lang="en-US" sz="950" dirty="0">
                <a:solidFill>
                  <a:srgbClr val="4C4C4D"/>
                </a:solidFill>
                <a:latin typeface="Heebo" pitchFamily="34" charset="0"/>
                <a:ea typeface="Heebo" pitchFamily="34" charset="-122"/>
                <a:cs typeface="Heebo" pitchFamily="34" charset="-120"/>
              </a:rPr>
              <a:t>Submitted to local church authority — We operate under pastoral oversight and accountability (Hebrews 13:17).</a:t>
            </a:r>
            <a:endParaRPr lang="en-US" sz="950" dirty="0"/>
          </a:p>
          <a:p>
            <a:pPr algn="l" marL="342900" indent="-342900">
              <a:lnSpc>
                <a:spcPts val="1300"/>
              </a:lnSpc>
              <a:buSzPct val="100000"/>
              <a:buFont typeface="+mj-lt"/>
              <a:buAutoNum type="arabicPeriod" startAt="3"/>
            </a:pPr>
            <a:r>
              <a:rPr lang="en-US" sz="950" dirty="0">
                <a:solidFill>
                  <a:srgbClr val="4C4C4D"/>
                </a:solidFill>
                <a:latin typeface="Heebo" pitchFamily="34" charset="0"/>
                <a:ea typeface="Heebo" pitchFamily="34" charset="-122"/>
                <a:cs typeface="Heebo" pitchFamily="34" charset="-120"/>
              </a:rPr>
              <a:t>Growing in character and fruit — The fruit of the Spirit is developing alongside the gifts of the Spirit (Galatians 5:22-23).</a:t>
            </a:r>
            <a:endParaRPr lang="en-US" sz="950" dirty="0"/>
          </a:p>
          <a:p>
            <a:pPr algn="l" marL="342900" indent="-342900">
              <a:lnSpc>
                <a:spcPts val="1300"/>
              </a:lnSpc>
              <a:buSzPct val="100000"/>
              <a:buFont typeface="+mj-lt"/>
              <a:buAutoNum type="arabicPeriod" startAt="4"/>
            </a:pPr>
            <a:r>
              <a:rPr lang="en-US" sz="950" dirty="0">
                <a:solidFill>
                  <a:srgbClr val="4C4C4D"/>
                </a:solidFill>
                <a:latin typeface="Heebo" pitchFamily="34" charset="0"/>
                <a:ea typeface="Heebo" pitchFamily="34" charset="-122"/>
                <a:cs typeface="Heebo" pitchFamily="34" charset="-120"/>
              </a:rPr>
              <a:t>Committed to the Word of God — Deep knowledge of Scripture is foundational for testing prophetic impressions (2 Timothy 3:16).</a:t>
            </a:r>
            <a:endParaRPr lang="en-US" sz="950" dirty="0"/>
          </a:p>
          <a:p>
            <a:pPr algn="l" marL="342900" indent="-342900">
              <a:lnSpc>
                <a:spcPts val="1300"/>
              </a:lnSpc>
              <a:buSzPct val="100000"/>
              <a:buFont typeface="+mj-lt"/>
              <a:buAutoNum type="arabicPeriod" startAt="5"/>
            </a:pPr>
            <a:r>
              <a:rPr lang="en-US" sz="950" dirty="0">
                <a:solidFill>
                  <a:srgbClr val="4C4C4D"/>
                </a:solidFill>
                <a:latin typeface="Heebo" pitchFamily="34" charset="0"/>
                <a:ea typeface="Heebo" pitchFamily="34" charset="-122"/>
                <a:cs typeface="Heebo" pitchFamily="34" charset="-120"/>
              </a:rPr>
              <a:t>Maintaining a life of prayer — Prophetic sensitivity flows from consistent communion with God (1 Thessalonians 5:17).</a:t>
            </a:r>
            <a:endParaRPr lang="en-US" sz="9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499121" y="490714"/>
            <a:ext cx="4059447" cy="284031"/>
          </a:xfrm>
          <a:prstGeom prst="rect">
            <a:avLst/>
          </a:prstGeom>
          <a:noFill/>
          <a:ln/>
        </p:spPr>
        <p:txBody>
          <a:bodyPr wrap="none" lIns="0" tIns="0" rIns="0" bIns="0" rtlCol="0" anchor="t"/>
          <a:lstStyle/>
          <a:p>
            <a:pPr algn="l" indent="0" marL="0">
              <a:lnSpc>
                <a:spcPts val="2200"/>
              </a:lnSpc>
              <a:buNone/>
            </a:pPr>
            <a:r>
              <a:rPr lang="en-US" sz="1750" u="sng" dirty="0">
                <a:solidFill>
                  <a:srgbClr val="152D47"/>
                </a:solidFill>
                <a:latin typeface="Crimson Pro Semi Bold" pitchFamily="34" charset="0"/>
                <a:ea typeface="Crimson Pro Semi Bold" pitchFamily="34" charset="-122"/>
                <a:cs typeface="Crimson Pro Semi Bold" pitchFamily="34" charset="-120"/>
              </a:rPr>
              <a:t>Teaching Content: Character Before Gifting</a:t>
            </a:r>
            <a:endParaRPr lang="en-US" sz="1750" dirty="0"/>
          </a:p>
        </p:txBody>
      </p:sp>
      <p:sp>
        <p:nvSpPr>
          <p:cNvPr id="3" name="Text 1"/>
          <p:cNvSpPr/>
          <p:nvPr/>
        </p:nvSpPr>
        <p:spPr>
          <a:xfrm>
            <a:off x="499121" y="1032276"/>
            <a:ext cx="6774158" cy="840709"/>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"Before we learn to prophesy, we are invited to learn to love. Before we carry words for others, we are invited to let the Word shape us. Before the gift, the fruit. This is the divine order, and it is not arbitrary — it is wisdom."</a:t>
            </a:r>
            <a:endParaRPr lang="en-US" sz="1450" dirty="0"/>
          </a:p>
        </p:txBody>
      </p:sp>
      <p:sp>
        <p:nvSpPr>
          <p:cNvPr id="4" name="Text 2"/>
          <p:cNvSpPr/>
          <p:nvPr/>
        </p:nvSpPr>
        <p:spPr>
          <a:xfrm>
            <a:off x="499121" y="2017815"/>
            <a:ext cx="6774158" cy="1681417"/>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"The apostle Paul, under the inspiration of the Holy Spirit, placed 1 Corinthians 13 — the love chapter — directly between chapters 12 and 14. Chapter 12 describes the gifts. Chapter 14 describes how to operate in them. And right in the middle, like a bridge that cannot be bypassed, is love. This is not an accident. This is architecture. God is building something, and love is the load-bearing wall."</a:t>
            </a:r>
            <a:endParaRPr lang="en-US" sz="1450" dirty="0"/>
          </a:p>
        </p:txBody>
      </p:sp>
      <p:sp>
        <p:nvSpPr>
          <p:cNvPr id="5" name="Text 3"/>
          <p:cNvSpPr/>
          <p:nvPr/>
        </p:nvSpPr>
        <p:spPr>
          <a:xfrm>
            <a:off x="499121" y="3844062"/>
            <a:ext cx="6774158" cy="1961654"/>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"Matthew 7:21-23 is perhaps the most sobering passage in all of Scripture for anyone involved in prophetic ministry. Jesus says that there will be people who prophesied in His name, cast out demons in His name, and did wonders in His name — and He will say to them, 'I never knew you.' The word 'knew' there is the Greek word </a:t>
            </a:r>
            <a:pPr algn="l" indent="0" marL="0">
              <a:lnSpc>
                <a:spcPts val="2200"/>
              </a:lnSpc>
              <a:buNone/>
            </a:pPr>
            <a:r>
              <a:rPr lang="en-US" sz="1450" i="1" dirty="0">
                <a:solidFill>
                  <a:srgbClr val="4C4C4D"/>
                </a:solidFill>
                <a:latin typeface="Heebo" pitchFamily="34" charset="0"/>
                <a:ea typeface="Heebo" pitchFamily="34" charset="-122"/>
                <a:cs typeface="Heebo" pitchFamily="34" charset="-120"/>
              </a:rPr>
              <a:t>ginosko</a:t>
            </a:r>
            <a:pPr algn="l" indent="0" marL="0">
              <a:lnSpc>
                <a:spcPts val="2200"/>
              </a:lnSpc>
              <a:buNone/>
            </a:pPr>
            <a:r>
              <a:rPr lang="en-US" sz="1450" dirty="0">
                <a:solidFill>
                  <a:srgbClr val="4C4C4D"/>
                </a:solidFill>
                <a:latin typeface="Heebo" pitchFamily="34" charset="0"/>
                <a:ea typeface="Heebo" pitchFamily="34" charset="-122"/>
                <a:cs typeface="Heebo" pitchFamily="34" charset="-120"/>
              </a:rPr>
              <a:t> — it speaks of intimate, relational knowledge. These were people who had the gift but not the relationship. They had the power but not the Person."</a:t>
            </a:r>
            <a:endParaRPr lang="en-US" sz="1450" dirty="0"/>
          </a:p>
        </p:txBody>
      </p:sp>
      <p:sp>
        <p:nvSpPr>
          <p:cNvPr id="6" name="Text 4"/>
          <p:cNvSpPr/>
          <p:nvPr/>
        </p:nvSpPr>
        <p:spPr>
          <a:xfrm>
            <a:off x="499121" y="5950545"/>
            <a:ext cx="6774158" cy="1401181"/>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"This tells us something profound: it is possible to operate in genuine spiritual gifts and yet be disconnected from the heart of God. Gifts are given by grace. Fruit is grown through relationship. Gifts can function apart from character. Fruit cannot. And it is the fruit — love, joy, peace, patience, kindness, goodness, faithfulness, gentleness, self-control — that tells us who a person truly is."</a:t>
            </a:r>
            <a:endParaRPr lang="en-US" sz="1450" dirty="0"/>
          </a:p>
        </p:txBody>
      </p:sp>
      <p:sp>
        <p:nvSpPr>
          <p:cNvPr id="7" name="Text 5"/>
          <p:cNvSpPr/>
          <p:nvPr/>
        </p:nvSpPr>
        <p:spPr>
          <a:xfrm>
            <a:off x="499121" y="7496556"/>
            <a:ext cx="6774158" cy="1961654"/>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"Character is the vessel that holds the gift. If the vessel is cracked — if there are areas of pride, unforgiveness, bitterness, impurity, dishonesty, or unsubmitted independence in a person's life — the gift may still flow, but it will be contaminated. And the vessel itself will eventually break. Although God does not give gifts as a reward for character, character is the soil in which the prophetic gift grows in a healthy way. Without healthy soil, even a beautiful gift will eventually uproot."</a:t>
            </a:r>
            <a:endParaRPr lang="en-US" sz="14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499121" y="490714"/>
            <a:ext cx="3178790" cy="250638"/>
          </a:xfrm>
          <a:prstGeom prst="rect">
            <a:avLst/>
          </a:prstGeom>
          <a:noFill/>
          <a:ln/>
        </p:spPr>
        <p:txBody>
          <a:bodyPr wrap="none" lIns="0" tIns="0" rIns="0" bIns="0" rtlCol="0" anchor="t"/>
          <a:lstStyle/>
          <a:p>
            <a:pPr algn="l" indent="0" marL="0">
              <a:lnSpc>
                <a:spcPts val="1950"/>
              </a:lnSpc>
              <a:buNone/>
            </a:pPr>
            <a:r>
              <a:rPr lang="en-US" sz="1550" u="sng" dirty="0">
                <a:solidFill>
                  <a:srgbClr val="152D47"/>
                </a:solidFill>
                <a:latin typeface="Crimson Pro Semi Bold" pitchFamily="34" charset="0"/>
                <a:ea typeface="Crimson Pro Semi Bold" pitchFamily="34" charset="-122"/>
                <a:cs typeface="Crimson Pro Semi Bold" pitchFamily="34" charset="-120"/>
              </a:rPr>
              <a:t>From the Fathers of Faith — Character</a:t>
            </a:r>
            <a:endParaRPr lang="en-US" sz="1550" dirty="0"/>
          </a:p>
        </p:txBody>
      </p:sp>
      <p:sp>
        <p:nvSpPr>
          <p:cNvPr id="3" name="Text 1"/>
          <p:cNvSpPr/>
          <p:nvPr/>
        </p:nvSpPr>
        <p:spPr>
          <a:xfrm>
            <a:off x="499121" y="941837"/>
            <a:ext cx="6774158" cy="1403268"/>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A.W. Tozer (1897-1963), the self-taught pastor and author whose books </a:t>
            </a:r>
            <a:pPr algn="l" indent="0" marL="0">
              <a:lnSpc>
                <a:spcPts val="1800"/>
              </a:lnSpc>
              <a:buNone/>
            </a:pPr>
            <a:r>
              <a:rPr lang="en-US" sz="1300" i="1" dirty="0">
                <a:solidFill>
                  <a:srgbClr val="4C4C4D"/>
                </a:solidFill>
                <a:latin typeface="Heebo" pitchFamily="34" charset="0"/>
                <a:ea typeface="Heebo" pitchFamily="34" charset="-122"/>
                <a:cs typeface="Heebo" pitchFamily="34" charset="-120"/>
              </a:rPr>
              <a:t>The Pursuit of God</a:t>
            </a:r>
            <a:pPr algn="l" indent="0" marL="0">
              <a:lnSpc>
                <a:spcPts val="1800"/>
              </a:lnSpc>
              <a:buNone/>
            </a:pPr>
            <a:r>
              <a:rPr lang="en-US" sz="1300" dirty="0">
                <a:solidFill>
                  <a:srgbClr val="4C4C4D"/>
                </a:solidFill>
                <a:latin typeface="Heebo" pitchFamily="34" charset="0"/>
                <a:ea typeface="Heebo" pitchFamily="34" charset="-122"/>
                <a:cs typeface="Heebo" pitchFamily="34" charset="-120"/>
              </a:rPr>
              <a:t> and </a:t>
            </a:r>
            <a:pPr algn="l" indent="0" marL="0">
              <a:lnSpc>
                <a:spcPts val="1800"/>
              </a:lnSpc>
              <a:buNone/>
            </a:pPr>
            <a:r>
              <a:rPr lang="en-US" sz="1300" i="1" dirty="0">
                <a:solidFill>
                  <a:srgbClr val="4C4C4D"/>
                </a:solidFill>
                <a:latin typeface="Heebo" pitchFamily="34" charset="0"/>
                <a:ea typeface="Heebo" pitchFamily="34" charset="-122"/>
                <a:cs typeface="Heebo" pitchFamily="34" charset="-120"/>
              </a:rPr>
              <a:t>The Knowledge of the Holy</a:t>
            </a:r>
            <a:pPr algn="l" indent="0" marL="0">
              <a:lnSpc>
                <a:spcPts val="1800"/>
              </a:lnSpc>
              <a:buNone/>
            </a:pPr>
            <a:r>
              <a:rPr lang="en-US" sz="1300" dirty="0">
                <a:solidFill>
                  <a:srgbClr val="4C4C4D"/>
                </a:solidFill>
                <a:latin typeface="Heebo" pitchFamily="34" charset="0"/>
                <a:ea typeface="Heebo" pitchFamily="34" charset="-122"/>
                <a:cs typeface="Heebo" pitchFamily="34" charset="-120"/>
              </a:rPr>
              <a:t> continue to shape the Church decades after his death, was relentless in his insistence that knowledge of God precedes service for God. His writings demonstrated an ability to perceive spiritual realities and cultural trends before others recognized them — a form of prophetic discernment that flowed from deep intimacy with God.</a:t>
            </a:r>
            <a:endParaRPr lang="en-US" sz="1300" dirty="0"/>
          </a:p>
        </p:txBody>
      </p:sp>
      <p:sp>
        <p:nvSpPr>
          <p:cNvPr id="4" name="Text 2"/>
          <p:cNvSpPr/>
          <p:nvPr/>
        </p:nvSpPr>
        <p:spPr>
          <a:xfrm>
            <a:off x="699630" y="2570635"/>
            <a:ext cx="6573649" cy="467756"/>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"What comes into our minds when we think about God is the most important thing about us." — A.W. Tozer</a:t>
            </a:r>
            <a:endParaRPr lang="en-US" sz="1300" dirty="0"/>
          </a:p>
        </p:txBody>
      </p:sp>
      <p:sp>
        <p:nvSpPr>
          <p:cNvPr id="5" name="Shape 3"/>
          <p:cNvSpPr/>
          <p:nvPr/>
        </p:nvSpPr>
        <p:spPr>
          <a:xfrm>
            <a:off x="499121" y="2457870"/>
            <a:ext cx="16193" cy="693286"/>
          </a:xfrm>
          <a:prstGeom prst="rect">
            <a:avLst/>
          </a:prstGeom>
          <a:solidFill>
            <a:srgbClr val="2150FE"/>
          </a:solidFill>
          <a:ln/>
        </p:spPr>
      </p:sp>
      <p:sp>
        <p:nvSpPr>
          <p:cNvPr id="6" name="Text 4"/>
          <p:cNvSpPr/>
          <p:nvPr/>
        </p:nvSpPr>
        <p:spPr>
          <a:xfrm>
            <a:off x="499121" y="3263920"/>
            <a:ext cx="6774158" cy="467756"/>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E.M. Bounds (1835-1913), a Civil War chaplain turned author, spent the final seventeen years of his life rising at 4:00 AM to pray for three to four hours before beginning his day.</a:t>
            </a:r>
            <a:endParaRPr lang="en-US" sz="1300" dirty="0"/>
          </a:p>
        </p:txBody>
      </p:sp>
      <p:sp>
        <p:nvSpPr>
          <p:cNvPr id="7" name="Text 5"/>
          <p:cNvSpPr/>
          <p:nvPr/>
        </p:nvSpPr>
        <p:spPr>
          <a:xfrm>
            <a:off x="699630" y="3957206"/>
            <a:ext cx="6573649"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"What the Church needs today is not more machinery or better, not new organizations or more and novel methods, but men whom the Holy Ghost can use — men of prayer, men mighty in prayer." — E.M. Bounds</a:t>
            </a:r>
            <a:endParaRPr lang="en-US" sz="1300" dirty="0"/>
          </a:p>
        </p:txBody>
      </p:sp>
      <p:sp>
        <p:nvSpPr>
          <p:cNvPr id="8" name="Shape 6"/>
          <p:cNvSpPr/>
          <p:nvPr/>
        </p:nvSpPr>
        <p:spPr>
          <a:xfrm>
            <a:off x="499121" y="3844441"/>
            <a:ext cx="16193" cy="927164"/>
          </a:xfrm>
          <a:prstGeom prst="rect">
            <a:avLst/>
          </a:prstGeom>
          <a:solidFill>
            <a:srgbClr val="2150FE"/>
          </a:solidFill>
          <a:ln/>
        </p:spPr>
      </p:sp>
      <p:sp>
        <p:nvSpPr>
          <p:cNvPr id="9" name="Text 7"/>
          <p:cNvSpPr/>
          <p:nvPr/>
        </p:nvSpPr>
        <p:spPr>
          <a:xfrm>
            <a:off x="499121" y="4884370"/>
            <a:ext cx="6774158" cy="1169390"/>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Leonard Ravenhill (1907-1994), a prophet of revival and repentance, emphasized that God is more interested in the messenger than the message. He taught that character precedes calling and that prophetic gifting without godly character leads to disqualification. His own life demonstrated radical commitment to prayer, often spending entire nights interceding for revival.</a:t>
            </a:r>
            <a:endParaRPr lang="en-US" sz="1300" dirty="0"/>
          </a:p>
        </p:txBody>
      </p:sp>
      <p:sp>
        <p:nvSpPr>
          <p:cNvPr id="10" name="Text 8"/>
          <p:cNvSpPr/>
          <p:nvPr/>
        </p:nvSpPr>
        <p:spPr>
          <a:xfrm>
            <a:off x="499121" y="6166525"/>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1. Humility</a:t>
            </a:r>
            <a:endParaRPr lang="en-US" sz="1300" dirty="0"/>
          </a:p>
        </p:txBody>
      </p:sp>
      <p:sp>
        <p:nvSpPr>
          <p:cNvPr id="11" name="Text 9"/>
          <p:cNvSpPr/>
          <p:nvPr/>
        </p:nvSpPr>
        <p:spPr>
          <a:xfrm>
            <a:off x="499121" y="6513168"/>
            <a:ext cx="6774158"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"Humility is the soil in which every spiritual gift grows in a healthy way. James 4:6 tells us that God resists the proud but gives grace to the humble. This is not a mild preference — it is a spiritual reality. Pride creates resistance with God. Humility creates receptivity."</a:t>
            </a:r>
            <a:endParaRPr lang="en-US" sz="1300" dirty="0"/>
          </a:p>
        </p:txBody>
      </p:sp>
      <p:sp>
        <p:nvSpPr>
          <p:cNvPr id="12" name="Text 10"/>
          <p:cNvSpPr/>
          <p:nvPr/>
        </p:nvSpPr>
        <p:spPr>
          <a:xfrm>
            <a:off x="499121" y="7327567"/>
            <a:ext cx="6774158" cy="935512"/>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"In prophetic ministry, humility looks like this: 'I may be wrong. What I am sensing may be from the Lord, or it may be my own thoughts. I offer this humbly and invite it to be tested.' Humility does not mean uncertainty about God's ability to speak. It means honest assessment of our ability to hear perfectly."</a:t>
            </a:r>
            <a:endParaRPr lang="en-US" sz="1300" dirty="0"/>
          </a:p>
        </p:txBody>
      </p:sp>
      <p:sp>
        <p:nvSpPr>
          <p:cNvPr id="13" name="Text 11"/>
          <p:cNvSpPr/>
          <p:nvPr/>
        </p:nvSpPr>
        <p:spPr>
          <a:xfrm>
            <a:off x="699630" y="8488609"/>
            <a:ext cx="6573649"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"Humility is not so much a grace or virtue along with others; it is the root of all, because it alone takes the right attitude before God, and allows Him as God to do all." — Andrew Murray (1828-1917)</a:t>
            </a:r>
            <a:endParaRPr lang="en-US" sz="1300" dirty="0"/>
          </a:p>
        </p:txBody>
      </p:sp>
      <p:sp>
        <p:nvSpPr>
          <p:cNvPr id="14" name="Shape 12"/>
          <p:cNvSpPr/>
          <p:nvPr/>
        </p:nvSpPr>
        <p:spPr>
          <a:xfrm>
            <a:off x="499121" y="8375844"/>
            <a:ext cx="16193" cy="927164"/>
          </a:xfrm>
          <a:prstGeom prst="rect">
            <a:avLst/>
          </a:prstGeom>
          <a:solidFill>
            <a:srgbClr val="2150FE"/>
          </a:solid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499121" y="490714"/>
            <a:ext cx="6040688" cy="317487"/>
          </a:xfrm>
          <a:prstGeom prst="rect">
            <a:avLst/>
          </a:prstGeom>
          <a:noFill/>
          <a:ln/>
        </p:spPr>
        <p:txBody>
          <a:bodyPr wrap="none" lIns="0" tIns="0" rIns="0" bIns="0" rtlCol="0" anchor="t"/>
          <a:lstStyle/>
          <a:p>
            <a:pPr algn="l" indent="0" marL="0">
              <a:lnSpc>
                <a:spcPts val="2500"/>
              </a:lnSpc>
              <a:buNone/>
            </a:pPr>
            <a:r>
              <a:rPr lang="en-US" sz="2000" u="sng" dirty="0">
                <a:solidFill>
                  <a:srgbClr val="152D47"/>
                </a:solidFill>
                <a:latin typeface="Crimson Pro Semi Bold" pitchFamily="34" charset="0"/>
                <a:ea typeface="Crimson Pro Semi Bold" pitchFamily="34" charset="-122"/>
                <a:cs typeface="Crimson Pro Semi Bold" pitchFamily="34" charset="-120"/>
              </a:rPr>
              <a:t>Heart Postures 2–5: Love, Secret Place, and Accountability</a:t>
            </a:r>
            <a:endParaRPr lang="en-US" sz="2000" dirty="0"/>
          </a:p>
        </p:txBody>
      </p:sp>
      <p:sp>
        <p:nvSpPr>
          <p:cNvPr id="3" name="Text 1"/>
          <p:cNvSpPr/>
          <p:nvPr/>
        </p:nvSpPr>
        <p:spPr>
          <a:xfrm>
            <a:off x="499121" y="1129926"/>
            <a:ext cx="6774158" cy="330199"/>
          </a:xfrm>
          <a:prstGeom prst="rect">
            <a:avLst/>
          </a:prstGeom>
          <a:noFill/>
          <a:ln/>
        </p:spPr>
        <p:txBody>
          <a:bodyPr wrap="non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2. Love as the Motive</a:t>
            </a:r>
            <a:endParaRPr lang="en-US" sz="1650" dirty="0"/>
          </a:p>
        </p:txBody>
      </p:sp>
      <p:sp>
        <p:nvSpPr>
          <p:cNvPr id="4" name="Text 2"/>
          <p:cNvSpPr/>
          <p:nvPr/>
        </p:nvSpPr>
        <p:spPr>
          <a:xfrm>
            <a:off x="499121" y="1641067"/>
            <a:ext cx="6774158" cy="1320797"/>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"Why do we want to prophesy? This question invites honest examination before the Lord. If the answer is 'to be seen,' 'to be important,' 'to be known as prophetic,' or 'to have influence over others' — then we have some inner work to do before we minister outwardly."</a:t>
            </a:r>
            <a:endParaRPr lang="en-US" sz="1650" dirty="0"/>
          </a:p>
        </p:txBody>
      </p:sp>
      <p:sp>
        <p:nvSpPr>
          <p:cNvPr id="5" name="Text 3"/>
          <p:cNvSpPr/>
          <p:nvPr/>
        </p:nvSpPr>
        <p:spPr>
          <a:xfrm>
            <a:off x="499121" y="3142807"/>
            <a:ext cx="6774158" cy="1320797"/>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"The only worthy motive for prophetic ministry is love. Love for God. Love for His people. A desire to see others encouraged, built up, and drawn closer to the Father's heart. Paul makes this the starting point: 'Pursue love, AND desire spiritual gifts.' Love first. Always love first."</a:t>
            </a:r>
            <a:endParaRPr lang="en-US" sz="1650" dirty="0"/>
          </a:p>
        </p:txBody>
      </p:sp>
      <p:sp>
        <p:nvSpPr>
          <p:cNvPr id="6" name="Text 4"/>
          <p:cNvSpPr/>
          <p:nvPr/>
        </p:nvSpPr>
        <p:spPr>
          <a:xfrm>
            <a:off x="499121" y="4644547"/>
            <a:ext cx="6774158" cy="330199"/>
          </a:xfrm>
          <a:prstGeom prst="rect">
            <a:avLst/>
          </a:prstGeom>
          <a:noFill/>
          <a:ln/>
        </p:spPr>
        <p:txBody>
          <a:bodyPr wrap="non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3. The Secret Place — Cultivating Intimacy</a:t>
            </a:r>
            <a:endParaRPr lang="en-US" sz="1650" dirty="0"/>
          </a:p>
        </p:txBody>
      </p:sp>
      <p:sp>
        <p:nvSpPr>
          <p:cNvPr id="7" name="Text 5"/>
          <p:cNvSpPr/>
          <p:nvPr/>
        </p:nvSpPr>
        <p:spPr>
          <a:xfrm>
            <a:off x="499121" y="5155689"/>
            <a:ext cx="6774158" cy="1320797"/>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"The most powerful prophetic words are born in the most hidden places. Not on platforms. Not in front of crowds. But in the quiet, unseen, unimpressive moments of daily communion with God. You cannot deliver what you have not received. Prophecy flows from intimacy."</a:t>
            </a:r>
            <a:endParaRPr lang="en-US" sz="1650" dirty="0"/>
          </a:p>
        </p:txBody>
      </p:sp>
      <p:sp>
        <p:nvSpPr>
          <p:cNvPr id="8" name="Text 6"/>
          <p:cNvSpPr/>
          <p:nvPr/>
        </p:nvSpPr>
        <p:spPr>
          <a:xfrm>
            <a:off x="753141" y="6838371"/>
            <a:ext cx="6520138" cy="660399"/>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"I love to be alone in my cottage, where I can spend much time in prayer." — David Brainerd (1718-1747)</a:t>
            </a:r>
            <a:endParaRPr lang="en-US" sz="1650" dirty="0"/>
          </a:p>
        </p:txBody>
      </p:sp>
      <p:sp>
        <p:nvSpPr>
          <p:cNvPr id="9" name="Shape 7"/>
          <p:cNvSpPr/>
          <p:nvPr/>
        </p:nvSpPr>
        <p:spPr>
          <a:xfrm>
            <a:off x="499121" y="6657429"/>
            <a:ext cx="20241" cy="1022284"/>
          </a:xfrm>
          <a:prstGeom prst="rect">
            <a:avLst/>
          </a:prstGeom>
          <a:solidFill>
            <a:srgbClr val="2150FE"/>
          </a:solidFill>
          <a:ln/>
        </p:spPr>
      </p:sp>
      <p:sp>
        <p:nvSpPr>
          <p:cNvPr id="10" name="Text 8"/>
          <p:cNvSpPr/>
          <p:nvPr/>
        </p:nvSpPr>
        <p:spPr>
          <a:xfrm>
            <a:off x="499121" y="7860655"/>
            <a:ext cx="6774158" cy="330199"/>
          </a:xfrm>
          <a:prstGeom prst="rect">
            <a:avLst/>
          </a:prstGeom>
          <a:noFill/>
          <a:ln/>
        </p:spPr>
        <p:txBody>
          <a:bodyPr wrap="none" lIns="0" tIns="0" rIns="0" bIns="0" rtlCol="0" anchor="t"/>
          <a:lstStyle/>
          <a:p>
            <a:pPr algn="l" indent="0" marL="0">
              <a:lnSpc>
                <a:spcPts val="2600"/>
              </a:lnSpc>
              <a:buNone/>
            </a:pPr>
            <a:endParaRPr lang="en-US" sz="16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499121" y="651102"/>
            <a:ext cx="6774158" cy="356446"/>
          </a:xfrm>
          <a:prstGeom prst="rect">
            <a:avLst/>
          </a:prstGeom>
          <a:noFill/>
          <a:ln/>
        </p:spPr>
        <p:txBody>
          <a:bodyPr wrap="none" lIns="0" tIns="0" rIns="0" bIns="0" rtlCol="0" anchor="t"/>
          <a:lstStyle/>
          <a:p>
            <a:pPr algn="l" indent="0" marL="0">
              <a:lnSpc>
                <a:spcPts val="2800"/>
              </a:lnSpc>
              <a:buNone/>
            </a:pPr>
            <a:r>
              <a:rPr lang="en-US" sz="1750" b="1" u="sng" dirty="0">
                <a:solidFill>
                  <a:srgbClr val="4C4C4D"/>
                </a:solidFill>
                <a:latin typeface="Heebo" pitchFamily="34" charset="0"/>
                <a:ea typeface="Heebo" pitchFamily="34" charset="-122"/>
                <a:cs typeface="Heebo" pitchFamily="34" charset="-120"/>
              </a:rPr>
              <a:t>4. Accountability and Community</a:t>
            </a:r>
            <a:endParaRPr lang="en-US" sz="1750" dirty="0"/>
          </a:p>
        </p:txBody>
      </p:sp>
      <p:sp>
        <p:nvSpPr>
          <p:cNvPr id="3" name="Text 1"/>
          <p:cNvSpPr/>
          <p:nvPr/>
        </p:nvSpPr>
        <p:spPr>
          <a:xfrm>
            <a:off x="499121" y="1208033"/>
            <a:ext cx="6774158" cy="1425530"/>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"No one is invited to operate in prophetic ministry in isolation. The gift functions within the Body, and the Body provides the accountability, correction, and encouragement that every gift needs. If a person is unwilling to submit their prophetic words to the discernment of mature leadership, this is an area of growth — not in their gifting, but in their character."</a:t>
            </a:r>
            <a:endParaRPr lang="en-US" sz="1400" dirty="0"/>
          </a:p>
        </p:txBody>
      </p:sp>
      <p:sp>
        <p:nvSpPr>
          <p:cNvPr id="4" name="Text 2"/>
          <p:cNvSpPr/>
          <p:nvPr/>
        </p:nvSpPr>
        <p:spPr>
          <a:xfrm>
            <a:off x="499121" y="2834048"/>
            <a:ext cx="6774158" cy="285106"/>
          </a:xfrm>
          <a:prstGeom prst="rect">
            <a:avLst/>
          </a:prstGeom>
          <a:noFill/>
          <a:ln/>
        </p:spPr>
        <p:txBody>
          <a:bodyPr wrap="non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Questions every prophetic person is invited to consider:</a:t>
            </a:r>
            <a:endParaRPr lang="en-US" sz="1400" dirty="0"/>
          </a:p>
        </p:txBody>
      </p:sp>
      <p:sp>
        <p:nvSpPr>
          <p:cNvPr id="5" name="Text 3"/>
          <p:cNvSpPr/>
          <p:nvPr/>
        </p:nvSpPr>
        <p:spPr>
          <a:xfrm>
            <a:off x="499121" y="3319639"/>
            <a:ext cx="6774158" cy="1327501"/>
          </a:xfrm>
          <a:prstGeom prst="rect">
            <a:avLst/>
          </a:prstGeom>
          <a:noFill/>
          <a:ln/>
        </p:spPr>
        <p:txBody>
          <a:bodyPr wrap="square" lIns="0" tIns="0" rIns="0" bIns="0" rtlCol="0" anchor="t"/>
          <a:lstStyle/>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Who knows my private life?</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Who has permission to correct me?</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To whom do I submit my prophetic words for evaluation?</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Who holds me accountable for my character?</a:t>
            </a:r>
            <a:endParaRPr lang="en-US" sz="1400" dirty="0"/>
          </a:p>
        </p:txBody>
      </p:sp>
      <p:sp>
        <p:nvSpPr>
          <p:cNvPr id="6" name="Text 4"/>
          <p:cNvSpPr/>
          <p:nvPr/>
        </p:nvSpPr>
        <p:spPr>
          <a:xfrm>
            <a:off x="499121" y="4847625"/>
            <a:ext cx="6774158" cy="570212"/>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If you cannot answer these questions with specific names and relationships, there is important relational work to do before stepping further into prophetic ministry.</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499121" y="490714"/>
            <a:ext cx="3461084" cy="284031"/>
          </a:xfrm>
          <a:prstGeom prst="rect">
            <a:avLst/>
          </a:prstGeom>
          <a:noFill/>
          <a:ln/>
        </p:spPr>
        <p:txBody>
          <a:bodyPr wrap="none" lIns="0" tIns="0" rIns="0" bIns="0" rtlCol="0" anchor="t"/>
          <a:lstStyle/>
          <a:p>
            <a:pPr algn="l" indent="0" marL="0">
              <a:lnSpc>
                <a:spcPts val="2200"/>
              </a:lnSpc>
              <a:buNone/>
            </a:pPr>
            <a:r>
              <a:rPr lang="en-US" sz="1750" u="sng" dirty="0">
                <a:solidFill>
                  <a:srgbClr val="152D47"/>
                </a:solidFill>
                <a:latin typeface="Crimson Pro Semi Bold" pitchFamily="34" charset="0"/>
                <a:ea typeface="Crimson Pro Semi Bold" pitchFamily="34" charset="-122"/>
                <a:cs typeface="Crimson Pro Semi Bold" pitchFamily="34" charset="-120"/>
              </a:rPr>
              <a:t>Heart Posture 5: Purity and Direction</a:t>
            </a:r>
            <a:endParaRPr lang="en-US" sz="1750" dirty="0"/>
          </a:p>
        </p:txBody>
      </p:sp>
      <p:sp>
        <p:nvSpPr>
          <p:cNvPr id="3" name="Text 1"/>
          <p:cNvSpPr/>
          <p:nvPr/>
        </p:nvSpPr>
        <p:spPr>
          <a:xfrm>
            <a:off x="499121" y="1032276"/>
            <a:ext cx="6774158" cy="1401181"/>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"This is not about perfection — none of us has arrived. But it is about direction. Are we moving toward holiness or away from it? Are there areas of unconfessed sin, habitual compromise, or hidden patterns that could affect what flows through us? The Father is gracious and patient, but He also invites us into the sanctifying work of the Spirit."</a:t>
            </a:r>
            <a:endParaRPr lang="en-US" sz="1450" dirty="0"/>
          </a:p>
        </p:txBody>
      </p:sp>
      <p:sp>
        <p:nvSpPr>
          <p:cNvPr id="4" name="Text 2"/>
          <p:cNvSpPr/>
          <p:nvPr/>
        </p:nvSpPr>
        <p:spPr>
          <a:xfrm>
            <a:off x="726385" y="2723117"/>
            <a:ext cx="6546893" cy="560472"/>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"I am not moved by what I see. I am not moved by what I feel. I am moved only by what I believe." — Smith Wigglesworth (1859-1947)</a:t>
            </a:r>
            <a:endParaRPr lang="en-US" sz="1450" dirty="0"/>
          </a:p>
        </p:txBody>
      </p:sp>
      <p:sp>
        <p:nvSpPr>
          <p:cNvPr id="5" name="Shape 3"/>
          <p:cNvSpPr/>
          <p:nvPr/>
        </p:nvSpPr>
        <p:spPr>
          <a:xfrm>
            <a:off x="499121" y="2578287"/>
            <a:ext cx="20241" cy="850132"/>
          </a:xfrm>
          <a:prstGeom prst="rect">
            <a:avLst/>
          </a:prstGeom>
          <a:solidFill>
            <a:srgbClr val="2150FE"/>
          </a:solidFill>
          <a:ln/>
        </p:spPr>
      </p:sp>
      <p:sp>
        <p:nvSpPr>
          <p:cNvPr id="6" name="Text 4"/>
          <p:cNvSpPr/>
          <p:nvPr/>
        </p:nvSpPr>
        <p:spPr>
          <a:xfrm>
            <a:off x="499121" y="3573249"/>
            <a:ext cx="6774158" cy="280236"/>
          </a:xfrm>
          <a:prstGeom prst="rect">
            <a:avLst/>
          </a:prstGeom>
          <a:noFill/>
          <a:ln/>
        </p:spPr>
        <p:txBody>
          <a:bodyPr wrap="non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Practice Exercise: Heart Posture Reflection</a:t>
            </a:r>
            <a:endParaRPr lang="en-US" sz="1450" dirty="0"/>
          </a:p>
        </p:txBody>
      </p:sp>
      <p:sp>
        <p:nvSpPr>
          <p:cNvPr id="7" name="Text 5"/>
          <p:cNvSpPr/>
          <p:nvPr/>
        </p:nvSpPr>
        <p:spPr>
          <a:xfrm>
            <a:off x="499121" y="3998315"/>
            <a:ext cx="6774158" cy="280236"/>
          </a:xfrm>
          <a:prstGeom prst="rect">
            <a:avLst/>
          </a:prstGeom>
          <a:noFill/>
          <a:ln/>
        </p:spPr>
        <p:txBody>
          <a:bodyPr wrap="none" lIns="0" tIns="0" rIns="0" bIns="0" rtlCol="0" anchor="t"/>
          <a:lstStyle/>
          <a:p>
            <a:pPr algn="l" indent="0" marL="0">
              <a:lnSpc>
                <a:spcPts val="2200"/>
              </a:lnSpc>
              <a:buNone/>
            </a:pPr>
            <a:r>
              <a:rPr lang="en-US" sz="1450" i="1" dirty="0">
                <a:solidFill>
                  <a:srgbClr val="4C4C4D"/>
                </a:solidFill>
                <a:latin typeface="Heebo" pitchFamily="34" charset="0"/>
                <a:ea typeface="Heebo" pitchFamily="34" charset="-122"/>
                <a:cs typeface="Heebo" pitchFamily="34" charset="-120"/>
              </a:rPr>
              <a:t>Time: 5 minutes within this section</a:t>
            </a:r>
            <a:endParaRPr lang="en-US" sz="1450" dirty="0"/>
          </a:p>
        </p:txBody>
      </p:sp>
      <p:sp>
        <p:nvSpPr>
          <p:cNvPr id="8" name="Text 6"/>
          <p:cNvSpPr/>
          <p:nvPr/>
        </p:nvSpPr>
        <p:spPr>
          <a:xfrm>
            <a:off x="499121" y="4423381"/>
            <a:ext cx="6774158" cy="560472"/>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Invite participants to quietly consider these questions. They may write responses in their Student Key Manual:</a:t>
            </a:r>
            <a:endParaRPr lang="en-US" sz="1450" dirty="0"/>
          </a:p>
        </p:txBody>
      </p:sp>
      <p:sp>
        <p:nvSpPr>
          <p:cNvPr id="9" name="Text 7"/>
          <p:cNvSpPr/>
          <p:nvPr/>
        </p:nvSpPr>
        <p:spPr>
          <a:xfrm>
            <a:off x="499121" y="5128684"/>
            <a:ext cx="6774158" cy="2702246"/>
          </a:xfrm>
          <a:prstGeom prst="rect">
            <a:avLst/>
          </a:prstGeom>
          <a:noFill/>
          <a:ln/>
        </p:spPr>
        <p:txBody>
          <a:bodyPr wrap="square" lIns="0" tIns="0" rIns="0" bIns="0" rtlCol="0" anchor="t"/>
          <a:lstStyle/>
          <a:p>
            <a:pPr algn="l" marL="342900" indent="-342900">
              <a:lnSpc>
                <a:spcPts val="1750"/>
              </a:lnSpc>
              <a:buSzPct val="100000"/>
              <a:buFont typeface="+mj-lt"/>
              <a:buAutoNum type="arabicPeriod" startAt="1"/>
            </a:pPr>
            <a:r>
              <a:rPr lang="en-US" sz="1150" dirty="0">
                <a:solidFill>
                  <a:srgbClr val="4C4C4D"/>
                </a:solidFill>
                <a:latin typeface="Heebo" pitchFamily="34" charset="0"/>
                <a:ea typeface="Heebo" pitchFamily="34" charset="-122"/>
                <a:cs typeface="Heebo" pitchFamily="34" charset="-120"/>
              </a:rPr>
              <a:t>What is my honest motive for wanting to operate in the gift of prophecy?</a:t>
            </a:r>
            <a:endParaRPr lang="en-US" sz="1150" dirty="0"/>
          </a:p>
          <a:p>
            <a:pPr algn="l" marL="342900" indent="-342900">
              <a:lnSpc>
                <a:spcPts val="1750"/>
              </a:lnSpc>
              <a:buSzPct val="100000"/>
              <a:buFont typeface="+mj-lt"/>
              <a:buAutoNum type="arabicPeriod" startAt="2"/>
            </a:pPr>
            <a:r>
              <a:rPr lang="en-US" sz="1150" dirty="0">
                <a:solidFill>
                  <a:srgbClr val="4C4C4D"/>
                </a:solidFill>
                <a:latin typeface="Heebo" pitchFamily="34" charset="0"/>
                <a:ea typeface="Heebo" pitchFamily="34" charset="-122"/>
                <a:cs typeface="Heebo" pitchFamily="34" charset="-120"/>
              </a:rPr>
              <a:t>Is there any area of pride, unforgiveness, or unconfessed sin that the Holy Spirit is gently highlighting right now?</a:t>
            </a:r>
            <a:endParaRPr lang="en-US" sz="1150" dirty="0"/>
          </a:p>
          <a:p>
            <a:pPr algn="l" marL="342900" indent="-342900">
              <a:lnSpc>
                <a:spcPts val="1750"/>
              </a:lnSpc>
              <a:buSzPct val="100000"/>
              <a:buFont typeface="+mj-lt"/>
              <a:buAutoNum type="arabicPeriod" startAt="3"/>
            </a:pPr>
            <a:r>
              <a:rPr lang="en-US" sz="1150" dirty="0">
                <a:solidFill>
                  <a:srgbClr val="4C4C4D"/>
                </a:solidFill>
                <a:latin typeface="Heebo" pitchFamily="34" charset="0"/>
                <a:ea typeface="Heebo" pitchFamily="34" charset="-122"/>
                <a:cs typeface="Heebo" pitchFamily="34" charset="-120"/>
              </a:rPr>
              <a:t>Am I in accountable relationship with mature believers who have permission to speak into my life?</a:t>
            </a:r>
            <a:endParaRPr lang="en-US" sz="1150" dirty="0"/>
          </a:p>
          <a:p>
            <a:pPr algn="l" marL="342900" indent="-342900">
              <a:lnSpc>
                <a:spcPts val="1750"/>
              </a:lnSpc>
              <a:buSzPct val="100000"/>
              <a:buFont typeface="+mj-lt"/>
              <a:buAutoNum type="arabicPeriod" startAt="4"/>
            </a:pPr>
            <a:r>
              <a:rPr lang="en-US" sz="1150" dirty="0">
                <a:solidFill>
                  <a:srgbClr val="4C4C4D"/>
                </a:solidFill>
                <a:latin typeface="Heebo" pitchFamily="34" charset="0"/>
                <a:ea typeface="Heebo" pitchFamily="34" charset="-122"/>
                <a:cs typeface="Heebo" pitchFamily="34" charset="-120"/>
              </a:rPr>
              <a:t>What does my secret life with God honestly look like? Not my public worship — my private communion?</a:t>
            </a:r>
            <a:endParaRPr lang="en-US" sz="1150" dirty="0"/>
          </a:p>
          <a:p>
            <a:pPr algn="l" marL="342900" indent="-342900">
              <a:lnSpc>
                <a:spcPts val="1750"/>
              </a:lnSpc>
              <a:buSzPct val="100000"/>
              <a:buFont typeface="+mj-lt"/>
              <a:buAutoNum type="arabicPeriod" startAt="5"/>
            </a:pPr>
            <a:r>
              <a:rPr lang="en-US" sz="1150" dirty="0">
                <a:solidFill>
                  <a:srgbClr val="4C4C4D"/>
                </a:solidFill>
                <a:latin typeface="Heebo" pitchFamily="34" charset="0"/>
                <a:ea typeface="Heebo" pitchFamily="34" charset="-122"/>
                <a:cs typeface="Heebo" pitchFamily="34" charset="-120"/>
              </a:rPr>
              <a:t>Am I willing to be corrected? Am I willing to hear, "That word may not have been from the Lord"?</a:t>
            </a:r>
            <a:endParaRPr lang="en-US" sz="1150" dirty="0"/>
          </a:p>
        </p:txBody>
      </p:sp>
      <p:sp>
        <p:nvSpPr>
          <p:cNvPr id="10" name="Text 8"/>
          <p:cNvSpPr/>
          <p:nvPr/>
        </p:nvSpPr>
        <p:spPr>
          <a:xfrm>
            <a:off x="499121" y="7975760"/>
            <a:ext cx="6774158" cy="560472"/>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"Take a few minutes. Be honest. The Father is not looking to disqualify you — He is looking to prepare you. His correction is always an act of love."</a:t>
            </a:r>
            <a:endParaRPr lang="en-US" sz="1450" dirty="0"/>
          </a:p>
        </p:txBody>
      </p:sp>
      <p:sp>
        <p:nvSpPr>
          <p:cNvPr id="11" name="Text 9"/>
          <p:cNvSpPr/>
          <p:nvPr/>
        </p:nvSpPr>
        <p:spPr>
          <a:xfrm>
            <a:off x="499121" y="8681062"/>
            <a:ext cx="6774158" cy="560472"/>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Play soft worship music during this time. Allow the stillness. The Holy Spirit works in quietness.</a:t>
            </a:r>
            <a:endParaRPr lang="en-US" sz="14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499121" y="490714"/>
            <a:ext cx="4800380" cy="317487"/>
          </a:xfrm>
          <a:prstGeom prst="rect">
            <a:avLst/>
          </a:prstGeom>
          <a:noFill/>
          <a:ln/>
        </p:spPr>
        <p:txBody>
          <a:bodyPr wrap="none" lIns="0" tIns="0" rIns="0" bIns="0" rtlCol="0" anchor="t"/>
          <a:lstStyle/>
          <a:p>
            <a:pPr algn="l" indent="0" marL="0">
              <a:lnSpc>
                <a:spcPts val="2500"/>
              </a:lnSpc>
              <a:buNone/>
            </a:pPr>
            <a:r>
              <a:rPr lang="en-US" sz="2000" u="sng" dirty="0">
                <a:solidFill>
                  <a:srgbClr val="152D47"/>
                </a:solidFill>
                <a:latin typeface="Crimson Pro Semi Bold" pitchFamily="34" charset="0"/>
                <a:ea typeface="Crimson Pro Semi Bold" pitchFamily="34" charset="-122"/>
                <a:cs typeface="Crimson Pro Semi Bold" pitchFamily="34" charset="-120"/>
              </a:rPr>
              <a:t>Part B: Posturing Our Hearts — The Inner Life</a:t>
            </a:r>
            <a:endParaRPr lang="en-US" sz="2000" dirty="0"/>
          </a:p>
        </p:txBody>
      </p:sp>
      <p:sp>
        <p:nvSpPr>
          <p:cNvPr id="3" name="Text 1"/>
          <p:cNvSpPr/>
          <p:nvPr/>
        </p:nvSpPr>
        <p:spPr>
          <a:xfrm>
            <a:off x="499121" y="1129926"/>
            <a:ext cx="6774158" cy="330199"/>
          </a:xfrm>
          <a:prstGeom prst="rect">
            <a:avLst/>
          </a:prstGeom>
          <a:noFill/>
          <a:ln/>
        </p:spPr>
        <p:txBody>
          <a:bodyPr wrap="none" lIns="0" tIns="0" rIns="0" bIns="0" rtlCol="0" anchor="t"/>
          <a:lstStyle/>
          <a:p>
            <a:pPr algn="l" indent="0" marL="0">
              <a:lnSpc>
                <a:spcPts val="2600"/>
              </a:lnSpc>
              <a:buNone/>
            </a:pPr>
            <a:r>
              <a:rPr lang="en-US" sz="1650" b="1" dirty="0">
                <a:solidFill>
                  <a:srgbClr val="4C4C4D"/>
                </a:solidFill>
                <a:latin typeface="Heebo" pitchFamily="34" charset="0"/>
                <a:ea typeface="Heebo" pitchFamily="34" charset="-122"/>
                <a:cs typeface="Heebo" pitchFamily="34" charset="-120"/>
              </a:rPr>
              <a:t>Time: 15 Minutes</a:t>
            </a:r>
            <a:endParaRPr lang="en-US" sz="1650" dirty="0"/>
          </a:p>
        </p:txBody>
      </p:sp>
      <p:sp>
        <p:nvSpPr>
          <p:cNvPr id="4" name="Shape 2"/>
          <p:cNvSpPr/>
          <p:nvPr/>
        </p:nvSpPr>
        <p:spPr>
          <a:xfrm>
            <a:off x="499121" y="1641067"/>
            <a:ext cx="6774158" cy="1423127"/>
          </a:xfrm>
          <a:prstGeom prst="roundRect">
            <a:avLst>
              <a:gd name="adj" fmla="val 1785"/>
            </a:avLst>
          </a:prstGeom>
          <a:solidFill>
            <a:srgbClr val="B3C3FF"/>
          </a:solidFill>
          <a:ln/>
        </p:spPr>
      </p:sp>
      <p:pic>
        <p:nvPicPr>
          <p:cNvPr id="5" name="Image 0" descr="preencoded.png">    </p:cNvPr>
          <p:cNvPicPr>
            <a:picLocks noChangeAspect="1"/>
          </p:cNvPicPr>
          <p:nvPr/>
        </p:nvPicPr>
        <p:blipFill>
          <a:blip r:embed="rId1"/>
          <a:stretch>
            <a:fillRect/>
          </a:stretch>
        </p:blipFill>
        <p:spPr>
          <a:xfrm>
            <a:off x="668447" y="1889745"/>
            <a:ext cx="264583" cy="211616"/>
          </a:xfrm>
          <a:prstGeom prst="rect">
            <a:avLst/>
          </a:prstGeom>
        </p:spPr>
      </p:pic>
      <p:sp>
        <p:nvSpPr>
          <p:cNvPr id="6" name="Text 3"/>
          <p:cNvSpPr/>
          <p:nvPr/>
        </p:nvSpPr>
        <p:spPr>
          <a:xfrm>
            <a:off x="1102355" y="1844209"/>
            <a:ext cx="6001598" cy="990598"/>
          </a:xfrm>
          <a:prstGeom prst="rect">
            <a:avLst/>
          </a:prstGeom>
          <a:noFill/>
          <a:ln/>
        </p:spPr>
        <p:txBody>
          <a:bodyPr wrap="square" lIns="0" tIns="0" rIns="0" bIns="0" rtlCol="0" anchor="t"/>
          <a:lstStyle/>
          <a:p>
            <a:pPr algn="l" indent="0" marL="0">
              <a:lnSpc>
                <a:spcPts val="2600"/>
              </a:lnSpc>
              <a:buNone/>
            </a:pPr>
            <a:r>
              <a:rPr lang="en-US" sz="1650" b="1" dirty="0">
                <a:solidFill>
                  <a:srgbClr val="000000"/>
                </a:solidFill>
                <a:latin typeface="Heebo" pitchFamily="34" charset="0"/>
                <a:ea typeface="Heebo" pitchFamily="34" charset="-122"/>
                <a:cs typeface="Heebo" pitchFamily="34" charset="-120"/>
              </a:rPr>
              <a:t>Instructor Notes:</a:t>
            </a:r>
            <a:pPr algn="l" indent="0" marL="0">
              <a:lnSpc>
                <a:spcPts val="2600"/>
              </a:lnSpc>
              <a:buNone/>
            </a:pPr>
            <a:r>
              <a:rPr lang="en-US" sz="1650" dirty="0">
                <a:solidFill>
                  <a:srgbClr val="000000"/>
                </a:solidFill>
                <a:latin typeface="Heebo" pitchFamily="34" charset="0"/>
                <a:ea typeface="Heebo" pitchFamily="34" charset="-122"/>
                <a:cs typeface="Heebo" pitchFamily="34" charset="-120"/>
              </a:rPr>
              <a:t> This section is about practical heart posture. What does it look like, day by day, to become the kind of person through whom the Holy Spirit can speak with clarity and purity?</a:t>
            </a:r>
            <a:endParaRPr lang="en-US" sz="1650" dirty="0"/>
          </a:p>
        </p:txBody>
      </p:sp>
      <p:sp>
        <p:nvSpPr>
          <p:cNvPr id="7" name="Text 4"/>
          <p:cNvSpPr/>
          <p:nvPr/>
        </p:nvSpPr>
        <p:spPr>
          <a:xfrm>
            <a:off x="499121" y="3245137"/>
            <a:ext cx="6774158" cy="330199"/>
          </a:xfrm>
          <a:prstGeom prst="rect">
            <a:avLst/>
          </a:prstGeom>
          <a:noFill/>
          <a:ln/>
        </p:spPr>
        <p:txBody>
          <a:bodyPr wrap="non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Key Scriptures</a:t>
            </a:r>
            <a:endParaRPr lang="en-US" sz="1650" dirty="0"/>
          </a:p>
        </p:txBody>
      </p:sp>
      <p:sp>
        <p:nvSpPr>
          <p:cNvPr id="8" name="Text 5"/>
          <p:cNvSpPr/>
          <p:nvPr/>
        </p:nvSpPr>
        <p:spPr>
          <a:xfrm>
            <a:off x="499121" y="3756279"/>
            <a:ext cx="6774158" cy="3801056"/>
          </a:xfrm>
          <a:prstGeom prst="rect">
            <a:avLst/>
          </a:prstGeom>
          <a:noFill/>
          <a:ln/>
        </p:spPr>
        <p:txBody>
          <a:bodyPr wrap="square" lIns="0" tIns="0" rIns="0" bIns="0" rtlCol="0" anchor="t"/>
          <a:lstStyle/>
          <a:p>
            <a:pPr algn="l" marL="342900" indent="-342900">
              <a:lnSpc>
                <a:spcPts val="2050"/>
              </a:lnSpc>
              <a:buSzPct val="100000"/>
              <a:buChar char="•"/>
            </a:pPr>
            <a:r>
              <a:rPr lang="en-US" sz="1300" dirty="0">
                <a:solidFill>
                  <a:srgbClr val="4C4C4D"/>
                </a:solidFill>
                <a:latin typeface="Heebo" pitchFamily="34" charset="0"/>
                <a:ea typeface="Heebo" pitchFamily="34" charset="-122"/>
                <a:cs typeface="Heebo" pitchFamily="34" charset="-120"/>
              </a:rPr>
              <a:t>Micah 6:8 (NKJV) — "He has shown you, O man, what is good; and what does the Lord require of you but to do justly, to love mercy, and to walk humbly with your God?"</a:t>
            </a:r>
            <a:endParaRPr lang="en-US" sz="1300" dirty="0"/>
          </a:p>
          <a:p>
            <a:pPr algn="l" marL="342900" indent="-342900">
              <a:lnSpc>
                <a:spcPts val="2050"/>
              </a:lnSpc>
              <a:buSzPct val="100000"/>
              <a:buChar char="•"/>
            </a:pPr>
            <a:r>
              <a:rPr lang="en-US" sz="1300" dirty="0">
                <a:solidFill>
                  <a:srgbClr val="4C4C4D"/>
                </a:solidFill>
                <a:latin typeface="Heebo" pitchFamily="34" charset="0"/>
                <a:ea typeface="Heebo" pitchFamily="34" charset="-122"/>
                <a:cs typeface="Heebo" pitchFamily="34" charset="-120"/>
              </a:rPr>
              <a:t>James 4:6b (NKJV) — "God resists the proud, but gives grace to the humble."</a:t>
            </a:r>
            <a:endParaRPr lang="en-US" sz="1300" dirty="0"/>
          </a:p>
          <a:p>
            <a:pPr algn="l" marL="342900" indent="-342900">
              <a:lnSpc>
                <a:spcPts val="2050"/>
              </a:lnSpc>
              <a:buSzPct val="100000"/>
              <a:buChar char="•"/>
            </a:pPr>
            <a:r>
              <a:rPr lang="en-US" sz="1300" dirty="0">
                <a:solidFill>
                  <a:srgbClr val="4C4C4D"/>
                </a:solidFill>
                <a:latin typeface="Heebo" pitchFamily="34" charset="0"/>
                <a:ea typeface="Heebo" pitchFamily="34" charset="-122"/>
                <a:cs typeface="Heebo" pitchFamily="34" charset="-120"/>
              </a:rPr>
              <a:t>John 15:4-5 (NKJV) — "Abide in Me, and I in you. As the branch cannot bear fruit of itself, unless it abides in the vine, neither can you, unless you abide in Me."</a:t>
            </a:r>
            <a:endParaRPr lang="en-US" sz="1300" dirty="0"/>
          </a:p>
          <a:p>
            <a:pPr algn="l" marL="342900" indent="-342900">
              <a:lnSpc>
                <a:spcPts val="2050"/>
              </a:lnSpc>
              <a:buSzPct val="100000"/>
              <a:buChar char="•"/>
            </a:pPr>
            <a:r>
              <a:rPr lang="en-US" sz="1300" dirty="0">
                <a:solidFill>
                  <a:srgbClr val="4C4C4D"/>
                </a:solidFill>
                <a:latin typeface="Heebo" pitchFamily="34" charset="0"/>
                <a:ea typeface="Heebo" pitchFamily="34" charset="-122"/>
                <a:cs typeface="Heebo" pitchFamily="34" charset="-120"/>
              </a:rPr>
              <a:t>Psalm 27:4 (NKJV) — "One thing I have desired of the Lord, that will I seek: that I may dwell in the house of the Lord all the days of my life, to behold the beauty of the Lord, and to inquire in His temple."</a:t>
            </a:r>
            <a:endParaRPr lang="en-US" sz="1300" dirty="0"/>
          </a:p>
        </p:txBody>
      </p:sp>
      <p:sp>
        <p:nvSpPr>
          <p:cNvPr id="9" name="Text 6"/>
          <p:cNvSpPr/>
          <p:nvPr/>
        </p:nvSpPr>
        <p:spPr>
          <a:xfrm>
            <a:off x="499121" y="7738277"/>
            <a:ext cx="6774158" cy="990598"/>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"If character is the vessel, then posture is how we hold the vessel. Let us explore the heart postures that create an environment where the Holy Spirit is welcomed and free to move through us."</a:t>
            </a:r>
            <a:endParaRPr lang="en-US" sz="1650" dirty="0"/>
          </a:p>
        </p:txBody>
      </p:sp>
      <p:sp>
        <p:nvSpPr>
          <p:cNvPr id="10" name="Text 7"/>
          <p:cNvSpPr/>
          <p:nvPr/>
        </p:nvSpPr>
        <p:spPr>
          <a:xfrm>
            <a:off x="499121" y="8909817"/>
            <a:ext cx="6774158" cy="330199"/>
          </a:xfrm>
          <a:prstGeom prst="rect">
            <a:avLst/>
          </a:prstGeom>
          <a:noFill/>
          <a:ln/>
        </p:spPr>
        <p:txBody>
          <a:bodyPr wrap="none" lIns="0" tIns="0" rIns="0" bIns="0" rtlCol="0" anchor="t"/>
          <a:lstStyle/>
          <a:p>
            <a:pPr algn="l" indent="0" marL="0">
              <a:lnSpc>
                <a:spcPts val="2600"/>
              </a:lnSpc>
              <a:buNone/>
            </a:pPr>
            <a:endParaRPr lang="en-US" sz="16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499121" y="569263"/>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3" name="Text 1"/>
          <p:cNvSpPr/>
          <p:nvPr/>
        </p:nvSpPr>
        <p:spPr>
          <a:xfrm>
            <a:off x="499121" y="826226"/>
            <a:ext cx="3865706" cy="233878"/>
          </a:xfrm>
          <a:prstGeom prst="rect">
            <a:avLst/>
          </a:prstGeom>
          <a:noFill/>
          <a:ln/>
        </p:spPr>
        <p:txBody>
          <a:bodyPr wrap="none" lIns="0" tIns="0" rIns="0" bIns="0" rtlCol="0" anchor="t"/>
          <a:lstStyle/>
          <a:p>
            <a:pPr algn="l" indent="0" marL="0">
              <a:lnSpc>
                <a:spcPts val="1800"/>
              </a:lnSpc>
              <a:buNone/>
            </a:pPr>
            <a:r>
              <a:rPr lang="en-US" sz="1450" u="sng" dirty="0">
                <a:solidFill>
                  <a:srgbClr val="152D47"/>
                </a:solidFill>
                <a:latin typeface="Crimson Pro Semi Bold" pitchFamily="34" charset="0"/>
                <a:ea typeface="Crimson Pro Semi Bold" pitchFamily="34" charset="-122"/>
                <a:cs typeface="Crimson Pro Semi Bold" pitchFamily="34" charset="-120"/>
              </a:rPr>
              <a:t>Part C: The Office of the Prophet — A Deeper Look</a:t>
            </a:r>
            <a:endParaRPr lang="en-US" sz="1450" dirty="0"/>
          </a:p>
        </p:txBody>
      </p:sp>
      <p:sp>
        <p:nvSpPr>
          <p:cNvPr id="4" name="Text 2"/>
          <p:cNvSpPr/>
          <p:nvPr/>
        </p:nvSpPr>
        <p:spPr>
          <a:xfrm>
            <a:off x="499121" y="1191083"/>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 10 Minutes</a:t>
            </a:r>
            <a:endParaRPr lang="en-US" sz="1200" dirty="0"/>
          </a:p>
        </p:txBody>
      </p:sp>
      <p:sp>
        <p:nvSpPr>
          <p:cNvPr id="5" name="Text 3"/>
          <p:cNvSpPr/>
          <p:nvPr/>
        </p:nvSpPr>
        <p:spPr>
          <a:xfrm>
            <a:off x="499121" y="1501360"/>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Key Scriptures</a:t>
            </a:r>
            <a:endParaRPr lang="en-US" sz="1200" dirty="0"/>
          </a:p>
        </p:txBody>
      </p:sp>
      <p:sp>
        <p:nvSpPr>
          <p:cNvPr id="6" name="Text 4"/>
          <p:cNvSpPr/>
          <p:nvPr/>
        </p:nvSpPr>
        <p:spPr>
          <a:xfrm>
            <a:off x="499121" y="1811638"/>
            <a:ext cx="6774158" cy="1090841"/>
          </a:xfrm>
          <a:prstGeom prst="rect">
            <a:avLst/>
          </a:prstGeom>
          <a:noFill/>
          <a:ln/>
        </p:spPr>
        <p:txBody>
          <a:bodyPr wrap="square" lIns="0" tIns="0" rIns="0" bIns="0" rtlCol="0" anchor="t"/>
          <a:lstStyle/>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Ephesians 4:11-13 (NKJV) — "And He Himself gave some to be apostles, some prophets, some evangelists, and some pastors and teachers, for the equipping of the saints for the work of ministry, for the edifying of the body of Christ..."</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Ephesians 2:20 (NKJV) — "Having been built on the foundation of the apostles and prophets, Jesus Christ Himself being the chief cornerstone."</a:t>
            </a:r>
            <a:endParaRPr lang="en-US" sz="950" dirty="0"/>
          </a:p>
        </p:txBody>
      </p:sp>
      <p:sp>
        <p:nvSpPr>
          <p:cNvPr id="7" name="Text 5"/>
          <p:cNvSpPr/>
          <p:nvPr/>
        </p:nvSpPr>
        <p:spPr>
          <a:xfrm>
            <a:off x="499121" y="3000697"/>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Teaching Content</a:t>
            </a:r>
            <a:endParaRPr lang="en-US" sz="1200" dirty="0"/>
          </a:p>
        </p:txBody>
      </p:sp>
      <p:sp>
        <p:nvSpPr>
          <p:cNvPr id="8" name="Text 6"/>
          <p:cNvSpPr/>
          <p:nvPr/>
        </p:nvSpPr>
        <p:spPr>
          <a:xfrm>
            <a:off x="499121" y="3310974"/>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office of the prophet, as described in Ephesians 4:11, is one of the five ministry gifts that Christ gave to His Church after His ascension. Notice the language: 'He Himself gave.' These offices are not self-appointed, self-declared, or self-promoted. They are given by Christ and recognized by the Body."</a:t>
            </a:r>
            <a:endParaRPr lang="en-US" sz="1200" dirty="0"/>
          </a:p>
        </p:txBody>
      </p:sp>
      <p:sp>
        <p:nvSpPr>
          <p:cNvPr id="9" name="Text 7"/>
          <p:cNvSpPr/>
          <p:nvPr/>
        </p:nvSpPr>
        <p:spPr>
          <a:xfrm>
            <a:off x="499121" y="4257428"/>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A New Testament prophet:</a:t>
            </a:r>
            <a:endParaRPr lang="en-US" sz="1200" dirty="0"/>
          </a:p>
        </p:txBody>
      </p:sp>
      <p:sp>
        <p:nvSpPr>
          <p:cNvPr id="10" name="Text 8"/>
          <p:cNvSpPr/>
          <p:nvPr/>
        </p:nvSpPr>
        <p:spPr>
          <a:xfrm>
            <a:off x="499121" y="4567705"/>
            <a:ext cx="6774158" cy="1606599"/>
          </a:xfrm>
          <a:prstGeom prst="rect">
            <a:avLst/>
          </a:prstGeom>
          <a:noFill/>
          <a:ln/>
        </p:spPr>
        <p:txBody>
          <a:bodyPr wrap="square" lIns="0" tIns="0" rIns="0" bIns="0" rtlCol="0" anchor="t"/>
          <a:lstStyle/>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Operates under the New Covenant of grace</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Speaks in submission to the written Word of God — the canon of Scripture is closed, and no prophetic word adds to or contradicts Scripture</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Functions within the plurality of leadership, not as a lone voice</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Is subject to the testing and discernment of the Body (1 Corinthians 14:29)</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May receive words that carry directional weight for a congregation or the broader Body — but these are always submitted to apostolic and pastoral authority</a:t>
            </a:r>
            <a:endParaRPr lang="en-US" sz="950" dirty="0"/>
          </a:p>
        </p:txBody>
      </p:sp>
      <p:sp>
        <p:nvSpPr>
          <p:cNvPr id="11" name="Text 9"/>
          <p:cNvSpPr/>
          <p:nvPr/>
        </p:nvSpPr>
        <p:spPr>
          <a:xfrm>
            <a:off x="499121" y="6272523"/>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"How is the office recognized? Not by self-declaration. In the healthy Body of Christ, the prophetic office is recognized over time by consistent accuracy, demonstrable character and fruit, confirmation by mature leadership, a track record of faithfulness in smaller assignments, and the witness of the Body — others recognize the grace before it is ever announced."</a:t>
            </a:r>
            <a:endParaRPr lang="en-US" sz="1200" dirty="0"/>
          </a:p>
        </p:txBody>
      </p:sp>
      <p:sp>
        <p:nvSpPr>
          <p:cNvPr id="12" name="Text 10"/>
          <p:cNvSpPr/>
          <p:nvPr/>
        </p:nvSpPr>
        <p:spPr>
          <a:xfrm>
            <a:off x="499121" y="7218976"/>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"In our generation, the title 'prophet' has been claimed by many who have not been tested, confirmed, or submitted to accountability. This has caused harm. We honor the genuine office by protecting it from casual or premature assignment. Let us be slow to title and quick to serve."</a:t>
            </a:r>
            <a:endParaRPr lang="en-US" sz="1200" dirty="0"/>
          </a:p>
        </p:txBody>
      </p:sp>
      <p:sp>
        <p:nvSpPr>
          <p:cNvPr id="13" name="Text 11"/>
          <p:cNvSpPr/>
          <p:nvPr/>
        </p:nvSpPr>
        <p:spPr>
          <a:xfrm>
            <a:off x="499121" y="7953371"/>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Jack Hayford (1934-2023), founding pastor of The Church On The Way, exemplified balance, integrity, and pastoral wisdom in charismatic ministry. He welcomed prophetic ministry in his church but established clear protocols for testing, judgment, and correction. He demonstrated how to embrace prophetic gifts while maintaining biblical order and accountability.</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499121" y="490714"/>
            <a:ext cx="2673976" cy="334247"/>
          </a:xfrm>
          <a:prstGeom prst="rect">
            <a:avLst/>
          </a:prstGeom>
          <a:noFill/>
          <a:ln/>
        </p:spPr>
        <p:txBody>
          <a:bodyPr wrap="none" lIns="0" tIns="0" rIns="0" bIns="0" rtlCol="0" anchor="t"/>
          <a:lstStyle/>
          <a:p>
            <a:pPr algn="l" indent="0" marL="0">
              <a:lnSpc>
                <a:spcPts val="2600"/>
              </a:lnSpc>
              <a:buNone/>
            </a:pPr>
            <a:r>
              <a:rPr lang="en-US" sz="2100" u="sng" dirty="0">
                <a:solidFill>
                  <a:srgbClr val="152D47"/>
                </a:solidFill>
                <a:latin typeface="Crimson Pro Semi Bold" pitchFamily="34" charset="0"/>
                <a:ea typeface="Crimson Pro Semi Bold" pitchFamily="34" charset="-122"/>
                <a:cs typeface="Crimson Pro Semi Bold" pitchFamily="34" charset="-120"/>
              </a:rPr>
              <a:t>BREAK TWO</a:t>
            </a:r>
            <a:endParaRPr lang="en-US" sz="2100" dirty="0"/>
          </a:p>
        </p:txBody>
      </p:sp>
      <p:sp>
        <p:nvSpPr>
          <p:cNvPr id="3" name="Shape 1"/>
          <p:cNvSpPr/>
          <p:nvPr/>
        </p:nvSpPr>
        <p:spPr>
          <a:xfrm>
            <a:off x="499121" y="1181407"/>
            <a:ext cx="6774158" cy="3323813"/>
          </a:xfrm>
          <a:prstGeom prst="roundRect">
            <a:avLst>
              <a:gd name="adj" fmla="val 804"/>
            </a:avLst>
          </a:prstGeom>
          <a:solidFill>
            <a:srgbClr val="B3C3FF"/>
          </a:solidFill>
          <a:ln/>
        </p:spPr>
      </p:sp>
      <p:pic>
        <p:nvPicPr>
          <p:cNvPr id="4" name="Image 0" descr="preencoded.png">    </p:cNvPr>
          <p:cNvPicPr>
            <a:picLocks noChangeAspect="1"/>
          </p:cNvPicPr>
          <p:nvPr/>
        </p:nvPicPr>
        <p:blipFill>
          <a:blip r:embed="rId1"/>
          <a:stretch>
            <a:fillRect/>
          </a:stretch>
        </p:blipFill>
        <p:spPr>
          <a:xfrm>
            <a:off x="677365" y="1456141"/>
            <a:ext cx="278498" cy="222747"/>
          </a:xfrm>
          <a:prstGeom prst="rect">
            <a:avLst/>
          </a:prstGeom>
        </p:spPr>
      </p:pic>
      <p:sp>
        <p:nvSpPr>
          <p:cNvPr id="5" name="Text 2"/>
          <p:cNvSpPr/>
          <p:nvPr/>
        </p:nvSpPr>
        <p:spPr>
          <a:xfrm>
            <a:off x="1134108" y="1404154"/>
            <a:ext cx="5960927" cy="2851567"/>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Transition to Break:</a:t>
            </a:r>
            <a:pPr algn="l" indent="0" marL="0">
              <a:lnSpc>
                <a:spcPts val="2800"/>
              </a:lnSpc>
              <a:buNone/>
            </a:pPr>
            <a:r>
              <a:rPr lang="en-US" sz="1750" dirty="0">
                <a:solidFill>
                  <a:srgbClr val="000000"/>
                </a:solidFill>
                <a:latin typeface="Heebo" pitchFamily="34" charset="0"/>
                <a:ea typeface="Heebo" pitchFamily="34" charset="-122"/>
                <a:cs typeface="Heebo" pitchFamily="34" charset="-120"/>
              </a:rPr>
              <a:t> "We have covered vital ground in this session. Character before gifting. The postures of the heart. The distinction between the office and the gift. Let us take another ten-minute break. When we return, we will move into the practical: how does God actually communicate? What are the guidelines for prophetic ministry? And we will have an opportunity to practice together in a safe environment. Rest well."</a:t>
            </a:r>
            <a:endParaRPr lang="en-US" sz="1750" dirty="0"/>
          </a:p>
        </p:txBody>
      </p:sp>
      <p:sp>
        <p:nvSpPr>
          <p:cNvPr id="6" name="Text 3"/>
          <p:cNvSpPr/>
          <p:nvPr/>
        </p:nvSpPr>
        <p:spPr>
          <a:xfrm>
            <a:off x="499121" y="4705705"/>
            <a:ext cx="6774158"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Time: 10 Minutes (1:50–2:00)</a:t>
            </a:r>
            <a:endParaRPr lang="en-US" sz="1750" dirty="0"/>
          </a:p>
        </p:txBody>
      </p:sp>
      <p:sp>
        <p:nvSpPr>
          <p:cNvPr id="7" name="Shape 4"/>
          <p:cNvSpPr/>
          <p:nvPr/>
        </p:nvSpPr>
        <p:spPr>
          <a:xfrm>
            <a:off x="499121" y="5262635"/>
            <a:ext cx="6774158" cy="1541584"/>
          </a:xfrm>
          <a:prstGeom prst="roundRect">
            <a:avLst>
              <a:gd name="adj" fmla="val 1735"/>
            </a:avLst>
          </a:prstGeom>
          <a:solidFill>
            <a:srgbClr val="B3C3FF"/>
          </a:solidFill>
          <a:ln/>
        </p:spPr>
      </p:sp>
      <p:pic>
        <p:nvPicPr>
          <p:cNvPr id="8" name="Image 1" descr="preencoded.png">    </p:cNvPr>
          <p:cNvPicPr>
            <a:picLocks noChangeAspect="1"/>
          </p:cNvPicPr>
          <p:nvPr/>
        </p:nvPicPr>
        <p:blipFill>
          <a:blip r:embed="rId2"/>
          <a:stretch>
            <a:fillRect/>
          </a:stretch>
        </p:blipFill>
        <p:spPr>
          <a:xfrm>
            <a:off x="677365" y="5537369"/>
            <a:ext cx="278498" cy="222747"/>
          </a:xfrm>
          <a:prstGeom prst="rect">
            <a:avLst/>
          </a:prstGeom>
        </p:spPr>
      </p:pic>
      <p:sp>
        <p:nvSpPr>
          <p:cNvPr id="9" name="Text 5"/>
          <p:cNvSpPr/>
          <p:nvPr/>
        </p:nvSpPr>
        <p:spPr>
          <a:xfrm>
            <a:off x="1134108" y="5485382"/>
            <a:ext cx="5960927" cy="1069337"/>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Instructor Notes:</a:t>
            </a:r>
            <a:pPr algn="l" indent="0" marL="0">
              <a:lnSpc>
                <a:spcPts val="2800"/>
              </a:lnSpc>
              <a:buNone/>
            </a:pPr>
            <a:r>
              <a:rPr lang="en-US" sz="1750" dirty="0">
                <a:solidFill>
                  <a:srgbClr val="000000"/>
                </a:solidFill>
                <a:latin typeface="Heebo" pitchFamily="34" charset="0"/>
                <a:ea typeface="Heebo" pitchFamily="34" charset="-122"/>
                <a:cs typeface="Heebo" pitchFamily="34" charset="-120"/>
              </a:rPr>
              <a:t> Soft worship music is helpful. Consider a brief time of quiet prayer as participants return to their seats before beginning Session Three.</a:t>
            </a:r>
            <a:endParaRPr lang="en-US" sz="1750" dirty="0"/>
          </a:p>
        </p:txBody>
      </p:sp>
      <p:sp>
        <p:nvSpPr>
          <p:cNvPr id="10" name="Text 6"/>
          <p:cNvSpPr/>
          <p:nvPr/>
        </p:nvSpPr>
        <p:spPr>
          <a:xfrm>
            <a:off x="766487" y="7205189"/>
            <a:ext cx="6506792" cy="1425783"/>
          </a:xfrm>
          <a:prstGeom prst="rect">
            <a:avLst/>
          </a:prstGeom>
          <a:noFill/>
          <a:ln/>
        </p:spPr>
        <p:txBody>
          <a:bodyPr wrap="squar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Suggested reflection prompt:</a:t>
            </a:r>
            <a:pPr algn="l" indent="0" marL="0">
              <a:lnSpc>
                <a:spcPts val="2800"/>
              </a:lnSpc>
              <a:buNone/>
            </a:pPr>
            <a:r>
              <a:rPr lang="en-US" sz="1750" dirty="0">
                <a:solidFill>
                  <a:srgbClr val="4C4C4D"/>
                </a:solidFill>
                <a:latin typeface="Heebo" pitchFamily="34" charset="0"/>
                <a:ea typeface="Heebo" pitchFamily="34" charset="-122"/>
                <a:cs typeface="Heebo" pitchFamily="34" charset="-120"/>
              </a:rPr>
              <a:t> "During this break, consider asking the Father: 'What area of my character are You inviting me to grow in? And how does that growth serve the people You are calling me to love?'"</a:t>
            </a:r>
            <a:endParaRPr lang="en-US" sz="1750" dirty="0"/>
          </a:p>
        </p:txBody>
      </p:sp>
      <p:sp>
        <p:nvSpPr>
          <p:cNvPr id="11" name="Shape 7"/>
          <p:cNvSpPr/>
          <p:nvPr/>
        </p:nvSpPr>
        <p:spPr>
          <a:xfrm>
            <a:off x="499121" y="7004704"/>
            <a:ext cx="24289" cy="1826753"/>
          </a:xfrm>
          <a:prstGeom prst="rect">
            <a:avLst/>
          </a:prstGeom>
          <a:solidFill>
            <a:srgbClr val="2150FE"/>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99121" y="490714"/>
            <a:ext cx="3331480" cy="267334"/>
          </a:xfrm>
          <a:prstGeom prst="rect">
            <a:avLst/>
          </a:prstGeom>
          <a:noFill/>
          <a:ln/>
        </p:spPr>
        <p:txBody>
          <a:bodyPr wrap="none" lIns="0" tIns="0" rIns="0" bIns="0" rtlCol="0" anchor="t"/>
          <a:lstStyle/>
          <a:p>
            <a:pPr algn="l" indent="0" marL="0">
              <a:lnSpc>
                <a:spcPts val="2100"/>
              </a:lnSpc>
              <a:buNone/>
            </a:pPr>
            <a:r>
              <a:rPr lang="en-US" sz="1650" u="sng" dirty="0">
                <a:solidFill>
                  <a:srgbClr val="152D47"/>
                </a:solidFill>
                <a:latin typeface="Crimson Pro Semi Bold" pitchFamily="34" charset="0"/>
                <a:ea typeface="Crimson Pro Semi Bold" pitchFamily="34" charset="-122"/>
                <a:cs typeface="Crimson Pro Semi Bold" pitchFamily="34" charset="-120"/>
              </a:rPr>
              <a:t>COURSE OVERVIEW AND SCHEDULE</a:t>
            </a:r>
            <a:endParaRPr lang="en-US" sz="1650" dirty="0"/>
          </a:p>
        </p:txBody>
      </p:sp>
      <p:sp>
        <p:nvSpPr>
          <p:cNvPr id="3" name="Text 1"/>
          <p:cNvSpPr/>
          <p:nvPr/>
        </p:nvSpPr>
        <p:spPr>
          <a:xfrm>
            <a:off x="499121" y="986171"/>
            <a:ext cx="6774158" cy="256583"/>
          </a:xfrm>
          <a:prstGeom prst="rect">
            <a:avLst/>
          </a:prstGeom>
          <a:noFill/>
          <a:ln/>
        </p:spPr>
        <p:txBody>
          <a:bodyPr wrap="none" lIns="0" tIns="0" rIns="0" bIns="0" rtlCol="0" anchor="t"/>
          <a:lstStyle/>
          <a:p>
            <a:pPr algn="l" indent="0" marL="0">
              <a:lnSpc>
                <a:spcPts val="2000"/>
              </a:lnSpc>
              <a:buNone/>
            </a:pPr>
            <a:r>
              <a:rPr lang="en-US" sz="1400" b="1" dirty="0">
                <a:solidFill>
                  <a:srgbClr val="4C4C4D"/>
                </a:solidFill>
                <a:latin typeface="Heebo" pitchFamily="34" charset="0"/>
                <a:ea typeface="Heebo" pitchFamily="34" charset="-122"/>
                <a:cs typeface="Heebo" pitchFamily="34" charset="-120"/>
              </a:rPr>
              <a:t>Total Time: 3 Hours (180 Minutes)</a:t>
            </a:r>
            <a:endParaRPr lang="en-US" sz="1400" dirty="0"/>
          </a:p>
        </p:txBody>
      </p:sp>
      <p:sp>
        <p:nvSpPr>
          <p:cNvPr id="4" name="Shape 2"/>
          <p:cNvSpPr/>
          <p:nvPr/>
        </p:nvSpPr>
        <p:spPr>
          <a:xfrm>
            <a:off x="499121" y="1371077"/>
            <a:ext cx="6774158" cy="4254835"/>
          </a:xfrm>
          <a:prstGeom prst="roundRect">
            <a:avLst>
              <a:gd name="adj" fmla="val 503"/>
            </a:avLst>
          </a:prstGeom>
          <a:noFill/>
          <a:ln w="8096">
            <a:solidFill>
              <a:srgbClr val="000000">
                <a:alpha val="8000"/>
              </a:srgbClr>
            </a:solidFill>
            <a:prstDash val="solid"/>
          </a:ln>
        </p:spPr>
      </p:sp>
      <p:sp>
        <p:nvSpPr>
          <p:cNvPr id="5" name="Shape 3"/>
          <p:cNvSpPr/>
          <p:nvPr/>
        </p:nvSpPr>
        <p:spPr>
          <a:xfrm>
            <a:off x="507217" y="1379172"/>
            <a:ext cx="6757965" cy="401539"/>
          </a:xfrm>
          <a:prstGeom prst="rect">
            <a:avLst/>
          </a:prstGeom>
          <a:solidFill>
            <a:srgbClr val="FFFFFF">
              <a:alpha val="4000"/>
            </a:srgbClr>
          </a:solidFill>
          <a:ln/>
        </p:spPr>
      </p:sp>
      <p:sp>
        <p:nvSpPr>
          <p:cNvPr id="6" name="Text 4"/>
          <p:cNvSpPr/>
          <p:nvPr/>
        </p:nvSpPr>
        <p:spPr>
          <a:xfrm>
            <a:off x="649851" y="1451650"/>
            <a:ext cx="1402296" cy="256583"/>
          </a:xfrm>
          <a:prstGeom prst="rect">
            <a:avLst/>
          </a:prstGeom>
          <a:noFill/>
          <a:ln/>
        </p:spPr>
        <p:txBody>
          <a:bodyPr wrap="none" lIns="0" tIns="0" rIns="0" bIns="0" rtlCol="0" anchor="t"/>
          <a:lstStyle/>
          <a:p>
            <a:pPr algn="l" indent="0" marL="0">
              <a:lnSpc>
                <a:spcPts val="2000"/>
              </a:lnSpc>
              <a:buNone/>
            </a:pPr>
            <a:r>
              <a:rPr lang="en-US" sz="1400" b="1" dirty="0">
                <a:solidFill>
                  <a:srgbClr val="4C4C4D"/>
                </a:solidFill>
                <a:latin typeface="Heebo" pitchFamily="34" charset="0"/>
                <a:ea typeface="Heebo" pitchFamily="34" charset="-122"/>
                <a:cs typeface="Heebo" pitchFamily="34" charset="-120"/>
              </a:rPr>
              <a:t>Time</a:t>
            </a:r>
            <a:endParaRPr lang="en-US" sz="1400" dirty="0"/>
          </a:p>
        </p:txBody>
      </p:sp>
      <p:sp>
        <p:nvSpPr>
          <p:cNvPr id="7" name="Text 5"/>
          <p:cNvSpPr/>
          <p:nvPr/>
        </p:nvSpPr>
        <p:spPr>
          <a:xfrm>
            <a:off x="2341334" y="1451650"/>
            <a:ext cx="3427687" cy="256583"/>
          </a:xfrm>
          <a:prstGeom prst="rect">
            <a:avLst/>
          </a:prstGeom>
          <a:noFill/>
          <a:ln/>
        </p:spPr>
        <p:txBody>
          <a:bodyPr wrap="none" lIns="0" tIns="0" rIns="0" bIns="0" rtlCol="0" anchor="t"/>
          <a:lstStyle/>
          <a:p>
            <a:pPr algn="l" indent="0" marL="0">
              <a:lnSpc>
                <a:spcPts val="2000"/>
              </a:lnSpc>
              <a:buNone/>
            </a:pPr>
            <a:r>
              <a:rPr lang="en-US" sz="1400" b="1" dirty="0">
                <a:solidFill>
                  <a:srgbClr val="4C4C4D"/>
                </a:solidFill>
                <a:latin typeface="Heebo" pitchFamily="34" charset="0"/>
                <a:ea typeface="Heebo" pitchFamily="34" charset="-122"/>
                <a:cs typeface="Heebo" pitchFamily="34" charset="-120"/>
              </a:rPr>
              <a:t>Section</a:t>
            </a:r>
            <a:endParaRPr lang="en-US" sz="1400" dirty="0"/>
          </a:p>
        </p:txBody>
      </p:sp>
      <p:sp>
        <p:nvSpPr>
          <p:cNvPr id="8" name="Text 6"/>
          <p:cNvSpPr/>
          <p:nvPr/>
        </p:nvSpPr>
        <p:spPr>
          <a:xfrm>
            <a:off x="6058209" y="1451650"/>
            <a:ext cx="1064404" cy="256583"/>
          </a:xfrm>
          <a:prstGeom prst="rect">
            <a:avLst/>
          </a:prstGeom>
          <a:noFill/>
          <a:ln/>
        </p:spPr>
        <p:txBody>
          <a:bodyPr wrap="none" lIns="0" tIns="0" rIns="0" bIns="0" rtlCol="0" anchor="t"/>
          <a:lstStyle/>
          <a:p>
            <a:pPr algn="l" indent="0" marL="0">
              <a:lnSpc>
                <a:spcPts val="2000"/>
              </a:lnSpc>
              <a:buNone/>
            </a:pPr>
            <a:r>
              <a:rPr lang="en-US" sz="1400" b="1" dirty="0">
                <a:solidFill>
                  <a:srgbClr val="4C4C4D"/>
                </a:solidFill>
                <a:latin typeface="Heebo" pitchFamily="34" charset="0"/>
                <a:ea typeface="Heebo" pitchFamily="34" charset="-122"/>
                <a:cs typeface="Heebo" pitchFamily="34" charset="-120"/>
              </a:rPr>
              <a:t>Duration</a:t>
            </a:r>
            <a:endParaRPr lang="en-US" sz="1400" dirty="0"/>
          </a:p>
        </p:txBody>
      </p:sp>
      <p:sp>
        <p:nvSpPr>
          <p:cNvPr id="9" name="Shape 7"/>
          <p:cNvSpPr/>
          <p:nvPr/>
        </p:nvSpPr>
        <p:spPr>
          <a:xfrm>
            <a:off x="507217" y="1780711"/>
            <a:ext cx="6757965" cy="401539"/>
          </a:xfrm>
          <a:prstGeom prst="rect">
            <a:avLst/>
          </a:prstGeom>
          <a:solidFill>
            <a:srgbClr val="000000">
              <a:alpha val="4000"/>
            </a:srgbClr>
          </a:solidFill>
          <a:ln/>
        </p:spPr>
      </p:sp>
      <p:sp>
        <p:nvSpPr>
          <p:cNvPr id="10" name="Text 8"/>
          <p:cNvSpPr/>
          <p:nvPr/>
        </p:nvSpPr>
        <p:spPr>
          <a:xfrm>
            <a:off x="649851" y="1853189"/>
            <a:ext cx="1402296"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0:00–0:10</a:t>
            </a:r>
            <a:endParaRPr lang="en-US" sz="1400" dirty="0"/>
          </a:p>
        </p:txBody>
      </p:sp>
      <p:sp>
        <p:nvSpPr>
          <p:cNvPr id="11" name="Text 9"/>
          <p:cNvSpPr/>
          <p:nvPr/>
        </p:nvSpPr>
        <p:spPr>
          <a:xfrm>
            <a:off x="2341334" y="1853189"/>
            <a:ext cx="3427687"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Welcome and Opening Prayer</a:t>
            </a:r>
            <a:endParaRPr lang="en-US" sz="1400" dirty="0"/>
          </a:p>
        </p:txBody>
      </p:sp>
      <p:sp>
        <p:nvSpPr>
          <p:cNvPr id="12" name="Text 10"/>
          <p:cNvSpPr/>
          <p:nvPr/>
        </p:nvSpPr>
        <p:spPr>
          <a:xfrm>
            <a:off x="6058209" y="1853189"/>
            <a:ext cx="1064404"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10 min</a:t>
            </a:r>
            <a:endParaRPr lang="en-US" sz="1400" dirty="0"/>
          </a:p>
        </p:txBody>
      </p:sp>
      <p:sp>
        <p:nvSpPr>
          <p:cNvPr id="13" name="Shape 11"/>
          <p:cNvSpPr/>
          <p:nvPr/>
        </p:nvSpPr>
        <p:spPr>
          <a:xfrm>
            <a:off x="507217" y="2182250"/>
            <a:ext cx="6757965" cy="658122"/>
          </a:xfrm>
          <a:prstGeom prst="rect">
            <a:avLst/>
          </a:prstGeom>
          <a:solidFill>
            <a:srgbClr val="FFFFFF">
              <a:alpha val="4000"/>
            </a:srgbClr>
          </a:solidFill>
          <a:ln/>
        </p:spPr>
      </p:sp>
      <p:sp>
        <p:nvSpPr>
          <p:cNvPr id="14" name="Text 12"/>
          <p:cNvSpPr/>
          <p:nvPr/>
        </p:nvSpPr>
        <p:spPr>
          <a:xfrm>
            <a:off x="649851" y="2254728"/>
            <a:ext cx="1402296"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0:10–0:55</a:t>
            </a:r>
            <a:endParaRPr lang="en-US" sz="1400" dirty="0"/>
          </a:p>
        </p:txBody>
      </p:sp>
      <p:sp>
        <p:nvSpPr>
          <p:cNvPr id="15" name="Text 13"/>
          <p:cNvSpPr/>
          <p:nvPr/>
        </p:nvSpPr>
        <p:spPr>
          <a:xfrm>
            <a:off x="2341334" y="2254728"/>
            <a:ext cx="3427687"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Session One: The Foundation — Why We Prophesy and the Testimony of Jesus</a:t>
            </a:r>
            <a:endParaRPr lang="en-US" sz="1400" dirty="0"/>
          </a:p>
        </p:txBody>
      </p:sp>
      <p:sp>
        <p:nvSpPr>
          <p:cNvPr id="16" name="Text 14"/>
          <p:cNvSpPr/>
          <p:nvPr/>
        </p:nvSpPr>
        <p:spPr>
          <a:xfrm>
            <a:off x="6058209" y="2254728"/>
            <a:ext cx="1064404"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45 min</a:t>
            </a:r>
            <a:endParaRPr lang="en-US" sz="1400" dirty="0"/>
          </a:p>
        </p:txBody>
      </p:sp>
      <p:sp>
        <p:nvSpPr>
          <p:cNvPr id="17" name="Shape 15"/>
          <p:cNvSpPr/>
          <p:nvPr/>
        </p:nvSpPr>
        <p:spPr>
          <a:xfrm>
            <a:off x="507217" y="2840372"/>
            <a:ext cx="6757965" cy="401539"/>
          </a:xfrm>
          <a:prstGeom prst="rect">
            <a:avLst/>
          </a:prstGeom>
          <a:solidFill>
            <a:srgbClr val="000000">
              <a:alpha val="4000"/>
            </a:srgbClr>
          </a:solidFill>
          <a:ln/>
        </p:spPr>
      </p:sp>
      <p:sp>
        <p:nvSpPr>
          <p:cNvPr id="18" name="Text 16"/>
          <p:cNvSpPr/>
          <p:nvPr/>
        </p:nvSpPr>
        <p:spPr>
          <a:xfrm>
            <a:off x="649851" y="2912850"/>
            <a:ext cx="1402296"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0:55–1:05</a:t>
            </a:r>
            <a:endParaRPr lang="en-US" sz="1400" dirty="0"/>
          </a:p>
        </p:txBody>
      </p:sp>
      <p:sp>
        <p:nvSpPr>
          <p:cNvPr id="19" name="Text 17"/>
          <p:cNvSpPr/>
          <p:nvPr/>
        </p:nvSpPr>
        <p:spPr>
          <a:xfrm>
            <a:off x="2341334" y="2912850"/>
            <a:ext cx="3427687"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Break One — Refreshment and Reflection</a:t>
            </a:r>
            <a:endParaRPr lang="en-US" sz="1400" dirty="0"/>
          </a:p>
        </p:txBody>
      </p:sp>
      <p:sp>
        <p:nvSpPr>
          <p:cNvPr id="20" name="Text 18"/>
          <p:cNvSpPr/>
          <p:nvPr/>
        </p:nvSpPr>
        <p:spPr>
          <a:xfrm>
            <a:off x="6058209" y="2912850"/>
            <a:ext cx="1064404"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10 min</a:t>
            </a:r>
            <a:endParaRPr lang="en-US" sz="1400" dirty="0"/>
          </a:p>
        </p:txBody>
      </p:sp>
      <p:sp>
        <p:nvSpPr>
          <p:cNvPr id="21" name="Shape 19"/>
          <p:cNvSpPr/>
          <p:nvPr/>
        </p:nvSpPr>
        <p:spPr>
          <a:xfrm>
            <a:off x="507217" y="3241911"/>
            <a:ext cx="6757965" cy="658122"/>
          </a:xfrm>
          <a:prstGeom prst="rect">
            <a:avLst/>
          </a:prstGeom>
          <a:solidFill>
            <a:srgbClr val="FFFFFF">
              <a:alpha val="4000"/>
            </a:srgbClr>
          </a:solidFill>
          <a:ln/>
        </p:spPr>
      </p:sp>
      <p:sp>
        <p:nvSpPr>
          <p:cNvPr id="22" name="Text 20"/>
          <p:cNvSpPr/>
          <p:nvPr/>
        </p:nvSpPr>
        <p:spPr>
          <a:xfrm>
            <a:off x="649851" y="3314390"/>
            <a:ext cx="1402296"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1:05–1:50</a:t>
            </a:r>
            <a:endParaRPr lang="en-US" sz="1400" dirty="0"/>
          </a:p>
        </p:txBody>
      </p:sp>
      <p:sp>
        <p:nvSpPr>
          <p:cNvPr id="23" name="Text 21"/>
          <p:cNvSpPr/>
          <p:nvPr/>
        </p:nvSpPr>
        <p:spPr>
          <a:xfrm>
            <a:off x="2341334" y="3314390"/>
            <a:ext cx="3427687"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Session Two: Character Before Gifting — Posturing Ourselves Before the Lord</a:t>
            </a:r>
            <a:endParaRPr lang="en-US" sz="1400" dirty="0"/>
          </a:p>
        </p:txBody>
      </p:sp>
      <p:sp>
        <p:nvSpPr>
          <p:cNvPr id="24" name="Text 22"/>
          <p:cNvSpPr/>
          <p:nvPr/>
        </p:nvSpPr>
        <p:spPr>
          <a:xfrm>
            <a:off x="6058209" y="3314390"/>
            <a:ext cx="1064404"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45 min</a:t>
            </a:r>
            <a:endParaRPr lang="en-US" sz="1400" dirty="0"/>
          </a:p>
        </p:txBody>
      </p:sp>
      <p:sp>
        <p:nvSpPr>
          <p:cNvPr id="25" name="Shape 23"/>
          <p:cNvSpPr/>
          <p:nvPr/>
        </p:nvSpPr>
        <p:spPr>
          <a:xfrm>
            <a:off x="507217" y="3900033"/>
            <a:ext cx="6757965" cy="401539"/>
          </a:xfrm>
          <a:prstGeom prst="rect">
            <a:avLst/>
          </a:prstGeom>
          <a:solidFill>
            <a:srgbClr val="000000">
              <a:alpha val="4000"/>
            </a:srgbClr>
          </a:solidFill>
          <a:ln/>
        </p:spPr>
      </p:sp>
      <p:sp>
        <p:nvSpPr>
          <p:cNvPr id="26" name="Text 24"/>
          <p:cNvSpPr/>
          <p:nvPr/>
        </p:nvSpPr>
        <p:spPr>
          <a:xfrm>
            <a:off x="649851" y="3972511"/>
            <a:ext cx="1402296"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1:50–2:00</a:t>
            </a:r>
            <a:endParaRPr lang="en-US" sz="1400" dirty="0"/>
          </a:p>
        </p:txBody>
      </p:sp>
      <p:sp>
        <p:nvSpPr>
          <p:cNvPr id="27" name="Text 25"/>
          <p:cNvSpPr/>
          <p:nvPr/>
        </p:nvSpPr>
        <p:spPr>
          <a:xfrm>
            <a:off x="2341334" y="3972511"/>
            <a:ext cx="3427687"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Break Two — Refreshment and Reflection</a:t>
            </a:r>
            <a:endParaRPr lang="en-US" sz="1400" dirty="0"/>
          </a:p>
        </p:txBody>
      </p:sp>
      <p:sp>
        <p:nvSpPr>
          <p:cNvPr id="28" name="Text 26"/>
          <p:cNvSpPr/>
          <p:nvPr/>
        </p:nvSpPr>
        <p:spPr>
          <a:xfrm>
            <a:off x="6058209" y="3972511"/>
            <a:ext cx="1064404"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10 min</a:t>
            </a:r>
            <a:endParaRPr lang="en-US" sz="1400" dirty="0"/>
          </a:p>
        </p:txBody>
      </p:sp>
      <p:sp>
        <p:nvSpPr>
          <p:cNvPr id="29" name="Shape 27"/>
          <p:cNvSpPr/>
          <p:nvPr/>
        </p:nvSpPr>
        <p:spPr>
          <a:xfrm>
            <a:off x="507217" y="4301572"/>
            <a:ext cx="6757965" cy="658122"/>
          </a:xfrm>
          <a:prstGeom prst="rect">
            <a:avLst/>
          </a:prstGeom>
          <a:solidFill>
            <a:srgbClr val="FFFFFF">
              <a:alpha val="4000"/>
            </a:srgbClr>
          </a:solidFill>
          <a:ln/>
        </p:spPr>
      </p:sp>
      <p:sp>
        <p:nvSpPr>
          <p:cNvPr id="30" name="Text 28"/>
          <p:cNvSpPr/>
          <p:nvPr/>
        </p:nvSpPr>
        <p:spPr>
          <a:xfrm>
            <a:off x="649851" y="4374051"/>
            <a:ext cx="1402296"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2:00–2:45</a:t>
            </a:r>
            <a:endParaRPr lang="en-US" sz="1400" dirty="0"/>
          </a:p>
        </p:txBody>
      </p:sp>
      <p:sp>
        <p:nvSpPr>
          <p:cNvPr id="31" name="Text 29"/>
          <p:cNvSpPr/>
          <p:nvPr/>
        </p:nvSpPr>
        <p:spPr>
          <a:xfrm>
            <a:off x="2341334" y="4374051"/>
            <a:ext cx="3427687"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Session Three: Walking It Out — Practical Wisdom, Symbols, and Activation</a:t>
            </a:r>
            <a:endParaRPr lang="en-US" sz="1400" dirty="0"/>
          </a:p>
        </p:txBody>
      </p:sp>
      <p:sp>
        <p:nvSpPr>
          <p:cNvPr id="32" name="Text 30"/>
          <p:cNvSpPr/>
          <p:nvPr/>
        </p:nvSpPr>
        <p:spPr>
          <a:xfrm>
            <a:off x="6058209" y="4374051"/>
            <a:ext cx="1064404"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45 min</a:t>
            </a:r>
            <a:endParaRPr lang="en-US" sz="1400" dirty="0"/>
          </a:p>
        </p:txBody>
      </p:sp>
      <p:sp>
        <p:nvSpPr>
          <p:cNvPr id="33" name="Shape 31"/>
          <p:cNvSpPr/>
          <p:nvPr/>
        </p:nvSpPr>
        <p:spPr>
          <a:xfrm>
            <a:off x="507217" y="4959694"/>
            <a:ext cx="6757965" cy="658122"/>
          </a:xfrm>
          <a:prstGeom prst="rect">
            <a:avLst/>
          </a:prstGeom>
          <a:solidFill>
            <a:srgbClr val="000000">
              <a:alpha val="4000"/>
            </a:srgbClr>
          </a:solidFill>
          <a:ln/>
        </p:spPr>
      </p:sp>
      <p:sp>
        <p:nvSpPr>
          <p:cNvPr id="34" name="Text 32"/>
          <p:cNvSpPr/>
          <p:nvPr/>
        </p:nvSpPr>
        <p:spPr>
          <a:xfrm>
            <a:off x="649851" y="5032172"/>
            <a:ext cx="1402296"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2:45–3:00</a:t>
            </a:r>
            <a:endParaRPr lang="en-US" sz="1400" dirty="0"/>
          </a:p>
        </p:txBody>
      </p:sp>
      <p:sp>
        <p:nvSpPr>
          <p:cNvPr id="35" name="Text 33"/>
          <p:cNvSpPr/>
          <p:nvPr/>
        </p:nvSpPr>
        <p:spPr>
          <a:xfrm>
            <a:off x="2341334" y="5032172"/>
            <a:ext cx="3427687"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Closing: Commissioning Prayer and Benediction</a:t>
            </a:r>
            <a:endParaRPr lang="en-US" sz="1400" dirty="0"/>
          </a:p>
        </p:txBody>
      </p:sp>
      <p:sp>
        <p:nvSpPr>
          <p:cNvPr id="36" name="Text 34"/>
          <p:cNvSpPr/>
          <p:nvPr/>
        </p:nvSpPr>
        <p:spPr>
          <a:xfrm>
            <a:off x="6058209" y="5032172"/>
            <a:ext cx="1064404"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15 min</a:t>
            </a:r>
            <a:endParaRPr lang="en-US" sz="1400" dirty="0"/>
          </a:p>
        </p:txBody>
      </p:sp>
      <p:sp>
        <p:nvSpPr>
          <p:cNvPr id="37" name="Text 35"/>
          <p:cNvSpPr/>
          <p:nvPr/>
        </p:nvSpPr>
        <p:spPr>
          <a:xfrm>
            <a:off x="499121" y="5754235"/>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LEARNING OBJECTIVES</a:t>
            </a:r>
            <a:endParaRPr lang="en-US" sz="1400" dirty="0"/>
          </a:p>
        </p:txBody>
      </p:sp>
      <p:sp>
        <p:nvSpPr>
          <p:cNvPr id="38" name="Text 36"/>
          <p:cNvSpPr/>
          <p:nvPr/>
        </p:nvSpPr>
        <p:spPr>
          <a:xfrm>
            <a:off x="499121" y="6139140"/>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By the end of this training, participants will:</a:t>
            </a:r>
            <a:endParaRPr lang="en-US" sz="1400" dirty="0"/>
          </a:p>
        </p:txBody>
      </p:sp>
      <p:sp>
        <p:nvSpPr>
          <p:cNvPr id="39" name="Text 37"/>
          <p:cNvSpPr/>
          <p:nvPr/>
        </p:nvSpPr>
        <p:spPr>
          <a:xfrm>
            <a:off x="499121" y="6524046"/>
            <a:ext cx="6774158" cy="2548689"/>
          </a:xfrm>
          <a:prstGeom prst="rect">
            <a:avLst/>
          </a:prstGeom>
          <a:noFill/>
          <a:ln/>
        </p:spPr>
        <p:txBody>
          <a:bodyPr wrap="square" lIns="0" tIns="0" rIns="0" bIns="0" rtlCol="0" anchor="t"/>
          <a:lstStyle/>
          <a:p>
            <a:pPr algn="l" marL="342900" indent="-342900">
              <a:lnSpc>
                <a:spcPts val="1600"/>
              </a:lnSpc>
              <a:buSzPct val="100000"/>
              <a:buFont typeface="+mj-lt"/>
              <a:buAutoNum type="arabicPeriod" startAt="1"/>
            </a:pPr>
            <a:r>
              <a:rPr lang="en-US" sz="1100" dirty="0">
                <a:solidFill>
                  <a:srgbClr val="4C4C4D"/>
                </a:solidFill>
                <a:latin typeface="Heebo" pitchFamily="34" charset="0"/>
                <a:ea typeface="Heebo" pitchFamily="34" charset="-122"/>
                <a:cs typeface="Heebo" pitchFamily="34" charset="-120"/>
              </a:rPr>
              <a:t>Understand the biblical foundation for New Testament prophecy and the Father's heart behind the gift</a:t>
            </a:r>
            <a:endParaRPr lang="en-US" sz="1100" dirty="0"/>
          </a:p>
          <a:p>
            <a:pPr algn="l" marL="342900" indent="-342900">
              <a:lnSpc>
                <a:spcPts val="1600"/>
              </a:lnSpc>
              <a:buSzPct val="100000"/>
              <a:buFont typeface="+mj-lt"/>
              <a:buAutoNum type="arabicPeriod" startAt="2"/>
            </a:pPr>
            <a:r>
              <a:rPr lang="en-US" sz="1100" dirty="0">
                <a:solidFill>
                  <a:srgbClr val="4C4C4D"/>
                </a:solidFill>
                <a:latin typeface="Heebo" pitchFamily="34" charset="0"/>
                <a:ea typeface="Heebo" pitchFamily="34" charset="-122"/>
                <a:cs typeface="Heebo" pitchFamily="34" charset="-120"/>
              </a:rPr>
              <a:t>Distinguish between the office of prophet and the gift of prophecy</a:t>
            </a:r>
            <a:endParaRPr lang="en-US" sz="1100" dirty="0"/>
          </a:p>
          <a:p>
            <a:pPr algn="l" marL="342900" indent="-342900">
              <a:lnSpc>
                <a:spcPts val="1600"/>
              </a:lnSpc>
              <a:buSzPct val="100000"/>
              <a:buFont typeface="+mj-lt"/>
              <a:buAutoNum type="arabicPeriod" startAt="3"/>
            </a:pPr>
            <a:r>
              <a:rPr lang="en-US" sz="1100" dirty="0">
                <a:solidFill>
                  <a:srgbClr val="4C4C4D"/>
                </a:solidFill>
                <a:latin typeface="Heebo" pitchFamily="34" charset="0"/>
                <a:ea typeface="Heebo" pitchFamily="34" charset="-122"/>
                <a:cs typeface="Heebo" pitchFamily="34" charset="-120"/>
              </a:rPr>
              <a:t>Recognize that character and love are the soil in which the prophetic gift grows</a:t>
            </a:r>
            <a:endParaRPr lang="en-US" sz="1100" dirty="0"/>
          </a:p>
          <a:p>
            <a:pPr algn="l" marL="342900" indent="-342900">
              <a:lnSpc>
                <a:spcPts val="1600"/>
              </a:lnSpc>
              <a:buSzPct val="100000"/>
              <a:buFont typeface="+mj-lt"/>
              <a:buAutoNum type="arabicPeriod" startAt="4"/>
            </a:pPr>
            <a:r>
              <a:rPr lang="en-US" sz="1100" dirty="0">
                <a:solidFill>
                  <a:srgbClr val="4C4C4D"/>
                </a:solidFill>
                <a:latin typeface="Heebo" pitchFamily="34" charset="0"/>
                <a:ea typeface="Heebo" pitchFamily="34" charset="-122"/>
                <a:cs typeface="Heebo" pitchFamily="34" charset="-120"/>
              </a:rPr>
              <a:t>Learn how to deliver prophetic words with humility, clarity, and pastoral sensitivity</a:t>
            </a:r>
            <a:endParaRPr lang="en-US" sz="1100" dirty="0"/>
          </a:p>
          <a:p>
            <a:pPr algn="l" marL="342900" indent="-342900">
              <a:lnSpc>
                <a:spcPts val="1600"/>
              </a:lnSpc>
              <a:buSzPct val="100000"/>
              <a:buFont typeface="+mj-lt"/>
              <a:buAutoNum type="arabicPeriod" startAt="5"/>
            </a:pPr>
            <a:r>
              <a:rPr lang="en-US" sz="1100" dirty="0">
                <a:solidFill>
                  <a:srgbClr val="4C4C4D"/>
                </a:solidFill>
                <a:latin typeface="Heebo" pitchFamily="34" charset="0"/>
                <a:ea typeface="Heebo" pitchFamily="34" charset="-122"/>
                <a:cs typeface="Heebo" pitchFamily="34" charset="-120"/>
              </a:rPr>
              <a:t>Become familiar with common biblical symbols and principles for interpretation</a:t>
            </a:r>
            <a:endParaRPr lang="en-US" sz="1100" dirty="0"/>
          </a:p>
          <a:p>
            <a:pPr algn="l" marL="342900" indent="-342900">
              <a:lnSpc>
                <a:spcPts val="1600"/>
              </a:lnSpc>
              <a:buSzPct val="100000"/>
              <a:buFont typeface="+mj-lt"/>
              <a:buAutoNum type="arabicPeriod" startAt="6"/>
            </a:pPr>
            <a:r>
              <a:rPr lang="en-US" sz="1100" dirty="0">
                <a:solidFill>
                  <a:srgbClr val="4C4C4D"/>
                </a:solidFill>
                <a:latin typeface="Heebo" pitchFamily="34" charset="0"/>
                <a:ea typeface="Heebo" pitchFamily="34" charset="-122"/>
                <a:cs typeface="Heebo" pitchFamily="34" charset="-120"/>
              </a:rPr>
              <a:t>Practice giving and receiving prophetic ministry in a safe, supervised environment</a:t>
            </a:r>
            <a:endParaRPr lang="en-US" sz="1100" dirty="0"/>
          </a:p>
          <a:p>
            <a:pPr algn="l" marL="342900" indent="-342900">
              <a:lnSpc>
                <a:spcPts val="1600"/>
              </a:lnSpc>
              <a:buSzPct val="100000"/>
              <a:buFont typeface="+mj-lt"/>
              <a:buAutoNum type="arabicPeriod" startAt="7"/>
            </a:pPr>
            <a:r>
              <a:rPr lang="en-US" sz="1100" dirty="0">
                <a:solidFill>
                  <a:srgbClr val="4C4C4D"/>
                </a:solidFill>
                <a:latin typeface="Heebo" pitchFamily="34" charset="0"/>
                <a:ea typeface="Heebo" pitchFamily="34" charset="-122"/>
                <a:cs typeface="Heebo" pitchFamily="34" charset="-120"/>
              </a:rPr>
              <a:t>Understand the boundaries and accountability structures that protect both the one ministering and the one receiving</a:t>
            </a:r>
            <a:endParaRPr lang="en-US"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Shape 0"/>
          <p:cNvSpPr/>
          <p:nvPr/>
        </p:nvSpPr>
        <p:spPr>
          <a:xfrm>
            <a:off x="499121" y="490714"/>
            <a:ext cx="1067250" cy="270117"/>
          </a:xfrm>
          <a:prstGeom prst="roundRect">
            <a:avLst>
              <a:gd name="adj" fmla="val 6732"/>
            </a:avLst>
          </a:prstGeom>
          <a:solidFill>
            <a:srgbClr val="CCD7FF"/>
          </a:solidFill>
          <a:ln/>
        </p:spPr>
      </p:sp>
      <p:sp>
        <p:nvSpPr>
          <p:cNvPr id="3" name="Text 1"/>
          <p:cNvSpPr/>
          <p:nvPr/>
        </p:nvSpPr>
        <p:spPr>
          <a:xfrm>
            <a:off x="590014" y="536123"/>
            <a:ext cx="885464" cy="179298"/>
          </a:xfrm>
          <a:prstGeom prst="rect">
            <a:avLst/>
          </a:prstGeom>
          <a:noFill/>
          <a:ln/>
        </p:spPr>
        <p:txBody>
          <a:bodyPr wrap="none" lIns="0" tIns="0" rIns="0" bIns="0" rtlCol="0" anchor="t"/>
          <a:lstStyle/>
          <a:p>
            <a:pPr algn="l" indent="0" marL="0">
              <a:lnSpc>
                <a:spcPts val="1400"/>
              </a:lnSpc>
              <a:buNone/>
            </a:pPr>
            <a:r>
              <a:rPr lang="en-US" sz="950" dirty="0">
                <a:solidFill>
                  <a:srgbClr val="4C4C4D"/>
                </a:solidFill>
                <a:latin typeface="Heebo" pitchFamily="34" charset="0"/>
                <a:ea typeface="Heebo" pitchFamily="34" charset="-122"/>
                <a:cs typeface="Heebo" pitchFamily="34" charset="-120"/>
              </a:rPr>
              <a:t>SESSION THREE</a:t>
            </a:r>
            <a:endParaRPr lang="en-US" sz="950" dirty="0"/>
          </a:p>
        </p:txBody>
      </p:sp>
      <p:sp>
        <p:nvSpPr>
          <p:cNvPr id="4" name="Text 2"/>
          <p:cNvSpPr/>
          <p:nvPr/>
        </p:nvSpPr>
        <p:spPr>
          <a:xfrm>
            <a:off x="499121" y="905661"/>
            <a:ext cx="6774158" cy="224265"/>
          </a:xfrm>
          <a:prstGeom prst="rect">
            <a:avLst/>
          </a:prstGeom>
          <a:noFill/>
          <a:ln/>
        </p:spPr>
        <p:txBody>
          <a:bodyPr wrap="none" lIns="0" tIns="0" rIns="0" bIns="0" rtlCol="0" anchor="t"/>
          <a:lstStyle/>
          <a:p>
            <a:pPr algn="l" indent="0" marL="0">
              <a:lnSpc>
                <a:spcPts val="1750"/>
              </a:lnSpc>
              <a:buNone/>
            </a:pPr>
            <a:endParaRPr lang="en-US" sz="1150" dirty="0"/>
          </a:p>
        </p:txBody>
      </p:sp>
      <p:sp>
        <p:nvSpPr>
          <p:cNvPr id="5" name="Text 3"/>
          <p:cNvSpPr/>
          <p:nvPr/>
        </p:nvSpPr>
        <p:spPr>
          <a:xfrm>
            <a:off x="499121" y="1323074"/>
            <a:ext cx="6774158" cy="568062"/>
          </a:xfrm>
          <a:prstGeom prst="rect">
            <a:avLst/>
          </a:prstGeom>
          <a:noFill/>
          <a:ln/>
        </p:spPr>
        <p:txBody>
          <a:bodyPr wrap="square" lIns="0" tIns="0" rIns="0" bIns="0" rtlCol="0" anchor="t"/>
          <a:lstStyle/>
          <a:p>
            <a:pPr algn="l" indent="0" marL="0">
              <a:lnSpc>
                <a:spcPts val="2200"/>
              </a:lnSpc>
              <a:buNone/>
            </a:pPr>
            <a:r>
              <a:rPr lang="en-US" sz="1750" b="1" u="sng" dirty="0">
                <a:solidFill>
                  <a:srgbClr val="152D47"/>
                </a:solidFill>
                <a:latin typeface="Crimson Pro Semi Bold" pitchFamily="34" charset="0"/>
                <a:ea typeface="Crimson Pro Semi Bold" pitchFamily="34" charset="-122"/>
                <a:cs typeface="Crimson Pro Semi Bold" pitchFamily="34" charset="-120"/>
              </a:rPr>
              <a:t>WALKING IT OUT: PRACTICAL WISDOM, SYMBOLS, AND ACTIVATION</a:t>
            </a:r>
            <a:endParaRPr lang="en-US" sz="1750" dirty="0"/>
          </a:p>
        </p:txBody>
      </p:sp>
      <p:sp>
        <p:nvSpPr>
          <p:cNvPr id="6" name="Text 4"/>
          <p:cNvSpPr/>
          <p:nvPr/>
        </p:nvSpPr>
        <p:spPr>
          <a:xfrm>
            <a:off x="499121" y="2084285"/>
            <a:ext cx="6774158" cy="280236"/>
          </a:xfrm>
          <a:prstGeom prst="rect">
            <a:avLst/>
          </a:prstGeom>
          <a:noFill/>
          <a:ln/>
        </p:spPr>
        <p:txBody>
          <a:bodyPr wrap="none" lIns="0" tIns="0" rIns="0" bIns="0" rtlCol="0" anchor="t"/>
          <a:lstStyle/>
          <a:p>
            <a:pPr algn="l" indent="0" marL="0">
              <a:lnSpc>
                <a:spcPts val="2200"/>
              </a:lnSpc>
              <a:buNone/>
            </a:pPr>
            <a:r>
              <a:rPr lang="en-US" sz="1450" b="1" dirty="0">
                <a:solidFill>
                  <a:srgbClr val="4C4C4D"/>
                </a:solidFill>
                <a:latin typeface="Heebo" pitchFamily="34" charset="0"/>
                <a:ea typeface="Heebo" pitchFamily="34" charset="-122"/>
                <a:cs typeface="Heebo" pitchFamily="34" charset="-120"/>
              </a:rPr>
              <a:t>Time: 45 Minutes (2:00–2:45)</a:t>
            </a:r>
            <a:endParaRPr lang="en-US" sz="1450" dirty="0"/>
          </a:p>
        </p:txBody>
      </p:sp>
      <p:sp>
        <p:nvSpPr>
          <p:cNvPr id="7" name="Text 5"/>
          <p:cNvSpPr/>
          <p:nvPr/>
        </p:nvSpPr>
        <p:spPr>
          <a:xfrm>
            <a:off x="499121" y="2509351"/>
            <a:ext cx="6774158" cy="280236"/>
          </a:xfrm>
          <a:prstGeom prst="rect">
            <a:avLst/>
          </a:prstGeom>
          <a:noFill/>
          <a:ln/>
        </p:spPr>
        <p:txBody>
          <a:bodyPr wrap="non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Part A: How God Speaks and the Wisdom of Prophetic Ministry</a:t>
            </a:r>
            <a:endParaRPr lang="en-US" sz="1450" dirty="0"/>
          </a:p>
        </p:txBody>
      </p:sp>
      <p:sp>
        <p:nvSpPr>
          <p:cNvPr id="8" name="Text 6"/>
          <p:cNvSpPr/>
          <p:nvPr/>
        </p:nvSpPr>
        <p:spPr>
          <a:xfrm>
            <a:off x="499121" y="2934417"/>
            <a:ext cx="6774158" cy="280236"/>
          </a:xfrm>
          <a:prstGeom prst="rect">
            <a:avLst/>
          </a:prstGeom>
          <a:noFill/>
          <a:ln/>
        </p:spPr>
        <p:txBody>
          <a:bodyPr wrap="none" lIns="0" tIns="0" rIns="0" bIns="0" rtlCol="0" anchor="t"/>
          <a:lstStyle/>
          <a:p>
            <a:pPr algn="l" indent="0" marL="0">
              <a:lnSpc>
                <a:spcPts val="2200"/>
              </a:lnSpc>
              <a:buNone/>
            </a:pPr>
            <a:r>
              <a:rPr lang="en-US" sz="1450" b="1" dirty="0">
                <a:solidFill>
                  <a:srgbClr val="4C4C4D"/>
                </a:solidFill>
                <a:latin typeface="Heebo" pitchFamily="34" charset="0"/>
                <a:ea typeface="Heebo" pitchFamily="34" charset="-122"/>
                <a:cs typeface="Heebo" pitchFamily="34" charset="-120"/>
              </a:rPr>
              <a:t>Time: 20 Minutes</a:t>
            </a:r>
            <a:endParaRPr lang="en-US" sz="1450" dirty="0"/>
          </a:p>
        </p:txBody>
      </p:sp>
      <p:sp>
        <p:nvSpPr>
          <p:cNvPr id="9" name="Shape 7"/>
          <p:cNvSpPr/>
          <p:nvPr/>
        </p:nvSpPr>
        <p:spPr>
          <a:xfrm>
            <a:off x="499121" y="3359483"/>
            <a:ext cx="6774158" cy="1479098"/>
          </a:xfrm>
          <a:prstGeom prst="roundRect">
            <a:avLst>
              <a:gd name="adj" fmla="val 1537"/>
            </a:avLst>
          </a:prstGeom>
          <a:solidFill>
            <a:srgbClr val="B3C3FF"/>
          </a:solidFill>
          <a:ln/>
        </p:spPr>
      </p:sp>
      <p:pic>
        <p:nvPicPr>
          <p:cNvPr id="10" name="Image 0" descr="preencoded.png">    </p:cNvPr>
          <p:cNvPicPr>
            <a:picLocks noChangeAspect="1"/>
          </p:cNvPicPr>
          <p:nvPr/>
        </p:nvPicPr>
        <p:blipFill>
          <a:blip r:embed="rId1"/>
          <a:stretch>
            <a:fillRect/>
          </a:stretch>
        </p:blipFill>
        <p:spPr>
          <a:xfrm>
            <a:off x="650610" y="3558703"/>
            <a:ext cx="236752" cy="189354"/>
          </a:xfrm>
          <a:prstGeom prst="rect">
            <a:avLst/>
          </a:prstGeom>
        </p:spPr>
      </p:pic>
      <p:sp>
        <p:nvSpPr>
          <p:cNvPr id="11" name="Text 8"/>
          <p:cNvSpPr/>
          <p:nvPr/>
        </p:nvSpPr>
        <p:spPr>
          <a:xfrm>
            <a:off x="1038850" y="3526069"/>
            <a:ext cx="6082940" cy="1120945"/>
          </a:xfrm>
          <a:prstGeom prst="rect">
            <a:avLst/>
          </a:prstGeom>
          <a:noFill/>
          <a:ln/>
        </p:spPr>
        <p:txBody>
          <a:bodyPr wrap="square" lIns="0" tIns="0" rIns="0" bIns="0" rtlCol="0" anchor="t"/>
          <a:lstStyle/>
          <a:p>
            <a:pPr algn="l" indent="0" marL="0">
              <a:lnSpc>
                <a:spcPts val="2200"/>
              </a:lnSpc>
              <a:buNone/>
            </a:pPr>
            <a:r>
              <a:rPr lang="en-US" sz="1450" b="1" dirty="0">
                <a:solidFill>
                  <a:srgbClr val="000000"/>
                </a:solidFill>
                <a:latin typeface="Heebo" pitchFamily="34" charset="0"/>
                <a:ea typeface="Heebo" pitchFamily="34" charset="-122"/>
                <a:cs typeface="Heebo" pitchFamily="34" charset="-120"/>
              </a:rPr>
              <a:t>Instructor Notes:</a:t>
            </a:r>
            <a:pPr algn="l" indent="0" marL="0">
              <a:lnSpc>
                <a:spcPts val="2200"/>
              </a:lnSpc>
              <a:buNone/>
            </a:pPr>
            <a:r>
              <a:rPr lang="en-US" sz="1450" dirty="0">
                <a:solidFill>
                  <a:srgbClr val="000000"/>
                </a:solidFill>
                <a:latin typeface="Heebo" pitchFamily="34" charset="0"/>
                <a:ea typeface="Heebo" pitchFamily="34" charset="-122"/>
                <a:cs typeface="Heebo" pitchFamily="34" charset="-120"/>
              </a:rPr>
              <a:t> This section combines the practical — how God communicates, and the protective — wisdom for stewarding what we receive. Frame it not as a list of rules but as wisdom for carrying something precious: the voice of the Father in fragile human vessels.</a:t>
            </a:r>
            <a:endParaRPr lang="en-US" sz="1450" dirty="0"/>
          </a:p>
        </p:txBody>
      </p:sp>
      <p:sp>
        <p:nvSpPr>
          <p:cNvPr id="12" name="Text 9"/>
          <p:cNvSpPr/>
          <p:nvPr/>
        </p:nvSpPr>
        <p:spPr>
          <a:xfrm>
            <a:off x="499121" y="4983411"/>
            <a:ext cx="6774158" cy="280236"/>
          </a:xfrm>
          <a:prstGeom prst="rect">
            <a:avLst/>
          </a:prstGeom>
          <a:noFill/>
          <a:ln/>
        </p:spPr>
        <p:txBody>
          <a:bodyPr wrap="non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Key Scriptures</a:t>
            </a:r>
            <a:endParaRPr lang="en-US" sz="1450" dirty="0"/>
          </a:p>
        </p:txBody>
      </p:sp>
      <p:sp>
        <p:nvSpPr>
          <p:cNvPr id="13" name="Text 10"/>
          <p:cNvSpPr/>
          <p:nvPr/>
        </p:nvSpPr>
        <p:spPr>
          <a:xfrm>
            <a:off x="499121" y="5408477"/>
            <a:ext cx="6774158" cy="3262719"/>
          </a:xfrm>
          <a:prstGeom prst="rect">
            <a:avLst/>
          </a:prstGeom>
          <a:noFill/>
          <a:ln/>
        </p:spPr>
        <p:txBody>
          <a:bodyPr wrap="square" lIns="0" tIns="0" rIns="0" bIns="0" rtlCol="0" anchor="t"/>
          <a:lstStyle/>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Hebrews 1:1-2 (NKJV) — "God, who at various times and in various ways spoke in time past to the fathers by the prophets, has in these last days spoken to us by His Son."</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1 Corinthians 14:3 (NKJV) — "But he who prophesies speaks edification and exhortation and comfort to men."</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1 Thessalonians 5:19-21 (NKJV) — "Do not quench the Spirit. Do not despise prophecies. Test all things; hold fast what is good."</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1 Corinthians 14:29, 33 (NKJV) — "Let two or three prophets speak, and let the others judge... For God is not the author of confusion but of peace."</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Job 33:14-16 (NKJV) — "For God may speak in one way, or in another, yet man does not perceive it. In a dream, in a vision of the night..."</a:t>
            </a:r>
            <a:endParaRPr lang="en-US" sz="11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p:nvPr/>
        </p:nvSpPr>
        <p:spPr>
          <a:xfrm>
            <a:off x="499121" y="569263"/>
            <a:ext cx="6774158" cy="212059"/>
          </a:xfrm>
          <a:prstGeom prst="rect">
            <a:avLst/>
          </a:prstGeom>
          <a:noFill/>
          <a:ln/>
        </p:spPr>
        <p:txBody>
          <a:bodyPr wrap="none" lIns="0" tIns="0" rIns="0" bIns="0" rtlCol="0" anchor="t"/>
          <a:lstStyle/>
          <a:p>
            <a:pPr algn="l" indent="0" marL="0">
              <a:lnSpc>
                <a:spcPts val="1650"/>
              </a:lnSpc>
              <a:buNone/>
            </a:pPr>
            <a:endParaRPr lang="en-US" sz="1200" dirty="0"/>
          </a:p>
        </p:txBody>
      </p:sp>
      <p:sp>
        <p:nvSpPr>
          <p:cNvPr id="3" name="Text 1"/>
          <p:cNvSpPr/>
          <p:nvPr/>
        </p:nvSpPr>
        <p:spPr>
          <a:xfrm>
            <a:off x="499121" y="868600"/>
            <a:ext cx="3375883" cy="233878"/>
          </a:xfrm>
          <a:prstGeom prst="rect">
            <a:avLst/>
          </a:prstGeom>
          <a:noFill/>
          <a:ln/>
        </p:spPr>
        <p:txBody>
          <a:bodyPr wrap="none" lIns="0" tIns="0" rIns="0" bIns="0" rtlCol="0" anchor="t"/>
          <a:lstStyle/>
          <a:p>
            <a:pPr algn="l" indent="0" marL="0">
              <a:lnSpc>
                <a:spcPts val="1800"/>
              </a:lnSpc>
              <a:buNone/>
            </a:pPr>
            <a:r>
              <a:rPr lang="en-US" sz="1450" b="1" u="sng" dirty="0">
                <a:solidFill>
                  <a:srgbClr val="152D47"/>
                </a:solidFill>
                <a:latin typeface="Crimson Pro Semi Bold" pitchFamily="34" charset="0"/>
                <a:ea typeface="Crimson Pro Semi Bold" pitchFamily="34" charset="-122"/>
                <a:cs typeface="Crimson Pro Semi Bold" pitchFamily="34" charset="-120"/>
              </a:rPr>
              <a:t>Teaching Content — The Ways God Speaks</a:t>
            </a:r>
            <a:endParaRPr lang="en-US" sz="1450" dirty="0"/>
          </a:p>
        </p:txBody>
      </p:sp>
      <p:sp>
        <p:nvSpPr>
          <p:cNvPr id="4" name="Text 2"/>
          <p:cNvSpPr/>
          <p:nvPr/>
        </p:nvSpPr>
        <p:spPr>
          <a:xfrm>
            <a:off x="499121" y="1233457"/>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"Our Father is infinitely creative, and His communication reflects His nature. The key phrase in Hebrews 1:1 is 'at various times and in various ways.' He is not limited to one mode of communication. He speaks through:"</a:t>
            </a:r>
            <a:endParaRPr lang="en-US" sz="1200" dirty="0"/>
          </a:p>
        </p:txBody>
      </p:sp>
      <p:sp>
        <p:nvSpPr>
          <p:cNvPr id="5" name="Text 3"/>
          <p:cNvSpPr/>
          <p:nvPr/>
        </p:nvSpPr>
        <p:spPr>
          <a:xfrm>
            <a:off x="499121" y="1967852"/>
            <a:ext cx="6774158" cy="3818827"/>
          </a:xfrm>
          <a:prstGeom prst="rect">
            <a:avLst/>
          </a:prstGeom>
          <a:noFill/>
          <a:ln/>
        </p:spPr>
        <p:txBody>
          <a:bodyPr wrap="square" lIns="0" tIns="0" rIns="0" bIns="0" rtlCol="0" anchor="t"/>
          <a:lstStyle/>
          <a:p>
            <a:pPr algn="l" marL="342900" indent="-342900">
              <a:lnSpc>
                <a:spcPts val="1300"/>
              </a:lnSpc>
              <a:buSzPct val="100000"/>
              <a:buFont typeface="+mj-lt"/>
              <a:buAutoNum type="arabicPeriod" startAt="1"/>
            </a:pPr>
            <a:r>
              <a:rPr lang="en-US" sz="950" b="1" dirty="0">
                <a:solidFill>
                  <a:srgbClr val="4C4C4D"/>
                </a:solidFill>
                <a:latin typeface="Heebo" pitchFamily="34" charset="0"/>
                <a:ea typeface="Heebo" pitchFamily="34" charset="-122"/>
                <a:cs typeface="Heebo" pitchFamily="34" charset="-120"/>
              </a:rPr>
              <a:t>Scripture</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His written Word, which is always primary and authoritative. No prophetic impression supersedes or contradicts Scripture.</a:t>
            </a:r>
            <a:endParaRPr lang="en-US" sz="950" dirty="0"/>
          </a:p>
          <a:p>
            <a:pPr algn="l" marL="342900" indent="-342900">
              <a:lnSpc>
                <a:spcPts val="1300"/>
              </a:lnSpc>
              <a:buSzPct val="100000"/>
              <a:buFont typeface="+mj-lt"/>
              <a:buAutoNum type="arabicPeriod" startAt="2"/>
            </a:pPr>
            <a:r>
              <a:rPr lang="en-US" sz="950" b="1" dirty="0">
                <a:solidFill>
                  <a:srgbClr val="4C4C4D"/>
                </a:solidFill>
                <a:latin typeface="Heebo" pitchFamily="34" charset="0"/>
                <a:ea typeface="Heebo" pitchFamily="34" charset="-122"/>
                <a:cs typeface="Heebo" pitchFamily="34" charset="-120"/>
              </a:rPr>
              <a:t>The Still, Small Voice / The Inner Witness</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The gentle, internal impression of the Holy Spirit. A quiet knowing, a nudge, a thought that is not your own (1 Kings 19:12; Romans 8:16; John 10:27). Kenneth Hagin called this the "inward witness" — the quiet, internal confirmation of the Spirit that is often described as a deep conviction in the spirit that goes beyond intellectual reasoning.</a:t>
            </a:r>
            <a:endParaRPr lang="en-US" sz="950" dirty="0"/>
          </a:p>
          <a:p>
            <a:pPr algn="l" marL="342900" indent="-342900">
              <a:lnSpc>
                <a:spcPts val="1300"/>
              </a:lnSpc>
              <a:buSzPct val="100000"/>
              <a:buFont typeface="+mj-lt"/>
              <a:buAutoNum type="arabicPeriod" startAt="3"/>
            </a:pPr>
            <a:r>
              <a:rPr lang="en-US" sz="950" b="1" dirty="0">
                <a:solidFill>
                  <a:srgbClr val="4C4C4D"/>
                </a:solidFill>
                <a:latin typeface="Heebo" pitchFamily="34" charset="0"/>
                <a:ea typeface="Heebo" pitchFamily="34" charset="-122"/>
                <a:cs typeface="Heebo" pitchFamily="34" charset="-120"/>
              </a:rPr>
              <a:t>Dreams</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Nighttime parables from the Lord (Job 33:14-16; Acts 2:17). Joseph, Daniel, and many others received revelation through dreams.</a:t>
            </a:r>
            <a:endParaRPr lang="en-US" sz="950" dirty="0"/>
          </a:p>
          <a:p>
            <a:pPr algn="l" marL="342900" indent="-342900">
              <a:lnSpc>
                <a:spcPts val="1300"/>
              </a:lnSpc>
              <a:buSzPct val="100000"/>
              <a:buFont typeface="+mj-lt"/>
              <a:buAutoNum type="arabicPeriod" startAt="4"/>
            </a:pPr>
            <a:r>
              <a:rPr lang="en-US" sz="950" b="1" dirty="0">
                <a:solidFill>
                  <a:srgbClr val="4C4C4D"/>
                </a:solidFill>
                <a:latin typeface="Heebo" pitchFamily="34" charset="0"/>
                <a:ea typeface="Heebo" pitchFamily="34" charset="-122"/>
                <a:cs typeface="Heebo" pitchFamily="34" charset="-120"/>
              </a:rPr>
              <a:t>Visions</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Pictures or scenes given to the mind's eye while awake. Internal visions (a picture that flashes on the screen of your mind) are the most common (Acts 2:17).</a:t>
            </a:r>
            <a:endParaRPr lang="en-US" sz="950" dirty="0"/>
          </a:p>
          <a:p>
            <a:pPr algn="l" marL="342900" indent="-342900">
              <a:lnSpc>
                <a:spcPts val="1300"/>
              </a:lnSpc>
              <a:buSzPct val="100000"/>
              <a:buFont typeface="+mj-lt"/>
              <a:buAutoNum type="arabicPeriod" startAt="5"/>
            </a:pPr>
            <a:r>
              <a:rPr lang="en-US" sz="950" b="1" dirty="0">
                <a:solidFill>
                  <a:srgbClr val="4C4C4D"/>
                </a:solidFill>
                <a:latin typeface="Heebo" pitchFamily="34" charset="0"/>
                <a:ea typeface="Heebo" pitchFamily="34" charset="-122"/>
                <a:cs typeface="Heebo" pitchFamily="34" charset="-120"/>
              </a:rPr>
              <a:t>Prophetic Impressions</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A sudden knowing, a sense, a burden for a person or situation.</a:t>
            </a:r>
            <a:endParaRPr lang="en-US" sz="950" dirty="0"/>
          </a:p>
          <a:p>
            <a:pPr algn="l" marL="342900" indent="-342900">
              <a:lnSpc>
                <a:spcPts val="1300"/>
              </a:lnSpc>
              <a:buSzPct val="100000"/>
              <a:buFont typeface="+mj-lt"/>
              <a:buAutoNum type="arabicPeriod" startAt="6"/>
            </a:pPr>
            <a:r>
              <a:rPr lang="en-US" sz="950" b="1" dirty="0">
                <a:solidFill>
                  <a:srgbClr val="4C4C4D"/>
                </a:solidFill>
                <a:latin typeface="Heebo" pitchFamily="34" charset="0"/>
                <a:ea typeface="Heebo" pitchFamily="34" charset="-122"/>
                <a:cs typeface="Heebo" pitchFamily="34" charset="-120"/>
              </a:rPr>
              <a:t>Scripture Illumination</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A passage of Scripture suddenly comes alive with specific application to a person or situation. The written word (logos) becomes a living, applied word (rhema) by the Holy Spirit (Ephesians 6:17).</a:t>
            </a:r>
            <a:endParaRPr lang="en-US" sz="950" dirty="0"/>
          </a:p>
          <a:p>
            <a:pPr algn="l" marL="342900" indent="-342900">
              <a:lnSpc>
                <a:spcPts val="1300"/>
              </a:lnSpc>
              <a:buSzPct val="100000"/>
              <a:buFont typeface="+mj-lt"/>
              <a:buAutoNum type="arabicPeriod" startAt="7"/>
            </a:pPr>
            <a:r>
              <a:rPr lang="en-US" sz="950" b="1" dirty="0">
                <a:solidFill>
                  <a:srgbClr val="4C4C4D"/>
                </a:solidFill>
                <a:latin typeface="Heebo" pitchFamily="34" charset="0"/>
                <a:ea typeface="Heebo" pitchFamily="34" charset="-122"/>
                <a:cs typeface="Heebo" pitchFamily="34" charset="-120"/>
              </a:rPr>
              <a:t>Circumstances and Confirmations</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God ordering steps and providing confirming signs.</a:t>
            </a:r>
            <a:endParaRPr lang="en-US" sz="950" dirty="0"/>
          </a:p>
          <a:p>
            <a:pPr algn="l" marL="342900" indent="-342900">
              <a:lnSpc>
                <a:spcPts val="1300"/>
              </a:lnSpc>
              <a:buSzPct val="100000"/>
              <a:buFont typeface="+mj-lt"/>
              <a:buAutoNum type="arabicPeriod" startAt="8"/>
            </a:pPr>
            <a:r>
              <a:rPr lang="en-US" sz="950" b="1" dirty="0">
                <a:solidFill>
                  <a:srgbClr val="4C4C4D"/>
                </a:solidFill>
                <a:latin typeface="Heebo" pitchFamily="34" charset="0"/>
                <a:ea typeface="Heebo" pitchFamily="34" charset="-122"/>
                <a:cs typeface="Heebo" pitchFamily="34" charset="-120"/>
              </a:rPr>
              <a:t>Other Believers</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The Body confirming what the Spirit is speaking.</a:t>
            </a:r>
            <a:endParaRPr lang="en-US" sz="950" dirty="0"/>
          </a:p>
        </p:txBody>
      </p:sp>
      <p:sp>
        <p:nvSpPr>
          <p:cNvPr id="6" name="Text 4"/>
          <p:cNvSpPr/>
          <p:nvPr/>
        </p:nvSpPr>
        <p:spPr>
          <a:xfrm>
            <a:off x="499121" y="5884898"/>
            <a:ext cx="6774158"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"Not everyone hears God the same way, and that is beautiful — it reflects the creativity and personalization of our relationship with Him."</a:t>
            </a:r>
            <a:endParaRPr lang="en-US" sz="1200" dirty="0"/>
          </a:p>
        </p:txBody>
      </p:sp>
      <p:sp>
        <p:nvSpPr>
          <p:cNvPr id="7" name="Text 5"/>
          <p:cNvSpPr/>
          <p:nvPr/>
        </p:nvSpPr>
        <p:spPr>
          <a:xfrm>
            <a:off x="499121" y="6407234"/>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Testing What We Receive</a:t>
            </a:r>
            <a:endParaRPr lang="en-US" sz="1200" dirty="0"/>
          </a:p>
        </p:txBody>
      </p:sp>
      <p:sp>
        <p:nvSpPr>
          <p:cNvPr id="8" name="Text 6"/>
          <p:cNvSpPr/>
          <p:nvPr/>
        </p:nvSpPr>
        <p:spPr>
          <a:xfrm>
            <a:off x="499121" y="6717511"/>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"Before delivering any prophetic impression, we are invited to apply these filters. If an impression does not pass these tests, it is wise to take it to prayer or to spiritual leadership rather than delivering it:"</a:t>
            </a:r>
            <a:endParaRPr lang="en-US" sz="1200" dirty="0"/>
          </a:p>
        </p:txBody>
      </p:sp>
      <p:sp>
        <p:nvSpPr>
          <p:cNvPr id="9" name="Text 7"/>
          <p:cNvSpPr/>
          <p:nvPr/>
        </p:nvSpPr>
        <p:spPr>
          <a:xfrm>
            <a:off x="499121" y="7451906"/>
            <a:ext cx="6774158" cy="1637146"/>
          </a:xfrm>
          <a:prstGeom prst="rect">
            <a:avLst/>
          </a:prstGeom>
          <a:noFill/>
          <a:ln/>
        </p:spPr>
        <p:txBody>
          <a:bodyPr wrap="square" lIns="0" tIns="0" rIns="0" bIns="0" rtlCol="0" anchor="t"/>
          <a:lstStyle/>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Does this align with Scripture? (2 Timothy 3:16; Isaiah 8:20)</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Does this glorify Jesus Christ? (1 John 4:2-3; Revelation 19:10)</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Is this consistent with God's nature — His love, holiness, justice, mercy? (James 1:17)</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Will this produce edification, exhortation, or comfort? (1 Corinthians 14:3)</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Do I have the peace of the Holy Spirit about delivering this? (Colossians 3:15)</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Am I in the right heart condition? Am I free from anger, offense, or personal agenda? (1 Corinthians 14:32)</a:t>
            </a:r>
            <a:endParaRPr lang="en-US" sz="9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499121" y="593360"/>
            <a:ext cx="6774158" cy="205355"/>
          </a:xfrm>
          <a:prstGeom prst="rect">
            <a:avLst/>
          </a:prstGeom>
          <a:noFill/>
          <a:ln/>
        </p:spPr>
        <p:txBody>
          <a:bodyPr wrap="none" lIns="0" tIns="0" rIns="0" bIns="0" rtlCol="0" anchor="t"/>
          <a:lstStyle/>
          <a:p>
            <a:pPr algn="l" indent="0" marL="0">
              <a:lnSpc>
                <a:spcPts val="1600"/>
              </a:lnSpc>
              <a:buNone/>
            </a:pPr>
            <a:endParaRPr lang="en-US" sz="1100" dirty="0"/>
          </a:p>
        </p:txBody>
      </p:sp>
      <p:sp>
        <p:nvSpPr>
          <p:cNvPr id="3" name="Text 1"/>
          <p:cNvSpPr/>
          <p:nvPr/>
        </p:nvSpPr>
        <p:spPr>
          <a:xfrm>
            <a:off x="499121" y="912744"/>
            <a:ext cx="2949312" cy="267334"/>
          </a:xfrm>
          <a:prstGeom prst="rect">
            <a:avLst/>
          </a:prstGeom>
          <a:noFill/>
          <a:ln/>
        </p:spPr>
        <p:txBody>
          <a:bodyPr wrap="none" lIns="0" tIns="0" rIns="0" bIns="0" rtlCol="0" anchor="t"/>
          <a:lstStyle/>
          <a:p>
            <a:pPr algn="l" indent="0" marL="0">
              <a:lnSpc>
                <a:spcPts val="2100"/>
              </a:lnSpc>
              <a:buNone/>
            </a:pPr>
            <a:r>
              <a:rPr lang="en-US" sz="1650" b="1" u="sng" dirty="0">
                <a:solidFill>
                  <a:srgbClr val="152D47"/>
                </a:solidFill>
                <a:latin typeface="Crimson Pro Semi Bold" pitchFamily="34" charset="0"/>
                <a:ea typeface="Crimson Pro Semi Bold" pitchFamily="34" charset="-122"/>
                <a:cs typeface="Crimson Pro Semi Bold" pitchFamily="34" charset="-120"/>
              </a:rPr>
              <a:t>What We Are Invited to Embrace</a:t>
            </a:r>
            <a:endParaRPr lang="en-US" sz="1650" dirty="0"/>
          </a:p>
        </p:txBody>
      </p:sp>
      <p:sp>
        <p:nvSpPr>
          <p:cNvPr id="4" name="Text 2"/>
          <p:cNvSpPr/>
          <p:nvPr/>
        </p:nvSpPr>
        <p:spPr>
          <a:xfrm>
            <a:off x="499121" y="1351155"/>
            <a:ext cx="6774158" cy="7503577"/>
          </a:xfrm>
          <a:prstGeom prst="rect">
            <a:avLst/>
          </a:prstGeom>
          <a:noFill/>
          <a:ln/>
        </p:spPr>
        <p:txBody>
          <a:bodyPr wrap="square" lIns="0" tIns="0" rIns="0" bIns="0" rtlCol="0" anchor="t"/>
          <a:lstStyle/>
          <a:p>
            <a:pPr algn="l" marL="342900" indent="-342900">
              <a:lnSpc>
                <a:spcPts val="1600"/>
              </a:lnSpc>
              <a:buSzPct val="100000"/>
              <a:buFont typeface="+mj-lt"/>
              <a:buAutoNum type="arabicPeriod" startAt="1"/>
            </a:pPr>
            <a:r>
              <a:rPr lang="en-US" sz="1100" dirty="0">
                <a:solidFill>
                  <a:srgbClr val="4C4C4D"/>
                </a:solidFill>
                <a:latin typeface="Heebo" pitchFamily="34" charset="0"/>
                <a:ea typeface="Heebo" pitchFamily="34" charset="-122"/>
                <a:cs typeface="Heebo" pitchFamily="34" charset="-120"/>
              </a:rPr>
              <a:t>Always minister from a heart of love. Prophecy without love is noise (1 Corinthians 13:1). Before delivering any word, let us check our hearts: "Do I genuinely love this person? Do I want God's best for them?"</a:t>
            </a:r>
            <a:endParaRPr lang="en-US" sz="1100" dirty="0"/>
          </a:p>
          <a:p>
            <a:pPr algn="l" marL="342900" indent="-342900">
              <a:lnSpc>
                <a:spcPts val="1600"/>
              </a:lnSpc>
              <a:buSzPct val="100000"/>
              <a:buFont typeface="+mj-lt"/>
              <a:buAutoNum type="arabicPeriod" startAt="2"/>
            </a:pPr>
            <a:r>
              <a:rPr lang="en-US" sz="1100" dirty="0">
                <a:solidFill>
                  <a:srgbClr val="4C4C4D"/>
                </a:solidFill>
                <a:latin typeface="Heebo" pitchFamily="34" charset="0"/>
                <a:ea typeface="Heebo" pitchFamily="34" charset="-122"/>
                <a:cs typeface="Heebo" pitchFamily="34" charset="-120"/>
              </a:rPr>
              <a:t>Stay within the boundaries of Scripture. Any prophetic word that contradicts the written Word of God is not from God. The Holy Spirit never contradicts Himself.</a:t>
            </a:r>
            <a:endParaRPr lang="en-US" sz="1100" dirty="0"/>
          </a:p>
          <a:p>
            <a:pPr algn="l" marL="342900" indent="-342900">
              <a:lnSpc>
                <a:spcPts val="1600"/>
              </a:lnSpc>
              <a:buSzPct val="100000"/>
              <a:buFont typeface="+mj-lt"/>
              <a:buAutoNum type="arabicPeriod" startAt="3"/>
            </a:pPr>
            <a:r>
              <a:rPr lang="en-US" sz="1100" dirty="0">
                <a:solidFill>
                  <a:srgbClr val="4C4C4D"/>
                </a:solidFill>
                <a:latin typeface="Heebo" pitchFamily="34" charset="0"/>
                <a:ea typeface="Heebo" pitchFamily="34" charset="-122"/>
                <a:cs typeface="Heebo" pitchFamily="34" charset="-120"/>
              </a:rPr>
              <a:t>Speak with gentleness, humility, and respect. The way we deliver a word matters as much as the content. We are carrying the Father's heart — and His heart is tender toward His children. Even when correction is needed, the Father's correction is restorative.</a:t>
            </a:r>
            <a:endParaRPr lang="en-US" sz="1100" dirty="0"/>
          </a:p>
          <a:p>
            <a:pPr algn="l" marL="342900" indent="-342900">
              <a:lnSpc>
                <a:spcPts val="1600"/>
              </a:lnSpc>
              <a:buSzPct val="100000"/>
              <a:buFont typeface="+mj-lt"/>
              <a:buAutoNum type="arabicPeriod" startAt="4"/>
            </a:pPr>
            <a:r>
              <a:rPr lang="en-US" sz="1100" dirty="0">
                <a:solidFill>
                  <a:srgbClr val="4C4C4D"/>
                </a:solidFill>
                <a:latin typeface="Heebo" pitchFamily="34" charset="0"/>
                <a:ea typeface="Heebo" pitchFamily="34" charset="-122"/>
                <a:cs typeface="Heebo" pitchFamily="34" charset="-120"/>
              </a:rPr>
              <a:t>Offer words with open hands. Use language that offers rather than imposes: "I sense the Lord may be saying..." or "I believe the Father wants you to know..." or "As I was praying for you, this came to my heart..." or "Please test this and take it to the Lord."</a:t>
            </a:r>
            <a:endParaRPr lang="en-US" sz="1100" dirty="0"/>
          </a:p>
          <a:p>
            <a:pPr algn="l" marL="342900" indent="-342900">
              <a:lnSpc>
                <a:spcPts val="1600"/>
              </a:lnSpc>
              <a:buSzPct val="100000"/>
              <a:buFont typeface="+mj-lt"/>
              <a:buAutoNum type="arabicPeriod" startAt="5"/>
            </a:pPr>
            <a:r>
              <a:rPr lang="en-US" sz="1100" dirty="0">
                <a:solidFill>
                  <a:srgbClr val="4C4C4D"/>
                </a:solidFill>
                <a:latin typeface="Heebo" pitchFamily="34" charset="0"/>
                <a:ea typeface="Heebo" pitchFamily="34" charset="-122"/>
                <a:cs typeface="Heebo" pitchFamily="34" charset="-120"/>
              </a:rPr>
              <a:t>Invite words to be tested. A genuine prophetic word holds up under testing (1 Thessalonians 5:19-21). A person who becomes offended when their word is tested reveals an area of growth in character.</a:t>
            </a:r>
            <a:endParaRPr lang="en-US" sz="1100" dirty="0"/>
          </a:p>
          <a:p>
            <a:pPr algn="l" marL="342900" indent="-342900">
              <a:lnSpc>
                <a:spcPts val="1600"/>
              </a:lnSpc>
              <a:buSzPct val="100000"/>
              <a:buFont typeface="+mj-lt"/>
              <a:buAutoNum type="arabicPeriod" startAt="6"/>
            </a:pPr>
            <a:r>
              <a:rPr lang="en-US" sz="1100" dirty="0">
                <a:solidFill>
                  <a:srgbClr val="4C4C4D"/>
                </a:solidFill>
                <a:latin typeface="Heebo" pitchFamily="34" charset="0"/>
                <a:ea typeface="Heebo" pitchFamily="34" charset="-122"/>
                <a:cs typeface="Heebo" pitchFamily="34" charset="-120"/>
              </a:rPr>
              <a:t>Minister under authority and within community. We operate within the guidelines of the local church or ministry environment we are serving in. We honor the pastors and leaders. We ask permission before ministering to individuals.</a:t>
            </a:r>
            <a:endParaRPr lang="en-US" sz="1100" dirty="0"/>
          </a:p>
          <a:p>
            <a:pPr algn="l" marL="342900" indent="-342900">
              <a:lnSpc>
                <a:spcPts val="1600"/>
              </a:lnSpc>
              <a:buSzPct val="100000"/>
              <a:buFont typeface="+mj-lt"/>
              <a:buAutoNum type="arabicPeriod" startAt="7"/>
            </a:pPr>
            <a:r>
              <a:rPr lang="en-US" sz="1100" dirty="0">
                <a:solidFill>
                  <a:srgbClr val="4C4C4D"/>
                </a:solidFill>
                <a:latin typeface="Heebo" pitchFamily="34" charset="0"/>
                <a:ea typeface="Heebo" pitchFamily="34" charset="-122"/>
                <a:cs typeface="Heebo" pitchFamily="34" charset="-120"/>
              </a:rPr>
              <a:t>Speak to build up, encourage, and comfort. These are the guardrails of the gift (1 Corinthians 14:3).</a:t>
            </a:r>
            <a:endParaRPr lang="en-US" sz="1100" dirty="0"/>
          </a:p>
          <a:p>
            <a:pPr algn="l" marL="342900" indent="-342900">
              <a:lnSpc>
                <a:spcPts val="1600"/>
              </a:lnSpc>
              <a:buSzPct val="100000"/>
              <a:buFont typeface="+mj-lt"/>
              <a:buAutoNum type="arabicPeriod" startAt="8"/>
            </a:pPr>
            <a:r>
              <a:rPr lang="en-US" sz="1100" dirty="0">
                <a:solidFill>
                  <a:srgbClr val="4C4C4D"/>
                </a:solidFill>
                <a:latin typeface="Heebo" pitchFamily="34" charset="0"/>
                <a:ea typeface="Heebo" pitchFamily="34" charset="-122"/>
                <a:cs typeface="Heebo" pitchFamily="34" charset="-120"/>
              </a:rPr>
              <a:t>Steward what God gives — no more, no less. If the Lord gives you a single sentence, share a single sentence. If He gives a picture without an interpretation, share the picture and say, "I do not have the interpretation, but this is what I saw." It takes more maturity to say "I do not know" than to add details.</a:t>
            </a:r>
            <a:endParaRPr lang="en-US" sz="1100" dirty="0"/>
          </a:p>
          <a:p>
            <a:pPr algn="l" marL="342900" indent="-342900">
              <a:lnSpc>
                <a:spcPts val="1600"/>
              </a:lnSpc>
              <a:buSzPct val="100000"/>
              <a:buFont typeface="+mj-lt"/>
              <a:buAutoNum type="arabicPeriod" startAt="9"/>
            </a:pPr>
            <a:r>
              <a:rPr lang="en-US" sz="1100" dirty="0">
                <a:solidFill>
                  <a:srgbClr val="4C4C4D"/>
                </a:solidFill>
                <a:latin typeface="Heebo" pitchFamily="34" charset="0"/>
                <a:ea typeface="Heebo" pitchFamily="34" charset="-122"/>
                <a:cs typeface="Heebo" pitchFamily="34" charset="-120"/>
              </a:rPr>
              <a:t>Follow up with prayer. After sharing a prophetic word, continue to pray for the person. The word is not the end — it is an invitation into deeper partnership with God on behalf of that individual.</a:t>
            </a:r>
            <a:endParaRPr lang="en-US" sz="1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499121" y="490714"/>
            <a:ext cx="2828944" cy="284031"/>
          </a:xfrm>
          <a:prstGeom prst="rect">
            <a:avLst/>
          </a:prstGeom>
          <a:noFill/>
          <a:ln/>
        </p:spPr>
        <p:txBody>
          <a:bodyPr wrap="none" lIns="0" tIns="0" rIns="0" bIns="0" rtlCol="0" anchor="t"/>
          <a:lstStyle/>
          <a:p>
            <a:pPr algn="l" indent="0" marL="0">
              <a:lnSpc>
                <a:spcPts val="2200"/>
              </a:lnSpc>
              <a:buNone/>
            </a:pPr>
            <a:r>
              <a:rPr lang="en-US" sz="1750" b="1" u="sng" dirty="0">
                <a:solidFill>
                  <a:srgbClr val="152D47"/>
                </a:solidFill>
                <a:latin typeface="Crimson Pro Semi Bold" pitchFamily="34" charset="0"/>
                <a:ea typeface="Crimson Pro Semi Bold" pitchFamily="34" charset="-122"/>
                <a:cs typeface="Crimson Pro Semi Bold" pitchFamily="34" charset="-120"/>
              </a:rPr>
              <a:t>What We Are Invited to Avoid</a:t>
            </a:r>
            <a:endParaRPr lang="en-US" sz="1750" dirty="0"/>
          </a:p>
        </p:txBody>
      </p:sp>
      <p:sp>
        <p:nvSpPr>
          <p:cNvPr id="3" name="Text 1"/>
          <p:cNvSpPr/>
          <p:nvPr/>
        </p:nvSpPr>
        <p:spPr>
          <a:xfrm>
            <a:off x="499121" y="1032276"/>
            <a:ext cx="6774158" cy="7881589"/>
          </a:xfrm>
          <a:prstGeom prst="rect">
            <a:avLst/>
          </a:prstGeom>
          <a:noFill/>
          <a:ln/>
        </p:spPr>
        <p:txBody>
          <a:bodyPr wrap="square" lIns="0" tIns="0" rIns="0" bIns="0" rtlCol="0" anchor="t"/>
          <a:lstStyle/>
          <a:p>
            <a:pPr algn="l" marL="342900" indent="-342900">
              <a:lnSpc>
                <a:spcPts val="1750"/>
              </a:lnSpc>
              <a:buSzPct val="100000"/>
              <a:buFont typeface="+mj-lt"/>
              <a:buAutoNum type="arabicPeriod" startAt="1"/>
            </a:pPr>
            <a:r>
              <a:rPr lang="en-US" sz="1150" dirty="0">
                <a:solidFill>
                  <a:srgbClr val="4C4C4D"/>
                </a:solidFill>
                <a:latin typeface="Heebo" pitchFamily="34" charset="0"/>
                <a:ea typeface="Heebo" pitchFamily="34" charset="-122"/>
                <a:cs typeface="Heebo" pitchFamily="34" charset="-120"/>
              </a:rPr>
              <a:t>We do not use prophecy to manipulate, control, or coerce. Prophetic ministry frees people — it never binds them.</a:t>
            </a:r>
            <a:endParaRPr lang="en-US" sz="1150" dirty="0"/>
          </a:p>
          <a:p>
            <a:pPr algn="l" marL="342900" indent="-342900">
              <a:lnSpc>
                <a:spcPts val="1750"/>
              </a:lnSpc>
              <a:buSzPct val="100000"/>
              <a:buFont typeface="+mj-lt"/>
              <a:buAutoNum type="arabicPeriod" startAt="2"/>
            </a:pPr>
            <a:r>
              <a:rPr lang="en-US" sz="1150" dirty="0">
                <a:solidFill>
                  <a:srgbClr val="4C4C4D"/>
                </a:solidFill>
                <a:latin typeface="Heebo" pitchFamily="34" charset="0"/>
                <a:ea typeface="Heebo" pitchFamily="34" charset="-122"/>
                <a:cs typeface="Heebo" pitchFamily="34" charset="-120"/>
              </a:rPr>
              <a:t>We do not prophesy out of personal agenda. Our personal opinions, preferences, and agendas are not the voice of God.</a:t>
            </a:r>
            <a:endParaRPr lang="en-US" sz="1150" dirty="0"/>
          </a:p>
          <a:p>
            <a:pPr algn="l" marL="342900" indent="-342900">
              <a:lnSpc>
                <a:spcPts val="1750"/>
              </a:lnSpc>
              <a:buSzPct val="100000"/>
              <a:buFont typeface="+mj-lt"/>
              <a:buAutoNum type="arabicPeriod" startAt="3"/>
            </a:pPr>
            <a:r>
              <a:rPr lang="en-US" sz="1150" dirty="0">
                <a:solidFill>
                  <a:srgbClr val="4C4C4D"/>
                </a:solidFill>
                <a:latin typeface="Heebo" pitchFamily="34" charset="0"/>
                <a:ea typeface="Heebo" pitchFamily="34" charset="-122"/>
                <a:cs typeface="Heebo" pitchFamily="34" charset="-120"/>
              </a:rPr>
              <a:t>We do not give unsolicited directional words about major life decisions. Words about whom to marry, when to move, whether to divorce, or other major decisions carry tremendous weight and are best spoken — if at all — by mature, recognized, accountable prophetic voices in relationship with both the individual and their pastoral covering.</a:t>
            </a:r>
            <a:endParaRPr lang="en-US" sz="1150" dirty="0"/>
          </a:p>
          <a:p>
            <a:pPr algn="l" marL="342900" indent="-342900">
              <a:lnSpc>
                <a:spcPts val="1750"/>
              </a:lnSpc>
              <a:buSzPct val="100000"/>
              <a:buFont typeface="+mj-lt"/>
              <a:buAutoNum type="arabicPeriod" startAt="4"/>
            </a:pPr>
            <a:r>
              <a:rPr lang="en-US" sz="1150" dirty="0">
                <a:solidFill>
                  <a:srgbClr val="4C4C4D"/>
                </a:solidFill>
                <a:latin typeface="Heebo" pitchFamily="34" charset="0"/>
                <a:ea typeface="Heebo" pitchFamily="34" charset="-122"/>
                <a:cs typeface="Heebo" pitchFamily="34" charset="-120"/>
              </a:rPr>
              <a:t>We do not use fear, shame, or condemnation. "There is therefore now no condemnation for those who are in Christ Jesus" (Romans 8:1). The Father's voice draws people toward hope, not away from it. Even corrective prophecy offers a path forward.</a:t>
            </a:r>
            <a:endParaRPr lang="en-US" sz="1150" dirty="0"/>
          </a:p>
          <a:p>
            <a:pPr algn="l" marL="342900" indent="-342900">
              <a:lnSpc>
                <a:spcPts val="1750"/>
              </a:lnSpc>
              <a:buSzPct val="100000"/>
              <a:buFont typeface="+mj-lt"/>
              <a:buAutoNum type="arabicPeriod" startAt="5"/>
            </a:pPr>
            <a:r>
              <a:rPr lang="en-US" sz="1150" dirty="0">
                <a:solidFill>
                  <a:srgbClr val="4C4C4D"/>
                </a:solidFill>
                <a:latin typeface="Heebo" pitchFamily="34" charset="0"/>
                <a:ea typeface="Heebo" pitchFamily="34" charset="-122"/>
                <a:cs typeface="Heebo" pitchFamily="34" charset="-120"/>
              </a:rPr>
              <a:t>We do not casually claim absolute divine authority for our words. Unless we are very confident and very accountable, it is wiser and more honest to use language that acknowledges our humanity: "I believe the Lord is showing me..." or "I sense this may be from the Lord."</a:t>
            </a:r>
            <a:endParaRPr lang="en-US" sz="1150" dirty="0"/>
          </a:p>
          <a:p>
            <a:pPr algn="l" marL="342900" indent="-342900">
              <a:lnSpc>
                <a:spcPts val="1750"/>
              </a:lnSpc>
              <a:buSzPct val="100000"/>
              <a:buFont typeface="+mj-lt"/>
              <a:buAutoNum type="arabicPeriod" startAt="6"/>
            </a:pPr>
            <a:r>
              <a:rPr lang="en-US" sz="1150" dirty="0">
                <a:solidFill>
                  <a:srgbClr val="4C4C4D"/>
                </a:solidFill>
                <a:latin typeface="Heebo" pitchFamily="34" charset="0"/>
                <a:ea typeface="Heebo" pitchFamily="34" charset="-122"/>
                <a:cs typeface="Heebo" pitchFamily="34" charset="-120"/>
              </a:rPr>
              <a:t>We do not prophesy dates of death, curses, or doom over individuals. Under the New Covenant, we are ministers of reconciliation (2 Corinthians 5:18-20). We bless. We proclaim life. If someone receives a genuinely heavy or sobering impression, this is best brought to mature pastoral leadership for discernment.</a:t>
            </a:r>
            <a:endParaRPr lang="en-US" sz="1150" dirty="0"/>
          </a:p>
          <a:p>
            <a:pPr algn="l" marL="342900" indent="-342900">
              <a:lnSpc>
                <a:spcPts val="1750"/>
              </a:lnSpc>
              <a:buSzPct val="100000"/>
              <a:buFont typeface="+mj-lt"/>
              <a:buAutoNum type="arabicPeriod" startAt="7"/>
            </a:pPr>
            <a:r>
              <a:rPr lang="en-US" sz="1150" dirty="0">
                <a:solidFill>
                  <a:srgbClr val="4C4C4D"/>
                </a:solidFill>
                <a:latin typeface="Heebo" pitchFamily="34" charset="0"/>
                <a:ea typeface="Heebo" pitchFamily="34" charset="-122"/>
                <a:cs typeface="Heebo" pitchFamily="34" charset="-120"/>
              </a:rPr>
              <a:t>We do not minister in isolation without accountability. A prophetic person who is not in accountable community is in a vulnerable position. We are members of a Body.</a:t>
            </a:r>
            <a:endParaRPr lang="en-US" sz="1150" dirty="0"/>
          </a:p>
          <a:p>
            <a:pPr algn="l" marL="342900" indent="-342900">
              <a:lnSpc>
                <a:spcPts val="1750"/>
              </a:lnSpc>
              <a:buSzPct val="100000"/>
              <a:buFont typeface="+mj-lt"/>
              <a:buAutoNum type="arabicPeriod" startAt="8"/>
            </a:pPr>
            <a:r>
              <a:rPr lang="en-US" sz="1150" dirty="0">
                <a:solidFill>
                  <a:srgbClr val="4C4C4D"/>
                </a:solidFill>
                <a:latin typeface="Heebo" pitchFamily="34" charset="0"/>
                <a:ea typeface="Heebo" pitchFamily="34" charset="-122"/>
                <a:cs typeface="Heebo" pitchFamily="34" charset="-120"/>
              </a:rPr>
              <a:t>We do not make people dependent on us. Our goal in prophetic ministry is to connect people to God, not to us. We point people to Jesus. Always to Jesus.</a:t>
            </a:r>
            <a:endParaRPr lang="en-US" sz="11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p:nvPr/>
        </p:nvSpPr>
        <p:spPr>
          <a:xfrm>
            <a:off x="499121" y="490714"/>
            <a:ext cx="2974107" cy="317487"/>
          </a:xfrm>
          <a:prstGeom prst="rect">
            <a:avLst/>
          </a:prstGeom>
          <a:noFill/>
          <a:ln/>
        </p:spPr>
        <p:txBody>
          <a:bodyPr wrap="none" lIns="0" tIns="0" rIns="0" bIns="0" rtlCol="0" anchor="t"/>
          <a:lstStyle/>
          <a:p>
            <a:pPr algn="l" indent="0" marL="0">
              <a:lnSpc>
                <a:spcPts val="2500"/>
              </a:lnSpc>
              <a:buNone/>
            </a:pPr>
            <a:r>
              <a:rPr lang="en-US" sz="2000" u="sng" dirty="0">
                <a:solidFill>
                  <a:srgbClr val="152D47"/>
                </a:solidFill>
                <a:latin typeface="Crimson Pro Semi Bold" pitchFamily="34" charset="0"/>
                <a:ea typeface="Crimson Pro Semi Bold" pitchFamily="34" charset="-122"/>
                <a:cs typeface="Crimson Pro Semi Bold" pitchFamily="34" charset="-120"/>
              </a:rPr>
              <a:t>Delivering a Prophetic Word</a:t>
            </a:r>
            <a:endParaRPr lang="en-US" sz="2000" dirty="0"/>
          </a:p>
        </p:txBody>
      </p:sp>
      <p:sp>
        <p:nvSpPr>
          <p:cNvPr id="3" name="Text 1"/>
          <p:cNvSpPr/>
          <p:nvPr/>
        </p:nvSpPr>
        <p:spPr>
          <a:xfrm>
            <a:off x="499121" y="1129926"/>
            <a:ext cx="6774158" cy="330199"/>
          </a:xfrm>
          <a:prstGeom prst="rect">
            <a:avLst/>
          </a:prstGeom>
          <a:noFill/>
          <a:ln/>
        </p:spPr>
        <p:txBody>
          <a:bodyPr wrap="non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Separating Revelation, Interpretation, and Application</a:t>
            </a:r>
            <a:endParaRPr lang="en-US" sz="1650" dirty="0"/>
          </a:p>
        </p:txBody>
      </p:sp>
      <p:sp>
        <p:nvSpPr>
          <p:cNvPr id="4" name="Text 2"/>
          <p:cNvSpPr/>
          <p:nvPr/>
        </p:nvSpPr>
        <p:spPr>
          <a:xfrm>
            <a:off x="499121" y="1641067"/>
            <a:ext cx="6774158" cy="1981196"/>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"One of the most valuable skills in prophetic ministry is learning to distinguish between three things: what you received (revelation), what you think it means (interpretation), and what the person should do about it (application). You are responsible for the first. The second invites humility and testing. The third usually belongs to the Holy Spirit and the person's pastoral leadership — not to you."</a:t>
            </a:r>
            <a:endParaRPr lang="en-US" sz="1650" dirty="0"/>
          </a:p>
        </p:txBody>
      </p:sp>
      <p:sp>
        <p:nvSpPr>
          <p:cNvPr id="5" name="Text 3"/>
          <p:cNvSpPr/>
          <p:nvPr/>
        </p:nvSpPr>
        <p:spPr>
          <a:xfrm>
            <a:off x="499121" y="3803206"/>
            <a:ext cx="6774158" cy="330199"/>
          </a:xfrm>
          <a:prstGeom prst="rect">
            <a:avLst/>
          </a:prstGeom>
          <a:noFill/>
          <a:ln/>
        </p:spPr>
        <p:txBody>
          <a:bodyPr wrap="non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How to Deliver a Prophetic Word</a:t>
            </a:r>
            <a:endParaRPr lang="en-US" sz="1650" dirty="0"/>
          </a:p>
        </p:txBody>
      </p:sp>
      <p:sp>
        <p:nvSpPr>
          <p:cNvPr id="6" name="Text 4"/>
          <p:cNvSpPr/>
          <p:nvPr/>
        </p:nvSpPr>
        <p:spPr>
          <a:xfrm>
            <a:off x="499121" y="4314348"/>
            <a:ext cx="6774158" cy="3639719"/>
          </a:xfrm>
          <a:prstGeom prst="rect">
            <a:avLst/>
          </a:prstGeom>
          <a:noFill/>
          <a:ln/>
        </p:spPr>
        <p:txBody>
          <a:bodyPr wrap="square" lIns="0" tIns="0" rIns="0" bIns="0" rtlCol="0" anchor="t"/>
          <a:lstStyle/>
          <a:p>
            <a:pPr algn="l" marL="342900" indent="-342900">
              <a:lnSpc>
                <a:spcPts val="2050"/>
              </a:lnSpc>
              <a:buSzPct val="100000"/>
              <a:buFont typeface="+mj-lt"/>
              <a:buAutoNum type="arabicPeriod" startAt="1"/>
            </a:pPr>
            <a:r>
              <a:rPr lang="en-US" sz="1300" dirty="0">
                <a:solidFill>
                  <a:srgbClr val="4C4C4D"/>
                </a:solidFill>
                <a:latin typeface="Heebo" pitchFamily="34" charset="0"/>
                <a:ea typeface="Heebo" pitchFamily="34" charset="-122"/>
                <a:cs typeface="Heebo" pitchFamily="34" charset="-120"/>
              </a:rPr>
              <a:t>Prepare your heart — pray silently, check your motives, confirm peace</a:t>
            </a:r>
            <a:endParaRPr lang="en-US" sz="1300" dirty="0"/>
          </a:p>
          <a:p>
            <a:pPr algn="l" marL="342900" indent="-342900">
              <a:lnSpc>
                <a:spcPts val="2050"/>
              </a:lnSpc>
              <a:buSzPct val="100000"/>
              <a:buFont typeface="+mj-lt"/>
              <a:buAutoNum type="arabicPeriod" startAt="2"/>
            </a:pPr>
            <a:r>
              <a:rPr lang="en-US" sz="1300" dirty="0">
                <a:solidFill>
                  <a:srgbClr val="4C4C4D"/>
                </a:solidFill>
                <a:latin typeface="Heebo" pitchFamily="34" charset="0"/>
                <a:ea typeface="Heebo" pitchFamily="34" charset="-122"/>
                <a:cs typeface="Heebo" pitchFamily="34" charset="-120"/>
              </a:rPr>
              <a:t>Get permission — ask the person: "May I share something I believe the Lord is saying to you?"</a:t>
            </a:r>
            <a:endParaRPr lang="en-US" sz="1300" dirty="0"/>
          </a:p>
          <a:p>
            <a:pPr algn="l" marL="342900" indent="-342900">
              <a:lnSpc>
                <a:spcPts val="2050"/>
              </a:lnSpc>
              <a:buSzPct val="100000"/>
              <a:buFont typeface="+mj-lt"/>
              <a:buAutoNum type="arabicPeriod" startAt="3"/>
            </a:pPr>
            <a:r>
              <a:rPr lang="en-US" sz="1300" dirty="0">
                <a:solidFill>
                  <a:srgbClr val="4C4C4D"/>
                </a:solidFill>
                <a:latin typeface="Heebo" pitchFamily="34" charset="0"/>
                <a:ea typeface="Heebo" pitchFamily="34" charset="-122"/>
                <a:cs typeface="Heebo" pitchFamily="34" charset="-120"/>
              </a:rPr>
              <a:t>Use humble language — "I sense..." or "I believe God wants to encourage you with..."</a:t>
            </a:r>
            <a:endParaRPr lang="en-US" sz="1300" dirty="0"/>
          </a:p>
          <a:p>
            <a:pPr algn="l" marL="342900" indent="-342900">
              <a:lnSpc>
                <a:spcPts val="2050"/>
              </a:lnSpc>
              <a:buSzPct val="100000"/>
              <a:buFont typeface="+mj-lt"/>
              <a:buAutoNum type="arabicPeriod" startAt="4"/>
            </a:pPr>
            <a:r>
              <a:rPr lang="en-US" sz="1300" dirty="0">
                <a:solidFill>
                  <a:srgbClr val="4C4C4D"/>
                </a:solidFill>
                <a:latin typeface="Heebo" pitchFamily="34" charset="0"/>
                <a:ea typeface="Heebo" pitchFamily="34" charset="-122"/>
                <a:cs typeface="Heebo" pitchFamily="34" charset="-120"/>
              </a:rPr>
              <a:t>Deliver clearly — speak at a measured pace, be clear, stay focused</a:t>
            </a:r>
            <a:endParaRPr lang="en-US" sz="1300" dirty="0"/>
          </a:p>
          <a:p>
            <a:pPr algn="l" marL="342900" indent="-342900">
              <a:lnSpc>
                <a:spcPts val="2050"/>
              </a:lnSpc>
              <a:buSzPct val="100000"/>
              <a:buFont typeface="+mj-lt"/>
              <a:buAutoNum type="arabicPeriod" startAt="5"/>
            </a:pPr>
            <a:r>
              <a:rPr lang="en-US" sz="1300" dirty="0">
                <a:solidFill>
                  <a:srgbClr val="4C4C4D"/>
                </a:solidFill>
                <a:latin typeface="Heebo" pitchFamily="34" charset="0"/>
                <a:ea typeface="Heebo" pitchFamily="34" charset="-122"/>
                <a:cs typeface="Heebo" pitchFamily="34" charset="-120"/>
              </a:rPr>
              <a:t>Stop when finished — it is fine to say "That is all I have"</a:t>
            </a:r>
            <a:endParaRPr lang="en-US" sz="1300" dirty="0"/>
          </a:p>
          <a:p>
            <a:pPr algn="l" marL="342900" indent="-342900">
              <a:lnSpc>
                <a:spcPts val="2050"/>
              </a:lnSpc>
              <a:buSzPct val="100000"/>
              <a:buFont typeface="+mj-lt"/>
              <a:buAutoNum type="arabicPeriod" startAt="6"/>
            </a:pPr>
            <a:r>
              <a:rPr lang="en-US" sz="1300" dirty="0">
                <a:solidFill>
                  <a:srgbClr val="4C4C4D"/>
                </a:solidFill>
                <a:latin typeface="Heebo" pitchFamily="34" charset="0"/>
                <a:ea typeface="Heebo" pitchFamily="34" charset="-122"/>
                <a:cs typeface="Heebo" pitchFamily="34" charset="-120"/>
              </a:rPr>
              <a:t>Invite confirmation — "Does this resonate with you?"</a:t>
            </a:r>
            <a:endParaRPr lang="en-US" sz="1300" dirty="0"/>
          </a:p>
          <a:p>
            <a:pPr algn="l" marL="342900" indent="-342900">
              <a:lnSpc>
                <a:spcPts val="2050"/>
              </a:lnSpc>
              <a:buSzPct val="100000"/>
              <a:buFont typeface="+mj-lt"/>
              <a:buAutoNum type="arabicPeriod" startAt="7"/>
            </a:pPr>
            <a:r>
              <a:rPr lang="en-US" sz="1300" dirty="0">
                <a:solidFill>
                  <a:srgbClr val="4C4C4D"/>
                </a:solidFill>
                <a:latin typeface="Heebo" pitchFamily="34" charset="0"/>
                <a:ea typeface="Heebo" pitchFamily="34" charset="-122"/>
                <a:cs typeface="Heebo" pitchFamily="34" charset="-120"/>
              </a:rPr>
              <a:t>Offer to pray — close by praying a brief prayer over the person</a:t>
            </a:r>
            <a:endParaRPr lang="en-US" sz="1300" dirty="0"/>
          </a:p>
        </p:txBody>
      </p:sp>
      <p:sp>
        <p:nvSpPr>
          <p:cNvPr id="7" name="Text 5"/>
          <p:cNvSpPr/>
          <p:nvPr/>
        </p:nvSpPr>
        <p:spPr>
          <a:xfrm>
            <a:off x="753141" y="8315952"/>
            <a:ext cx="6520138" cy="990598"/>
          </a:xfrm>
          <a:prstGeom prst="rect">
            <a:avLst/>
          </a:prstGeom>
          <a:noFill/>
          <a:ln/>
        </p:spPr>
        <p:txBody>
          <a:bodyPr wrap="square" lIns="0" tIns="0" rIns="0" bIns="0" rtlCol="0" anchor="t"/>
          <a:lstStyle/>
          <a:p>
            <a:pPr algn="l" indent="0" marL="0">
              <a:lnSpc>
                <a:spcPts val="2600"/>
              </a:lnSpc>
              <a:buNone/>
            </a:pPr>
            <a:r>
              <a:rPr lang="en-US" sz="1650" dirty="0">
                <a:solidFill>
                  <a:srgbClr val="4C4C4D"/>
                </a:solidFill>
                <a:latin typeface="Heebo" pitchFamily="34" charset="0"/>
                <a:ea typeface="Heebo" pitchFamily="34" charset="-122"/>
                <a:cs typeface="Heebo" pitchFamily="34" charset="-120"/>
              </a:rPr>
              <a:t>"Every experience God gives us, every person He puts in our lives, is the perfect preparation for a future that only He can see." — Corrie ten Boom (1892-1983)</a:t>
            </a:r>
            <a:endParaRPr lang="en-US" sz="1650" dirty="0"/>
          </a:p>
        </p:txBody>
      </p:sp>
      <p:sp>
        <p:nvSpPr>
          <p:cNvPr id="8" name="Shape 6"/>
          <p:cNvSpPr/>
          <p:nvPr/>
        </p:nvSpPr>
        <p:spPr>
          <a:xfrm>
            <a:off x="499121" y="8135009"/>
            <a:ext cx="20241" cy="1352483"/>
          </a:xfrm>
          <a:prstGeom prst="rect">
            <a:avLst/>
          </a:prstGeom>
          <a:solidFill>
            <a:srgbClr val="2150FE"/>
          </a:solid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p:nvPr/>
        </p:nvSpPr>
        <p:spPr>
          <a:xfrm>
            <a:off x="499121" y="490714"/>
            <a:ext cx="3416238" cy="233878"/>
          </a:xfrm>
          <a:prstGeom prst="rect">
            <a:avLst/>
          </a:prstGeom>
          <a:noFill/>
          <a:ln/>
        </p:spPr>
        <p:txBody>
          <a:bodyPr wrap="none" lIns="0" tIns="0" rIns="0" bIns="0" rtlCol="0" anchor="t"/>
          <a:lstStyle/>
          <a:p>
            <a:pPr algn="l" indent="0" marL="0">
              <a:lnSpc>
                <a:spcPts val="1800"/>
              </a:lnSpc>
              <a:buNone/>
            </a:pPr>
            <a:r>
              <a:rPr lang="en-US" sz="1450" u="sng" dirty="0">
                <a:solidFill>
                  <a:srgbClr val="152D47"/>
                </a:solidFill>
                <a:latin typeface="Crimson Pro Semi Bold" pitchFamily="34" charset="0"/>
                <a:ea typeface="Crimson Pro Semi Bold" pitchFamily="34" charset="-122"/>
                <a:cs typeface="Crimson Pro Semi Bold" pitchFamily="34" charset="-120"/>
              </a:rPr>
              <a:t>Part B: Symbols, Dreams, and Interpretation</a:t>
            </a:r>
            <a:endParaRPr lang="en-US" sz="1450" dirty="0"/>
          </a:p>
        </p:txBody>
      </p:sp>
      <p:sp>
        <p:nvSpPr>
          <p:cNvPr id="3" name="Text 1"/>
          <p:cNvSpPr/>
          <p:nvPr/>
        </p:nvSpPr>
        <p:spPr>
          <a:xfrm>
            <a:off x="499121" y="899210"/>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 10 Minutes</a:t>
            </a:r>
            <a:endParaRPr lang="en-US" sz="1200" dirty="0"/>
          </a:p>
        </p:txBody>
      </p:sp>
      <p:sp>
        <p:nvSpPr>
          <p:cNvPr id="4" name="Shape 2"/>
          <p:cNvSpPr/>
          <p:nvPr/>
        </p:nvSpPr>
        <p:spPr>
          <a:xfrm>
            <a:off x="499121" y="1209487"/>
            <a:ext cx="6774158" cy="1107600"/>
          </a:xfrm>
          <a:prstGeom prst="roundRect">
            <a:avLst>
              <a:gd name="adj" fmla="val 1690"/>
            </a:avLst>
          </a:prstGeom>
          <a:solidFill>
            <a:srgbClr val="B3C3FF"/>
          </a:solidFill>
          <a:ln/>
        </p:spPr>
      </p:sp>
      <p:pic>
        <p:nvPicPr>
          <p:cNvPr id="5" name="Image 0" descr="preencoded.png">    </p:cNvPr>
          <p:cNvPicPr>
            <a:picLocks noChangeAspect="1"/>
          </p:cNvPicPr>
          <p:nvPr/>
        </p:nvPicPr>
        <p:blipFill>
          <a:blip r:embed="rId1"/>
          <a:stretch>
            <a:fillRect/>
          </a:stretch>
        </p:blipFill>
        <p:spPr>
          <a:xfrm>
            <a:off x="623854" y="1345273"/>
            <a:ext cx="194943" cy="155961"/>
          </a:xfrm>
          <a:prstGeom prst="rect">
            <a:avLst/>
          </a:prstGeom>
        </p:spPr>
      </p:pic>
      <p:sp>
        <p:nvSpPr>
          <p:cNvPr id="6" name="Text 3"/>
          <p:cNvSpPr/>
          <p:nvPr/>
        </p:nvSpPr>
        <p:spPr>
          <a:xfrm>
            <a:off x="943529" y="1327944"/>
            <a:ext cx="6205017" cy="848235"/>
          </a:xfrm>
          <a:prstGeom prst="rect">
            <a:avLst/>
          </a:prstGeom>
          <a:noFill/>
          <a:ln/>
        </p:spPr>
        <p:txBody>
          <a:bodyPr wrap="square" lIns="0" tIns="0" rIns="0" bIns="0" rtlCol="0" anchor="t"/>
          <a:lstStyle/>
          <a:p>
            <a:pPr algn="l" indent="0" marL="0">
              <a:lnSpc>
                <a:spcPts val="1650"/>
              </a:lnSpc>
              <a:buNone/>
            </a:pPr>
            <a:r>
              <a:rPr lang="en-US" sz="1200" b="1" dirty="0">
                <a:solidFill>
                  <a:srgbClr val="000000"/>
                </a:solidFill>
                <a:latin typeface="Heebo" pitchFamily="34" charset="0"/>
                <a:ea typeface="Heebo" pitchFamily="34" charset="-122"/>
                <a:cs typeface="Heebo" pitchFamily="34" charset="-120"/>
              </a:rPr>
              <a:t>Instructor Notes:</a:t>
            </a:r>
            <a:pPr algn="l" indent="0" marL="0">
              <a:lnSpc>
                <a:spcPts val="1650"/>
              </a:lnSpc>
              <a:buNone/>
            </a:pPr>
            <a:r>
              <a:rPr lang="en-US" sz="1200" dirty="0">
                <a:solidFill>
                  <a:srgbClr val="000000"/>
                </a:solidFill>
                <a:latin typeface="Heebo" pitchFamily="34" charset="0"/>
                <a:ea typeface="Heebo" pitchFamily="34" charset="-122"/>
                <a:cs typeface="Heebo" pitchFamily="34" charset="-120"/>
              </a:rPr>
              <a:t> Teach this section with wonder — the Father speaks in creative, personal, and beautifully layered ways. But also teach it with care — interpretation is a gift in itself and invites patience, humility, and submission. Keep this section concise and focused on principles rather than exhaustive lists.</a:t>
            </a:r>
            <a:endParaRPr lang="en-US" sz="1200" dirty="0"/>
          </a:p>
        </p:txBody>
      </p:sp>
      <p:sp>
        <p:nvSpPr>
          <p:cNvPr id="7" name="Text 4"/>
          <p:cNvSpPr/>
          <p:nvPr/>
        </p:nvSpPr>
        <p:spPr>
          <a:xfrm>
            <a:off x="499121" y="2415306"/>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Key Scriptures</a:t>
            </a:r>
            <a:endParaRPr lang="en-US" sz="1200" dirty="0"/>
          </a:p>
        </p:txBody>
      </p:sp>
      <p:sp>
        <p:nvSpPr>
          <p:cNvPr id="8" name="Text 5"/>
          <p:cNvSpPr/>
          <p:nvPr/>
        </p:nvSpPr>
        <p:spPr>
          <a:xfrm>
            <a:off x="499121" y="2725584"/>
            <a:ext cx="6774158" cy="909329"/>
          </a:xfrm>
          <a:prstGeom prst="rect">
            <a:avLst/>
          </a:prstGeom>
          <a:noFill/>
          <a:ln/>
        </p:spPr>
        <p:txBody>
          <a:bodyPr wrap="square" lIns="0" tIns="0" rIns="0" bIns="0" rtlCol="0" anchor="t"/>
          <a:lstStyle/>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Genesis 40:8 (NKJV) — "Do not interpretations belong to God?"</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Daniel 2:28 (NKJV) — "But there is a God in heaven who reveals secrets."</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Proverbs 25:2 (NKJV) — "It is the glory of God to conceal a matter, but the glory of kings is to search out a matter."</a:t>
            </a:r>
            <a:endParaRPr lang="en-US" sz="950" dirty="0"/>
          </a:p>
        </p:txBody>
      </p:sp>
      <p:sp>
        <p:nvSpPr>
          <p:cNvPr id="9" name="Text 6"/>
          <p:cNvSpPr/>
          <p:nvPr/>
        </p:nvSpPr>
        <p:spPr>
          <a:xfrm>
            <a:off x="499121" y="3733131"/>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Teaching Content</a:t>
            </a:r>
            <a:endParaRPr lang="en-US" sz="1200" dirty="0"/>
          </a:p>
        </p:txBody>
      </p:sp>
      <p:sp>
        <p:nvSpPr>
          <p:cNvPr id="10" name="Text 7"/>
          <p:cNvSpPr/>
          <p:nvPr/>
        </p:nvSpPr>
        <p:spPr>
          <a:xfrm>
            <a:off x="499121" y="4043408"/>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"When God speaks through symbols — in dreams, visions, or prophetic pictures — He often uses a language of imagery that invites interpretation. This is the language of the parables. Jesus Himself said, 'I will open My mouth in parables; I will utter things kept secret from the foundation of the world' (Matthew 13:35)."</a:t>
            </a:r>
            <a:endParaRPr lang="en-US" sz="1200" dirty="0"/>
          </a:p>
        </p:txBody>
      </p:sp>
      <p:sp>
        <p:nvSpPr>
          <p:cNvPr id="11" name="Text 8"/>
          <p:cNvSpPr/>
          <p:nvPr/>
        </p:nvSpPr>
        <p:spPr>
          <a:xfrm>
            <a:off x="499121" y="4989862"/>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"Interpretation is as important as revelation. Receiving a picture or a dream is only part of the process. Joseph said, 'Do not interpretations belong to God?' This is essential. We do not interpret prophetic symbols by our own wisdom, cultural assumptions, or personal preferences. We ask the Holy Spirit — the One who gave the symbol — to give the interpretation."</a:t>
            </a:r>
            <a:endParaRPr lang="en-US" sz="1200" dirty="0"/>
          </a:p>
        </p:txBody>
      </p:sp>
      <p:sp>
        <p:nvSpPr>
          <p:cNvPr id="12" name="Text 9"/>
          <p:cNvSpPr/>
          <p:nvPr/>
        </p:nvSpPr>
        <p:spPr>
          <a:xfrm>
            <a:off x="499121" y="5936315"/>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Principles for Interpreting Symbols</a:t>
            </a:r>
            <a:endParaRPr lang="en-US" sz="1200" dirty="0"/>
          </a:p>
        </p:txBody>
      </p:sp>
      <p:sp>
        <p:nvSpPr>
          <p:cNvPr id="13" name="Text 10"/>
          <p:cNvSpPr/>
          <p:nvPr/>
        </p:nvSpPr>
        <p:spPr>
          <a:xfrm>
            <a:off x="499121" y="6246593"/>
            <a:ext cx="6774158" cy="2454834"/>
          </a:xfrm>
          <a:prstGeom prst="rect">
            <a:avLst/>
          </a:prstGeom>
          <a:noFill/>
          <a:ln/>
        </p:spPr>
        <p:txBody>
          <a:bodyPr wrap="square" lIns="0" tIns="0" rIns="0" bIns="0" rtlCol="0" anchor="t"/>
          <a:lstStyle/>
          <a:p>
            <a:pPr algn="l" marL="342900" indent="-342900">
              <a:lnSpc>
                <a:spcPts val="1300"/>
              </a:lnSpc>
              <a:buSzPct val="100000"/>
              <a:buFont typeface="+mj-lt"/>
              <a:buAutoNum type="arabicPeriod" startAt="1"/>
            </a:pPr>
            <a:r>
              <a:rPr lang="en-US" sz="950" b="1" dirty="0">
                <a:solidFill>
                  <a:srgbClr val="4C4C4D"/>
                </a:solidFill>
                <a:latin typeface="Heebo" pitchFamily="34" charset="0"/>
                <a:ea typeface="Heebo" pitchFamily="34" charset="-122"/>
                <a:cs typeface="Heebo" pitchFamily="34" charset="-120"/>
              </a:rPr>
              <a:t>Scripture first</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Always check if the symbol has a clear biblical meaning before pursuing personal interpretation. The Bible is the primary dictionary for prophetic symbols.</a:t>
            </a:r>
            <a:endParaRPr lang="en-US" sz="950" dirty="0"/>
          </a:p>
          <a:p>
            <a:pPr algn="l" marL="342900" indent="-342900">
              <a:lnSpc>
                <a:spcPts val="1300"/>
              </a:lnSpc>
              <a:buSzPct val="100000"/>
              <a:buFont typeface="+mj-lt"/>
              <a:buAutoNum type="arabicPeriod" startAt="2"/>
            </a:pPr>
            <a:r>
              <a:rPr lang="en-US" sz="950" b="1" dirty="0">
                <a:solidFill>
                  <a:srgbClr val="4C4C4D"/>
                </a:solidFill>
                <a:latin typeface="Heebo" pitchFamily="34" charset="0"/>
                <a:ea typeface="Heebo" pitchFamily="34" charset="-122"/>
                <a:cs typeface="Heebo" pitchFamily="34" charset="-120"/>
              </a:rPr>
              <a:t>Context matters</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A symbol can carry different meanings depending on the context. The surrounding details and spiritual context help determine meaning.</a:t>
            </a:r>
            <a:endParaRPr lang="en-US" sz="950" dirty="0"/>
          </a:p>
          <a:p>
            <a:pPr algn="l" marL="342900" indent="-342900">
              <a:lnSpc>
                <a:spcPts val="1300"/>
              </a:lnSpc>
              <a:buSzPct val="100000"/>
              <a:buFont typeface="+mj-lt"/>
              <a:buAutoNum type="arabicPeriod" startAt="3"/>
            </a:pPr>
            <a:r>
              <a:rPr lang="en-US" sz="950" b="1" dirty="0">
                <a:solidFill>
                  <a:srgbClr val="4C4C4D"/>
                </a:solidFill>
                <a:latin typeface="Heebo" pitchFamily="34" charset="0"/>
                <a:ea typeface="Heebo" pitchFamily="34" charset="-122"/>
                <a:cs typeface="Heebo" pitchFamily="34" charset="-120"/>
              </a:rPr>
              <a:t>Ask the Holy Spirit</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After seeing a symbol, pause and ask: "Lord, what does this mean?" (John 16:13)</a:t>
            </a:r>
            <a:endParaRPr lang="en-US" sz="950" dirty="0"/>
          </a:p>
          <a:p>
            <a:pPr algn="l" marL="342900" indent="-342900">
              <a:lnSpc>
                <a:spcPts val="1300"/>
              </a:lnSpc>
              <a:buSzPct val="100000"/>
              <a:buFont typeface="+mj-lt"/>
              <a:buAutoNum type="arabicPeriod" startAt="4"/>
            </a:pPr>
            <a:r>
              <a:rPr lang="en-US" sz="950" b="1" dirty="0">
                <a:solidFill>
                  <a:srgbClr val="4C4C4D"/>
                </a:solidFill>
                <a:latin typeface="Heebo" pitchFamily="34" charset="0"/>
                <a:ea typeface="Heebo" pitchFamily="34" charset="-122"/>
                <a:cs typeface="Heebo" pitchFamily="34" charset="-120"/>
              </a:rPr>
              <a:t>Ask the recipient</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Sometimes a symbol is personal to the recipient. Personal symbols are valid but invite the recipient's confirmation.</a:t>
            </a:r>
            <a:endParaRPr lang="en-US" sz="950" dirty="0"/>
          </a:p>
          <a:p>
            <a:pPr algn="l" marL="342900" indent="-342900">
              <a:lnSpc>
                <a:spcPts val="1300"/>
              </a:lnSpc>
              <a:buSzPct val="100000"/>
              <a:buFont typeface="+mj-lt"/>
              <a:buAutoNum type="arabicPeriod" startAt="5"/>
            </a:pPr>
            <a:r>
              <a:rPr lang="en-US" sz="950" b="1" dirty="0">
                <a:solidFill>
                  <a:srgbClr val="4C4C4D"/>
                </a:solidFill>
                <a:latin typeface="Heebo" pitchFamily="34" charset="0"/>
                <a:ea typeface="Heebo" pitchFamily="34" charset="-122"/>
                <a:cs typeface="Heebo" pitchFamily="34" charset="-120"/>
              </a:rPr>
              <a:t>When unsure, wait</a:t>
            </a:r>
            <a:pPr algn="l" indent="0" marL="0">
              <a:lnSpc>
                <a:spcPts val="1300"/>
              </a:lnSpc>
              <a:buNone/>
            </a:pPr>
            <a:r>
              <a:rPr lang="en-US" sz="950" dirty="0">
                <a:solidFill>
                  <a:srgbClr val="4C4C4D"/>
                </a:solidFill>
                <a:latin typeface="Heebo" pitchFamily="34" charset="0"/>
                <a:ea typeface="Heebo" pitchFamily="34" charset="-122"/>
                <a:cs typeface="Heebo" pitchFamily="34" charset="-120"/>
              </a:rPr>
              <a:t> — If you are uncertain of the meaning, write it down and pray over it. Not every impression needs to be delivered immediately (Proverbs 29:20). It takes wisdom to hold something until clarity comes.</a:t>
            </a:r>
            <a:endParaRPr lang="en-US" sz="9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p:nvPr/>
        </p:nvSpPr>
        <p:spPr>
          <a:xfrm>
            <a:off x="499121" y="569263"/>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3" name="Text 1"/>
          <p:cNvSpPr/>
          <p:nvPr/>
        </p:nvSpPr>
        <p:spPr>
          <a:xfrm>
            <a:off x="499121" y="826226"/>
            <a:ext cx="3600617" cy="233878"/>
          </a:xfrm>
          <a:prstGeom prst="rect">
            <a:avLst/>
          </a:prstGeom>
          <a:noFill/>
          <a:ln/>
        </p:spPr>
        <p:txBody>
          <a:bodyPr wrap="none" lIns="0" tIns="0" rIns="0" bIns="0" rtlCol="0" anchor="t"/>
          <a:lstStyle/>
          <a:p>
            <a:pPr algn="l" indent="0" marL="0">
              <a:lnSpc>
                <a:spcPts val="1800"/>
              </a:lnSpc>
              <a:buNone/>
            </a:pPr>
            <a:r>
              <a:rPr lang="en-US" sz="1450" u="sng" dirty="0">
                <a:solidFill>
                  <a:srgbClr val="152D47"/>
                </a:solidFill>
                <a:latin typeface="Crimson Pro Semi Bold" pitchFamily="34" charset="0"/>
                <a:ea typeface="Crimson Pro Semi Bold" pitchFamily="34" charset="-122"/>
                <a:cs typeface="Crimson Pro Semi Bold" pitchFamily="34" charset="-120"/>
              </a:rPr>
              <a:t>Common Biblical Symbols — A Brief Reference</a:t>
            </a:r>
            <a:endParaRPr lang="en-US" sz="1450" dirty="0"/>
          </a:p>
        </p:txBody>
      </p:sp>
      <p:sp>
        <p:nvSpPr>
          <p:cNvPr id="4" name="Text 2"/>
          <p:cNvSpPr/>
          <p:nvPr/>
        </p:nvSpPr>
        <p:spPr>
          <a:xfrm>
            <a:off x="499121" y="1191083"/>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following symbols appear frequently in Scripture and in prophetic experience. These are not rigid formulas. Context matters. Always seek the Lord's interpretation. This is a starting place, not a final authority.</a:t>
            </a:r>
            <a:endParaRPr lang="en-US" sz="1200" dirty="0"/>
          </a:p>
        </p:txBody>
      </p:sp>
      <p:sp>
        <p:nvSpPr>
          <p:cNvPr id="5" name="Shape 3"/>
          <p:cNvSpPr/>
          <p:nvPr/>
        </p:nvSpPr>
        <p:spPr>
          <a:xfrm>
            <a:off x="499121" y="1925478"/>
            <a:ext cx="6774158" cy="6040922"/>
          </a:xfrm>
          <a:prstGeom prst="roundRect">
            <a:avLst>
              <a:gd name="adj" fmla="val 310"/>
            </a:avLst>
          </a:prstGeom>
          <a:noFill/>
          <a:ln w="4048">
            <a:solidFill>
              <a:srgbClr val="000000">
                <a:alpha val="8000"/>
              </a:srgbClr>
            </a:solidFill>
            <a:prstDash val="solid"/>
          </a:ln>
        </p:spPr>
      </p:sp>
      <p:sp>
        <p:nvSpPr>
          <p:cNvPr id="6" name="Shape 4"/>
          <p:cNvSpPr/>
          <p:nvPr/>
        </p:nvSpPr>
        <p:spPr>
          <a:xfrm>
            <a:off x="503169" y="1929525"/>
            <a:ext cx="6766061" cy="324887"/>
          </a:xfrm>
          <a:prstGeom prst="rect">
            <a:avLst/>
          </a:prstGeom>
          <a:solidFill>
            <a:srgbClr val="FFFFFF">
              <a:alpha val="4000"/>
            </a:srgbClr>
          </a:solidFill>
          <a:ln/>
        </p:spPr>
      </p:sp>
      <p:sp>
        <p:nvSpPr>
          <p:cNvPr id="7" name="Text 5"/>
          <p:cNvSpPr/>
          <p:nvPr/>
        </p:nvSpPr>
        <p:spPr>
          <a:xfrm>
            <a:off x="627965" y="1985940"/>
            <a:ext cx="1439994"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Symbol</a:t>
            </a:r>
            <a:endParaRPr lang="en-US" sz="1200" dirty="0"/>
          </a:p>
        </p:txBody>
      </p:sp>
      <p:sp>
        <p:nvSpPr>
          <p:cNvPr id="8" name="Text 6"/>
          <p:cNvSpPr/>
          <p:nvPr/>
        </p:nvSpPr>
        <p:spPr>
          <a:xfrm>
            <a:off x="2321473" y="1985940"/>
            <a:ext cx="3129517"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Common Biblical Meaning</a:t>
            </a:r>
            <a:endParaRPr lang="en-US" sz="1200" dirty="0"/>
          </a:p>
        </p:txBody>
      </p:sp>
      <p:sp>
        <p:nvSpPr>
          <p:cNvPr id="9" name="Text 7"/>
          <p:cNvSpPr/>
          <p:nvPr/>
        </p:nvSpPr>
        <p:spPr>
          <a:xfrm>
            <a:off x="5704504" y="1985940"/>
            <a:ext cx="1439994"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Key Scripture</a:t>
            </a:r>
            <a:endParaRPr lang="en-US" sz="1200" dirty="0"/>
          </a:p>
        </p:txBody>
      </p:sp>
      <p:sp>
        <p:nvSpPr>
          <p:cNvPr id="10" name="Shape 8"/>
          <p:cNvSpPr/>
          <p:nvPr/>
        </p:nvSpPr>
        <p:spPr>
          <a:xfrm>
            <a:off x="503169" y="2254412"/>
            <a:ext cx="6766061" cy="536946"/>
          </a:xfrm>
          <a:prstGeom prst="rect">
            <a:avLst/>
          </a:prstGeom>
          <a:solidFill>
            <a:srgbClr val="000000">
              <a:alpha val="4000"/>
            </a:srgbClr>
          </a:solidFill>
          <a:ln/>
        </p:spPr>
      </p:sp>
      <p:sp>
        <p:nvSpPr>
          <p:cNvPr id="11" name="Text 9"/>
          <p:cNvSpPr/>
          <p:nvPr/>
        </p:nvSpPr>
        <p:spPr>
          <a:xfrm>
            <a:off x="627965" y="2310826"/>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Water</a:t>
            </a:r>
            <a:endParaRPr lang="en-US" sz="1200" dirty="0"/>
          </a:p>
        </p:txBody>
      </p:sp>
      <p:sp>
        <p:nvSpPr>
          <p:cNvPr id="12" name="Text 10"/>
          <p:cNvSpPr/>
          <p:nvPr/>
        </p:nvSpPr>
        <p:spPr>
          <a:xfrm>
            <a:off x="2321473" y="2310826"/>
            <a:ext cx="3129517"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Holy Spirit; the Word of God; cleansing; life</a:t>
            </a:r>
            <a:endParaRPr lang="en-US" sz="1200" dirty="0"/>
          </a:p>
        </p:txBody>
      </p:sp>
      <p:sp>
        <p:nvSpPr>
          <p:cNvPr id="13" name="Text 11"/>
          <p:cNvSpPr/>
          <p:nvPr/>
        </p:nvSpPr>
        <p:spPr>
          <a:xfrm>
            <a:off x="5704504" y="2310826"/>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John 7:38-39; Ephesians 5:26</a:t>
            </a:r>
            <a:endParaRPr lang="en-US" sz="1200" dirty="0"/>
          </a:p>
        </p:txBody>
      </p:sp>
      <p:sp>
        <p:nvSpPr>
          <p:cNvPr id="14" name="Shape 12"/>
          <p:cNvSpPr/>
          <p:nvPr/>
        </p:nvSpPr>
        <p:spPr>
          <a:xfrm>
            <a:off x="503169" y="2791358"/>
            <a:ext cx="6766061" cy="536946"/>
          </a:xfrm>
          <a:prstGeom prst="rect">
            <a:avLst/>
          </a:prstGeom>
          <a:solidFill>
            <a:srgbClr val="FFFFFF">
              <a:alpha val="4000"/>
            </a:srgbClr>
          </a:solidFill>
          <a:ln/>
        </p:spPr>
      </p:sp>
      <p:sp>
        <p:nvSpPr>
          <p:cNvPr id="15" name="Text 13"/>
          <p:cNvSpPr/>
          <p:nvPr/>
        </p:nvSpPr>
        <p:spPr>
          <a:xfrm>
            <a:off x="627965" y="2847772"/>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Fire</a:t>
            </a:r>
            <a:endParaRPr lang="en-US" sz="1200" dirty="0"/>
          </a:p>
        </p:txBody>
      </p:sp>
      <p:sp>
        <p:nvSpPr>
          <p:cNvPr id="16" name="Text 14"/>
          <p:cNvSpPr/>
          <p:nvPr/>
        </p:nvSpPr>
        <p:spPr>
          <a:xfrm>
            <a:off x="2321473" y="2847772"/>
            <a:ext cx="3129517"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presence of God; the Holy Spirit; purification</a:t>
            </a:r>
            <a:endParaRPr lang="en-US" sz="1200" dirty="0"/>
          </a:p>
        </p:txBody>
      </p:sp>
      <p:sp>
        <p:nvSpPr>
          <p:cNvPr id="17" name="Text 15"/>
          <p:cNvSpPr/>
          <p:nvPr/>
        </p:nvSpPr>
        <p:spPr>
          <a:xfrm>
            <a:off x="5704504" y="2847772"/>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Exodus 3:2; Acts 2:3; Malachi 3:2</a:t>
            </a:r>
            <a:endParaRPr lang="en-US" sz="1200" dirty="0"/>
          </a:p>
        </p:txBody>
      </p:sp>
      <p:sp>
        <p:nvSpPr>
          <p:cNvPr id="18" name="Shape 16"/>
          <p:cNvSpPr/>
          <p:nvPr/>
        </p:nvSpPr>
        <p:spPr>
          <a:xfrm>
            <a:off x="503169" y="3328303"/>
            <a:ext cx="6766061" cy="536946"/>
          </a:xfrm>
          <a:prstGeom prst="rect">
            <a:avLst/>
          </a:prstGeom>
          <a:solidFill>
            <a:srgbClr val="000000">
              <a:alpha val="4000"/>
            </a:srgbClr>
          </a:solidFill>
          <a:ln/>
        </p:spPr>
      </p:sp>
      <p:sp>
        <p:nvSpPr>
          <p:cNvPr id="19" name="Text 17"/>
          <p:cNvSpPr/>
          <p:nvPr/>
        </p:nvSpPr>
        <p:spPr>
          <a:xfrm>
            <a:off x="627965" y="3384717"/>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Trees</a:t>
            </a:r>
            <a:endParaRPr lang="en-US" sz="1200" dirty="0"/>
          </a:p>
        </p:txBody>
      </p:sp>
      <p:sp>
        <p:nvSpPr>
          <p:cNvPr id="20" name="Text 18"/>
          <p:cNvSpPr/>
          <p:nvPr/>
        </p:nvSpPr>
        <p:spPr>
          <a:xfrm>
            <a:off x="2321473" y="3384717"/>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People and lives; growth; fruitfulness</a:t>
            </a:r>
            <a:endParaRPr lang="en-US" sz="1200" dirty="0"/>
          </a:p>
        </p:txBody>
      </p:sp>
      <p:sp>
        <p:nvSpPr>
          <p:cNvPr id="21" name="Text 19"/>
          <p:cNvSpPr/>
          <p:nvPr/>
        </p:nvSpPr>
        <p:spPr>
          <a:xfrm>
            <a:off x="5704504" y="3384717"/>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Psalm 1:3; Psalm 92:12</a:t>
            </a:r>
            <a:endParaRPr lang="en-US" sz="1200" dirty="0"/>
          </a:p>
        </p:txBody>
      </p:sp>
      <p:sp>
        <p:nvSpPr>
          <p:cNvPr id="22" name="Shape 20"/>
          <p:cNvSpPr/>
          <p:nvPr/>
        </p:nvSpPr>
        <p:spPr>
          <a:xfrm>
            <a:off x="503169" y="3865249"/>
            <a:ext cx="6766061" cy="536946"/>
          </a:xfrm>
          <a:prstGeom prst="rect">
            <a:avLst/>
          </a:prstGeom>
          <a:solidFill>
            <a:srgbClr val="FFFFFF">
              <a:alpha val="4000"/>
            </a:srgbClr>
          </a:solidFill>
          <a:ln/>
        </p:spPr>
      </p:sp>
      <p:sp>
        <p:nvSpPr>
          <p:cNvPr id="23" name="Text 21"/>
          <p:cNvSpPr/>
          <p:nvPr/>
        </p:nvSpPr>
        <p:spPr>
          <a:xfrm>
            <a:off x="627965" y="3921663"/>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Mountains</a:t>
            </a:r>
            <a:endParaRPr lang="en-US" sz="1200" dirty="0"/>
          </a:p>
        </p:txBody>
      </p:sp>
      <p:sp>
        <p:nvSpPr>
          <p:cNvPr id="24" name="Text 22"/>
          <p:cNvSpPr/>
          <p:nvPr/>
        </p:nvSpPr>
        <p:spPr>
          <a:xfrm>
            <a:off x="2321473" y="3921663"/>
            <a:ext cx="3129517"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presence of God; kingdoms; obstacles; stability</a:t>
            </a:r>
            <a:endParaRPr lang="en-US" sz="1200" dirty="0"/>
          </a:p>
        </p:txBody>
      </p:sp>
      <p:sp>
        <p:nvSpPr>
          <p:cNvPr id="25" name="Text 23"/>
          <p:cNvSpPr/>
          <p:nvPr/>
        </p:nvSpPr>
        <p:spPr>
          <a:xfrm>
            <a:off x="5704504" y="3921663"/>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Exodus 19; Daniel 2:35</a:t>
            </a:r>
            <a:endParaRPr lang="en-US" sz="1200" dirty="0"/>
          </a:p>
        </p:txBody>
      </p:sp>
      <p:sp>
        <p:nvSpPr>
          <p:cNvPr id="26" name="Shape 24"/>
          <p:cNvSpPr/>
          <p:nvPr/>
        </p:nvSpPr>
        <p:spPr>
          <a:xfrm>
            <a:off x="503169" y="4402194"/>
            <a:ext cx="6766061" cy="324887"/>
          </a:xfrm>
          <a:prstGeom prst="rect">
            <a:avLst/>
          </a:prstGeom>
          <a:solidFill>
            <a:srgbClr val="000000">
              <a:alpha val="4000"/>
            </a:srgbClr>
          </a:solidFill>
          <a:ln/>
        </p:spPr>
      </p:sp>
      <p:sp>
        <p:nvSpPr>
          <p:cNvPr id="27" name="Text 25"/>
          <p:cNvSpPr/>
          <p:nvPr/>
        </p:nvSpPr>
        <p:spPr>
          <a:xfrm>
            <a:off x="627965" y="4458608"/>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Eagle</a:t>
            </a:r>
            <a:endParaRPr lang="en-US" sz="1200" dirty="0"/>
          </a:p>
        </p:txBody>
      </p:sp>
      <p:sp>
        <p:nvSpPr>
          <p:cNvPr id="28" name="Text 26"/>
          <p:cNvSpPr/>
          <p:nvPr/>
        </p:nvSpPr>
        <p:spPr>
          <a:xfrm>
            <a:off x="2321473" y="4458608"/>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Prophetic vision; renewal; strength</a:t>
            </a:r>
            <a:endParaRPr lang="en-US" sz="1200" dirty="0"/>
          </a:p>
        </p:txBody>
      </p:sp>
      <p:sp>
        <p:nvSpPr>
          <p:cNvPr id="29" name="Text 27"/>
          <p:cNvSpPr/>
          <p:nvPr/>
        </p:nvSpPr>
        <p:spPr>
          <a:xfrm>
            <a:off x="5704504" y="4458608"/>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Isaiah 40:31</a:t>
            </a:r>
            <a:endParaRPr lang="en-US" sz="1200" dirty="0"/>
          </a:p>
        </p:txBody>
      </p:sp>
      <p:sp>
        <p:nvSpPr>
          <p:cNvPr id="30" name="Shape 28"/>
          <p:cNvSpPr/>
          <p:nvPr/>
        </p:nvSpPr>
        <p:spPr>
          <a:xfrm>
            <a:off x="503169" y="4727081"/>
            <a:ext cx="6766061" cy="324887"/>
          </a:xfrm>
          <a:prstGeom prst="rect">
            <a:avLst/>
          </a:prstGeom>
          <a:solidFill>
            <a:srgbClr val="FFFFFF">
              <a:alpha val="4000"/>
            </a:srgbClr>
          </a:solidFill>
          <a:ln/>
        </p:spPr>
      </p:sp>
      <p:sp>
        <p:nvSpPr>
          <p:cNvPr id="31" name="Text 29"/>
          <p:cNvSpPr/>
          <p:nvPr/>
        </p:nvSpPr>
        <p:spPr>
          <a:xfrm>
            <a:off x="627965" y="4783495"/>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Lion</a:t>
            </a:r>
            <a:endParaRPr lang="en-US" sz="1200" dirty="0"/>
          </a:p>
        </p:txBody>
      </p:sp>
      <p:sp>
        <p:nvSpPr>
          <p:cNvPr id="32" name="Text 30"/>
          <p:cNvSpPr/>
          <p:nvPr/>
        </p:nvSpPr>
        <p:spPr>
          <a:xfrm>
            <a:off x="2321473" y="4783495"/>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Jesus, the Lion of Judah; authority; courage</a:t>
            </a:r>
            <a:endParaRPr lang="en-US" sz="1200" dirty="0"/>
          </a:p>
        </p:txBody>
      </p:sp>
      <p:sp>
        <p:nvSpPr>
          <p:cNvPr id="33" name="Text 31"/>
          <p:cNvSpPr/>
          <p:nvPr/>
        </p:nvSpPr>
        <p:spPr>
          <a:xfrm>
            <a:off x="5704504" y="4783495"/>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Revelation 5:5</a:t>
            </a:r>
            <a:endParaRPr lang="en-US" sz="1200" dirty="0"/>
          </a:p>
        </p:txBody>
      </p:sp>
      <p:sp>
        <p:nvSpPr>
          <p:cNvPr id="34" name="Shape 32"/>
          <p:cNvSpPr/>
          <p:nvPr/>
        </p:nvSpPr>
        <p:spPr>
          <a:xfrm>
            <a:off x="503169" y="5051968"/>
            <a:ext cx="6766061" cy="324887"/>
          </a:xfrm>
          <a:prstGeom prst="rect">
            <a:avLst/>
          </a:prstGeom>
          <a:solidFill>
            <a:srgbClr val="000000">
              <a:alpha val="4000"/>
            </a:srgbClr>
          </a:solidFill>
          <a:ln/>
        </p:spPr>
      </p:sp>
      <p:sp>
        <p:nvSpPr>
          <p:cNvPr id="35" name="Text 33"/>
          <p:cNvSpPr/>
          <p:nvPr/>
        </p:nvSpPr>
        <p:spPr>
          <a:xfrm>
            <a:off x="627965" y="5108382"/>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Dove</a:t>
            </a:r>
            <a:endParaRPr lang="en-US" sz="1200" dirty="0"/>
          </a:p>
        </p:txBody>
      </p:sp>
      <p:sp>
        <p:nvSpPr>
          <p:cNvPr id="36" name="Text 34"/>
          <p:cNvSpPr/>
          <p:nvPr/>
        </p:nvSpPr>
        <p:spPr>
          <a:xfrm>
            <a:off x="2321473" y="5108382"/>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Holy Spirit; peace; gentleness</a:t>
            </a:r>
            <a:endParaRPr lang="en-US" sz="1200" dirty="0"/>
          </a:p>
        </p:txBody>
      </p:sp>
      <p:sp>
        <p:nvSpPr>
          <p:cNvPr id="37" name="Text 35"/>
          <p:cNvSpPr/>
          <p:nvPr/>
        </p:nvSpPr>
        <p:spPr>
          <a:xfrm>
            <a:off x="5704504" y="5108382"/>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Matthew 3:16</a:t>
            </a:r>
            <a:endParaRPr lang="en-US" sz="1200" dirty="0"/>
          </a:p>
        </p:txBody>
      </p:sp>
      <p:sp>
        <p:nvSpPr>
          <p:cNvPr id="38" name="Shape 36"/>
          <p:cNvSpPr/>
          <p:nvPr/>
        </p:nvSpPr>
        <p:spPr>
          <a:xfrm>
            <a:off x="503169" y="5376855"/>
            <a:ext cx="6766061" cy="324887"/>
          </a:xfrm>
          <a:prstGeom prst="rect">
            <a:avLst/>
          </a:prstGeom>
          <a:solidFill>
            <a:srgbClr val="FFFFFF">
              <a:alpha val="4000"/>
            </a:srgbClr>
          </a:solidFill>
          <a:ln/>
        </p:spPr>
      </p:sp>
      <p:sp>
        <p:nvSpPr>
          <p:cNvPr id="39" name="Text 37"/>
          <p:cNvSpPr/>
          <p:nvPr/>
        </p:nvSpPr>
        <p:spPr>
          <a:xfrm>
            <a:off x="627965" y="5433269"/>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Lamb</a:t>
            </a:r>
            <a:endParaRPr lang="en-US" sz="1200" dirty="0"/>
          </a:p>
        </p:txBody>
      </p:sp>
      <p:sp>
        <p:nvSpPr>
          <p:cNvPr id="40" name="Text 38"/>
          <p:cNvSpPr/>
          <p:nvPr/>
        </p:nvSpPr>
        <p:spPr>
          <a:xfrm>
            <a:off x="2321473" y="5433269"/>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Jesus, the Lamb of God; innocence; sacrifice</a:t>
            </a:r>
            <a:endParaRPr lang="en-US" sz="1200" dirty="0"/>
          </a:p>
        </p:txBody>
      </p:sp>
      <p:sp>
        <p:nvSpPr>
          <p:cNvPr id="41" name="Text 39"/>
          <p:cNvSpPr/>
          <p:nvPr/>
        </p:nvSpPr>
        <p:spPr>
          <a:xfrm>
            <a:off x="5704504" y="5433269"/>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John 1:29</a:t>
            </a:r>
            <a:endParaRPr lang="en-US" sz="1200" dirty="0"/>
          </a:p>
        </p:txBody>
      </p:sp>
      <p:sp>
        <p:nvSpPr>
          <p:cNvPr id="42" name="Shape 40"/>
          <p:cNvSpPr/>
          <p:nvPr/>
        </p:nvSpPr>
        <p:spPr>
          <a:xfrm>
            <a:off x="503169" y="5701742"/>
            <a:ext cx="6766061" cy="324887"/>
          </a:xfrm>
          <a:prstGeom prst="rect">
            <a:avLst/>
          </a:prstGeom>
          <a:solidFill>
            <a:srgbClr val="000000">
              <a:alpha val="4000"/>
            </a:srgbClr>
          </a:solidFill>
          <a:ln/>
        </p:spPr>
      </p:sp>
      <p:sp>
        <p:nvSpPr>
          <p:cNvPr id="43" name="Text 41"/>
          <p:cNvSpPr/>
          <p:nvPr/>
        </p:nvSpPr>
        <p:spPr>
          <a:xfrm>
            <a:off x="627965" y="5758156"/>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Door</a:t>
            </a:r>
            <a:endParaRPr lang="en-US" sz="1200" dirty="0"/>
          </a:p>
        </p:txBody>
      </p:sp>
      <p:sp>
        <p:nvSpPr>
          <p:cNvPr id="44" name="Text 42"/>
          <p:cNvSpPr/>
          <p:nvPr/>
        </p:nvSpPr>
        <p:spPr>
          <a:xfrm>
            <a:off x="2321473" y="5758156"/>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Opportunity; access; transition</a:t>
            </a:r>
            <a:endParaRPr lang="en-US" sz="1200" dirty="0"/>
          </a:p>
        </p:txBody>
      </p:sp>
      <p:sp>
        <p:nvSpPr>
          <p:cNvPr id="45" name="Text 43"/>
          <p:cNvSpPr/>
          <p:nvPr/>
        </p:nvSpPr>
        <p:spPr>
          <a:xfrm>
            <a:off x="5704504" y="5758156"/>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Revelation 3:8</a:t>
            </a:r>
            <a:endParaRPr lang="en-US" sz="1200" dirty="0"/>
          </a:p>
        </p:txBody>
      </p:sp>
      <p:sp>
        <p:nvSpPr>
          <p:cNvPr id="46" name="Shape 44"/>
          <p:cNvSpPr/>
          <p:nvPr/>
        </p:nvSpPr>
        <p:spPr>
          <a:xfrm>
            <a:off x="503169" y="6026628"/>
            <a:ext cx="6766061" cy="324887"/>
          </a:xfrm>
          <a:prstGeom prst="rect">
            <a:avLst/>
          </a:prstGeom>
          <a:solidFill>
            <a:srgbClr val="FFFFFF">
              <a:alpha val="4000"/>
            </a:srgbClr>
          </a:solidFill>
          <a:ln/>
        </p:spPr>
      </p:sp>
      <p:sp>
        <p:nvSpPr>
          <p:cNvPr id="47" name="Text 45"/>
          <p:cNvSpPr/>
          <p:nvPr/>
        </p:nvSpPr>
        <p:spPr>
          <a:xfrm>
            <a:off x="627965" y="6083043"/>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Key</a:t>
            </a:r>
            <a:endParaRPr lang="en-US" sz="1200" dirty="0"/>
          </a:p>
        </p:txBody>
      </p:sp>
      <p:sp>
        <p:nvSpPr>
          <p:cNvPr id="48" name="Text 46"/>
          <p:cNvSpPr/>
          <p:nvPr/>
        </p:nvSpPr>
        <p:spPr>
          <a:xfrm>
            <a:off x="2321473" y="6083043"/>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Authority; access; stewardship</a:t>
            </a:r>
            <a:endParaRPr lang="en-US" sz="1200" dirty="0"/>
          </a:p>
        </p:txBody>
      </p:sp>
      <p:sp>
        <p:nvSpPr>
          <p:cNvPr id="49" name="Text 47"/>
          <p:cNvSpPr/>
          <p:nvPr/>
        </p:nvSpPr>
        <p:spPr>
          <a:xfrm>
            <a:off x="5704504" y="6083043"/>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Matthew 16:19</a:t>
            </a:r>
            <a:endParaRPr lang="en-US" sz="1200" dirty="0"/>
          </a:p>
        </p:txBody>
      </p:sp>
      <p:sp>
        <p:nvSpPr>
          <p:cNvPr id="50" name="Shape 48"/>
          <p:cNvSpPr/>
          <p:nvPr/>
        </p:nvSpPr>
        <p:spPr>
          <a:xfrm>
            <a:off x="503169" y="6351515"/>
            <a:ext cx="6766061" cy="536946"/>
          </a:xfrm>
          <a:prstGeom prst="rect">
            <a:avLst/>
          </a:prstGeom>
          <a:solidFill>
            <a:srgbClr val="000000">
              <a:alpha val="4000"/>
            </a:srgbClr>
          </a:solidFill>
          <a:ln/>
        </p:spPr>
      </p:sp>
      <p:sp>
        <p:nvSpPr>
          <p:cNvPr id="51" name="Text 49"/>
          <p:cNvSpPr/>
          <p:nvPr/>
        </p:nvSpPr>
        <p:spPr>
          <a:xfrm>
            <a:off x="627965" y="6407929"/>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Bread</a:t>
            </a:r>
            <a:endParaRPr lang="en-US" sz="1200" dirty="0"/>
          </a:p>
        </p:txBody>
      </p:sp>
      <p:sp>
        <p:nvSpPr>
          <p:cNvPr id="52" name="Text 50"/>
          <p:cNvSpPr/>
          <p:nvPr/>
        </p:nvSpPr>
        <p:spPr>
          <a:xfrm>
            <a:off x="2321473" y="6407929"/>
            <a:ext cx="3129517"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Word of God; Jesus, the Bread of Life; provision</a:t>
            </a:r>
            <a:endParaRPr lang="en-US" sz="1200" dirty="0"/>
          </a:p>
        </p:txBody>
      </p:sp>
      <p:sp>
        <p:nvSpPr>
          <p:cNvPr id="53" name="Text 51"/>
          <p:cNvSpPr/>
          <p:nvPr/>
        </p:nvSpPr>
        <p:spPr>
          <a:xfrm>
            <a:off x="5704504" y="6407929"/>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Matthew 4:4; John 6:35</a:t>
            </a:r>
            <a:endParaRPr lang="en-US" sz="1200" dirty="0"/>
          </a:p>
        </p:txBody>
      </p:sp>
      <p:sp>
        <p:nvSpPr>
          <p:cNvPr id="54" name="Shape 52"/>
          <p:cNvSpPr/>
          <p:nvPr/>
        </p:nvSpPr>
        <p:spPr>
          <a:xfrm>
            <a:off x="503169" y="6888461"/>
            <a:ext cx="6766061" cy="536946"/>
          </a:xfrm>
          <a:prstGeom prst="rect">
            <a:avLst/>
          </a:prstGeom>
          <a:solidFill>
            <a:srgbClr val="FFFFFF">
              <a:alpha val="4000"/>
            </a:srgbClr>
          </a:solidFill>
          <a:ln/>
        </p:spPr>
      </p:sp>
      <p:sp>
        <p:nvSpPr>
          <p:cNvPr id="55" name="Text 53"/>
          <p:cNvSpPr/>
          <p:nvPr/>
        </p:nvSpPr>
        <p:spPr>
          <a:xfrm>
            <a:off x="627965" y="6944875"/>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Oil</a:t>
            </a:r>
            <a:endParaRPr lang="en-US" sz="1200" dirty="0"/>
          </a:p>
        </p:txBody>
      </p:sp>
      <p:sp>
        <p:nvSpPr>
          <p:cNvPr id="56" name="Text 54"/>
          <p:cNvSpPr/>
          <p:nvPr/>
        </p:nvSpPr>
        <p:spPr>
          <a:xfrm>
            <a:off x="2321473" y="6944875"/>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Holy Spirit and anointing; healing; joy</a:t>
            </a:r>
            <a:endParaRPr lang="en-US" sz="1200" dirty="0"/>
          </a:p>
        </p:txBody>
      </p:sp>
      <p:sp>
        <p:nvSpPr>
          <p:cNvPr id="57" name="Text 55"/>
          <p:cNvSpPr/>
          <p:nvPr/>
        </p:nvSpPr>
        <p:spPr>
          <a:xfrm>
            <a:off x="5704504" y="6944875"/>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1 Samuel 16:13; James 5:14</a:t>
            </a:r>
            <a:endParaRPr lang="en-US" sz="1200" dirty="0"/>
          </a:p>
        </p:txBody>
      </p:sp>
      <p:sp>
        <p:nvSpPr>
          <p:cNvPr id="58" name="Shape 56"/>
          <p:cNvSpPr/>
          <p:nvPr/>
        </p:nvSpPr>
        <p:spPr>
          <a:xfrm>
            <a:off x="503169" y="7425406"/>
            <a:ext cx="6766061" cy="536946"/>
          </a:xfrm>
          <a:prstGeom prst="rect">
            <a:avLst/>
          </a:prstGeom>
          <a:solidFill>
            <a:srgbClr val="000000">
              <a:alpha val="4000"/>
            </a:srgbClr>
          </a:solidFill>
          <a:ln/>
        </p:spPr>
      </p:sp>
      <p:sp>
        <p:nvSpPr>
          <p:cNvPr id="59" name="Text 57"/>
          <p:cNvSpPr/>
          <p:nvPr/>
        </p:nvSpPr>
        <p:spPr>
          <a:xfrm>
            <a:off x="627965" y="7481820"/>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Seeds</a:t>
            </a:r>
            <a:endParaRPr lang="en-US" sz="1200" dirty="0"/>
          </a:p>
        </p:txBody>
      </p:sp>
      <p:sp>
        <p:nvSpPr>
          <p:cNvPr id="60" name="Text 58"/>
          <p:cNvSpPr/>
          <p:nvPr/>
        </p:nvSpPr>
        <p:spPr>
          <a:xfrm>
            <a:off x="2321473" y="7481820"/>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Word of God; potential; faith</a:t>
            </a:r>
            <a:endParaRPr lang="en-US" sz="1200" dirty="0"/>
          </a:p>
        </p:txBody>
      </p:sp>
      <p:sp>
        <p:nvSpPr>
          <p:cNvPr id="61" name="Text 59"/>
          <p:cNvSpPr/>
          <p:nvPr/>
        </p:nvSpPr>
        <p:spPr>
          <a:xfrm>
            <a:off x="5704504" y="7481820"/>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Luke 8:11; Matthew 17:20</a:t>
            </a:r>
            <a:endParaRPr lang="en-US" sz="1200" dirty="0"/>
          </a:p>
        </p:txBody>
      </p:sp>
      <p:sp>
        <p:nvSpPr>
          <p:cNvPr id="62" name="Text 60"/>
          <p:cNvSpPr/>
          <p:nvPr/>
        </p:nvSpPr>
        <p:spPr>
          <a:xfrm>
            <a:off x="499121" y="8064618"/>
            <a:ext cx="6774158" cy="212059"/>
          </a:xfrm>
          <a:prstGeom prst="rect">
            <a:avLst/>
          </a:prstGeom>
          <a:noFill/>
          <a:ln/>
        </p:spPr>
        <p:txBody>
          <a:bodyPr wrap="none" lIns="0" tIns="0" rIns="0" bIns="0" rtlCol="0" anchor="t"/>
          <a:lstStyle/>
          <a:p>
            <a:pPr algn="l" indent="0" marL="0">
              <a:lnSpc>
                <a:spcPts val="1650"/>
              </a:lnSpc>
              <a:buNone/>
            </a:pP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Text 0"/>
          <p:cNvSpPr/>
          <p:nvPr/>
        </p:nvSpPr>
        <p:spPr>
          <a:xfrm>
            <a:off x="499121" y="490714"/>
            <a:ext cx="4921255" cy="334247"/>
          </a:xfrm>
          <a:prstGeom prst="rect">
            <a:avLst/>
          </a:prstGeom>
          <a:noFill/>
          <a:ln/>
        </p:spPr>
        <p:txBody>
          <a:bodyPr wrap="none" lIns="0" tIns="0" rIns="0" bIns="0" rtlCol="0" anchor="t"/>
          <a:lstStyle/>
          <a:p>
            <a:pPr algn="l" indent="0" marL="0">
              <a:lnSpc>
                <a:spcPts val="2600"/>
              </a:lnSpc>
              <a:buNone/>
            </a:pPr>
            <a:r>
              <a:rPr lang="en-US" sz="2100" u="sng" dirty="0">
                <a:solidFill>
                  <a:srgbClr val="152D47"/>
                </a:solidFill>
                <a:latin typeface="Crimson Pro Semi Bold" pitchFamily="34" charset="0"/>
                <a:ea typeface="Crimson Pro Semi Bold" pitchFamily="34" charset="-122"/>
                <a:cs typeface="Crimson Pro Semi Bold" pitchFamily="34" charset="-120"/>
              </a:rPr>
              <a:t>Colors Frequently Seen in Prophetic Imagery</a:t>
            </a:r>
            <a:endParaRPr lang="en-US" sz="2100" dirty="0"/>
          </a:p>
        </p:txBody>
      </p:sp>
      <p:sp>
        <p:nvSpPr>
          <p:cNvPr id="3" name="Shape 1"/>
          <p:cNvSpPr/>
          <p:nvPr/>
        </p:nvSpPr>
        <p:spPr>
          <a:xfrm>
            <a:off x="499121" y="1181407"/>
            <a:ext cx="6774158" cy="4065228"/>
          </a:xfrm>
          <a:prstGeom prst="roundRect">
            <a:avLst>
              <a:gd name="adj" fmla="val 658"/>
            </a:avLst>
          </a:prstGeom>
          <a:noFill/>
          <a:ln w="8096">
            <a:solidFill>
              <a:srgbClr val="000000">
                <a:alpha val="8000"/>
              </a:srgbClr>
            </a:solidFill>
            <a:prstDash val="solid"/>
          </a:ln>
        </p:spPr>
      </p:sp>
      <p:sp>
        <p:nvSpPr>
          <p:cNvPr id="4" name="Shape 2"/>
          <p:cNvSpPr/>
          <p:nvPr/>
        </p:nvSpPr>
        <p:spPr>
          <a:xfrm>
            <a:off x="507217" y="1189502"/>
            <a:ext cx="6757965" cy="578434"/>
          </a:xfrm>
          <a:prstGeom prst="rect">
            <a:avLst/>
          </a:prstGeom>
          <a:solidFill>
            <a:srgbClr val="FFFFFF">
              <a:alpha val="4000"/>
            </a:srgbClr>
          </a:solidFill>
          <a:ln/>
        </p:spPr>
      </p:sp>
      <p:sp>
        <p:nvSpPr>
          <p:cNvPr id="5" name="Text 3"/>
          <p:cNvSpPr/>
          <p:nvPr/>
        </p:nvSpPr>
        <p:spPr>
          <a:xfrm>
            <a:off x="685525" y="1300496"/>
            <a:ext cx="1668840"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Color</a:t>
            </a:r>
            <a:endParaRPr lang="en-US" sz="1750" dirty="0"/>
          </a:p>
        </p:txBody>
      </p:sp>
      <p:sp>
        <p:nvSpPr>
          <p:cNvPr id="6" name="Text 4"/>
          <p:cNvSpPr/>
          <p:nvPr/>
        </p:nvSpPr>
        <p:spPr>
          <a:xfrm>
            <a:off x="2714900" y="1300496"/>
            <a:ext cx="4372038"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Common Meaning</a:t>
            </a:r>
            <a:endParaRPr lang="en-US" sz="1750" dirty="0"/>
          </a:p>
        </p:txBody>
      </p:sp>
      <p:sp>
        <p:nvSpPr>
          <p:cNvPr id="7" name="Shape 5"/>
          <p:cNvSpPr/>
          <p:nvPr/>
        </p:nvSpPr>
        <p:spPr>
          <a:xfrm>
            <a:off x="507217" y="1767936"/>
            <a:ext cx="6757965" cy="578434"/>
          </a:xfrm>
          <a:prstGeom prst="rect">
            <a:avLst/>
          </a:prstGeom>
          <a:solidFill>
            <a:srgbClr val="000000">
              <a:alpha val="4000"/>
            </a:srgbClr>
          </a:solidFill>
          <a:ln/>
        </p:spPr>
      </p:sp>
      <p:sp>
        <p:nvSpPr>
          <p:cNvPr id="8" name="Text 6"/>
          <p:cNvSpPr/>
          <p:nvPr/>
        </p:nvSpPr>
        <p:spPr>
          <a:xfrm>
            <a:off x="685525" y="1878930"/>
            <a:ext cx="1668840"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Gold</a:t>
            </a:r>
            <a:endParaRPr lang="en-US" sz="1750" dirty="0"/>
          </a:p>
        </p:txBody>
      </p:sp>
      <p:sp>
        <p:nvSpPr>
          <p:cNvPr id="9" name="Text 7"/>
          <p:cNvSpPr/>
          <p:nvPr/>
        </p:nvSpPr>
        <p:spPr>
          <a:xfrm>
            <a:off x="2714900" y="1878930"/>
            <a:ext cx="437203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The glory of God, divine nature, refinement</a:t>
            </a:r>
            <a:endParaRPr lang="en-US" sz="1750" dirty="0"/>
          </a:p>
        </p:txBody>
      </p:sp>
      <p:sp>
        <p:nvSpPr>
          <p:cNvPr id="10" name="Shape 8"/>
          <p:cNvSpPr/>
          <p:nvPr/>
        </p:nvSpPr>
        <p:spPr>
          <a:xfrm>
            <a:off x="507217" y="2346370"/>
            <a:ext cx="6757965" cy="578434"/>
          </a:xfrm>
          <a:prstGeom prst="rect">
            <a:avLst/>
          </a:prstGeom>
          <a:solidFill>
            <a:srgbClr val="FFFFFF">
              <a:alpha val="4000"/>
            </a:srgbClr>
          </a:solidFill>
          <a:ln/>
        </p:spPr>
      </p:sp>
      <p:sp>
        <p:nvSpPr>
          <p:cNvPr id="11" name="Text 9"/>
          <p:cNvSpPr/>
          <p:nvPr/>
        </p:nvSpPr>
        <p:spPr>
          <a:xfrm>
            <a:off x="685525" y="2457364"/>
            <a:ext cx="1668840"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White</a:t>
            </a:r>
            <a:endParaRPr lang="en-US" sz="1750" dirty="0"/>
          </a:p>
        </p:txBody>
      </p:sp>
      <p:sp>
        <p:nvSpPr>
          <p:cNvPr id="12" name="Text 10"/>
          <p:cNvSpPr/>
          <p:nvPr/>
        </p:nvSpPr>
        <p:spPr>
          <a:xfrm>
            <a:off x="2714900" y="2457364"/>
            <a:ext cx="437203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Purity, righteousness, holiness</a:t>
            </a:r>
            <a:endParaRPr lang="en-US" sz="1750" dirty="0"/>
          </a:p>
        </p:txBody>
      </p:sp>
      <p:sp>
        <p:nvSpPr>
          <p:cNvPr id="13" name="Shape 11"/>
          <p:cNvSpPr/>
          <p:nvPr/>
        </p:nvSpPr>
        <p:spPr>
          <a:xfrm>
            <a:off x="507217" y="2924804"/>
            <a:ext cx="6757965" cy="578434"/>
          </a:xfrm>
          <a:prstGeom prst="rect">
            <a:avLst/>
          </a:prstGeom>
          <a:solidFill>
            <a:srgbClr val="000000">
              <a:alpha val="4000"/>
            </a:srgbClr>
          </a:solidFill>
          <a:ln/>
        </p:spPr>
      </p:sp>
      <p:sp>
        <p:nvSpPr>
          <p:cNvPr id="14" name="Text 12"/>
          <p:cNvSpPr/>
          <p:nvPr/>
        </p:nvSpPr>
        <p:spPr>
          <a:xfrm>
            <a:off x="685525" y="3035798"/>
            <a:ext cx="1668840"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Red</a:t>
            </a:r>
            <a:endParaRPr lang="en-US" sz="1750" dirty="0"/>
          </a:p>
        </p:txBody>
      </p:sp>
      <p:sp>
        <p:nvSpPr>
          <p:cNvPr id="15" name="Text 13"/>
          <p:cNvSpPr/>
          <p:nvPr/>
        </p:nvSpPr>
        <p:spPr>
          <a:xfrm>
            <a:off x="2714900" y="3035798"/>
            <a:ext cx="437203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The blood of Christ, sacrifice, redemption</a:t>
            </a:r>
            <a:endParaRPr lang="en-US" sz="1750" dirty="0"/>
          </a:p>
        </p:txBody>
      </p:sp>
      <p:sp>
        <p:nvSpPr>
          <p:cNvPr id="16" name="Shape 14"/>
          <p:cNvSpPr/>
          <p:nvPr/>
        </p:nvSpPr>
        <p:spPr>
          <a:xfrm>
            <a:off x="507217" y="3503238"/>
            <a:ext cx="6757965" cy="578434"/>
          </a:xfrm>
          <a:prstGeom prst="rect">
            <a:avLst/>
          </a:prstGeom>
          <a:solidFill>
            <a:srgbClr val="FFFFFF">
              <a:alpha val="4000"/>
            </a:srgbClr>
          </a:solidFill>
          <a:ln/>
        </p:spPr>
      </p:sp>
      <p:sp>
        <p:nvSpPr>
          <p:cNvPr id="17" name="Text 15"/>
          <p:cNvSpPr/>
          <p:nvPr/>
        </p:nvSpPr>
        <p:spPr>
          <a:xfrm>
            <a:off x="685525" y="3614232"/>
            <a:ext cx="1668840"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Blue</a:t>
            </a:r>
            <a:endParaRPr lang="en-US" sz="1750" dirty="0"/>
          </a:p>
        </p:txBody>
      </p:sp>
      <p:sp>
        <p:nvSpPr>
          <p:cNvPr id="18" name="Text 16"/>
          <p:cNvSpPr/>
          <p:nvPr/>
        </p:nvSpPr>
        <p:spPr>
          <a:xfrm>
            <a:off x="2714900" y="3614232"/>
            <a:ext cx="437203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Heavenly revelation, the Holy Spirit</a:t>
            </a:r>
            <a:endParaRPr lang="en-US" sz="1750" dirty="0"/>
          </a:p>
        </p:txBody>
      </p:sp>
      <p:sp>
        <p:nvSpPr>
          <p:cNvPr id="19" name="Shape 17"/>
          <p:cNvSpPr/>
          <p:nvPr/>
        </p:nvSpPr>
        <p:spPr>
          <a:xfrm>
            <a:off x="507217" y="4081671"/>
            <a:ext cx="6757965" cy="578434"/>
          </a:xfrm>
          <a:prstGeom prst="rect">
            <a:avLst/>
          </a:prstGeom>
          <a:solidFill>
            <a:srgbClr val="000000">
              <a:alpha val="4000"/>
            </a:srgbClr>
          </a:solidFill>
          <a:ln/>
        </p:spPr>
      </p:sp>
      <p:sp>
        <p:nvSpPr>
          <p:cNvPr id="20" name="Text 18"/>
          <p:cNvSpPr/>
          <p:nvPr/>
        </p:nvSpPr>
        <p:spPr>
          <a:xfrm>
            <a:off x="685525" y="4192665"/>
            <a:ext cx="1668840"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Purple</a:t>
            </a:r>
            <a:endParaRPr lang="en-US" sz="1750" dirty="0"/>
          </a:p>
        </p:txBody>
      </p:sp>
      <p:sp>
        <p:nvSpPr>
          <p:cNvPr id="21" name="Text 19"/>
          <p:cNvSpPr/>
          <p:nvPr/>
        </p:nvSpPr>
        <p:spPr>
          <a:xfrm>
            <a:off x="2714900" y="4192665"/>
            <a:ext cx="437203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Royalty, kingship, authority</a:t>
            </a:r>
            <a:endParaRPr lang="en-US" sz="1750" dirty="0"/>
          </a:p>
        </p:txBody>
      </p:sp>
      <p:sp>
        <p:nvSpPr>
          <p:cNvPr id="22" name="Shape 20"/>
          <p:cNvSpPr/>
          <p:nvPr/>
        </p:nvSpPr>
        <p:spPr>
          <a:xfrm>
            <a:off x="507217" y="4660105"/>
            <a:ext cx="6757965" cy="578434"/>
          </a:xfrm>
          <a:prstGeom prst="rect">
            <a:avLst/>
          </a:prstGeom>
          <a:solidFill>
            <a:srgbClr val="FFFFFF">
              <a:alpha val="4000"/>
            </a:srgbClr>
          </a:solidFill>
          <a:ln/>
        </p:spPr>
      </p:sp>
      <p:sp>
        <p:nvSpPr>
          <p:cNvPr id="23" name="Text 21"/>
          <p:cNvSpPr/>
          <p:nvPr/>
        </p:nvSpPr>
        <p:spPr>
          <a:xfrm>
            <a:off x="685525" y="4771099"/>
            <a:ext cx="1668840"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Green</a:t>
            </a:r>
            <a:endParaRPr lang="en-US" sz="1750" dirty="0"/>
          </a:p>
        </p:txBody>
      </p:sp>
      <p:sp>
        <p:nvSpPr>
          <p:cNvPr id="24" name="Text 22"/>
          <p:cNvSpPr/>
          <p:nvPr/>
        </p:nvSpPr>
        <p:spPr>
          <a:xfrm>
            <a:off x="2714900" y="4771099"/>
            <a:ext cx="437203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Life, growth, flourishing</a:t>
            </a:r>
            <a:endParaRPr lang="en-US" sz="1750" dirty="0"/>
          </a:p>
        </p:txBody>
      </p:sp>
      <p:sp>
        <p:nvSpPr>
          <p:cNvPr id="25" name="Text 23"/>
          <p:cNvSpPr/>
          <p:nvPr/>
        </p:nvSpPr>
        <p:spPr>
          <a:xfrm>
            <a:off x="499121" y="5447119"/>
            <a:ext cx="677415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Numbers Frequently Appearing in Prophetic Imagery</a:t>
            </a:r>
            <a:endParaRPr lang="en-US" sz="1750" dirty="0"/>
          </a:p>
        </p:txBody>
      </p:sp>
      <p:sp>
        <p:nvSpPr>
          <p:cNvPr id="26" name="Shape 24"/>
          <p:cNvSpPr/>
          <p:nvPr/>
        </p:nvSpPr>
        <p:spPr>
          <a:xfrm>
            <a:off x="499121" y="6004050"/>
            <a:ext cx="6774158" cy="2908360"/>
          </a:xfrm>
          <a:prstGeom prst="roundRect">
            <a:avLst>
              <a:gd name="adj" fmla="val 919"/>
            </a:avLst>
          </a:prstGeom>
          <a:noFill/>
          <a:ln w="8096">
            <a:solidFill>
              <a:srgbClr val="000000">
                <a:alpha val="8000"/>
              </a:srgbClr>
            </a:solidFill>
            <a:prstDash val="solid"/>
          </a:ln>
        </p:spPr>
      </p:sp>
      <p:sp>
        <p:nvSpPr>
          <p:cNvPr id="27" name="Shape 25"/>
          <p:cNvSpPr/>
          <p:nvPr/>
        </p:nvSpPr>
        <p:spPr>
          <a:xfrm>
            <a:off x="507217" y="6012146"/>
            <a:ext cx="6757965" cy="578434"/>
          </a:xfrm>
          <a:prstGeom prst="rect">
            <a:avLst/>
          </a:prstGeom>
          <a:solidFill>
            <a:srgbClr val="FFFFFF">
              <a:alpha val="4000"/>
            </a:srgbClr>
          </a:solidFill>
          <a:ln/>
        </p:spPr>
      </p:sp>
      <p:sp>
        <p:nvSpPr>
          <p:cNvPr id="28" name="Text 26"/>
          <p:cNvSpPr/>
          <p:nvPr/>
        </p:nvSpPr>
        <p:spPr>
          <a:xfrm>
            <a:off x="685525" y="6123140"/>
            <a:ext cx="993056"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Number</a:t>
            </a:r>
            <a:endParaRPr lang="en-US" sz="1750" dirty="0"/>
          </a:p>
        </p:txBody>
      </p:sp>
      <p:sp>
        <p:nvSpPr>
          <p:cNvPr id="29" name="Text 27"/>
          <p:cNvSpPr/>
          <p:nvPr/>
        </p:nvSpPr>
        <p:spPr>
          <a:xfrm>
            <a:off x="2039116" y="6123140"/>
            <a:ext cx="5047822"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Common Meaning</a:t>
            </a:r>
            <a:endParaRPr lang="en-US" sz="1750" dirty="0"/>
          </a:p>
        </p:txBody>
      </p:sp>
      <p:sp>
        <p:nvSpPr>
          <p:cNvPr id="30" name="Shape 28"/>
          <p:cNvSpPr/>
          <p:nvPr/>
        </p:nvSpPr>
        <p:spPr>
          <a:xfrm>
            <a:off x="507217" y="6590579"/>
            <a:ext cx="6757965" cy="578434"/>
          </a:xfrm>
          <a:prstGeom prst="rect">
            <a:avLst/>
          </a:prstGeom>
          <a:solidFill>
            <a:srgbClr val="000000">
              <a:alpha val="4000"/>
            </a:srgbClr>
          </a:solidFill>
          <a:ln/>
        </p:spPr>
      </p:sp>
      <p:sp>
        <p:nvSpPr>
          <p:cNvPr id="31" name="Text 29"/>
          <p:cNvSpPr/>
          <p:nvPr/>
        </p:nvSpPr>
        <p:spPr>
          <a:xfrm>
            <a:off x="685525" y="6701573"/>
            <a:ext cx="993056"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3</a:t>
            </a:r>
            <a:endParaRPr lang="en-US" sz="1750" dirty="0"/>
          </a:p>
        </p:txBody>
      </p:sp>
      <p:sp>
        <p:nvSpPr>
          <p:cNvPr id="32" name="Text 30"/>
          <p:cNvSpPr/>
          <p:nvPr/>
        </p:nvSpPr>
        <p:spPr>
          <a:xfrm>
            <a:off x="2039116" y="6701573"/>
            <a:ext cx="5047822"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Divine completeness, the Trinity</a:t>
            </a:r>
            <a:endParaRPr lang="en-US" sz="1750" dirty="0"/>
          </a:p>
        </p:txBody>
      </p:sp>
      <p:sp>
        <p:nvSpPr>
          <p:cNvPr id="33" name="Shape 31"/>
          <p:cNvSpPr/>
          <p:nvPr/>
        </p:nvSpPr>
        <p:spPr>
          <a:xfrm>
            <a:off x="507217" y="7169013"/>
            <a:ext cx="6757965" cy="578434"/>
          </a:xfrm>
          <a:prstGeom prst="rect">
            <a:avLst/>
          </a:prstGeom>
          <a:solidFill>
            <a:srgbClr val="FFFFFF">
              <a:alpha val="4000"/>
            </a:srgbClr>
          </a:solidFill>
          <a:ln/>
        </p:spPr>
      </p:sp>
      <p:sp>
        <p:nvSpPr>
          <p:cNvPr id="34" name="Text 32"/>
          <p:cNvSpPr/>
          <p:nvPr/>
        </p:nvSpPr>
        <p:spPr>
          <a:xfrm>
            <a:off x="685525" y="7280007"/>
            <a:ext cx="993056"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7</a:t>
            </a:r>
            <a:endParaRPr lang="en-US" sz="1750" dirty="0"/>
          </a:p>
        </p:txBody>
      </p:sp>
      <p:sp>
        <p:nvSpPr>
          <p:cNvPr id="35" name="Text 33"/>
          <p:cNvSpPr/>
          <p:nvPr/>
        </p:nvSpPr>
        <p:spPr>
          <a:xfrm>
            <a:off x="2039116" y="7280007"/>
            <a:ext cx="5047822"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Completion, perfection, rest</a:t>
            </a:r>
            <a:endParaRPr lang="en-US" sz="1750" dirty="0"/>
          </a:p>
        </p:txBody>
      </p:sp>
      <p:sp>
        <p:nvSpPr>
          <p:cNvPr id="36" name="Shape 34"/>
          <p:cNvSpPr/>
          <p:nvPr/>
        </p:nvSpPr>
        <p:spPr>
          <a:xfrm>
            <a:off x="507217" y="7747447"/>
            <a:ext cx="6757965" cy="578434"/>
          </a:xfrm>
          <a:prstGeom prst="rect">
            <a:avLst/>
          </a:prstGeom>
          <a:solidFill>
            <a:srgbClr val="000000">
              <a:alpha val="4000"/>
            </a:srgbClr>
          </a:solidFill>
          <a:ln/>
        </p:spPr>
      </p:sp>
      <p:sp>
        <p:nvSpPr>
          <p:cNvPr id="37" name="Text 35"/>
          <p:cNvSpPr/>
          <p:nvPr/>
        </p:nvSpPr>
        <p:spPr>
          <a:xfrm>
            <a:off x="685525" y="7858441"/>
            <a:ext cx="993056"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12</a:t>
            </a:r>
            <a:endParaRPr lang="en-US" sz="1750" dirty="0"/>
          </a:p>
        </p:txBody>
      </p:sp>
      <p:sp>
        <p:nvSpPr>
          <p:cNvPr id="38" name="Text 36"/>
          <p:cNvSpPr/>
          <p:nvPr/>
        </p:nvSpPr>
        <p:spPr>
          <a:xfrm>
            <a:off x="2039116" y="7858441"/>
            <a:ext cx="5047822"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Government, apostolic foundation</a:t>
            </a:r>
            <a:endParaRPr lang="en-US" sz="1750" dirty="0"/>
          </a:p>
        </p:txBody>
      </p:sp>
      <p:sp>
        <p:nvSpPr>
          <p:cNvPr id="39" name="Shape 37"/>
          <p:cNvSpPr/>
          <p:nvPr/>
        </p:nvSpPr>
        <p:spPr>
          <a:xfrm>
            <a:off x="507217" y="8325881"/>
            <a:ext cx="6757965" cy="578434"/>
          </a:xfrm>
          <a:prstGeom prst="rect">
            <a:avLst/>
          </a:prstGeom>
          <a:solidFill>
            <a:srgbClr val="FFFFFF">
              <a:alpha val="4000"/>
            </a:srgbClr>
          </a:solidFill>
          <a:ln/>
        </p:spPr>
      </p:sp>
      <p:sp>
        <p:nvSpPr>
          <p:cNvPr id="40" name="Text 38"/>
          <p:cNvSpPr/>
          <p:nvPr/>
        </p:nvSpPr>
        <p:spPr>
          <a:xfrm>
            <a:off x="685525" y="8436875"/>
            <a:ext cx="993056"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40</a:t>
            </a:r>
            <a:endParaRPr lang="en-US" sz="1750" dirty="0"/>
          </a:p>
        </p:txBody>
      </p:sp>
      <p:sp>
        <p:nvSpPr>
          <p:cNvPr id="41" name="Text 39"/>
          <p:cNvSpPr/>
          <p:nvPr/>
        </p:nvSpPr>
        <p:spPr>
          <a:xfrm>
            <a:off x="2039116" y="8436875"/>
            <a:ext cx="5047822"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Testing, transition, preparation</a:t>
            </a:r>
            <a:endParaRPr lang="en-US" sz="17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Text 0"/>
          <p:cNvSpPr/>
          <p:nvPr/>
        </p:nvSpPr>
        <p:spPr>
          <a:xfrm>
            <a:off x="499121" y="569263"/>
            <a:ext cx="6774158" cy="212059"/>
          </a:xfrm>
          <a:prstGeom prst="rect">
            <a:avLst/>
          </a:prstGeom>
          <a:noFill/>
          <a:ln/>
        </p:spPr>
        <p:txBody>
          <a:bodyPr wrap="none" lIns="0" tIns="0" rIns="0" bIns="0" rtlCol="0" anchor="t"/>
          <a:lstStyle/>
          <a:p>
            <a:pPr algn="l" indent="0" marL="0">
              <a:lnSpc>
                <a:spcPts val="1650"/>
              </a:lnSpc>
              <a:buNone/>
            </a:pPr>
            <a:endParaRPr lang="en-US" sz="1200" dirty="0"/>
          </a:p>
        </p:txBody>
      </p:sp>
      <p:sp>
        <p:nvSpPr>
          <p:cNvPr id="3" name="Text 1"/>
          <p:cNvSpPr/>
          <p:nvPr/>
        </p:nvSpPr>
        <p:spPr>
          <a:xfrm>
            <a:off x="499121" y="879541"/>
            <a:ext cx="6774158" cy="212059"/>
          </a:xfrm>
          <a:prstGeom prst="rect">
            <a:avLst/>
          </a:prstGeom>
          <a:noFill/>
          <a:ln/>
        </p:spPr>
        <p:txBody>
          <a:bodyPr wrap="none" lIns="0" tIns="0" rIns="0" bIns="0" rtlCol="0" anchor="t"/>
          <a:lstStyle/>
          <a:p>
            <a:pPr algn="l" indent="0" marL="0">
              <a:lnSpc>
                <a:spcPts val="1650"/>
              </a:lnSpc>
              <a:buNone/>
            </a:pPr>
            <a:endParaRPr lang="en-US" sz="1200" dirty="0"/>
          </a:p>
        </p:txBody>
      </p:sp>
      <p:sp>
        <p:nvSpPr>
          <p:cNvPr id="4" name="Text 2"/>
          <p:cNvSpPr/>
          <p:nvPr/>
        </p:nvSpPr>
        <p:spPr>
          <a:xfrm>
            <a:off x="499121" y="1222579"/>
            <a:ext cx="2347913" cy="233878"/>
          </a:xfrm>
          <a:prstGeom prst="rect">
            <a:avLst/>
          </a:prstGeom>
          <a:noFill/>
          <a:ln/>
        </p:spPr>
        <p:txBody>
          <a:bodyPr wrap="none" lIns="0" tIns="0" rIns="0" bIns="0" rtlCol="0" anchor="t"/>
          <a:lstStyle/>
          <a:p>
            <a:pPr algn="l" indent="0" marL="0">
              <a:lnSpc>
                <a:spcPts val="1800"/>
              </a:lnSpc>
              <a:buNone/>
            </a:pPr>
            <a:r>
              <a:rPr lang="en-US" sz="1450" u="sng" dirty="0">
                <a:solidFill>
                  <a:srgbClr val="152D47"/>
                </a:solidFill>
                <a:latin typeface="Crimson Pro Semi Bold" pitchFamily="34" charset="0"/>
                <a:ea typeface="Crimson Pro Semi Bold" pitchFamily="34" charset="-122"/>
                <a:cs typeface="Crimson Pro Semi Bold" pitchFamily="34" charset="-120"/>
              </a:rPr>
              <a:t>Part C: Practice and Activation</a:t>
            </a:r>
            <a:endParaRPr lang="en-US" sz="1450" dirty="0"/>
          </a:p>
        </p:txBody>
      </p:sp>
      <p:sp>
        <p:nvSpPr>
          <p:cNvPr id="5" name="Text 3"/>
          <p:cNvSpPr/>
          <p:nvPr/>
        </p:nvSpPr>
        <p:spPr>
          <a:xfrm>
            <a:off x="499121" y="1587436"/>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 15 Minutes</a:t>
            </a:r>
            <a:endParaRPr lang="en-US" sz="1200" dirty="0"/>
          </a:p>
        </p:txBody>
      </p:sp>
      <p:sp>
        <p:nvSpPr>
          <p:cNvPr id="6" name="Shape 4"/>
          <p:cNvSpPr/>
          <p:nvPr/>
        </p:nvSpPr>
        <p:spPr>
          <a:xfrm>
            <a:off x="499121" y="1897713"/>
            <a:ext cx="6774158" cy="895542"/>
          </a:xfrm>
          <a:prstGeom prst="roundRect">
            <a:avLst>
              <a:gd name="adj" fmla="val 2090"/>
            </a:avLst>
          </a:prstGeom>
          <a:solidFill>
            <a:srgbClr val="B3C3FF"/>
          </a:solidFill>
          <a:ln/>
        </p:spPr>
      </p:sp>
      <p:pic>
        <p:nvPicPr>
          <p:cNvPr id="7" name="Image 0" descr="preencoded.png">    </p:cNvPr>
          <p:cNvPicPr>
            <a:picLocks noChangeAspect="1"/>
          </p:cNvPicPr>
          <p:nvPr/>
        </p:nvPicPr>
        <p:blipFill>
          <a:blip r:embed="rId1"/>
          <a:stretch>
            <a:fillRect/>
          </a:stretch>
        </p:blipFill>
        <p:spPr>
          <a:xfrm>
            <a:off x="623854" y="2033499"/>
            <a:ext cx="194943" cy="155961"/>
          </a:xfrm>
          <a:prstGeom prst="rect">
            <a:avLst/>
          </a:prstGeom>
        </p:spPr>
      </p:pic>
      <p:sp>
        <p:nvSpPr>
          <p:cNvPr id="8" name="Text 5"/>
          <p:cNvSpPr/>
          <p:nvPr/>
        </p:nvSpPr>
        <p:spPr>
          <a:xfrm>
            <a:off x="943529" y="2016170"/>
            <a:ext cx="6205017" cy="636176"/>
          </a:xfrm>
          <a:prstGeom prst="rect">
            <a:avLst/>
          </a:prstGeom>
          <a:noFill/>
          <a:ln/>
        </p:spPr>
        <p:txBody>
          <a:bodyPr wrap="square" lIns="0" tIns="0" rIns="0" bIns="0" rtlCol="0" anchor="t"/>
          <a:lstStyle/>
          <a:p>
            <a:pPr algn="l" indent="0" marL="0">
              <a:lnSpc>
                <a:spcPts val="1650"/>
              </a:lnSpc>
              <a:buNone/>
            </a:pPr>
            <a:r>
              <a:rPr lang="en-US" sz="1200" b="1" dirty="0">
                <a:solidFill>
                  <a:srgbClr val="000000"/>
                </a:solidFill>
                <a:latin typeface="Heebo" pitchFamily="34" charset="0"/>
                <a:ea typeface="Heebo" pitchFamily="34" charset="-122"/>
                <a:cs typeface="Heebo" pitchFamily="34" charset="-120"/>
              </a:rPr>
              <a:t>Instructor Notes:</a:t>
            </a:r>
            <a:pPr algn="l" indent="0" marL="0">
              <a:lnSpc>
                <a:spcPts val="1650"/>
              </a:lnSpc>
              <a:buNone/>
            </a:pPr>
            <a:r>
              <a:rPr lang="en-US" sz="1200" dirty="0">
                <a:solidFill>
                  <a:srgbClr val="000000"/>
                </a:solidFill>
                <a:latin typeface="Heebo" pitchFamily="34" charset="0"/>
                <a:ea typeface="Heebo" pitchFamily="34" charset="-122"/>
                <a:cs typeface="Heebo" pitchFamily="34" charset="-120"/>
              </a:rPr>
              <a:t> This is the experiential portion of the course. Create an atmosphere of safety, grace, and expectancy. Make it clear that there is no pressure to "perform." This is practice, not performance. It is play in the Father's house, not an exam.</a:t>
            </a:r>
            <a:endParaRPr lang="en-US" sz="1200" dirty="0"/>
          </a:p>
        </p:txBody>
      </p:sp>
      <p:sp>
        <p:nvSpPr>
          <p:cNvPr id="9" name="Text 6"/>
          <p:cNvSpPr/>
          <p:nvPr/>
        </p:nvSpPr>
        <p:spPr>
          <a:xfrm>
            <a:off x="499121" y="2891474"/>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Setting the Atmosphere</a:t>
            </a:r>
            <a:endParaRPr lang="en-US" sz="1200" dirty="0"/>
          </a:p>
        </p:txBody>
      </p:sp>
      <p:sp>
        <p:nvSpPr>
          <p:cNvPr id="10" name="Text 7"/>
          <p:cNvSpPr/>
          <p:nvPr/>
        </p:nvSpPr>
        <p:spPr>
          <a:xfrm>
            <a:off x="499121" y="3201751"/>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"We have covered a lot of ground together. Now I want to invite us into something beautiful — simply practicing what it is to listen and share. There is no pressure here. The Father is not grading us. He is delighting in us. He is a Father who smiles when His children take their first steps, even wobbly ones."</a:t>
            </a:r>
            <a:endParaRPr lang="en-US" sz="1200" dirty="0"/>
          </a:p>
        </p:txBody>
      </p:sp>
      <p:sp>
        <p:nvSpPr>
          <p:cNvPr id="11" name="Text 8"/>
          <p:cNvSpPr/>
          <p:nvPr/>
        </p:nvSpPr>
        <p:spPr>
          <a:xfrm>
            <a:off x="499121" y="4148205"/>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Remind participants of the safe boundaries:</a:t>
            </a:r>
            <a:endParaRPr lang="en-US" sz="1200" dirty="0"/>
          </a:p>
        </p:txBody>
      </p:sp>
      <p:sp>
        <p:nvSpPr>
          <p:cNvPr id="12" name="Text 9"/>
          <p:cNvSpPr/>
          <p:nvPr/>
        </p:nvSpPr>
        <p:spPr>
          <a:xfrm>
            <a:off x="499121" y="4458482"/>
            <a:ext cx="6774158" cy="1849205"/>
          </a:xfrm>
          <a:prstGeom prst="rect">
            <a:avLst/>
          </a:prstGeom>
          <a:noFill/>
          <a:ln/>
        </p:spPr>
        <p:txBody>
          <a:bodyPr wrap="square" lIns="0" tIns="0" rIns="0" bIns="0" rtlCol="0" anchor="t"/>
          <a:lstStyle/>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We speak to edify, exhort, and comfort.</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We use humble language: "I sense..." or "I believe the Lord may be saying..."</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We do not give directional words about marriage, moves, or major decisions.</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We do not use fear or condemnation.</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We hold everything loosely and invite testing.</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If nothing comes to mind, that is perfectly fine. Silence is not failure. Sometimes the most prophetic act is simply to sit with someone in the presence of God and let His love flow without words.</a:t>
            </a:r>
            <a:endParaRPr lang="en-US" sz="950" dirty="0"/>
          </a:p>
        </p:txBody>
      </p:sp>
      <p:sp>
        <p:nvSpPr>
          <p:cNvPr id="13" name="Text 10"/>
          <p:cNvSpPr/>
          <p:nvPr/>
        </p:nvSpPr>
        <p:spPr>
          <a:xfrm>
            <a:off x="499121" y="6405906"/>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Exercise 1: Listening Prayer (5 Minutes)</a:t>
            </a:r>
            <a:endParaRPr lang="en-US" sz="1200" dirty="0"/>
          </a:p>
        </p:txBody>
      </p:sp>
      <p:sp>
        <p:nvSpPr>
          <p:cNvPr id="14" name="Text 11"/>
          <p:cNvSpPr/>
          <p:nvPr/>
        </p:nvSpPr>
        <p:spPr>
          <a:xfrm>
            <a:off x="499121" y="6716183"/>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"Let us begin with a few minutes of silent listening prayer. I am going to play some quiet worship music. I invite you to close your eyes, quiet your heart, and simply say to the Lord: 'Father, I am here. I am listening. Speak, Lord — Your child hears.'"</a:t>
            </a:r>
            <a:endParaRPr lang="en-US" sz="1200" dirty="0"/>
          </a:p>
        </p:txBody>
      </p:sp>
      <p:sp>
        <p:nvSpPr>
          <p:cNvPr id="15" name="Text 12"/>
          <p:cNvSpPr/>
          <p:nvPr/>
        </p:nvSpPr>
        <p:spPr>
          <a:xfrm>
            <a:off x="499121" y="7450578"/>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"As you wait on Him, pay attention to any Scripture that comes to mind, any picture, image, or scene, any word, phrase, or impression, any sense of something — a burden, a joy, a warmth, any memory or song that seems highlighted."</a:t>
            </a:r>
            <a:endParaRPr lang="en-US" sz="1200" dirty="0"/>
          </a:p>
        </p:txBody>
      </p:sp>
      <p:sp>
        <p:nvSpPr>
          <p:cNvPr id="16" name="Text 13"/>
          <p:cNvSpPr/>
          <p:nvPr/>
        </p:nvSpPr>
        <p:spPr>
          <a:xfrm>
            <a:off x="499121" y="8184972"/>
            <a:ext cx="6774158"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"Write down whatever you receive in your Student Key Manual. Do not edit it. Do not judge it. Simply record it."</a:t>
            </a:r>
            <a:endParaRPr lang="en-US" sz="1200" dirty="0"/>
          </a:p>
        </p:txBody>
      </p:sp>
      <p:sp>
        <p:nvSpPr>
          <p:cNvPr id="17" name="Text 14"/>
          <p:cNvSpPr/>
          <p:nvPr/>
        </p:nvSpPr>
        <p:spPr>
          <a:xfrm>
            <a:off x="499121" y="8707308"/>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Play worship music. Allow 3-4 minutes of quiet. Then gently call the group back.</a:t>
            </a:r>
            <a:endParaRPr lang="en-US" sz="1200" dirty="0"/>
          </a:p>
        </p:txBody>
      </p:sp>
      <p:sp>
        <p:nvSpPr>
          <p:cNvPr id="18" name="Text 15"/>
          <p:cNvSpPr/>
          <p:nvPr/>
        </p:nvSpPr>
        <p:spPr>
          <a:xfrm>
            <a:off x="499121" y="9017586"/>
            <a:ext cx="6774158"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"Thank you for waiting on the Lord. Whatever you received — or did not receive — is perfectly welcome. There is no wrong experience here."</a:t>
            </a:r>
            <a:endParaRPr 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p:nvPr/>
        </p:nvSpPr>
        <p:spPr>
          <a:xfrm>
            <a:off x="499121" y="558449"/>
            <a:ext cx="6774158" cy="152925"/>
          </a:xfrm>
          <a:prstGeom prst="rect">
            <a:avLst/>
          </a:prstGeom>
          <a:noFill/>
          <a:ln/>
        </p:spPr>
        <p:txBody>
          <a:bodyPr wrap="none" lIns="0" tIns="0" rIns="0" bIns="0" rtlCol="0" anchor="t"/>
          <a:lstStyle/>
          <a:p>
            <a:pPr algn="l" indent="0" marL="0">
              <a:lnSpc>
                <a:spcPts val="1200"/>
              </a:lnSpc>
              <a:buNone/>
            </a:pPr>
            <a:endParaRPr lang="en-US" sz="900" dirty="0"/>
          </a:p>
        </p:txBody>
      </p:sp>
      <p:sp>
        <p:nvSpPr>
          <p:cNvPr id="3" name="Text 1"/>
          <p:cNvSpPr/>
          <p:nvPr/>
        </p:nvSpPr>
        <p:spPr>
          <a:xfrm>
            <a:off x="499121" y="786635"/>
            <a:ext cx="3049503" cy="217245"/>
          </a:xfrm>
          <a:prstGeom prst="rect">
            <a:avLst/>
          </a:prstGeom>
          <a:noFill/>
          <a:ln/>
        </p:spPr>
        <p:txBody>
          <a:bodyPr wrap="none" lIns="0" tIns="0" rIns="0" bIns="0" rtlCol="0" anchor="t"/>
          <a:lstStyle/>
          <a:p>
            <a:pPr algn="l" indent="0" marL="0">
              <a:lnSpc>
                <a:spcPts val="1700"/>
              </a:lnSpc>
              <a:buNone/>
            </a:pPr>
            <a:r>
              <a:rPr lang="en-US" sz="1350" u="sng" dirty="0">
                <a:solidFill>
                  <a:srgbClr val="152D47"/>
                </a:solidFill>
                <a:latin typeface="Crimson Pro Semi Bold" pitchFamily="34" charset="0"/>
                <a:ea typeface="Crimson Pro Semi Bold" pitchFamily="34" charset="-122"/>
                <a:cs typeface="Crimson Pro Semi Bold" pitchFamily="34" charset="-120"/>
              </a:rPr>
              <a:t>Exercise 2: Partner Practice and Journaling</a:t>
            </a:r>
            <a:endParaRPr lang="en-US" sz="1350" dirty="0"/>
          </a:p>
        </p:txBody>
      </p:sp>
      <p:sp>
        <p:nvSpPr>
          <p:cNvPr id="4" name="Text 2"/>
          <p:cNvSpPr/>
          <p:nvPr/>
        </p:nvSpPr>
        <p:spPr>
          <a:xfrm>
            <a:off x="499121" y="1116834"/>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Exercise 2: Partner Practice (7 Minutes)</a:t>
            </a:r>
            <a:endParaRPr lang="en-US" sz="1100" dirty="0"/>
          </a:p>
        </p:txBody>
      </p:sp>
      <p:sp>
        <p:nvSpPr>
          <p:cNvPr id="5" name="Text 3"/>
          <p:cNvSpPr/>
          <p:nvPr/>
        </p:nvSpPr>
        <p:spPr>
          <a:xfrm>
            <a:off x="499121" y="1392643"/>
            <a:ext cx="6774158" cy="382250"/>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"Now I would like to invite you to turn to the person next to you. If you are at the end of a row, simply form a group of three. We are going to practice listening on behalf of another person."</a:t>
            </a:r>
            <a:endParaRPr lang="en-US" sz="1100" dirty="0"/>
          </a:p>
        </p:txBody>
      </p:sp>
      <p:sp>
        <p:nvSpPr>
          <p:cNvPr id="6" name="Text 4"/>
          <p:cNvSpPr/>
          <p:nvPr/>
        </p:nvSpPr>
        <p:spPr>
          <a:xfrm>
            <a:off x="499121" y="1859577"/>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Here is what I invite you to do:</a:t>
            </a:r>
            <a:endParaRPr lang="en-US" sz="1100" dirty="0"/>
          </a:p>
        </p:txBody>
      </p:sp>
      <p:sp>
        <p:nvSpPr>
          <p:cNvPr id="7" name="Text 5"/>
          <p:cNvSpPr/>
          <p:nvPr/>
        </p:nvSpPr>
        <p:spPr>
          <a:xfrm>
            <a:off x="499121" y="2135386"/>
            <a:ext cx="6774158" cy="1634237"/>
          </a:xfrm>
          <a:prstGeom prst="rect">
            <a:avLst/>
          </a:prstGeom>
          <a:noFill/>
          <a:ln/>
        </p:spPr>
        <p:txBody>
          <a:bodyPr wrap="square" lIns="0" tIns="0" rIns="0" bIns="0" rtlCol="0" anchor="t"/>
          <a:lstStyle/>
          <a:p>
            <a:pPr algn="l" marL="342900" indent="-342900">
              <a:lnSpc>
                <a:spcPts val="1200"/>
              </a:lnSpc>
              <a:buSzPct val="100000"/>
              <a:buFont typeface="+mj-lt"/>
              <a:buAutoNum type="arabicPeriod" startAt="1"/>
            </a:pPr>
            <a:r>
              <a:rPr lang="en-US" sz="900" dirty="0">
                <a:solidFill>
                  <a:srgbClr val="4C4C4D"/>
                </a:solidFill>
                <a:latin typeface="Heebo" pitchFamily="34" charset="0"/>
                <a:ea typeface="Heebo" pitchFamily="34" charset="-122"/>
                <a:cs typeface="Heebo" pitchFamily="34" charset="-120"/>
              </a:rPr>
              <a:t>One person will share their first name — just their name, nothing else.</a:t>
            </a:r>
            <a:endParaRPr lang="en-US" sz="900" dirty="0"/>
          </a:p>
          <a:p>
            <a:pPr algn="l" marL="342900" indent="-342900">
              <a:lnSpc>
                <a:spcPts val="1200"/>
              </a:lnSpc>
              <a:buSzPct val="100000"/>
              <a:buFont typeface="+mj-lt"/>
              <a:buAutoNum type="arabicPeriod" startAt="2"/>
            </a:pPr>
            <a:r>
              <a:rPr lang="en-US" sz="900" dirty="0">
                <a:solidFill>
                  <a:srgbClr val="4C4C4D"/>
                </a:solidFill>
                <a:latin typeface="Heebo" pitchFamily="34" charset="0"/>
                <a:ea typeface="Heebo" pitchFamily="34" charset="-122"/>
                <a:cs typeface="Heebo" pitchFamily="34" charset="-120"/>
              </a:rPr>
              <a:t>The other person will then take about 60-90 seconds to quietly pray and listen for anything the Lord might want to say to their partner.</a:t>
            </a:r>
            <a:endParaRPr lang="en-US" sz="900" dirty="0"/>
          </a:p>
          <a:p>
            <a:pPr algn="l" marL="342900" indent="-342900">
              <a:lnSpc>
                <a:spcPts val="1200"/>
              </a:lnSpc>
              <a:buSzPct val="100000"/>
              <a:buFont typeface="+mj-lt"/>
              <a:buAutoNum type="arabicPeriod" startAt="3"/>
            </a:pPr>
            <a:r>
              <a:rPr lang="en-US" sz="900" dirty="0">
                <a:solidFill>
                  <a:srgbClr val="4C4C4D"/>
                </a:solidFill>
                <a:latin typeface="Heebo" pitchFamily="34" charset="0"/>
                <a:ea typeface="Heebo" pitchFamily="34" charset="-122"/>
                <a:cs typeface="Heebo" pitchFamily="34" charset="-120"/>
              </a:rPr>
              <a:t>Then share whatever you received — a Scripture, a picture, a word, a sense. Use gentle language. Offer it with open hands.</a:t>
            </a:r>
            <a:endParaRPr lang="en-US" sz="900" dirty="0"/>
          </a:p>
          <a:p>
            <a:pPr algn="l" marL="342900" indent="-342900">
              <a:lnSpc>
                <a:spcPts val="1200"/>
              </a:lnSpc>
              <a:buSzPct val="100000"/>
              <a:buFont typeface="+mj-lt"/>
              <a:buAutoNum type="arabicPeriod" startAt="4"/>
            </a:pPr>
            <a:r>
              <a:rPr lang="en-US" sz="900" dirty="0">
                <a:solidFill>
                  <a:srgbClr val="4C4C4D"/>
                </a:solidFill>
                <a:latin typeface="Heebo" pitchFamily="34" charset="0"/>
                <a:ea typeface="Heebo" pitchFamily="34" charset="-122"/>
                <a:cs typeface="Heebo" pitchFamily="34" charset="-120"/>
              </a:rPr>
              <a:t>Then switch roles.</a:t>
            </a:r>
            <a:endParaRPr lang="en-US" sz="900" dirty="0"/>
          </a:p>
          <a:p>
            <a:pPr algn="l" marL="342900" indent="-342900">
              <a:lnSpc>
                <a:spcPts val="1200"/>
              </a:lnSpc>
              <a:buSzPct val="100000"/>
              <a:buFont typeface="+mj-lt"/>
              <a:buAutoNum type="arabicPeriod" startAt="5"/>
            </a:pPr>
            <a:r>
              <a:rPr lang="en-US" sz="900" dirty="0">
                <a:solidFill>
                  <a:srgbClr val="4C4C4D"/>
                </a:solidFill>
                <a:latin typeface="Heebo" pitchFamily="34" charset="0"/>
                <a:ea typeface="Heebo" pitchFamily="34" charset="-122"/>
                <a:cs typeface="Heebo" pitchFamily="34" charset="-120"/>
              </a:rPr>
              <a:t>If nothing comes, simply pray a blessing over your partner. That is always prophetic — speaking life and God's goodness over another person.</a:t>
            </a:r>
            <a:endParaRPr lang="en-US" sz="900" dirty="0"/>
          </a:p>
        </p:txBody>
      </p:sp>
      <p:sp>
        <p:nvSpPr>
          <p:cNvPr id="8" name="Text 6"/>
          <p:cNvSpPr/>
          <p:nvPr/>
        </p:nvSpPr>
        <p:spPr>
          <a:xfrm>
            <a:off x="499121" y="3854308"/>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Example language to model:</a:t>
            </a:r>
            <a:endParaRPr lang="en-US" sz="1100" dirty="0"/>
          </a:p>
        </p:txBody>
      </p:sp>
      <p:sp>
        <p:nvSpPr>
          <p:cNvPr id="9" name="Text 7"/>
          <p:cNvSpPr/>
          <p:nvPr/>
        </p:nvSpPr>
        <p:spPr>
          <a:xfrm>
            <a:off x="672874" y="4214801"/>
            <a:ext cx="6600405"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"As I was praying for you, I had a picture of a garden coming into bloom. I am not entirely sure what it means, but I sense the Lord may be saying that this is a season of new growth for you — things that have been planted in the hidden place are beginning to come to the surface."</a:t>
            </a:r>
            <a:endParaRPr lang="en-US" sz="1100" dirty="0"/>
          </a:p>
        </p:txBody>
      </p:sp>
      <p:sp>
        <p:nvSpPr>
          <p:cNvPr id="10" name="Shape 8"/>
          <p:cNvSpPr/>
          <p:nvPr/>
        </p:nvSpPr>
        <p:spPr>
          <a:xfrm>
            <a:off x="499121" y="4130117"/>
            <a:ext cx="16193" cy="742743"/>
          </a:xfrm>
          <a:prstGeom prst="rect">
            <a:avLst/>
          </a:prstGeom>
          <a:solidFill>
            <a:srgbClr val="2150FE"/>
          </a:solidFill>
          <a:ln/>
        </p:spPr>
      </p:sp>
      <p:sp>
        <p:nvSpPr>
          <p:cNvPr id="11" name="Text 9"/>
          <p:cNvSpPr/>
          <p:nvPr/>
        </p:nvSpPr>
        <p:spPr>
          <a:xfrm>
            <a:off x="672874" y="5042228"/>
            <a:ext cx="6600405" cy="382250"/>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"I felt drawn to Jeremiah 29:11. I believe the Father wants you to know that He is with you in this season and His plans for you are good."</a:t>
            </a:r>
            <a:endParaRPr lang="en-US" sz="1100" dirty="0"/>
          </a:p>
        </p:txBody>
      </p:sp>
      <p:sp>
        <p:nvSpPr>
          <p:cNvPr id="12" name="Shape 10"/>
          <p:cNvSpPr/>
          <p:nvPr/>
        </p:nvSpPr>
        <p:spPr>
          <a:xfrm>
            <a:off x="499121" y="4957544"/>
            <a:ext cx="16193" cy="551618"/>
          </a:xfrm>
          <a:prstGeom prst="rect">
            <a:avLst/>
          </a:prstGeom>
          <a:solidFill>
            <a:srgbClr val="2150FE"/>
          </a:solidFill>
          <a:ln/>
        </p:spPr>
      </p:sp>
      <p:sp>
        <p:nvSpPr>
          <p:cNvPr id="13" name="Text 11"/>
          <p:cNvSpPr/>
          <p:nvPr/>
        </p:nvSpPr>
        <p:spPr>
          <a:xfrm>
            <a:off x="499121" y="5593847"/>
            <a:ext cx="6774158"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Allow 5-6 minutes for partner practice. Walk around the room prayerfully, available if needed, but not hovering. Let the Holy Spirit lead. If someone is saying something doctrinally concerning, gently and privately redirect.</a:t>
            </a:r>
            <a:endParaRPr lang="en-US" sz="1100" dirty="0"/>
          </a:p>
        </p:txBody>
      </p:sp>
      <p:sp>
        <p:nvSpPr>
          <p:cNvPr id="14" name="Text 12"/>
          <p:cNvSpPr/>
          <p:nvPr/>
        </p:nvSpPr>
        <p:spPr>
          <a:xfrm>
            <a:off x="499121" y="6251905"/>
            <a:ext cx="6774158"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"How was that? I want you to know — whether this felt natural or awkward, whether you received something powerful or simply prayed a blessing — you did something beautiful. You positioned yourself to be a vessel of the Father's love. That is what prophetic ministry is."</a:t>
            </a:r>
            <a:endParaRPr lang="en-US" sz="1100" dirty="0"/>
          </a:p>
        </p:txBody>
      </p:sp>
      <p:sp>
        <p:nvSpPr>
          <p:cNvPr id="15" name="Text 13"/>
          <p:cNvSpPr/>
          <p:nvPr/>
        </p:nvSpPr>
        <p:spPr>
          <a:xfrm>
            <a:off x="499121" y="6909964"/>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Exercise 3: Journaling Reflection (3 Minutes)</a:t>
            </a:r>
            <a:endParaRPr lang="en-US" sz="1100" dirty="0"/>
          </a:p>
        </p:txBody>
      </p:sp>
      <p:sp>
        <p:nvSpPr>
          <p:cNvPr id="16" name="Text 14"/>
          <p:cNvSpPr/>
          <p:nvPr/>
        </p:nvSpPr>
        <p:spPr>
          <a:xfrm>
            <a:off x="499121" y="7185773"/>
            <a:ext cx="6774158" cy="764499"/>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"In your Student Key Manual, you will find space for personal journaling. I would like to invite you to take a couple of minutes and write down what you received during listening prayer, what you shared with your partner, what your partner shared with you, any impressions or thoughts that have surfaced during this course, and one thing you want to take away and continue to practice."</a:t>
            </a:r>
            <a:endParaRPr lang="en-US" sz="1100" dirty="0"/>
          </a:p>
        </p:txBody>
      </p:sp>
      <p:sp>
        <p:nvSpPr>
          <p:cNvPr id="17" name="Text 15"/>
          <p:cNvSpPr/>
          <p:nvPr/>
        </p:nvSpPr>
        <p:spPr>
          <a:xfrm>
            <a:off x="499121" y="8034957"/>
            <a:ext cx="6774158"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"Journaling is one of the most valuable disciplines in prophetic growth. When we write things down, we create a record that we can return to. We can track how God speaks to us, what symbols He uses, how His words unfold over time."</a:t>
            </a:r>
            <a:endParaRPr lang="en-US" sz="1100" dirty="0"/>
          </a:p>
        </p:txBody>
      </p:sp>
      <p:sp>
        <p:nvSpPr>
          <p:cNvPr id="18" name="Shape 16"/>
          <p:cNvSpPr/>
          <p:nvPr/>
        </p:nvSpPr>
        <p:spPr>
          <a:xfrm>
            <a:off x="499121" y="8693015"/>
            <a:ext cx="6774158" cy="612017"/>
          </a:xfrm>
          <a:prstGeom prst="roundRect">
            <a:avLst>
              <a:gd name="adj" fmla="val 2840"/>
            </a:avLst>
          </a:prstGeom>
          <a:solidFill>
            <a:srgbClr val="B3C3FF"/>
          </a:solidFill>
          <a:ln/>
        </p:spPr>
      </p:sp>
      <p:pic>
        <p:nvPicPr>
          <p:cNvPr id="19" name="Image 0" descr="preencoded.png">    </p:cNvPr>
          <p:cNvPicPr>
            <a:picLocks noChangeAspect="1"/>
          </p:cNvPicPr>
          <p:nvPr/>
        </p:nvPicPr>
        <p:blipFill>
          <a:blip r:embed="rId1"/>
          <a:stretch>
            <a:fillRect/>
          </a:stretch>
        </p:blipFill>
        <p:spPr>
          <a:xfrm>
            <a:off x="614935" y="8808120"/>
            <a:ext cx="181027" cy="144767"/>
          </a:xfrm>
          <a:prstGeom prst="rect">
            <a:avLst/>
          </a:prstGeom>
        </p:spPr>
      </p:pic>
      <p:sp>
        <p:nvSpPr>
          <p:cNvPr id="20" name="Text 17"/>
          <p:cNvSpPr/>
          <p:nvPr/>
        </p:nvSpPr>
        <p:spPr>
          <a:xfrm>
            <a:off x="911777" y="8797179"/>
            <a:ext cx="6245688" cy="382250"/>
          </a:xfrm>
          <a:prstGeom prst="rect">
            <a:avLst/>
          </a:prstGeom>
          <a:noFill/>
          <a:ln/>
        </p:spPr>
        <p:txBody>
          <a:bodyPr wrap="square" lIns="0" tIns="0" rIns="0" bIns="0" rtlCol="0" anchor="t"/>
          <a:lstStyle/>
          <a:p>
            <a:pPr algn="l" indent="0" marL="0">
              <a:lnSpc>
                <a:spcPts val="1500"/>
              </a:lnSpc>
              <a:buNone/>
            </a:pPr>
            <a:r>
              <a:rPr lang="en-US" sz="1100" b="1" dirty="0">
                <a:solidFill>
                  <a:srgbClr val="000000"/>
                </a:solidFill>
                <a:latin typeface="Heebo" pitchFamily="34" charset="0"/>
                <a:ea typeface="Heebo" pitchFamily="34" charset="-122"/>
                <a:cs typeface="Heebo" pitchFamily="34" charset="-120"/>
              </a:rPr>
              <a:t>Transition to Closing:</a:t>
            </a:r>
            <a:pPr algn="l" indent="0" marL="0">
              <a:lnSpc>
                <a:spcPts val="1500"/>
              </a:lnSpc>
              <a:buNone/>
            </a:pPr>
            <a:r>
              <a:rPr lang="en-US" sz="1100" dirty="0">
                <a:solidFill>
                  <a:srgbClr val="000000"/>
                </a:solidFill>
                <a:latin typeface="Heebo" pitchFamily="34" charset="0"/>
                <a:ea typeface="Heebo" pitchFamily="34" charset="-122"/>
                <a:cs typeface="Heebo" pitchFamily="34" charset="-120"/>
              </a:rPr>
              <a:t> "We have covered so much ground together, and I am deeply grateful for the way each of you has engaged with open hearts. Let us move into our closing time together."</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99121" y="490714"/>
            <a:ext cx="3845339" cy="284031"/>
          </a:xfrm>
          <a:prstGeom prst="rect">
            <a:avLst/>
          </a:prstGeom>
          <a:noFill/>
          <a:ln/>
        </p:spPr>
        <p:txBody>
          <a:bodyPr wrap="none" lIns="0" tIns="0" rIns="0" bIns="0" rtlCol="0" anchor="t"/>
          <a:lstStyle/>
          <a:p>
            <a:pPr algn="l" indent="0" marL="0">
              <a:lnSpc>
                <a:spcPts val="2200"/>
              </a:lnSpc>
              <a:buNone/>
            </a:pPr>
            <a:r>
              <a:rPr lang="en-US" sz="1750" u="sng" dirty="0">
                <a:solidFill>
                  <a:srgbClr val="152D47"/>
                </a:solidFill>
                <a:latin typeface="Crimson Pro Semi Bold" pitchFamily="34" charset="0"/>
                <a:ea typeface="Crimson Pro Semi Bold" pitchFamily="34" charset="-122"/>
                <a:cs typeface="Crimson Pro Semi Bold" pitchFamily="34" charset="-120"/>
              </a:rPr>
              <a:t>PRE-CLASS INSTRUCTOR PREPARATION</a:t>
            </a:r>
            <a:endParaRPr lang="en-US" sz="1750" dirty="0"/>
          </a:p>
        </p:txBody>
      </p:sp>
      <p:sp>
        <p:nvSpPr>
          <p:cNvPr id="3" name="Text 1"/>
          <p:cNvSpPr/>
          <p:nvPr/>
        </p:nvSpPr>
        <p:spPr>
          <a:xfrm>
            <a:off x="499121" y="1032276"/>
            <a:ext cx="6774158" cy="280236"/>
          </a:xfrm>
          <a:prstGeom prst="rect">
            <a:avLst/>
          </a:prstGeom>
          <a:noFill/>
          <a:ln/>
        </p:spPr>
        <p:txBody>
          <a:bodyPr wrap="non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Materials Needed</a:t>
            </a:r>
            <a:endParaRPr lang="en-US" sz="1450" dirty="0"/>
          </a:p>
        </p:txBody>
      </p:sp>
      <p:sp>
        <p:nvSpPr>
          <p:cNvPr id="4" name="Text 2"/>
          <p:cNvSpPr/>
          <p:nvPr/>
        </p:nvSpPr>
        <p:spPr>
          <a:xfrm>
            <a:off x="499121" y="1457342"/>
            <a:ext cx="6774158" cy="3162603"/>
          </a:xfrm>
          <a:prstGeom prst="rect">
            <a:avLst/>
          </a:prstGeom>
          <a:noFill/>
          <a:ln/>
        </p:spPr>
        <p:txBody>
          <a:bodyPr wrap="square" lIns="0" tIns="0" rIns="0" bIns="0" rtlCol="0" anchor="t"/>
          <a:lstStyle/>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Bibles (encourage attendees to bring their own; NKJV preferred for uniformity)</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Student Key Manuals (one per participant)</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Pens or pencils</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Whiteboard or large pad with markers</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Soft instrumental worship music (for prayer and practice exercises)</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Tissues (the Father's presence often brings tears of healing)</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Water and light refreshments for breaks</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Name tags for participants</a:t>
            </a:r>
            <a:endParaRPr lang="en-US" sz="1150" dirty="0"/>
          </a:p>
          <a:p>
            <a:pPr algn="l" marL="342900" indent="-342900">
              <a:lnSpc>
                <a:spcPts val="1750"/>
              </a:lnSpc>
              <a:buSzPct val="100000"/>
              <a:buChar char="•"/>
            </a:pPr>
            <a:r>
              <a:rPr lang="en-US" sz="1150" dirty="0">
                <a:solidFill>
                  <a:srgbClr val="4C4C4D"/>
                </a:solidFill>
                <a:latin typeface="Heebo" pitchFamily="34" charset="0"/>
                <a:ea typeface="Heebo" pitchFamily="34" charset="-122"/>
                <a:cs typeface="Heebo" pitchFamily="34" charset="-120"/>
              </a:rPr>
              <a:t>A posture of expectancy and surrender</a:t>
            </a:r>
            <a:endParaRPr lang="en-US" sz="1150" dirty="0"/>
          </a:p>
        </p:txBody>
      </p:sp>
      <p:sp>
        <p:nvSpPr>
          <p:cNvPr id="5" name="Text 3"/>
          <p:cNvSpPr/>
          <p:nvPr/>
        </p:nvSpPr>
        <p:spPr>
          <a:xfrm>
            <a:off x="499121" y="4764775"/>
            <a:ext cx="6774158" cy="280236"/>
          </a:xfrm>
          <a:prstGeom prst="rect">
            <a:avLst/>
          </a:prstGeom>
          <a:noFill/>
          <a:ln/>
        </p:spPr>
        <p:txBody>
          <a:bodyPr wrap="non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Room Setup</a:t>
            </a:r>
            <a:endParaRPr lang="en-US" sz="1450" dirty="0"/>
          </a:p>
        </p:txBody>
      </p:sp>
      <p:sp>
        <p:nvSpPr>
          <p:cNvPr id="6" name="Text 4"/>
          <p:cNvSpPr/>
          <p:nvPr/>
        </p:nvSpPr>
        <p:spPr>
          <a:xfrm>
            <a:off x="499121" y="5189841"/>
            <a:ext cx="6774158" cy="1120945"/>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Arrive at least 30 minutes early to complete setup and dedicate time for personal prayer preparation. Test any audio equipment. The spiritual atmosphere you create before participants arrive sets the tone for the entire gathering.</a:t>
            </a:r>
            <a:endParaRPr lang="en-US" sz="1450" dirty="0"/>
          </a:p>
        </p:txBody>
      </p:sp>
      <p:sp>
        <p:nvSpPr>
          <p:cNvPr id="7" name="Text 5"/>
          <p:cNvSpPr/>
          <p:nvPr/>
        </p:nvSpPr>
        <p:spPr>
          <a:xfrm>
            <a:off x="499121" y="6455616"/>
            <a:ext cx="6774158" cy="280236"/>
          </a:xfrm>
          <a:prstGeom prst="rect">
            <a:avLst/>
          </a:prstGeom>
          <a:noFill/>
          <a:ln/>
        </p:spPr>
        <p:txBody>
          <a:bodyPr wrap="non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Instructor Pre-Class Prayer</a:t>
            </a:r>
            <a:endParaRPr lang="en-US" sz="1450" dirty="0"/>
          </a:p>
        </p:txBody>
      </p:sp>
      <p:sp>
        <p:nvSpPr>
          <p:cNvPr id="8" name="Text 6"/>
          <p:cNvSpPr/>
          <p:nvPr/>
        </p:nvSpPr>
        <p:spPr>
          <a:xfrm>
            <a:off x="726385" y="7025512"/>
            <a:ext cx="6546893" cy="2241890"/>
          </a:xfrm>
          <a:prstGeom prst="rect">
            <a:avLst/>
          </a:prstGeom>
          <a:noFill/>
          <a:ln/>
        </p:spPr>
        <p:txBody>
          <a:bodyPr wrap="square" lIns="0" tIns="0" rIns="0" bIns="0" rtlCol="0" anchor="t"/>
          <a:lstStyle/>
          <a:p>
            <a:pPr algn="l" indent="0" marL="0">
              <a:lnSpc>
                <a:spcPts val="2200"/>
              </a:lnSpc>
              <a:buNone/>
            </a:pPr>
            <a:r>
              <a:rPr lang="en-US" sz="1450" dirty="0">
                <a:solidFill>
                  <a:srgbClr val="4C4C4D"/>
                </a:solidFill>
                <a:latin typeface="Heebo" pitchFamily="34" charset="0"/>
                <a:ea typeface="Heebo" pitchFamily="34" charset="-122"/>
                <a:cs typeface="Heebo" pitchFamily="34" charset="-120"/>
              </a:rPr>
              <a:t>"Father, in the name of Jesus, we consecrate this room and this time to Your glory. We ask that Your Holy Spirit would be the true Teacher today. Guard this space from error, from flesh, and from any spirit that is not of You. Let every person leave encouraged, not puffed up. Let accuracy and love be married in every word spoken today. We submit this teaching to the authority of Your written Word. Nothing taught here will supersede, contradict, or add to Scripture. We invite clarity, humility, and hunger for You. In Jesus' name. Amen."</a:t>
            </a:r>
            <a:endParaRPr lang="en-US" sz="1450" dirty="0"/>
          </a:p>
        </p:txBody>
      </p:sp>
      <p:sp>
        <p:nvSpPr>
          <p:cNvPr id="9" name="Shape 7"/>
          <p:cNvSpPr/>
          <p:nvPr/>
        </p:nvSpPr>
        <p:spPr>
          <a:xfrm>
            <a:off x="499121" y="6880682"/>
            <a:ext cx="20241" cy="2531550"/>
          </a:xfrm>
          <a:prstGeom prst="rect">
            <a:avLst/>
          </a:prstGeom>
          <a:solidFill>
            <a:srgbClr val="2150FE"/>
          </a:solidFill>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p:nvPr/>
        </p:nvSpPr>
        <p:spPr>
          <a:xfrm>
            <a:off x="499121" y="558449"/>
            <a:ext cx="6774158" cy="191125"/>
          </a:xfrm>
          <a:prstGeom prst="rect">
            <a:avLst/>
          </a:prstGeom>
          <a:noFill/>
          <a:ln/>
        </p:spPr>
        <p:txBody>
          <a:bodyPr wrap="none" lIns="0" tIns="0" rIns="0" bIns="0" rtlCol="0" anchor="t"/>
          <a:lstStyle/>
          <a:p>
            <a:pPr algn="l" indent="0" marL="0">
              <a:lnSpc>
                <a:spcPts val="1500"/>
              </a:lnSpc>
              <a:buNone/>
            </a:pPr>
            <a:endParaRPr lang="en-US" sz="1100" dirty="0"/>
          </a:p>
        </p:txBody>
      </p:sp>
      <p:sp>
        <p:nvSpPr>
          <p:cNvPr id="3" name="Text 1"/>
          <p:cNvSpPr/>
          <p:nvPr/>
        </p:nvSpPr>
        <p:spPr>
          <a:xfrm>
            <a:off x="499121" y="824834"/>
            <a:ext cx="4168746" cy="217245"/>
          </a:xfrm>
          <a:prstGeom prst="rect">
            <a:avLst/>
          </a:prstGeom>
          <a:noFill/>
          <a:ln/>
        </p:spPr>
        <p:txBody>
          <a:bodyPr wrap="none" lIns="0" tIns="0" rIns="0" bIns="0" rtlCol="0" anchor="t"/>
          <a:lstStyle/>
          <a:p>
            <a:pPr algn="l" indent="0" marL="0">
              <a:lnSpc>
                <a:spcPts val="1700"/>
              </a:lnSpc>
              <a:buNone/>
            </a:pPr>
            <a:r>
              <a:rPr lang="en-US" sz="1350" u="sng" dirty="0">
                <a:solidFill>
                  <a:srgbClr val="152D47"/>
                </a:solidFill>
                <a:latin typeface="Crimson Pro Semi Bold" pitchFamily="34" charset="0"/>
                <a:ea typeface="Crimson Pro Semi Bold" pitchFamily="34" charset="-122"/>
                <a:cs typeface="Crimson Pro Semi Bold" pitchFamily="34" charset="-120"/>
              </a:rPr>
              <a:t>CLOSING: COMMISSIONING PRAYER AND BENEDICTION</a:t>
            </a:r>
            <a:endParaRPr lang="en-US" sz="1350" dirty="0"/>
          </a:p>
        </p:txBody>
      </p:sp>
      <p:sp>
        <p:nvSpPr>
          <p:cNvPr id="4" name="Text 2"/>
          <p:cNvSpPr/>
          <p:nvPr/>
        </p:nvSpPr>
        <p:spPr>
          <a:xfrm>
            <a:off x="499121" y="1155034"/>
            <a:ext cx="6774158" cy="191125"/>
          </a:xfrm>
          <a:prstGeom prst="rect">
            <a:avLst/>
          </a:prstGeom>
          <a:noFill/>
          <a:ln/>
        </p:spPr>
        <p:txBody>
          <a:bodyPr wrap="none" lIns="0" tIns="0" rIns="0" bIns="0" rtlCol="0" anchor="t"/>
          <a:lstStyle/>
          <a:p>
            <a:pPr algn="l" indent="0" marL="0">
              <a:lnSpc>
                <a:spcPts val="1500"/>
              </a:lnSpc>
              <a:buNone/>
            </a:pPr>
            <a:r>
              <a:rPr lang="en-US" sz="1100" b="1" dirty="0">
                <a:solidFill>
                  <a:srgbClr val="4C4C4D"/>
                </a:solidFill>
                <a:latin typeface="Heebo" pitchFamily="34" charset="0"/>
                <a:ea typeface="Heebo" pitchFamily="34" charset="-122"/>
                <a:cs typeface="Heebo" pitchFamily="34" charset="-120"/>
              </a:rPr>
              <a:t>Time: 15 Minutes (2:45–3:00)</a:t>
            </a:r>
            <a:endParaRPr lang="en-US" sz="1100" dirty="0"/>
          </a:p>
        </p:txBody>
      </p:sp>
      <p:sp>
        <p:nvSpPr>
          <p:cNvPr id="5" name="Shape 3"/>
          <p:cNvSpPr/>
          <p:nvPr/>
        </p:nvSpPr>
        <p:spPr>
          <a:xfrm>
            <a:off x="499121" y="1430843"/>
            <a:ext cx="6774158" cy="803141"/>
          </a:xfrm>
          <a:prstGeom prst="roundRect">
            <a:avLst>
              <a:gd name="adj" fmla="val 2164"/>
            </a:avLst>
          </a:prstGeom>
          <a:solidFill>
            <a:srgbClr val="B3C3FF"/>
          </a:solidFill>
          <a:ln/>
        </p:spPr>
      </p:sp>
      <p:pic>
        <p:nvPicPr>
          <p:cNvPr id="6" name="Image 0" descr="preencoded.png">    </p:cNvPr>
          <p:cNvPicPr>
            <a:picLocks noChangeAspect="1"/>
          </p:cNvPicPr>
          <p:nvPr/>
        </p:nvPicPr>
        <p:blipFill>
          <a:blip r:embed="rId1"/>
          <a:stretch>
            <a:fillRect/>
          </a:stretch>
        </p:blipFill>
        <p:spPr>
          <a:xfrm>
            <a:off x="614935" y="1545948"/>
            <a:ext cx="181027" cy="144767"/>
          </a:xfrm>
          <a:prstGeom prst="rect">
            <a:avLst/>
          </a:prstGeom>
        </p:spPr>
      </p:pic>
      <p:sp>
        <p:nvSpPr>
          <p:cNvPr id="7" name="Text 4"/>
          <p:cNvSpPr/>
          <p:nvPr/>
        </p:nvSpPr>
        <p:spPr>
          <a:xfrm>
            <a:off x="911777" y="1535006"/>
            <a:ext cx="6245688" cy="573374"/>
          </a:xfrm>
          <a:prstGeom prst="rect">
            <a:avLst/>
          </a:prstGeom>
          <a:noFill/>
          <a:ln/>
        </p:spPr>
        <p:txBody>
          <a:bodyPr wrap="square" lIns="0" tIns="0" rIns="0" bIns="0" rtlCol="0" anchor="t"/>
          <a:lstStyle/>
          <a:p>
            <a:pPr algn="l" indent="0" marL="0">
              <a:lnSpc>
                <a:spcPts val="1500"/>
              </a:lnSpc>
              <a:buNone/>
            </a:pPr>
            <a:r>
              <a:rPr lang="en-US" sz="1100" b="1" dirty="0">
                <a:solidFill>
                  <a:srgbClr val="000000"/>
                </a:solidFill>
                <a:latin typeface="Heebo" pitchFamily="34" charset="0"/>
                <a:ea typeface="Heebo" pitchFamily="34" charset="-122"/>
                <a:cs typeface="Heebo" pitchFamily="34" charset="-120"/>
              </a:rPr>
              <a:t>Instructor Notes:</a:t>
            </a:r>
            <a:pPr algn="l" indent="0" marL="0">
              <a:lnSpc>
                <a:spcPts val="1500"/>
              </a:lnSpc>
              <a:buNone/>
            </a:pPr>
            <a:r>
              <a:rPr lang="en-US" sz="1100" dirty="0">
                <a:solidFill>
                  <a:srgbClr val="000000"/>
                </a:solidFill>
                <a:latin typeface="Heebo" pitchFamily="34" charset="0"/>
                <a:ea typeface="Heebo" pitchFamily="34" charset="-122"/>
                <a:cs typeface="Heebo" pitchFamily="34" charset="-120"/>
              </a:rPr>
              <a:t> This closing is to be warm, faith-filled, and commissioning. You are not just ending a class — you are sending people out with a fresh awareness of the Father's voice and a fresh invitation to steward it well.</a:t>
            </a:r>
            <a:endParaRPr lang="en-US" sz="1100" dirty="0"/>
          </a:p>
        </p:txBody>
      </p:sp>
      <p:sp>
        <p:nvSpPr>
          <p:cNvPr id="8" name="Text 5"/>
          <p:cNvSpPr/>
          <p:nvPr/>
        </p:nvSpPr>
        <p:spPr>
          <a:xfrm>
            <a:off x="499121" y="2318669"/>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Closing Words</a:t>
            </a:r>
            <a:endParaRPr lang="en-US" sz="1100" dirty="0"/>
          </a:p>
        </p:txBody>
      </p:sp>
      <p:sp>
        <p:nvSpPr>
          <p:cNvPr id="9" name="Text 6"/>
          <p:cNvSpPr/>
          <p:nvPr/>
        </p:nvSpPr>
        <p:spPr>
          <a:xfrm>
            <a:off x="499121" y="2594478"/>
            <a:ext cx="6774158"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"Beloved ones, we began this time together by saying that prophecy is the testimony of Jesus. Let us end where we began. Every word we carry, every picture we see, every dream we dream, every impression we sense — all of it is an opportunity to testify of who Jesus is to a world that is longing to hear His voice."</a:t>
            </a:r>
            <a:endParaRPr lang="en-US" sz="1100" dirty="0"/>
          </a:p>
        </p:txBody>
      </p:sp>
      <p:sp>
        <p:nvSpPr>
          <p:cNvPr id="10" name="Text 7"/>
          <p:cNvSpPr/>
          <p:nvPr/>
        </p:nvSpPr>
        <p:spPr>
          <a:xfrm>
            <a:off x="499121" y="3252536"/>
            <a:ext cx="6774158" cy="382250"/>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"We prophesy because the Father's heart is overflowing with love for His children, and He has graciously invited us to be the voices through which that love is made audible. What a privilege. What a trust."</a:t>
            </a:r>
            <a:endParaRPr lang="en-US" sz="1100" dirty="0"/>
          </a:p>
        </p:txBody>
      </p:sp>
      <p:sp>
        <p:nvSpPr>
          <p:cNvPr id="11" name="Text 8"/>
          <p:cNvSpPr/>
          <p:nvPr/>
        </p:nvSpPr>
        <p:spPr>
          <a:xfrm>
            <a:off x="499121" y="3719470"/>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Remember:</a:t>
            </a:r>
            <a:endParaRPr lang="en-US" sz="1100" dirty="0"/>
          </a:p>
        </p:txBody>
      </p:sp>
      <p:sp>
        <p:nvSpPr>
          <p:cNvPr id="12" name="Text 9"/>
          <p:cNvSpPr/>
          <p:nvPr/>
        </p:nvSpPr>
        <p:spPr>
          <a:xfrm>
            <a:off x="499121" y="3995279"/>
            <a:ext cx="6774158" cy="843428"/>
          </a:xfrm>
          <a:prstGeom prst="rect">
            <a:avLst/>
          </a:prstGeom>
          <a:noFill/>
          <a:ln/>
        </p:spPr>
        <p:txBody>
          <a:bodyPr wrap="square" lIns="0" tIns="0" rIns="0" bIns="0" rtlCol="0" anchor="t"/>
          <a:lstStyle/>
          <a:p>
            <a:pPr algn="l" marL="342900" indent="-342900">
              <a:lnSpc>
                <a:spcPts val="1200"/>
              </a:lnSpc>
              <a:buSzPct val="100000"/>
              <a:buChar char="•"/>
            </a:pPr>
            <a:r>
              <a:rPr lang="en-US" sz="900" dirty="0">
                <a:solidFill>
                  <a:srgbClr val="4C4C4D"/>
                </a:solidFill>
                <a:latin typeface="Heebo" pitchFamily="34" charset="0"/>
                <a:ea typeface="Heebo" pitchFamily="34" charset="-122"/>
                <a:cs typeface="Heebo" pitchFamily="34" charset="-120"/>
              </a:rPr>
              <a:t>Character before gifting. Always.</a:t>
            </a:r>
            <a:endParaRPr lang="en-US" sz="900" dirty="0"/>
          </a:p>
          <a:p>
            <a:pPr algn="l" marL="342900" indent="-342900">
              <a:lnSpc>
                <a:spcPts val="1200"/>
              </a:lnSpc>
              <a:buSzPct val="100000"/>
              <a:buChar char="•"/>
            </a:pPr>
            <a:r>
              <a:rPr lang="en-US" sz="900" dirty="0">
                <a:solidFill>
                  <a:srgbClr val="4C4C4D"/>
                </a:solidFill>
                <a:latin typeface="Heebo" pitchFamily="34" charset="0"/>
                <a:ea typeface="Heebo" pitchFamily="34" charset="-122"/>
                <a:cs typeface="Heebo" pitchFamily="34" charset="-120"/>
              </a:rPr>
              <a:t>Love before words. Always.</a:t>
            </a:r>
            <a:endParaRPr lang="en-US" sz="900" dirty="0"/>
          </a:p>
          <a:p>
            <a:pPr algn="l" marL="342900" indent="-342900">
              <a:lnSpc>
                <a:spcPts val="1200"/>
              </a:lnSpc>
              <a:buSzPct val="100000"/>
              <a:buChar char="•"/>
            </a:pPr>
            <a:r>
              <a:rPr lang="en-US" sz="900" dirty="0">
                <a:solidFill>
                  <a:srgbClr val="4C4C4D"/>
                </a:solidFill>
                <a:latin typeface="Heebo" pitchFamily="34" charset="0"/>
                <a:ea typeface="Heebo" pitchFamily="34" charset="-122"/>
                <a:cs typeface="Heebo" pitchFamily="34" charset="-120"/>
              </a:rPr>
              <a:t>Humility before ministry. Always.</a:t>
            </a:r>
            <a:endParaRPr lang="en-US" sz="900" dirty="0"/>
          </a:p>
          <a:p>
            <a:pPr algn="l" marL="342900" indent="-342900">
              <a:lnSpc>
                <a:spcPts val="1200"/>
              </a:lnSpc>
              <a:buSzPct val="100000"/>
              <a:buChar char="•"/>
            </a:pPr>
            <a:r>
              <a:rPr lang="en-US" sz="900" dirty="0">
                <a:solidFill>
                  <a:srgbClr val="4C4C4D"/>
                </a:solidFill>
                <a:latin typeface="Heebo" pitchFamily="34" charset="0"/>
                <a:ea typeface="Heebo" pitchFamily="34" charset="-122"/>
                <a:cs typeface="Heebo" pitchFamily="34" charset="-120"/>
              </a:rPr>
              <a:t>The secret place before the public space. Always.</a:t>
            </a:r>
            <a:endParaRPr lang="en-US" sz="900" dirty="0"/>
          </a:p>
        </p:txBody>
      </p:sp>
      <p:sp>
        <p:nvSpPr>
          <p:cNvPr id="13" name="Text 10"/>
          <p:cNvSpPr/>
          <p:nvPr/>
        </p:nvSpPr>
        <p:spPr>
          <a:xfrm>
            <a:off x="499121" y="4923392"/>
            <a:ext cx="6774158"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"You are not called to be impressive. You are called to be faithful. And faithfulness looks like daily intimacy with the Father, daily surrender to the Spirit, and daily willingness to be a vessel — clean, available, and filled with love."</a:t>
            </a:r>
            <a:endParaRPr lang="en-US" sz="1100" dirty="0"/>
          </a:p>
        </p:txBody>
      </p:sp>
      <p:sp>
        <p:nvSpPr>
          <p:cNvPr id="14" name="Text 11"/>
          <p:cNvSpPr/>
          <p:nvPr/>
        </p:nvSpPr>
        <p:spPr>
          <a:xfrm>
            <a:off x="499121" y="5581451"/>
            <a:ext cx="6774158" cy="382250"/>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"This training has not made you 'a prophet.' This training has equipped you to begin faithfully stewarding the gift of prophecy as the Holy Spirit leads, under the covering of your local church leadership."</a:t>
            </a:r>
            <a:endParaRPr lang="en-US" sz="1100" dirty="0"/>
          </a:p>
        </p:txBody>
      </p:sp>
      <p:sp>
        <p:nvSpPr>
          <p:cNvPr id="15" name="Text 12"/>
          <p:cNvSpPr/>
          <p:nvPr/>
        </p:nvSpPr>
        <p:spPr>
          <a:xfrm>
            <a:off x="499121" y="6048385"/>
            <a:ext cx="6774158"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Words from the faithful ones who have gone before us:</a:t>
            </a:r>
            <a:endParaRPr lang="en-US" sz="1100" dirty="0"/>
          </a:p>
        </p:txBody>
      </p:sp>
      <p:sp>
        <p:nvSpPr>
          <p:cNvPr id="16" name="Text 13"/>
          <p:cNvSpPr/>
          <p:nvPr/>
        </p:nvSpPr>
        <p:spPr>
          <a:xfrm>
            <a:off x="672874" y="6408878"/>
            <a:ext cx="6600405" cy="382250"/>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Smith Wigglesworth: "God has a plan for every life, and when we yield ourselves to Him and His will, we are of the greatest importance to the Lord. We are each unique and important to God."</a:t>
            </a:r>
            <a:endParaRPr lang="en-US" sz="1100" dirty="0"/>
          </a:p>
        </p:txBody>
      </p:sp>
      <p:sp>
        <p:nvSpPr>
          <p:cNvPr id="17" name="Shape 14"/>
          <p:cNvSpPr/>
          <p:nvPr/>
        </p:nvSpPr>
        <p:spPr>
          <a:xfrm>
            <a:off x="499121" y="6324194"/>
            <a:ext cx="16193" cy="551618"/>
          </a:xfrm>
          <a:prstGeom prst="rect">
            <a:avLst/>
          </a:prstGeom>
          <a:solidFill>
            <a:srgbClr val="2150FE"/>
          </a:solidFill>
          <a:ln/>
        </p:spPr>
      </p:sp>
      <p:sp>
        <p:nvSpPr>
          <p:cNvPr id="18" name="Text 15"/>
          <p:cNvSpPr/>
          <p:nvPr/>
        </p:nvSpPr>
        <p:spPr>
          <a:xfrm>
            <a:off x="672874" y="7045181"/>
            <a:ext cx="6600405" cy="191125"/>
          </a:xfrm>
          <a:prstGeom prst="rect">
            <a:avLst/>
          </a:prstGeom>
          <a:noFill/>
          <a:ln/>
        </p:spPr>
        <p:txBody>
          <a:bodyPr wrap="non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Andrew Murray: "God is ready to assume full responsibility for the life wholly yielded to Him."</a:t>
            </a:r>
            <a:endParaRPr lang="en-US" sz="1100" dirty="0"/>
          </a:p>
        </p:txBody>
      </p:sp>
      <p:sp>
        <p:nvSpPr>
          <p:cNvPr id="19" name="Shape 16"/>
          <p:cNvSpPr/>
          <p:nvPr/>
        </p:nvSpPr>
        <p:spPr>
          <a:xfrm>
            <a:off x="499121" y="6960496"/>
            <a:ext cx="16193" cy="360493"/>
          </a:xfrm>
          <a:prstGeom prst="rect">
            <a:avLst/>
          </a:prstGeom>
          <a:solidFill>
            <a:srgbClr val="2150FE"/>
          </a:solidFill>
          <a:ln/>
        </p:spPr>
      </p:sp>
      <p:sp>
        <p:nvSpPr>
          <p:cNvPr id="20" name="Text 17"/>
          <p:cNvSpPr/>
          <p:nvPr/>
        </p:nvSpPr>
        <p:spPr>
          <a:xfrm>
            <a:off x="672874" y="7490358"/>
            <a:ext cx="6600405" cy="382250"/>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Corrie ten Boom: "Every experience God gives us, every person He puts in our lives, is the perfect preparation for a future that only He can see."</a:t>
            </a:r>
            <a:endParaRPr lang="en-US" sz="1100" dirty="0"/>
          </a:p>
        </p:txBody>
      </p:sp>
      <p:sp>
        <p:nvSpPr>
          <p:cNvPr id="21" name="Shape 18"/>
          <p:cNvSpPr/>
          <p:nvPr/>
        </p:nvSpPr>
        <p:spPr>
          <a:xfrm>
            <a:off x="499121" y="7405674"/>
            <a:ext cx="16193" cy="551618"/>
          </a:xfrm>
          <a:prstGeom prst="rect">
            <a:avLst/>
          </a:prstGeom>
          <a:solidFill>
            <a:srgbClr val="2150FE"/>
          </a:solidFill>
          <a:ln/>
        </p:spPr>
      </p:sp>
      <p:sp>
        <p:nvSpPr>
          <p:cNvPr id="22" name="Text 19"/>
          <p:cNvSpPr/>
          <p:nvPr/>
        </p:nvSpPr>
        <p:spPr>
          <a:xfrm>
            <a:off x="499121" y="8041977"/>
            <a:ext cx="6774158" cy="573374"/>
          </a:xfrm>
          <a:prstGeom prst="rect">
            <a:avLst/>
          </a:prstGeom>
          <a:noFill/>
          <a:ln/>
        </p:spPr>
        <p:txBody>
          <a:bodyPr wrap="square" lIns="0" tIns="0" rIns="0" bIns="0" rtlCol="0" anchor="t"/>
          <a:lstStyle/>
          <a:p>
            <a:pPr algn="l" indent="0" marL="0">
              <a:lnSpc>
                <a:spcPts val="1500"/>
              </a:lnSpc>
              <a:buNone/>
            </a:pPr>
            <a:r>
              <a:rPr lang="en-US" sz="1100" dirty="0">
                <a:solidFill>
                  <a:srgbClr val="4C4C4D"/>
                </a:solidFill>
                <a:latin typeface="Heebo" pitchFamily="34" charset="0"/>
                <a:ea typeface="Heebo" pitchFamily="34" charset="-122"/>
                <a:cs typeface="Heebo" pitchFamily="34" charset="-120"/>
              </a:rPr>
              <a:t>"You are being prepared. The Father is forming something in you that is more precious than any gift — He is forming Christ in you. And from that formation, from that indwelling, the most beautiful, life-giving, authentic prophetic ministry will flow."</a:t>
            </a:r>
            <a:endParaRPr lang="en-US" sz="11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Text 0"/>
          <p:cNvSpPr/>
          <p:nvPr/>
        </p:nvSpPr>
        <p:spPr>
          <a:xfrm>
            <a:off x="499121" y="593360"/>
            <a:ext cx="6774158" cy="205355"/>
          </a:xfrm>
          <a:prstGeom prst="rect">
            <a:avLst/>
          </a:prstGeom>
          <a:noFill/>
          <a:ln/>
        </p:spPr>
        <p:txBody>
          <a:bodyPr wrap="none" lIns="0" tIns="0" rIns="0" bIns="0" rtlCol="0" anchor="t"/>
          <a:lstStyle/>
          <a:p>
            <a:pPr algn="l" indent="0" marL="0">
              <a:lnSpc>
                <a:spcPts val="1600"/>
              </a:lnSpc>
              <a:buNone/>
            </a:pPr>
            <a:endParaRPr lang="en-US" sz="1100" dirty="0"/>
          </a:p>
        </p:txBody>
      </p:sp>
      <p:sp>
        <p:nvSpPr>
          <p:cNvPr id="3" name="Text 1"/>
          <p:cNvSpPr/>
          <p:nvPr/>
        </p:nvSpPr>
        <p:spPr>
          <a:xfrm>
            <a:off x="499121" y="912744"/>
            <a:ext cx="3496441" cy="267334"/>
          </a:xfrm>
          <a:prstGeom prst="rect">
            <a:avLst/>
          </a:prstGeom>
          <a:noFill/>
          <a:ln/>
        </p:spPr>
        <p:txBody>
          <a:bodyPr wrap="none" lIns="0" tIns="0" rIns="0" bIns="0" rtlCol="0" anchor="t"/>
          <a:lstStyle/>
          <a:p>
            <a:pPr algn="l" indent="0" marL="0">
              <a:lnSpc>
                <a:spcPts val="2100"/>
              </a:lnSpc>
              <a:buNone/>
            </a:pPr>
            <a:r>
              <a:rPr lang="en-US" sz="1650" u="sng" dirty="0">
                <a:solidFill>
                  <a:srgbClr val="152D47"/>
                </a:solidFill>
                <a:latin typeface="Crimson Pro Semi Bold" pitchFamily="34" charset="0"/>
                <a:ea typeface="Crimson Pro Semi Bold" pitchFamily="34" charset="-122"/>
                <a:cs typeface="Crimson Pro Semi Bold" pitchFamily="34" charset="-120"/>
              </a:rPr>
              <a:t>Commissioning Prayer and Benediction</a:t>
            </a:r>
            <a:endParaRPr lang="en-US" sz="1650" dirty="0"/>
          </a:p>
        </p:txBody>
      </p:sp>
      <p:sp>
        <p:nvSpPr>
          <p:cNvPr id="4" name="Text 2"/>
          <p:cNvSpPr/>
          <p:nvPr/>
        </p:nvSpPr>
        <p:spPr>
          <a:xfrm>
            <a:off x="499121" y="1351155"/>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Commissioning Prayer</a:t>
            </a:r>
            <a:endParaRPr lang="en-US" sz="1400" dirty="0"/>
          </a:p>
        </p:txBody>
      </p:sp>
      <p:sp>
        <p:nvSpPr>
          <p:cNvPr id="5" name="Text 3"/>
          <p:cNvSpPr/>
          <p:nvPr/>
        </p:nvSpPr>
        <p:spPr>
          <a:xfrm>
            <a:off x="713039" y="1864384"/>
            <a:ext cx="6560240" cy="1282914"/>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"Father, we thank You. We thank You for Your voice — that You are not a silent God but a speaking God, a singing God, a whispering God, a God who delights to make Himself known. We thank You for the gift of prophecy — not as a badge of honor but as a basin and towel, an instrument of service, a way to wash the feet of Your people with Your living words."</a:t>
            </a:r>
            <a:endParaRPr lang="en-US" sz="1400" dirty="0"/>
          </a:p>
        </p:txBody>
      </p:sp>
      <p:sp>
        <p:nvSpPr>
          <p:cNvPr id="6" name="Text 4"/>
          <p:cNvSpPr/>
          <p:nvPr/>
        </p:nvSpPr>
        <p:spPr>
          <a:xfrm>
            <a:off x="713039" y="3275621"/>
            <a:ext cx="6560240" cy="1282914"/>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"We ask You to continue the work You have begun in each heart in this room. Form character within us that matches the calling upon us. Deepen our roots so that our branches may bear fruit that remains. Guard us from pride, from presumption, from using Your gifts for our own glory. Keep our eyes on Jesus — the Author and Finisher, the Beginning and End, the Testimony that every prophecy carries."</a:t>
            </a:r>
            <a:endParaRPr lang="en-US" sz="1400" dirty="0"/>
          </a:p>
        </p:txBody>
      </p:sp>
      <p:sp>
        <p:nvSpPr>
          <p:cNvPr id="7" name="Text 5"/>
          <p:cNvSpPr/>
          <p:nvPr/>
        </p:nvSpPr>
        <p:spPr>
          <a:xfrm>
            <a:off x="713039" y="4686858"/>
            <a:ext cx="6560240" cy="1026331"/>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"We receive Your commissioning with trembling and with joy. We are not sufficient in ourselves, but our sufficiency is from You. Fill us afresh with Your Spirit. Send us in Your love. And may every word we carry bring honor to the name of Jesus, our Lord."</a:t>
            </a:r>
            <a:endParaRPr lang="en-US" sz="1400" dirty="0"/>
          </a:p>
        </p:txBody>
      </p:sp>
      <p:sp>
        <p:nvSpPr>
          <p:cNvPr id="8" name="Text 6"/>
          <p:cNvSpPr/>
          <p:nvPr/>
        </p:nvSpPr>
        <p:spPr>
          <a:xfrm>
            <a:off x="713039" y="5841512"/>
            <a:ext cx="6560240" cy="1026331"/>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"Protect us from error, pride, and deception. Keep our hearts pure and our motives clean. Let us always speak Your words and not our own. We submit our prophetic ministry to You and to the authority of Your Church. Use us to edify, exhort, and comfort Your people. May the testimony of Jesus be the spirit of all our prophecy."</a:t>
            </a:r>
            <a:endParaRPr lang="en-US" sz="1400" dirty="0"/>
          </a:p>
        </p:txBody>
      </p:sp>
      <p:sp>
        <p:nvSpPr>
          <p:cNvPr id="9" name="Text 7"/>
          <p:cNvSpPr/>
          <p:nvPr/>
        </p:nvSpPr>
        <p:spPr>
          <a:xfrm>
            <a:off x="713039" y="6996166"/>
            <a:ext cx="6560240"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"In the name of the Father, and of the Son, and of the Holy Spirit. Amen."</a:t>
            </a:r>
            <a:endParaRPr lang="en-US" sz="1400" dirty="0"/>
          </a:p>
        </p:txBody>
      </p:sp>
      <p:sp>
        <p:nvSpPr>
          <p:cNvPr id="10" name="Shape 8"/>
          <p:cNvSpPr/>
          <p:nvPr/>
        </p:nvSpPr>
        <p:spPr>
          <a:xfrm>
            <a:off x="499121" y="1736061"/>
            <a:ext cx="16193" cy="5645011"/>
          </a:xfrm>
          <a:prstGeom prst="rect">
            <a:avLst/>
          </a:prstGeom>
          <a:solidFill>
            <a:srgbClr val="2150FE"/>
          </a:solidFill>
          <a:ln/>
        </p:spPr>
      </p:sp>
      <p:sp>
        <p:nvSpPr>
          <p:cNvPr id="11" name="Text 9"/>
          <p:cNvSpPr/>
          <p:nvPr/>
        </p:nvSpPr>
        <p:spPr>
          <a:xfrm>
            <a:off x="499121" y="7509395"/>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Benediction</a:t>
            </a:r>
            <a:endParaRPr lang="en-US" sz="1400" dirty="0"/>
          </a:p>
        </p:txBody>
      </p:sp>
      <p:sp>
        <p:nvSpPr>
          <p:cNvPr id="12" name="Text 10"/>
          <p:cNvSpPr/>
          <p:nvPr/>
        </p:nvSpPr>
        <p:spPr>
          <a:xfrm>
            <a:off x="713039" y="8022624"/>
            <a:ext cx="6560240" cy="769748"/>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Numbers 6:24-26 (NKJV) — "The Lord bless you and keep you; the Lord make His face shine upon you, and be gracious to you; the Lord lift up His countenance upon you, and give you peace."</a:t>
            </a:r>
            <a:endParaRPr lang="en-US" sz="1400" dirty="0"/>
          </a:p>
        </p:txBody>
      </p:sp>
      <p:sp>
        <p:nvSpPr>
          <p:cNvPr id="13" name="Shape 11"/>
          <p:cNvSpPr/>
          <p:nvPr/>
        </p:nvSpPr>
        <p:spPr>
          <a:xfrm>
            <a:off x="499121" y="7894301"/>
            <a:ext cx="16193" cy="1026394"/>
          </a:xfrm>
          <a:prstGeom prst="rect">
            <a:avLst/>
          </a:prstGeom>
          <a:solidFill>
            <a:srgbClr val="2150FE"/>
          </a:solidFill>
          <a:ln/>
        </p:spPr>
      </p:sp>
      <p:sp>
        <p:nvSpPr>
          <p:cNvPr id="14" name="Text 12"/>
          <p:cNvSpPr/>
          <p:nvPr/>
        </p:nvSpPr>
        <p:spPr>
          <a:xfrm>
            <a:off x="499121" y="9049018"/>
            <a:ext cx="6774158"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"Go in the peace and power of the Holy Spirit, beloved. The Father's voice goes with you."</a:t>
            </a: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p:nvPr/>
        </p:nvSpPr>
        <p:spPr>
          <a:xfrm>
            <a:off x="499121" y="490714"/>
            <a:ext cx="5894956" cy="300791"/>
          </a:xfrm>
          <a:prstGeom prst="rect">
            <a:avLst/>
          </a:prstGeom>
          <a:noFill/>
          <a:ln/>
        </p:spPr>
        <p:txBody>
          <a:bodyPr wrap="none" lIns="0" tIns="0" rIns="0" bIns="0" rtlCol="0" anchor="t"/>
          <a:lstStyle/>
          <a:p>
            <a:pPr algn="l" indent="0" marL="0">
              <a:lnSpc>
                <a:spcPts val="2350"/>
              </a:lnSpc>
              <a:buNone/>
            </a:pPr>
            <a:r>
              <a:rPr lang="en-US" sz="1850" u="sng" dirty="0">
                <a:solidFill>
                  <a:srgbClr val="152D47"/>
                </a:solidFill>
                <a:latin typeface="Crimson Pro Semi Bold" pitchFamily="34" charset="0"/>
                <a:ea typeface="Crimson Pro Semi Bold" pitchFamily="34" charset="-122"/>
                <a:cs typeface="Crimson Pro Semi Bold" pitchFamily="34" charset="-120"/>
              </a:rPr>
              <a:t>RECOMMENDED RESOURCES FOR CONTINUED GROWTH</a:t>
            </a:r>
            <a:endParaRPr lang="en-US" sz="1850" dirty="0"/>
          </a:p>
        </p:txBody>
      </p:sp>
      <p:sp>
        <p:nvSpPr>
          <p:cNvPr id="3" name="Text 1"/>
          <p:cNvSpPr/>
          <p:nvPr/>
        </p:nvSpPr>
        <p:spPr>
          <a:xfrm>
            <a:off x="499121" y="1080215"/>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Books</a:t>
            </a:r>
            <a:endParaRPr lang="en-US" sz="1550" dirty="0"/>
          </a:p>
        </p:txBody>
      </p:sp>
      <p:sp>
        <p:nvSpPr>
          <p:cNvPr id="4" name="Text 2"/>
          <p:cNvSpPr/>
          <p:nvPr/>
        </p:nvSpPr>
        <p:spPr>
          <a:xfrm>
            <a:off x="499121" y="1547402"/>
            <a:ext cx="6774158" cy="4213157"/>
          </a:xfrm>
          <a:prstGeom prst="rect">
            <a:avLst/>
          </a:prstGeom>
          <a:noFill/>
          <a:ln/>
        </p:spPr>
        <p:txBody>
          <a:bodyPr wrap="square" lIns="0" tIns="0" rIns="0" bIns="0" rtlCol="0" anchor="t"/>
          <a:lstStyle/>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The Pursuit of God</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A.W. Tozer</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Humility: The Beauty of Holiness</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Andrew Murray</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The Practice of the Presence of God</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Brother Lawrence</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Power Through Prayer</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E.M. Bounds</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The Autobiography of George Muller</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Smith Wigglesworth on the Power of Scripture</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(compiled)</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The Hiding Place</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Corrie ten Boom</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Why Revival Tarries</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Leonard Ravenhill</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The Holy Spirit and His Gifts</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Kenneth E. Hagin</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Prophets and Personal Prophecy</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Dr. Bill Hamon</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Surprised by the Voice of God</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Jack Deere</a:t>
            </a:r>
            <a:endParaRPr lang="en-US" sz="1250" dirty="0"/>
          </a:p>
          <a:p>
            <a:pPr algn="l" marL="342900" indent="-342900">
              <a:lnSpc>
                <a:spcPts val="1900"/>
              </a:lnSpc>
              <a:buSzPct val="100000"/>
              <a:buChar char="•"/>
            </a:pPr>
            <a:r>
              <a:rPr lang="en-US" sz="1250" i="1" dirty="0">
                <a:solidFill>
                  <a:srgbClr val="4C4C4D"/>
                </a:solidFill>
                <a:latin typeface="Heebo" pitchFamily="34" charset="0"/>
                <a:ea typeface="Heebo" pitchFamily="34" charset="-122"/>
                <a:cs typeface="Heebo" pitchFamily="34" charset="-120"/>
              </a:rPr>
              <a:t>The Gift of Prophecy</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Dr. R.T. Kendall</a:t>
            </a:r>
            <a:endParaRPr lang="en-US" sz="1250" dirty="0"/>
          </a:p>
        </p:txBody>
      </p:sp>
      <p:sp>
        <p:nvSpPr>
          <p:cNvPr id="5" name="Text 3"/>
          <p:cNvSpPr/>
          <p:nvPr/>
        </p:nvSpPr>
        <p:spPr>
          <a:xfrm>
            <a:off x="499121" y="5922971"/>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Scripture for Ongoing Study</a:t>
            </a:r>
            <a:endParaRPr lang="en-US" sz="1550" dirty="0"/>
          </a:p>
        </p:txBody>
      </p:sp>
      <p:sp>
        <p:nvSpPr>
          <p:cNvPr id="6" name="Text 4"/>
          <p:cNvSpPr/>
          <p:nvPr/>
        </p:nvSpPr>
        <p:spPr>
          <a:xfrm>
            <a:off x="499121" y="6390158"/>
            <a:ext cx="6774158" cy="3147234"/>
          </a:xfrm>
          <a:prstGeom prst="rect">
            <a:avLst/>
          </a:prstGeom>
          <a:noFill/>
          <a:ln/>
        </p:spPr>
        <p:txBody>
          <a:bodyPr wrap="square" lIns="0" tIns="0" rIns="0" bIns="0" rtlCol="0" anchor="t"/>
          <a:lstStyle/>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1 Corinthians 12-14 (the gifts and their operation)</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Romans 12:6-8 (motivational gifts)</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Ephesians 4:11-16 (the five-fold ministry)</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Joel 2:28-32 (the promise of the outpouring)</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Acts 2 (the fulfillment at Pentecost)</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John 14-16 (the ministry of the Holy Spirit)</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Revelation 19:10 (the spirit of prophecy)</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1 Kings 19:9-18 (Elijah and the still, small voice)</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Daniel 1-2 (character and revelation)</a:t>
            </a:r>
            <a:endParaRPr lang="en-US" sz="12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Text 0"/>
          <p:cNvSpPr/>
          <p:nvPr/>
        </p:nvSpPr>
        <p:spPr>
          <a:xfrm>
            <a:off x="496907" y="617329"/>
            <a:ext cx="6778585" cy="302815"/>
          </a:xfrm>
          <a:prstGeom prst="rect">
            <a:avLst/>
          </a:prstGeom>
          <a:noFill/>
          <a:ln/>
        </p:spPr>
        <p:txBody>
          <a:bodyPr wrap="none" lIns="0" tIns="0" rIns="0" bIns="0" rtlCol="0" anchor="t"/>
          <a:lstStyle/>
          <a:p>
            <a:pPr algn="l" indent="0" marL="0">
              <a:lnSpc>
                <a:spcPts val="2350"/>
              </a:lnSpc>
              <a:buNone/>
            </a:pPr>
            <a:endParaRPr lang="en-US" sz="1550" dirty="0"/>
          </a:p>
        </p:txBody>
      </p:sp>
      <p:sp>
        <p:nvSpPr>
          <p:cNvPr id="3" name="Text 1"/>
          <p:cNvSpPr/>
          <p:nvPr/>
        </p:nvSpPr>
        <p:spPr>
          <a:xfrm>
            <a:off x="496907" y="1063203"/>
            <a:ext cx="3046151" cy="299463"/>
          </a:xfrm>
          <a:prstGeom prst="rect">
            <a:avLst/>
          </a:prstGeom>
          <a:noFill/>
          <a:ln/>
        </p:spPr>
        <p:txBody>
          <a:bodyPr wrap="none" lIns="0" tIns="0" rIns="0" bIns="0" rtlCol="0" anchor="t"/>
          <a:lstStyle/>
          <a:p>
            <a:pPr algn="l" indent="0" marL="0">
              <a:lnSpc>
                <a:spcPts val="2350"/>
              </a:lnSpc>
              <a:buNone/>
            </a:pPr>
            <a:r>
              <a:rPr lang="en-US" sz="1850" b="1" u="sng" dirty="0">
                <a:solidFill>
                  <a:srgbClr val="152D47"/>
                </a:solidFill>
                <a:latin typeface="Crimson Pro Semi Bold" pitchFamily="34" charset="0"/>
                <a:ea typeface="Crimson Pro Semi Bold" pitchFamily="34" charset="-122"/>
                <a:cs typeface="Crimson Pro Semi Bold" pitchFamily="34" charset="-120"/>
              </a:rPr>
              <a:t>INSTRUCTOR'S FINAL NOTES</a:t>
            </a:r>
            <a:endParaRPr lang="en-US" sz="1850" dirty="0"/>
          </a:p>
        </p:txBody>
      </p:sp>
      <p:sp>
        <p:nvSpPr>
          <p:cNvPr id="4" name="Text 2"/>
          <p:cNvSpPr/>
          <p:nvPr/>
        </p:nvSpPr>
        <p:spPr>
          <a:xfrm>
            <a:off x="496907" y="1577317"/>
            <a:ext cx="6778585" cy="302815"/>
          </a:xfrm>
          <a:prstGeom prst="rect">
            <a:avLst/>
          </a:prstGeom>
          <a:noFill/>
          <a:ln/>
        </p:spPr>
        <p:txBody>
          <a:bodyPr wrap="none" lIns="0" tIns="0" rIns="0" bIns="0" rtlCol="0" anchor="t"/>
          <a:lstStyle/>
          <a:p>
            <a:pPr algn="l" indent="0" marL="0">
              <a:lnSpc>
                <a:spcPts val="2350"/>
              </a:lnSpc>
              <a:buNone/>
            </a:pPr>
            <a:r>
              <a:rPr lang="en-US" sz="1550" dirty="0">
                <a:solidFill>
                  <a:srgbClr val="4C4C4D"/>
                </a:solidFill>
                <a:latin typeface="Heebo" pitchFamily="34" charset="0"/>
                <a:ea typeface="Heebo" pitchFamily="34" charset="-122"/>
                <a:cs typeface="Heebo" pitchFamily="34" charset="-120"/>
              </a:rPr>
              <a:t>Thank you for shepherding this course. Please remember:</a:t>
            </a:r>
            <a:endParaRPr lang="en-US" sz="1550" dirty="0"/>
          </a:p>
        </p:txBody>
      </p:sp>
      <p:sp>
        <p:nvSpPr>
          <p:cNvPr id="5" name="Text 3"/>
          <p:cNvSpPr/>
          <p:nvPr/>
        </p:nvSpPr>
        <p:spPr>
          <a:xfrm>
            <a:off x="496907" y="2041089"/>
            <a:ext cx="6778585" cy="908444"/>
          </a:xfrm>
          <a:prstGeom prst="rect">
            <a:avLst/>
          </a:prstGeom>
          <a:noFill/>
          <a:ln/>
        </p:spPr>
        <p:txBody>
          <a:bodyPr wrap="square" lIns="0" tIns="0" rIns="0" bIns="0" rtlCol="0" anchor="t"/>
          <a:lstStyle/>
          <a:p>
            <a:pPr algn="l" indent="0" marL="0">
              <a:lnSpc>
                <a:spcPts val="2350"/>
              </a:lnSpc>
              <a:buNone/>
            </a:pPr>
            <a:r>
              <a:rPr lang="en-US" sz="1550" b="1" dirty="0">
                <a:solidFill>
                  <a:srgbClr val="4C4C4D"/>
                </a:solidFill>
                <a:latin typeface="Heebo" pitchFamily="34" charset="0"/>
                <a:ea typeface="Heebo" pitchFamily="34" charset="-122"/>
                <a:cs typeface="Heebo" pitchFamily="34" charset="-120"/>
              </a:rPr>
              <a:t>Follow up with participants.</a:t>
            </a:r>
            <a:pPr algn="l" indent="0" marL="0">
              <a:lnSpc>
                <a:spcPts val="2350"/>
              </a:lnSpc>
              <a:buNone/>
            </a:pPr>
            <a:r>
              <a:rPr lang="en-US" sz="1550" dirty="0">
                <a:solidFill>
                  <a:srgbClr val="4C4C4D"/>
                </a:solidFill>
                <a:latin typeface="Heebo" pitchFamily="34" charset="0"/>
                <a:ea typeface="Heebo" pitchFamily="34" charset="-122"/>
                <a:cs typeface="Heebo" pitchFamily="34" charset="-120"/>
              </a:rPr>
              <a:t> Some may have experienced significant encounters with the Lord during this course. Check in with them in the days and weeks that follow.</a:t>
            </a:r>
            <a:endParaRPr lang="en-US" sz="1550" dirty="0"/>
          </a:p>
        </p:txBody>
      </p:sp>
      <p:sp>
        <p:nvSpPr>
          <p:cNvPr id="6" name="Text 4"/>
          <p:cNvSpPr/>
          <p:nvPr/>
        </p:nvSpPr>
        <p:spPr>
          <a:xfrm>
            <a:off x="496907" y="3110489"/>
            <a:ext cx="6778585" cy="908444"/>
          </a:xfrm>
          <a:prstGeom prst="rect">
            <a:avLst/>
          </a:prstGeom>
          <a:noFill/>
          <a:ln/>
        </p:spPr>
        <p:txBody>
          <a:bodyPr wrap="square" lIns="0" tIns="0" rIns="0" bIns="0" rtlCol="0" anchor="t"/>
          <a:lstStyle/>
          <a:p>
            <a:pPr algn="l" indent="0" marL="0">
              <a:lnSpc>
                <a:spcPts val="2350"/>
              </a:lnSpc>
              <a:buNone/>
            </a:pPr>
            <a:r>
              <a:rPr lang="en-US" sz="1550" b="1" dirty="0">
                <a:solidFill>
                  <a:srgbClr val="4C4C4D"/>
                </a:solidFill>
                <a:latin typeface="Heebo" pitchFamily="34" charset="0"/>
                <a:ea typeface="Heebo" pitchFamily="34" charset="-122"/>
                <a:cs typeface="Heebo" pitchFamily="34" charset="-120"/>
              </a:rPr>
              <a:t>Connect participants with pastoral care.</a:t>
            </a:r>
            <a:pPr algn="l" indent="0" marL="0">
              <a:lnSpc>
                <a:spcPts val="2350"/>
              </a:lnSpc>
              <a:buNone/>
            </a:pPr>
            <a:r>
              <a:rPr lang="en-US" sz="1550" dirty="0">
                <a:solidFill>
                  <a:srgbClr val="4C4C4D"/>
                </a:solidFill>
                <a:latin typeface="Heebo" pitchFamily="34" charset="0"/>
                <a:ea typeface="Heebo" pitchFamily="34" charset="-122"/>
                <a:cs typeface="Heebo" pitchFamily="34" charset="-120"/>
              </a:rPr>
              <a:t> If anyone surfaced wounds related to prophetic abuse or spiritual manipulation, ensure they are connected with pastoral leadership for ongoing support and healing.</a:t>
            </a:r>
            <a:endParaRPr lang="en-US" sz="1550" dirty="0"/>
          </a:p>
        </p:txBody>
      </p:sp>
      <p:sp>
        <p:nvSpPr>
          <p:cNvPr id="7" name="Text 5"/>
          <p:cNvSpPr/>
          <p:nvPr/>
        </p:nvSpPr>
        <p:spPr>
          <a:xfrm>
            <a:off x="496907" y="4179890"/>
            <a:ext cx="6778585" cy="908444"/>
          </a:xfrm>
          <a:prstGeom prst="rect">
            <a:avLst/>
          </a:prstGeom>
          <a:noFill/>
          <a:ln/>
        </p:spPr>
        <p:txBody>
          <a:bodyPr wrap="square" lIns="0" tIns="0" rIns="0" bIns="0" rtlCol="0" anchor="t"/>
          <a:lstStyle/>
          <a:p>
            <a:pPr algn="l" indent="0" marL="0">
              <a:lnSpc>
                <a:spcPts val="2350"/>
              </a:lnSpc>
              <a:buNone/>
            </a:pPr>
            <a:r>
              <a:rPr lang="en-US" sz="1550" b="1" dirty="0">
                <a:solidFill>
                  <a:srgbClr val="4C4C4D"/>
                </a:solidFill>
                <a:latin typeface="Heebo" pitchFamily="34" charset="0"/>
                <a:ea typeface="Heebo" pitchFamily="34" charset="-122"/>
                <a:cs typeface="Heebo" pitchFamily="34" charset="-120"/>
              </a:rPr>
              <a:t>Create space for continued practice.</a:t>
            </a:r>
            <a:pPr algn="l" indent="0" marL="0">
              <a:lnSpc>
                <a:spcPts val="2350"/>
              </a:lnSpc>
              <a:buNone/>
            </a:pPr>
            <a:r>
              <a:rPr lang="en-US" sz="1550" dirty="0">
                <a:solidFill>
                  <a:srgbClr val="4C4C4D"/>
                </a:solidFill>
                <a:latin typeface="Heebo" pitchFamily="34" charset="0"/>
                <a:ea typeface="Heebo" pitchFamily="34" charset="-122"/>
                <a:cs typeface="Heebo" pitchFamily="34" charset="-120"/>
              </a:rPr>
              <a:t> Consider offering monthly or quarterly gatherings for practice, accountability, and growth in prophetic ministry within your local church community.</a:t>
            </a:r>
            <a:endParaRPr lang="en-US" sz="1550" dirty="0"/>
          </a:p>
        </p:txBody>
      </p:sp>
      <p:sp>
        <p:nvSpPr>
          <p:cNvPr id="8" name="Text 6"/>
          <p:cNvSpPr/>
          <p:nvPr/>
        </p:nvSpPr>
        <p:spPr>
          <a:xfrm>
            <a:off x="496907" y="5249291"/>
            <a:ext cx="6778585" cy="605629"/>
          </a:xfrm>
          <a:prstGeom prst="rect">
            <a:avLst/>
          </a:prstGeom>
          <a:noFill/>
          <a:ln/>
        </p:spPr>
        <p:txBody>
          <a:bodyPr wrap="square" lIns="0" tIns="0" rIns="0" bIns="0" rtlCol="0" anchor="t"/>
          <a:lstStyle/>
          <a:p>
            <a:pPr algn="l" indent="0" marL="0">
              <a:lnSpc>
                <a:spcPts val="2350"/>
              </a:lnSpc>
              <a:buNone/>
            </a:pPr>
            <a:r>
              <a:rPr lang="en-US" sz="1550" b="1" dirty="0">
                <a:solidFill>
                  <a:srgbClr val="4C4C4D"/>
                </a:solidFill>
                <a:latin typeface="Heebo" pitchFamily="34" charset="0"/>
                <a:ea typeface="Heebo" pitchFamily="34" charset="-122"/>
                <a:cs typeface="Heebo" pitchFamily="34" charset="-120"/>
              </a:rPr>
              <a:t>Connect participants with accountability partners.</a:t>
            </a:r>
            <a:pPr algn="l" indent="0" marL="0">
              <a:lnSpc>
                <a:spcPts val="2350"/>
              </a:lnSpc>
              <a:buNone/>
            </a:pPr>
            <a:r>
              <a:rPr lang="en-US" sz="1550" dirty="0">
                <a:solidFill>
                  <a:srgbClr val="4C4C4D"/>
                </a:solidFill>
                <a:latin typeface="Heebo" pitchFamily="34" charset="0"/>
                <a:ea typeface="Heebo" pitchFamily="34" charset="-122"/>
                <a:cs typeface="Heebo" pitchFamily="34" charset="-120"/>
              </a:rPr>
              <a:t> Encourage them to find someone who can walk alongside them in their prophetic development.</a:t>
            </a:r>
            <a:endParaRPr lang="en-US" sz="1550" dirty="0"/>
          </a:p>
        </p:txBody>
      </p:sp>
      <p:sp>
        <p:nvSpPr>
          <p:cNvPr id="9" name="Text 7"/>
          <p:cNvSpPr/>
          <p:nvPr/>
        </p:nvSpPr>
        <p:spPr>
          <a:xfrm>
            <a:off x="496907" y="6015877"/>
            <a:ext cx="6778585" cy="908444"/>
          </a:xfrm>
          <a:prstGeom prst="rect">
            <a:avLst/>
          </a:prstGeom>
          <a:noFill/>
          <a:ln/>
        </p:spPr>
        <p:txBody>
          <a:bodyPr wrap="square" lIns="0" tIns="0" rIns="0" bIns="0" rtlCol="0" anchor="t"/>
          <a:lstStyle/>
          <a:p>
            <a:pPr algn="l" indent="0" marL="0">
              <a:lnSpc>
                <a:spcPts val="2350"/>
              </a:lnSpc>
              <a:buNone/>
            </a:pPr>
            <a:r>
              <a:rPr lang="en-US" sz="1550" b="1" dirty="0">
                <a:solidFill>
                  <a:srgbClr val="4C4C4D"/>
                </a:solidFill>
                <a:latin typeface="Heebo" pitchFamily="34" charset="0"/>
                <a:ea typeface="Heebo" pitchFamily="34" charset="-122"/>
                <a:cs typeface="Heebo" pitchFamily="34" charset="-120"/>
              </a:rPr>
              <a:t>If during practice someone delivers an inappropriate or harmful word:</a:t>
            </a:r>
            <a:pPr algn="l" indent="0" marL="0">
              <a:lnSpc>
                <a:spcPts val="2350"/>
              </a:lnSpc>
              <a:buNone/>
            </a:pPr>
            <a:r>
              <a:rPr lang="en-US" sz="1550" dirty="0">
                <a:solidFill>
                  <a:srgbClr val="4C4C4D"/>
                </a:solidFill>
                <a:latin typeface="Heebo" pitchFamily="34" charset="0"/>
                <a:ea typeface="Heebo" pitchFamily="34" charset="-122"/>
                <a:cs typeface="Heebo" pitchFamily="34" charset="-120"/>
              </a:rPr>
              <a:t> Gently intervene, privately offer correction, pray with the recipient, and use it as a gracious teaching moment.</a:t>
            </a:r>
            <a:endParaRPr lang="en-US" sz="1550" dirty="0"/>
          </a:p>
        </p:txBody>
      </p:sp>
      <p:sp>
        <p:nvSpPr>
          <p:cNvPr id="10" name="Text 8"/>
          <p:cNvSpPr/>
          <p:nvPr/>
        </p:nvSpPr>
        <p:spPr>
          <a:xfrm>
            <a:off x="496907" y="7085278"/>
            <a:ext cx="6778585" cy="908444"/>
          </a:xfrm>
          <a:prstGeom prst="rect">
            <a:avLst/>
          </a:prstGeom>
          <a:noFill/>
          <a:ln/>
        </p:spPr>
        <p:txBody>
          <a:bodyPr wrap="square" lIns="0" tIns="0" rIns="0" bIns="0" rtlCol="0" anchor="t"/>
          <a:lstStyle/>
          <a:p>
            <a:pPr algn="l" indent="0" marL="0">
              <a:lnSpc>
                <a:spcPts val="2350"/>
              </a:lnSpc>
              <a:buNone/>
            </a:pPr>
            <a:r>
              <a:rPr lang="en-US" sz="1550" b="1" dirty="0">
                <a:solidFill>
                  <a:srgbClr val="4C4C4D"/>
                </a:solidFill>
                <a:latin typeface="Heebo" pitchFamily="34" charset="0"/>
                <a:ea typeface="Heebo" pitchFamily="34" charset="-122"/>
                <a:cs typeface="Heebo" pitchFamily="34" charset="-120"/>
              </a:rPr>
              <a:t>If someone receives a disturbing or confusing word:</a:t>
            </a:r>
            <a:pPr algn="l" indent="0" marL="0">
              <a:lnSpc>
                <a:spcPts val="2350"/>
              </a:lnSpc>
              <a:buNone/>
            </a:pPr>
            <a:r>
              <a:rPr lang="en-US" sz="1550" dirty="0">
                <a:solidFill>
                  <a:srgbClr val="4C4C4D"/>
                </a:solidFill>
                <a:latin typeface="Heebo" pitchFamily="34" charset="0"/>
                <a:ea typeface="Heebo" pitchFamily="34" charset="-122"/>
                <a:cs typeface="Heebo" pitchFamily="34" charset="-120"/>
              </a:rPr>
              <a:t> Pray with them immediately, help them process and test the word, connect them with pastoral leadership if needed, and follow up within a few days.</a:t>
            </a:r>
            <a:endParaRPr lang="en-US" sz="1550" dirty="0"/>
          </a:p>
        </p:txBody>
      </p:sp>
      <p:sp>
        <p:nvSpPr>
          <p:cNvPr id="11" name="Text 9"/>
          <p:cNvSpPr/>
          <p:nvPr/>
        </p:nvSpPr>
        <p:spPr>
          <a:xfrm>
            <a:off x="496907" y="8154678"/>
            <a:ext cx="6778585" cy="605629"/>
          </a:xfrm>
          <a:prstGeom prst="rect">
            <a:avLst/>
          </a:prstGeom>
          <a:noFill/>
          <a:ln/>
        </p:spPr>
        <p:txBody>
          <a:bodyPr wrap="square" lIns="0" tIns="0" rIns="0" bIns="0" rtlCol="0" anchor="t"/>
          <a:lstStyle/>
          <a:p>
            <a:pPr algn="l" indent="0" marL="0">
              <a:lnSpc>
                <a:spcPts val="2350"/>
              </a:lnSpc>
              <a:buNone/>
            </a:pPr>
            <a:r>
              <a:rPr lang="en-US" sz="1550" b="1" dirty="0">
                <a:solidFill>
                  <a:srgbClr val="4C4C4D"/>
                </a:solidFill>
                <a:latin typeface="Heebo" pitchFamily="34" charset="0"/>
                <a:ea typeface="Heebo" pitchFamily="34" charset="-122"/>
                <a:cs typeface="Heebo" pitchFamily="34" charset="-120"/>
              </a:rPr>
              <a:t>Model what you teach.</a:t>
            </a:r>
            <a:pPr algn="l" indent="0" marL="0">
              <a:lnSpc>
                <a:spcPts val="2350"/>
              </a:lnSpc>
              <a:buNone/>
            </a:pPr>
            <a:r>
              <a:rPr lang="en-US" sz="1550" dirty="0">
                <a:solidFill>
                  <a:srgbClr val="4C4C4D"/>
                </a:solidFill>
                <a:latin typeface="Heebo" pitchFamily="34" charset="0"/>
                <a:ea typeface="Heebo" pitchFamily="34" charset="-122"/>
                <a:cs typeface="Heebo" pitchFamily="34" charset="-120"/>
              </a:rPr>
              <a:t> The most powerful curriculum is a life that matches its content.</a:t>
            </a:r>
            <a:endParaRPr lang="en-US" sz="1550" dirty="0"/>
          </a:p>
        </p:txBody>
      </p:sp>
      <p:sp>
        <p:nvSpPr>
          <p:cNvPr id="12" name="Text 10"/>
          <p:cNvSpPr/>
          <p:nvPr/>
        </p:nvSpPr>
        <p:spPr>
          <a:xfrm>
            <a:off x="736506" y="9082222"/>
            <a:ext cx="6538987" cy="302815"/>
          </a:xfrm>
          <a:prstGeom prst="rect">
            <a:avLst/>
          </a:prstGeom>
          <a:noFill/>
          <a:ln/>
        </p:spPr>
        <p:txBody>
          <a:bodyPr wrap="none" lIns="0" tIns="0" rIns="0" bIns="0" rtlCol="0" anchor="t"/>
          <a:lstStyle/>
          <a:p>
            <a:pPr algn="l" indent="0" marL="0">
              <a:lnSpc>
                <a:spcPts val="2350"/>
              </a:lnSpc>
              <a:buNone/>
            </a:pPr>
            <a:r>
              <a:rPr lang="en-US" sz="1550" dirty="0">
                <a:solidFill>
                  <a:srgbClr val="4C4C4D"/>
                </a:solidFill>
                <a:latin typeface="Heebo" pitchFamily="34" charset="0"/>
                <a:ea typeface="Heebo" pitchFamily="34" charset="-122"/>
                <a:cs typeface="Heebo" pitchFamily="34" charset="-120"/>
              </a:rPr>
              <a:t>"He who calls you is faithful, who also will do it." — 1 Thessalonians 5:24</a:t>
            </a:r>
            <a:endParaRPr lang="en-US" sz="1550" dirty="0"/>
          </a:p>
        </p:txBody>
      </p:sp>
      <p:sp>
        <p:nvSpPr>
          <p:cNvPr id="13" name="Shape 11"/>
          <p:cNvSpPr/>
          <p:nvPr/>
        </p:nvSpPr>
        <p:spPr>
          <a:xfrm>
            <a:off x="496907" y="8921264"/>
            <a:ext cx="20241" cy="624729"/>
          </a:xfrm>
          <a:prstGeom prst="rect">
            <a:avLst/>
          </a:prstGeom>
          <a:solidFill>
            <a:srgbClr val="2150FE"/>
          </a:solidFill>
          <a:ln/>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Text 0"/>
          <p:cNvSpPr/>
          <p:nvPr/>
        </p:nvSpPr>
        <p:spPr>
          <a:xfrm>
            <a:off x="499121" y="569263"/>
            <a:ext cx="6774158" cy="212059"/>
          </a:xfrm>
          <a:prstGeom prst="rect">
            <a:avLst/>
          </a:prstGeom>
          <a:noFill/>
          <a:ln/>
        </p:spPr>
        <p:txBody>
          <a:bodyPr wrap="none" lIns="0" tIns="0" rIns="0" bIns="0" rtlCol="0" anchor="t"/>
          <a:lstStyle/>
          <a:p>
            <a:pPr algn="l" indent="0" marL="0">
              <a:lnSpc>
                <a:spcPts val="1650"/>
              </a:lnSpc>
              <a:buNone/>
            </a:pPr>
            <a:endParaRPr lang="en-US" sz="1200" dirty="0"/>
          </a:p>
        </p:txBody>
      </p:sp>
      <p:sp>
        <p:nvSpPr>
          <p:cNvPr id="3" name="Text 1"/>
          <p:cNvSpPr/>
          <p:nvPr/>
        </p:nvSpPr>
        <p:spPr>
          <a:xfrm>
            <a:off x="499121" y="879541"/>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4" name="Text 2"/>
          <p:cNvSpPr/>
          <p:nvPr/>
        </p:nvSpPr>
        <p:spPr>
          <a:xfrm>
            <a:off x="499121" y="1147444"/>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5" name="Text 3"/>
          <p:cNvSpPr/>
          <p:nvPr/>
        </p:nvSpPr>
        <p:spPr>
          <a:xfrm>
            <a:off x="499121" y="1448109"/>
            <a:ext cx="1946452" cy="233878"/>
          </a:xfrm>
          <a:prstGeom prst="rect">
            <a:avLst/>
          </a:prstGeom>
          <a:noFill/>
          <a:ln/>
        </p:spPr>
        <p:txBody>
          <a:bodyPr wrap="none" lIns="0" tIns="0" rIns="0" bIns="0" rtlCol="0" anchor="t"/>
          <a:lstStyle/>
          <a:p>
            <a:pPr algn="l" indent="0" marL="0">
              <a:lnSpc>
                <a:spcPts val="1800"/>
              </a:lnSpc>
              <a:buNone/>
            </a:pPr>
            <a:r>
              <a:rPr lang="en-US" sz="1450" b="1" u="sng" dirty="0">
                <a:solidFill>
                  <a:srgbClr val="152D47"/>
                </a:solidFill>
                <a:latin typeface="Crimson Pro Semi Bold" pitchFamily="34" charset="0"/>
                <a:ea typeface="Crimson Pro Semi Bold" pitchFamily="34" charset="-122"/>
                <a:cs typeface="Crimson Pro Semi Bold" pitchFamily="34" charset="-120"/>
              </a:rPr>
              <a:t>STUDENT KEY MANUAL</a:t>
            </a:r>
            <a:endParaRPr lang="en-US" sz="1450" dirty="0"/>
          </a:p>
        </p:txBody>
      </p:sp>
      <p:sp>
        <p:nvSpPr>
          <p:cNvPr id="6" name="Text 4"/>
          <p:cNvSpPr/>
          <p:nvPr/>
        </p:nvSpPr>
        <p:spPr>
          <a:xfrm>
            <a:off x="499121" y="1716898"/>
            <a:ext cx="1871752" cy="233878"/>
          </a:xfrm>
          <a:prstGeom prst="rect">
            <a:avLst/>
          </a:prstGeom>
          <a:noFill/>
          <a:ln/>
        </p:spPr>
        <p:txBody>
          <a:bodyPr wrap="none" lIns="0" tIns="0" rIns="0" bIns="0" rtlCol="0" anchor="t"/>
          <a:lstStyle/>
          <a:p>
            <a:pPr algn="l" indent="0" marL="0">
              <a:lnSpc>
                <a:spcPts val="1800"/>
              </a:lnSpc>
              <a:buNone/>
            </a:pPr>
            <a:r>
              <a:rPr lang="en-US" sz="1450" dirty="0">
                <a:solidFill>
                  <a:srgbClr val="152D47"/>
                </a:solidFill>
                <a:latin typeface="Crimson Pro Semi Bold" pitchFamily="34" charset="0"/>
                <a:ea typeface="Crimson Pro Semi Bold" pitchFamily="34" charset="-122"/>
                <a:cs typeface="Crimson Pro Semi Bold" pitchFamily="34" charset="-120"/>
              </a:rPr>
              <a:t>THE FATHER'S VOICE</a:t>
            </a:r>
            <a:endParaRPr lang="en-US" sz="1450" dirty="0"/>
          </a:p>
        </p:txBody>
      </p:sp>
      <p:sp>
        <p:nvSpPr>
          <p:cNvPr id="7" name="Text 5"/>
          <p:cNvSpPr/>
          <p:nvPr/>
        </p:nvSpPr>
        <p:spPr>
          <a:xfrm>
            <a:off x="499121" y="2081755"/>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Ministering by the Gift of Prophecy</a:t>
            </a:r>
            <a:endParaRPr lang="en-US" sz="1200" dirty="0"/>
          </a:p>
        </p:txBody>
      </p:sp>
      <p:sp>
        <p:nvSpPr>
          <p:cNvPr id="8" name="Text 6"/>
          <p:cNvSpPr/>
          <p:nvPr/>
        </p:nvSpPr>
        <p:spPr>
          <a:xfrm>
            <a:off x="686284" y="2490251"/>
            <a:ext cx="6586995" cy="212059"/>
          </a:xfrm>
          <a:prstGeom prst="rect">
            <a:avLst/>
          </a:prstGeom>
          <a:noFill/>
          <a:ln/>
        </p:spPr>
        <p:txBody>
          <a:bodyPr wrap="none" lIns="0" tIns="0" rIns="0" bIns="0" rtlCol="0" anchor="t"/>
          <a:lstStyle/>
          <a:p>
            <a:pPr algn="l" indent="0" marL="0">
              <a:lnSpc>
                <a:spcPts val="1650"/>
              </a:lnSpc>
              <a:buNone/>
            </a:pPr>
            <a:r>
              <a:rPr lang="en-US" sz="1200" i="1" dirty="0">
                <a:solidFill>
                  <a:srgbClr val="4C4C4D"/>
                </a:solidFill>
                <a:latin typeface="Heebo" pitchFamily="34" charset="0"/>
                <a:ea typeface="Heebo" pitchFamily="34" charset="-122"/>
                <a:cs typeface="Heebo" pitchFamily="34" charset="-120"/>
              </a:rPr>
              <a:t>"For the testimony of Jesus is the spirit of prophecy."</a:t>
            </a:r>
            <a:pPr algn="l" indent="0" marL="0">
              <a:lnSpc>
                <a:spcPts val="1650"/>
              </a:lnSpc>
              <a:buNone/>
            </a:pPr>
            <a:r>
              <a:rPr lang="en-US" sz="1200" dirty="0">
                <a:solidFill>
                  <a:srgbClr val="4C4C4D"/>
                </a:solidFill>
                <a:latin typeface="Heebo" pitchFamily="34" charset="0"/>
                <a:ea typeface="Heebo" pitchFamily="34" charset="-122"/>
                <a:cs typeface="Heebo" pitchFamily="34" charset="-120"/>
              </a:rPr>
              <a:t> — Revelation 19:10b (NKJV)</a:t>
            </a:r>
            <a:endParaRPr lang="en-US" sz="1200" dirty="0"/>
          </a:p>
        </p:txBody>
      </p:sp>
      <p:sp>
        <p:nvSpPr>
          <p:cNvPr id="9" name="Shape 7"/>
          <p:cNvSpPr/>
          <p:nvPr/>
        </p:nvSpPr>
        <p:spPr>
          <a:xfrm>
            <a:off x="499121" y="2392032"/>
            <a:ext cx="16193" cy="408496"/>
          </a:xfrm>
          <a:prstGeom prst="rect">
            <a:avLst/>
          </a:prstGeom>
          <a:solidFill>
            <a:srgbClr val="2150FE"/>
          </a:solidFill>
          <a:ln/>
        </p:spPr>
      </p:sp>
      <p:sp>
        <p:nvSpPr>
          <p:cNvPr id="10" name="Text 8"/>
          <p:cNvSpPr/>
          <p:nvPr/>
        </p:nvSpPr>
        <p:spPr>
          <a:xfrm>
            <a:off x="499121" y="2898747"/>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WELCOME</a:t>
            </a:r>
            <a:endParaRPr lang="en-US" sz="1200" dirty="0"/>
          </a:p>
        </p:txBody>
      </p:sp>
      <p:sp>
        <p:nvSpPr>
          <p:cNvPr id="11" name="Text 9"/>
          <p:cNvSpPr/>
          <p:nvPr/>
        </p:nvSpPr>
        <p:spPr>
          <a:xfrm>
            <a:off x="499121" y="3209024"/>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Welcome, beloved. Over the next three hours, we will journey together into the heart of the Father and the gift of prophecy — what it is, why the Father gives it, how we grow in it, and how we steward it faithfully. This manual is your companion for the journey. It contains the key Scriptures, teachings, and space for your personal reflections and notes.</a:t>
            </a:r>
            <a:endParaRPr lang="en-US" sz="1200" dirty="0"/>
          </a:p>
        </p:txBody>
      </p:sp>
      <p:sp>
        <p:nvSpPr>
          <p:cNvPr id="12" name="Text 10"/>
          <p:cNvSpPr/>
          <p:nvPr/>
        </p:nvSpPr>
        <p:spPr>
          <a:xfrm>
            <a:off x="499121" y="4155478"/>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This is not a test. This is a table. The Father has invited you here because He loves you, and He loves to speak to His children. Come with an open heart, a willing spirit, and an expectancy for encounter.</a:t>
            </a:r>
            <a:endParaRPr lang="en-US" sz="1200" dirty="0"/>
          </a:p>
        </p:txBody>
      </p:sp>
      <p:sp>
        <p:nvSpPr>
          <p:cNvPr id="13" name="Text 11"/>
          <p:cNvSpPr/>
          <p:nvPr/>
        </p:nvSpPr>
        <p:spPr>
          <a:xfrm>
            <a:off x="686284" y="4988091"/>
            <a:ext cx="6586995" cy="212059"/>
          </a:xfrm>
          <a:prstGeom prst="rect">
            <a:avLst/>
          </a:prstGeom>
          <a:noFill/>
          <a:ln/>
        </p:spPr>
        <p:txBody>
          <a:bodyPr wrap="none" lIns="0" tIns="0" rIns="0" bIns="0" rtlCol="0" anchor="t"/>
          <a:lstStyle/>
          <a:p>
            <a:pPr algn="l" indent="0" marL="0">
              <a:lnSpc>
                <a:spcPts val="1650"/>
              </a:lnSpc>
              <a:buNone/>
            </a:pPr>
            <a:r>
              <a:rPr lang="en-US" sz="1200" i="1" dirty="0">
                <a:solidFill>
                  <a:srgbClr val="4C4C4D"/>
                </a:solidFill>
                <a:latin typeface="Heebo" pitchFamily="34" charset="0"/>
                <a:ea typeface="Heebo" pitchFamily="34" charset="-122"/>
                <a:cs typeface="Heebo" pitchFamily="34" charset="-120"/>
              </a:rPr>
              <a:t>"My sheep hear My voice, and I know them, and they follow Me."</a:t>
            </a:r>
            <a:pPr algn="l" indent="0" marL="0">
              <a:lnSpc>
                <a:spcPts val="1650"/>
              </a:lnSpc>
              <a:buNone/>
            </a:pPr>
            <a:r>
              <a:rPr lang="en-US" sz="1200" dirty="0">
                <a:solidFill>
                  <a:srgbClr val="4C4C4D"/>
                </a:solidFill>
                <a:latin typeface="Heebo" pitchFamily="34" charset="0"/>
                <a:ea typeface="Heebo" pitchFamily="34" charset="-122"/>
                <a:cs typeface="Heebo" pitchFamily="34" charset="-120"/>
              </a:rPr>
              <a:t> — John 10:27 (NKJV)</a:t>
            </a:r>
            <a:endParaRPr lang="en-US" sz="1200" dirty="0"/>
          </a:p>
        </p:txBody>
      </p:sp>
      <p:sp>
        <p:nvSpPr>
          <p:cNvPr id="14" name="Shape 12"/>
          <p:cNvSpPr/>
          <p:nvPr/>
        </p:nvSpPr>
        <p:spPr>
          <a:xfrm>
            <a:off x="499121" y="4889872"/>
            <a:ext cx="16193" cy="408496"/>
          </a:xfrm>
          <a:prstGeom prst="rect">
            <a:avLst/>
          </a:prstGeom>
          <a:solidFill>
            <a:srgbClr val="2150FE"/>
          </a:solidFill>
          <a:ln/>
        </p:spPr>
      </p:sp>
      <p:sp>
        <p:nvSpPr>
          <p:cNvPr id="15" name="Text 13"/>
          <p:cNvSpPr/>
          <p:nvPr/>
        </p:nvSpPr>
        <p:spPr>
          <a:xfrm>
            <a:off x="499121" y="5396587"/>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COURSE SCHEDULE</a:t>
            </a:r>
            <a:endParaRPr lang="en-US" sz="1200" dirty="0"/>
          </a:p>
        </p:txBody>
      </p:sp>
      <p:sp>
        <p:nvSpPr>
          <p:cNvPr id="16" name="Shape 14"/>
          <p:cNvSpPr/>
          <p:nvPr/>
        </p:nvSpPr>
        <p:spPr>
          <a:xfrm>
            <a:off x="499121" y="5706864"/>
            <a:ext cx="6774158" cy="3243366"/>
          </a:xfrm>
          <a:prstGeom prst="roundRect">
            <a:avLst>
              <a:gd name="adj" fmla="val 577"/>
            </a:avLst>
          </a:prstGeom>
          <a:noFill/>
          <a:ln w="4048">
            <a:solidFill>
              <a:srgbClr val="000000">
                <a:alpha val="8000"/>
              </a:srgbClr>
            </a:solidFill>
            <a:prstDash val="solid"/>
          </a:ln>
        </p:spPr>
      </p:sp>
      <p:sp>
        <p:nvSpPr>
          <p:cNvPr id="17" name="Shape 15"/>
          <p:cNvSpPr/>
          <p:nvPr/>
        </p:nvSpPr>
        <p:spPr>
          <a:xfrm>
            <a:off x="503169" y="5710912"/>
            <a:ext cx="6766061" cy="324887"/>
          </a:xfrm>
          <a:prstGeom prst="rect">
            <a:avLst/>
          </a:prstGeom>
          <a:solidFill>
            <a:srgbClr val="FFFFFF">
              <a:alpha val="4000"/>
            </a:srgbClr>
          </a:solidFill>
          <a:ln/>
        </p:spPr>
      </p:sp>
      <p:sp>
        <p:nvSpPr>
          <p:cNvPr id="18" name="Text 16"/>
          <p:cNvSpPr/>
          <p:nvPr/>
        </p:nvSpPr>
        <p:spPr>
          <a:xfrm>
            <a:off x="627902" y="5767326"/>
            <a:ext cx="1778329"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a:t>
            </a:r>
            <a:endParaRPr lang="en-US" sz="1200" dirty="0"/>
          </a:p>
        </p:txBody>
      </p:sp>
      <p:sp>
        <p:nvSpPr>
          <p:cNvPr id="19" name="Text 17"/>
          <p:cNvSpPr/>
          <p:nvPr/>
        </p:nvSpPr>
        <p:spPr>
          <a:xfrm>
            <a:off x="2659745" y="5767326"/>
            <a:ext cx="4484753"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Section</a:t>
            </a:r>
            <a:endParaRPr lang="en-US" sz="1200" dirty="0"/>
          </a:p>
        </p:txBody>
      </p:sp>
      <p:sp>
        <p:nvSpPr>
          <p:cNvPr id="20" name="Shape 18"/>
          <p:cNvSpPr/>
          <p:nvPr/>
        </p:nvSpPr>
        <p:spPr>
          <a:xfrm>
            <a:off x="503169" y="6035799"/>
            <a:ext cx="6766061" cy="324887"/>
          </a:xfrm>
          <a:prstGeom prst="rect">
            <a:avLst/>
          </a:prstGeom>
          <a:solidFill>
            <a:srgbClr val="000000">
              <a:alpha val="4000"/>
            </a:srgbClr>
          </a:solidFill>
          <a:ln/>
        </p:spPr>
      </p:sp>
      <p:sp>
        <p:nvSpPr>
          <p:cNvPr id="21" name="Text 19"/>
          <p:cNvSpPr/>
          <p:nvPr/>
        </p:nvSpPr>
        <p:spPr>
          <a:xfrm>
            <a:off x="627902" y="6092213"/>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0:00–0:10</a:t>
            </a:r>
            <a:endParaRPr lang="en-US" sz="1200" dirty="0"/>
          </a:p>
        </p:txBody>
      </p:sp>
      <p:sp>
        <p:nvSpPr>
          <p:cNvPr id="22" name="Text 20"/>
          <p:cNvSpPr/>
          <p:nvPr/>
        </p:nvSpPr>
        <p:spPr>
          <a:xfrm>
            <a:off x="2659745" y="6092213"/>
            <a:ext cx="448475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Welcome and Opening Prayer</a:t>
            </a:r>
            <a:endParaRPr lang="en-US" sz="1200" dirty="0"/>
          </a:p>
        </p:txBody>
      </p:sp>
      <p:sp>
        <p:nvSpPr>
          <p:cNvPr id="23" name="Shape 21"/>
          <p:cNvSpPr/>
          <p:nvPr/>
        </p:nvSpPr>
        <p:spPr>
          <a:xfrm>
            <a:off x="503169" y="6360686"/>
            <a:ext cx="6766061" cy="536946"/>
          </a:xfrm>
          <a:prstGeom prst="rect">
            <a:avLst/>
          </a:prstGeom>
          <a:solidFill>
            <a:srgbClr val="FFFFFF">
              <a:alpha val="4000"/>
            </a:srgbClr>
          </a:solidFill>
          <a:ln/>
        </p:spPr>
      </p:sp>
      <p:sp>
        <p:nvSpPr>
          <p:cNvPr id="24" name="Text 22"/>
          <p:cNvSpPr/>
          <p:nvPr/>
        </p:nvSpPr>
        <p:spPr>
          <a:xfrm>
            <a:off x="627902" y="6417100"/>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0:10–0:55</a:t>
            </a:r>
            <a:endParaRPr lang="en-US" sz="1200" dirty="0"/>
          </a:p>
        </p:txBody>
      </p:sp>
      <p:sp>
        <p:nvSpPr>
          <p:cNvPr id="25" name="Text 23"/>
          <p:cNvSpPr/>
          <p:nvPr/>
        </p:nvSpPr>
        <p:spPr>
          <a:xfrm>
            <a:off x="2659745" y="6417100"/>
            <a:ext cx="4484753"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Session One: The Foundation — Why We Prophesy and the Testimony of Jesus</a:t>
            </a:r>
            <a:endParaRPr lang="en-US" sz="1200" dirty="0"/>
          </a:p>
        </p:txBody>
      </p:sp>
      <p:sp>
        <p:nvSpPr>
          <p:cNvPr id="26" name="Shape 24"/>
          <p:cNvSpPr/>
          <p:nvPr/>
        </p:nvSpPr>
        <p:spPr>
          <a:xfrm>
            <a:off x="503169" y="6897631"/>
            <a:ext cx="6766061" cy="324887"/>
          </a:xfrm>
          <a:prstGeom prst="rect">
            <a:avLst/>
          </a:prstGeom>
          <a:solidFill>
            <a:srgbClr val="000000">
              <a:alpha val="4000"/>
            </a:srgbClr>
          </a:solidFill>
          <a:ln/>
        </p:spPr>
      </p:sp>
      <p:sp>
        <p:nvSpPr>
          <p:cNvPr id="27" name="Text 25"/>
          <p:cNvSpPr/>
          <p:nvPr/>
        </p:nvSpPr>
        <p:spPr>
          <a:xfrm>
            <a:off x="627902" y="6954045"/>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0:55–1:05</a:t>
            </a:r>
            <a:endParaRPr lang="en-US" sz="1200" dirty="0"/>
          </a:p>
        </p:txBody>
      </p:sp>
      <p:sp>
        <p:nvSpPr>
          <p:cNvPr id="28" name="Text 26"/>
          <p:cNvSpPr/>
          <p:nvPr/>
        </p:nvSpPr>
        <p:spPr>
          <a:xfrm>
            <a:off x="2659745" y="6954045"/>
            <a:ext cx="448475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Break</a:t>
            </a:r>
            <a:endParaRPr lang="en-US" sz="1200" dirty="0"/>
          </a:p>
        </p:txBody>
      </p:sp>
      <p:sp>
        <p:nvSpPr>
          <p:cNvPr id="29" name="Shape 27"/>
          <p:cNvSpPr/>
          <p:nvPr/>
        </p:nvSpPr>
        <p:spPr>
          <a:xfrm>
            <a:off x="503169" y="7222518"/>
            <a:ext cx="6766061" cy="536946"/>
          </a:xfrm>
          <a:prstGeom prst="rect">
            <a:avLst/>
          </a:prstGeom>
          <a:solidFill>
            <a:srgbClr val="FFFFFF">
              <a:alpha val="4000"/>
            </a:srgbClr>
          </a:solidFill>
          <a:ln/>
        </p:spPr>
      </p:sp>
      <p:sp>
        <p:nvSpPr>
          <p:cNvPr id="30" name="Text 28"/>
          <p:cNvSpPr/>
          <p:nvPr/>
        </p:nvSpPr>
        <p:spPr>
          <a:xfrm>
            <a:off x="627902" y="7278932"/>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1:05–1:50</a:t>
            </a:r>
            <a:endParaRPr lang="en-US" sz="1200" dirty="0"/>
          </a:p>
        </p:txBody>
      </p:sp>
      <p:sp>
        <p:nvSpPr>
          <p:cNvPr id="31" name="Text 29"/>
          <p:cNvSpPr/>
          <p:nvPr/>
        </p:nvSpPr>
        <p:spPr>
          <a:xfrm>
            <a:off x="2659745" y="7278932"/>
            <a:ext cx="4484753"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Session Two: Character Before Gifting — Posturing Ourselves Before the Lord</a:t>
            </a:r>
            <a:endParaRPr lang="en-US" sz="1200" dirty="0"/>
          </a:p>
        </p:txBody>
      </p:sp>
      <p:sp>
        <p:nvSpPr>
          <p:cNvPr id="32" name="Shape 30"/>
          <p:cNvSpPr/>
          <p:nvPr/>
        </p:nvSpPr>
        <p:spPr>
          <a:xfrm>
            <a:off x="503169" y="7759464"/>
            <a:ext cx="6766061" cy="324887"/>
          </a:xfrm>
          <a:prstGeom prst="rect">
            <a:avLst/>
          </a:prstGeom>
          <a:solidFill>
            <a:srgbClr val="000000">
              <a:alpha val="4000"/>
            </a:srgbClr>
          </a:solidFill>
          <a:ln/>
        </p:spPr>
      </p:sp>
      <p:sp>
        <p:nvSpPr>
          <p:cNvPr id="33" name="Text 31"/>
          <p:cNvSpPr/>
          <p:nvPr/>
        </p:nvSpPr>
        <p:spPr>
          <a:xfrm>
            <a:off x="627902" y="7815878"/>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1:50–2:00</a:t>
            </a:r>
            <a:endParaRPr lang="en-US" sz="1200" dirty="0"/>
          </a:p>
        </p:txBody>
      </p:sp>
      <p:sp>
        <p:nvSpPr>
          <p:cNvPr id="34" name="Text 32"/>
          <p:cNvSpPr/>
          <p:nvPr/>
        </p:nvSpPr>
        <p:spPr>
          <a:xfrm>
            <a:off x="2659745" y="7815878"/>
            <a:ext cx="448475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Break</a:t>
            </a:r>
            <a:endParaRPr lang="en-US" sz="1200" dirty="0"/>
          </a:p>
        </p:txBody>
      </p:sp>
      <p:sp>
        <p:nvSpPr>
          <p:cNvPr id="35" name="Shape 33"/>
          <p:cNvSpPr/>
          <p:nvPr/>
        </p:nvSpPr>
        <p:spPr>
          <a:xfrm>
            <a:off x="503169" y="8084350"/>
            <a:ext cx="6766061" cy="536946"/>
          </a:xfrm>
          <a:prstGeom prst="rect">
            <a:avLst/>
          </a:prstGeom>
          <a:solidFill>
            <a:srgbClr val="FFFFFF">
              <a:alpha val="4000"/>
            </a:srgbClr>
          </a:solidFill>
          <a:ln/>
        </p:spPr>
      </p:sp>
      <p:sp>
        <p:nvSpPr>
          <p:cNvPr id="36" name="Text 34"/>
          <p:cNvSpPr/>
          <p:nvPr/>
        </p:nvSpPr>
        <p:spPr>
          <a:xfrm>
            <a:off x="627902" y="8140765"/>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2:00–2:45</a:t>
            </a:r>
            <a:endParaRPr lang="en-US" sz="1200" dirty="0"/>
          </a:p>
        </p:txBody>
      </p:sp>
      <p:sp>
        <p:nvSpPr>
          <p:cNvPr id="37" name="Text 35"/>
          <p:cNvSpPr/>
          <p:nvPr/>
        </p:nvSpPr>
        <p:spPr>
          <a:xfrm>
            <a:off x="2659745" y="8140765"/>
            <a:ext cx="4484753"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Session Three: Walking It Out — Practical Wisdom, Symbols, and Activation</a:t>
            </a:r>
            <a:endParaRPr lang="en-US" sz="1200" dirty="0"/>
          </a:p>
        </p:txBody>
      </p:sp>
      <p:sp>
        <p:nvSpPr>
          <p:cNvPr id="38" name="Shape 36"/>
          <p:cNvSpPr/>
          <p:nvPr/>
        </p:nvSpPr>
        <p:spPr>
          <a:xfrm>
            <a:off x="503169" y="8621296"/>
            <a:ext cx="6766061" cy="324887"/>
          </a:xfrm>
          <a:prstGeom prst="rect">
            <a:avLst/>
          </a:prstGeom>
          <a:solidFill>
            <a:srgbClr val="000000">
              <a:alpha val="4000"/>
            </a:srgbClr>
          </a:solidFill>
          <a:ln/>
        </p:spPr>
      </p:sp>
      <p:sp>
        <p:nvSpPr>
          <p:cNvPr id="39" name="Text 37"/>
          <p:cNvSpPr/>
          <p:nvPr/>
        </p:nvSpPr>
        <p:spPr>
          <a:xfrm>
            <a:off x="627902" y="8677710"/>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2:45–3:00</a:t>
            </a:r>
            <a:endParaRPr lang="en-US" sz="1200" dirty="0"/>
          </a:p>
        </p:txBody>
      </p:sp>
      <p:sp>
        <p:nvSpPr>
          <p:cNvPr id="40" name="Text 38"/>
          <p:cNvSpPr/>
          <p:nvPr/>
        </p:nvSpPr>
        <p:spPr>
          <a:xfrm>
            <a:off x="2659745" y="8677710"/>
            <a:ext cx="448475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Closing: Commissioning Prayer and Benediction</a:t>
            </a:r>
            <a:endParaRPr lang="en-US" sz="1200" dirty="0"/>
          </a:p>
        </p:txBody>
      </p:sp>
      <p:sp>
        <p:nvSpPr>
          <p:cNvPr id="41" name="Text 39"/>
          <p:cNvSpPr/>
          <p:nvPr/>
        </p:nvSpPr>
        <p:spPr>
          <a:xfrm>
            <a:off x="499121" y="9048449"/>
            <a:ext cx="6774158" cy="212059"/>
          </a:xfrm>
          <a:prstGeom prst="rect">
            <a:avLst/>
          </a:prstGeom>
          <a:noFill/>
          <a:ln/>
        </p:spPr>
        <p:txBody>
          <a:bodyPr wrap="none" lIns="0" tIns="0" rIns="0" bIns="0" rtlCol="0" anchor="t"/>
          <a:lstStyle/>
          <a:p>
            <a:pPr algn="l" indent="0" marL="0">
              <a:lnSpc>
                <a:spcPts val="1650"/>
              </a:lnSpc>
              <a:buNone/>
            </a:pPr>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Text 0"/>
          <p:cNvSpPr/>
          <p:nvPr/>
        </p:nvSpPr>
        <p:spPr>
          <a:xfrm>
            <a:off x="499121" y="651102"/>
            <a:ext cx="6774158" cy="356446"/>
          </a:xfrm>
          <a:prstGeom prst="rect">
            <a:avLst/>
          </a:prstGeom>
          <a:noFill/>
          <a:ln/>
        </p:spPr>
        <p:txBody>
          <a:bodyPr wrap="none" lIns="0" tIns="0" rIns="0" bIns="0" rtlCol="0" anchor="t"/>
          <a:lstStyle/>
          <a:p>
            <a:pPr algn="l" indent="0" marL="0">
              <a:lnSpc>
                <a:spcPts val="2800"/>
              </a:lnSpc>
              <a:buNone/>
            </a:pPr>
            <a:endParaRPr lang="en-US" sz="1750" dirty="0"/>
          </a:p>
        </p:txBody>
      </p:sp>
      <p:sp>
        <p:nvSpPr>
          <p:cNvPr id="3" name="Shape 1"/>
          <p:cNvSpPr/>
          <p:nvPr/>
        </p:nvSpPr>
        <p:spPr>
          <a:xfrm>
            <a:off x="499121" y="1208033"/>
            <a:ext cx="2529129" cy="343164"/>
          </a:xfrm>
          <a:prstGeom prst="roundRect">
            <a:avLst>
              <a:gd name="adj" fmla="val 6234"/>
            </a:avLst>
          </a:prstGeom>
          <a:noFill/>
          <a:ln w="4048">
            <a:solidFill>
              <a:srgbClr val="2150FE"/>
            </a:solidFill>
            <a:prstDash val="solid"/>
          </a:ln>
        </p:spPr>
      </p:sp>
      <p:sp>
        <p:nvSpPr>
          <p:cNvPr id="4" name="Text 2"/>
          <p:cNvSpPr/>
          <p:nvPr/>
        </p:nvSpPr>
        <p:spPr>
          <a:xfrm>
            <a:off x="610128" y="1265522"/>
            <a:ext cx="2307115" cy="228186"/>
          </a:xfrm>
          <a:prstGeom prst="rect">
            <a:avLst/>
          </a:prstGeom>
          <a:noFill/>
          <a:ln/>
        </p:spPr>
        <p:txBody>
          <a:bodyPr wrap="none" lIns="0" tIns="0" rIns="0" bIns="0" rtlCol="0" anchor="t"/>
          <a:lstStyle/>
          <a:p>
            <a:pPr algn="l" indent="0" marL="0">
              <a:lnSpc>
                <a:spcPts val="1750"/>
              </a:lnSpc>
              <a:buNone/>
            </a:pPr>
            <a:r>
              <a:rPr lang="en-US" sz="1100" dirty="0">
                <a:solidFill>
                  <a:srgbClr val="2150FE"/>
                </a:solidFill>
                <a:latin typeface="Heebo" pitchFamily="34" charset="0"/>
                <a:ea typeface="Heebo" pitchFamily="34" charset="-122"/>
                <a:cs typeface="Heebo" pitchFamily="34" charset="-120"/>
              </a:rPr>
              <a:t>STUDENT MANUAL — SESSION ONE</a:t>
            </a:r>
            <a:endParaRPr lang="en-US" sz="1100" dirty="0"/>
          </a:p>
        </p:txBody>
      </p:sp>
      <p:sp>
        <p:nvSpPr>
          <p:cNvPr id="5" name="Text 3"/>
          <p:cNvSpPr/>
          <p:nvPr/>
        </p:nvSpPr>
        <p:spPr>
          <a:xfrm>
            <a:off x="499121" y="1622474"/>
            <a:ext cx="3805807" cy="334247"/>
          </a:xfrm>
          <a:prstGeom prst="rect">
            <a:avLst/>
          </a:prstGeom>
          <a:noFill/>
          <a:ln/>
        </p:spPr>
        <p:txBody>
          <a:bodyPr wrap="none" lIns="0" tIns="0" rIns="0" bIns="0" rtlCol="0" anchor="t"/>
          <a:lstStyle/>
          <a:p>
            <a:pPr algn="l" indent="0" marL="0">
              <a:lnSpc>
                <a:spcPts val="2600"/>
              </a:lnSpc>
              <a:buNone/>
            </a:pPr>
            <a:r>
              <a:rPr lang="en-US" sz="2100" u="sng" dirty="0">
                <a:solidFill>
                  <a:srgbClr val="152D47"/>
                </a:solidFill>
                <a:latin typeface="Crimson Pro Semi Bold" pitchFamily="34" charset="0"/>
                <a:ea typeface="Crimson Pro Semi Bold" pitchFamily="34" charset="-122"/>
                <a:cs typeface="Crimson Pro Semi Bold" pitchFamily="34" charset="-120"/>
              </a:rPr>
              <a:t>SESSION ONE: THE FOUNDATION</a:t>
            </a:r>
            <a:endParaRPr lang="en-US" sz="2100" dirty="0"/>
          </a:p>
        </p:txBody>
      </p:sp>
      <p:sp>
        <p:nvSpPr>
          <p:cNvPr id="6" name="Text 4"/>
          <p:cNvSpPr/>
          <p:nvPr/>
        </p:nvSpPr>
        <p:spPr>
          <a:xfrm>
            <a:off x="499121" y="2224055"/>
            <a:ext cx="677415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Part A: What Is the Spirit of Prophecy?</a:t>
            </a:r>
            <a:endParaRPr lang="en-US" sz="1750" dirty="0"/>
          </a:p>
        </p:txBody>
      </p:sp>
      <p:sp>
        <p:nvSpPr>
          <p:cNvPr id="7" name="Text 5"/>
          <p:cNvSpPr/>
          <p:nvPr/>
        </p:nvSpPr>
        <p:spPr>
          <a:xfrm>
            <a:off x="766487" y="2981471"/>
            <a:ext cx="6506792" cy="1782229"/>
          </a:xfrm>
          <a:prstGeom prst="rect">
            <a:avLst/>
          </a:prstGeom>
          <a:noFill/>
          <a:ln/>
        </p:spPr>
        <p:txBody>
          <a:bodyPr wrap="squar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Key Scripture:</a:t>
            </a:r>
            <a:pPr algn="l" indent="0" marL="0">
              <a:lnSpc>
                <a:spcPts val="2800"/>
              </a:lnSpc>
              <a:buNone/>
            </a:pPr>
            <a:r>
              <a:rPr lang="en-US" sz="1750" dirty="0">
                <a:solidFill>
                  <a:srgbClr val="4C4C4D"/>
                </a:solidFill>
                <a:latin typeface="Heebo" pitchFamily="34" charset="0"/>
                <a:ea typeface="Heebo" pitchFamily="34" charset="-122"/>
                <a:cs typeface="Heebo" pitchFamily="34" charset="-120"/>
              </a:rPr>
              <a:t> Revelation 19:10 (NKJV) — "And I fell at his feet to worship him. But he said to me, 'See that you do not do that! I am your fellow servant, and of your brethren who have the testimony of Jesus. Worship God! For the testimony of Jesus is the spirit of prophecy.'"</a:t>
            </a:r>
            <a:endParaRPr lang="en-US" sz="1750" dirty="0"/>
          </a:p>
        </p:txBody>
      </p:sp>
      <p:sp>
        <p:nvSpPr>
          <p:cNvPr id="8" name="Shape 6"/>
          <p:cNvSpPr/>
          <p:nvPr/>
        </p:nvSpPr>
        <p:spPr>
          <a:xfrm>
            <a:off x="499121" y="2780986"/>
            <a:ext cx="24289" cy="2183199"/>
          </a:xfrm>
          <a:prstGeom prst="rect">
            <a:avLst/>
          </a:prstGeom>
          <a:solidFill>
            <a:srgbClr val="2150FE"/>
          </a:solidFill>
          <a:ln/>
        </p:spPr>
      </p:sp>
      <p:sp>
        <p:nvSpPr>
          <p:cNvPr id="9" name="Text 7"/>
          <p:cNvSpPr/>
          <p:nvPr/>
        </p:nvSpPr>
        <p:spPr>
          <a:xfrm>
            <a:off x="499121" y="5164670"/>
            <a:ext cx="6774158" cy="2138675"/>
          </a:xfrm>
          <a:prstGeom prst="rect">
            <a:avLst/>
          </a:prstGeom>
          <a:noFill/>
          <a:ln/>
        </p:spPr>
        <p:txBody>
          <a:bodyPr wrap="squar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Key Teaching:</a:t>
            </a:r>
            <a:pPr algn="l" indent="0" marL="0">
              <a:lnSpc>
                <a:spcPts val="2800"/>
              </a:lnSpc>
              <a:buNone/>
            </a:pPr>
            <a:r>
              <a:rPr lang="en-US" sz="1750" dirty="0">
                <a:solidFill>
                  <a:srgbClr val="4C4C4D"/>
                </a:solidFill>
                <a:latin typeface="Heebo" pitchFamily="34" charset="0"/>
                <a:ea typeface="Heebo" pitchFamily="34" charset="-122"/>
                <a:cs typeface="Heebo" pitchFamily="34" charset="-120"/>
              </a:rPr>
              <a:t> At the core of all authentic prophecy is one Person: Jesus. The spirit of prophecy is the testimony — the witness, the declaration, the revealing — of who Jesus is. Every genuine prophetic word points to Christ. Prophecy is not about us. It never has been. It is the Father revealing His Son by the power of the Holy Spirit through willing, surrendered vessels.</a:t>
            </a:r>
            <a:endParaRPr lang="en-US" sz="1750" dirty="0"/>
          </a:p>
        </p:txBody>
      </p:sp>
      <p:sp>
        <p:nvSpPr>
          <p:cNvPr id="10" name="Text 8"/>
          <p:cNvSpPr/>
          <p:nvPr/>
        </p:nvSpPr>
        <p:spPr>
          <a:xfrm>
            <a:off x="766487" y="7704314"/>
            <a:ext cx="6506792" cy="1425783"/>
          </a:xfrm>
          <a:prstGeom prst="rect">
            <a:avLst/>
          </a:prstGeom>
          <a:noFill/>
          <a:ln/>
        </p:spPr>
        <p:txBody>
          <a:bodyPr wrap="squar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From the Fathers of Faith:</a:t>
            </a:r>
            <a:pPr algn="l" indent="0" marL="0">
              <a:lnSpc>
                <a:spcPts val="2800"/>
              </a:lnSpc>
              <a:buNone/>
            </a:pPr>
            <a:r>
              <a:rPr lang="en-US" sz="1750" dirty="0">
                <a:solidFill>
                  <a:srgbClr val="4C4C4D"/>
                </a:solidFill>
                <a:latin typeface="Heebo" pitchFamily="34" charset="0"/>
                <a:ea typeface="Heebo" pitchFamily="34" charset="-122"/>
                <a:cs typeface="Heebo" pitchFamily="34" charset="-120"/>
              </a:rPr>
              <a:t> Charles Haddon Spurgeon (1834-1892) — "A sermon without Christ as its beginning, middle, and end is a mistake in delivery — because Christ is the beginning, middle, and end of all things."</a:t>
            </a:r>
            <a:endParaRPr lang="en-US" sz="1750" dirty="0"/>
          </a:p>
        </p:txBody>
      </p:sp>
      <p:sp>
        <p:nvSpPr>
          <p:cNvPr id="11" name="Shape 9"/>
          <p:cNvSpPr/>
          <p:nvPr/>
        </p:nvSpPr>
        <p:spPr>
          <a:xfrm>
            <a:off x="499121" y="7503829"/>
            <a:ext cx="24289" cy="1826753"/>
          </a:xfrm>
          <a:prstGeom prst="rect">
            <a:avLst/>
          </a:prstGeom>
          <a:solidFill>
            <a:srgbClr val="2150FE"/>
          </a:solidFill>
          <a:ln/>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2" name="Text 0"/>
          <p:cNvSpPr/>
          <p:nvPr/>
        </p:nvSpPr>
        <p:spPr>
          <a:xfrm>
            <a:off x="499121" y="580331"/>
            <a:ext cx="6774158" cy="233878"/>
          </a:xfrm>
          <a:prstGeom prst="rect">
            <a:avLst/>
          </a:prstGeom>
          <a:noFill/>
          <a:ln/>
        </p:spPr>
        <p:txBody>
          <a:bodyPr wrap="none" lIns="0" tIns="0" rIns="0" bIns="0" rtlCol="0" anchor="t"/>
          <a:lstStyle/>
          <a:p>
            <a:pPr algn="l" indent="0" marL="0">
              <a:lnSpc>
                <a:spcPts val="1800"/>
              </a:lnSpc>
              <a:buNone/>
            </a:pPr>
            <a:endParaRPr lang="en-US" sz="1300" dirty="0"/>
          </a:p>
        </p:txBody>
      </p:sp>
      <p:sp>
        <p:nvSpPr>
          <p:cNvPr id="3" name="Shape 1"/>
          <p:cNvSpPr/>
          <p:nvPr/>
        </p:nvSpPr>
        <p:spPr>
          <a:xfrm>
            <a:off x="499121" y="926974"/>
            <a:ext cx="1898318" cy="237989"/>
          </a:xfrm>
          <a:prstGeom prst="roundRect">
            <a:avLst>
              <a:gd name="adj" fmla="val 6741"/>
            </a:avLst>
          </a:prstGeom>
          <a:noFill/>
          <a:ln w="4048">
            <a:solidFill>
              <a:srgbClr val="2150FE"/>
            </a:solidFill>
            <a:prstDash val="solid"/>
          </a:ln>
        </p:spPr>
      </p:sp>
      <p:sp>
        <p:nvSpPr>
          <p:cNvPr id="4" name="Text 2"/>
          <p:cNvSpPr/>
          <p:nvPr/>
        </p:nvSpPr>
        <p:spPr>
          <a:xfrm>
            <a:off x="583373" y="971119"/>
            <a:ext cx="1729814" cy="149700"/>
          </a:xfrm>
          <a:prstGeom prst="rect">
            <a:avLst/>
          </a:prstGeom>
          <a:noFill/>
          <a:ln/>
        </p:spPr>
        <p:txBody>
          <a:bodyPr wrap="none" lIns="0" tIns="0" rIns="0" bIns="0" rtlCol="0" anchor="t"/>
          <a:lstStyle/>
          <a:p>
            <a:pPr algn="l" indent="0" marL="0">
              <a:lnSpc>
                <a:spcPts val="1150"/>
              </a:lnSpc>
              <a:buNone/>
            </a:pPr>
            <a:r>
              <a:rPr lang="en-US" sz="800" dirty="0">
                <a:solidFill>
                  <a:srgbClr val="2150FE"/>
                </a:solidFill>
                <a:latin typeface="Heebo" pitchFamily="34" charset="0"/>
                <a:ea typeface="Heebo" pitchFamily="34" charset="-122"/>
                <a:cs typeface="Heebo" pitchFamily="34" charset="-120"/>
              </a:rPr>
              <a:t>STUDENT MANUAL — SESSION ONE</a:t>
            </a:r>
            <a:endParaRPr lang="en-US" sz="800" dirty="0"/>
          </a:p>
        </p:txBody>
      </p:sp>
      <p:sp>
        <p:nvSpPr>
          <p:cNvPr id="5" name="Text 3"/>
          <p:cNvSpPr/>
          <p:nvPr/>
        </p:nvSpPr>
        <p:spPr>
          <a:xfrm>
            <a:off x="499121" y="1205060"/>
            <a:ext cx="3912070" cy="250638"/>
          </a:xfrm>
          <a:prstGeom prst="rect">
            <a:avLst/>
          </a:prstGeom>
          <a:noFill/>
          <a:ln/>
        </p:spPr>
        <p:txBody>
          <a:bodyPr wrap="none" lIns="0" tIns="0" rIns="0" bIns="0" rtlCol="0" anchor="t"/>
          <a:lstStyle/>
          <a:p>
            <a:pPr algn="l" indent="0" marL="0">
              <a:lnSpc>
                <a:spcPts val="1950"/>
              </a:lnSpc>
              <a:buNone/>
            </a:pPr>
            <a:r>
              <a:rPr lang="en-US" sz="1550" u="sng" dirty="0">
                <a:solidFill>
                  <a:srgbClr val="152D47"/>
                </a:solidFill>
                <a:latin typeface="Crimson Pro Semi Bold" pitchFamily="34" charset="0"/>
                <a:ea typeface="Crimson Pro Semi Bold" pitchFamily="34" charset="-122"/>
                <a:cs typeface="Crimson Pro Semi Bold" pitchFamily="34" charset="-120"/>
              </a:rPr>
              <a:t>Part B: Why We Prophesy — The Father's Heart</a:t>
            </a:r>
            <a:endParaRPr lang="en-US" sz="1550" dirty="0"/>
          </a:p>
        </p:txBody>
      </p:sp>
      <p:sp>
        <p:nvSpPr>
          <p:cNvPr id="6" name="Text 4"/>
          <p:cNvSpPr/>
          <p:nvPr/>
        </p:nvSpPr>
        <p:spPr>
          <a:xfrm>
            <a:off x="499121" y="1606030"/>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Key Scriptures</a:t>
            </a:r>
            <a:endParaRPr lang="en-US" sz="1300" dirty="0"/>
          </a:p>
        </p:txBody>
      </p:sp>
      <p:sp>
        <p:nvSpPr>
          <p:cNvPr id="7" name="Text 5"/>
          <p:cNvSpPr/>
          <p:nvPr/>
        </p:nvSpPr>
        <p:spPr>
          <a:xfrm>
            <a:off x="499121" y="1952673"/>
            <a:ext cx="6774158" cy="1742259"/>
          </a:xfrm>
          <a:prstGeom prst="rect">
            <a:avLst/>
          </a:prstGeom>
          <a:noFill/>
          <a:ln/>
        </p:spPr>
        <p:txBody>
          <a:bodyPr wrap="square" lIns="0" tIns="0" rIns="0" bIns="0" rtlCol="0" anchor="t"/>
          <a:lstStyle/>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John 10:27 — "My sheep hear My voice, and I know them, and they follow Me."</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Jeremiah 33:3 — "Call to Me, and I will answer you, and show you great and mighty things, which you do not know."</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1 Corinthians 14:3 — "He who prophesies speaks edification and exhortation and comfort to men."</a:t>
            </a:r>
            <a:endParaRPr lang="en-US" sz="1050" dirty="0"/>
          </a:p>
          <a:p>
            <a:pPr algn="l" marL="342900" indent="-342900">
              <a:lnSpc>
                <a:spcPts val="1450"/>
              </a:lnSpc>
              <a:buSzPct val="100000"/>
              <a:buChar char="•"/>
            </a:pPr>
            <a:r>
              <a:rPr lang="en-US" sz="1050" dirty="0">
                <a:solidFill>
                  <a:srgbClr val="4C4C4D"/>
                </a:solidFill>
                <a:latin typeface="Heebo" pitchFamily="34" charset="0"/>
                <a:ea typeface="Heebo" pitchFamily="34" charset="-122"/>
                <a:cs typeface="Heebo" pitchFamily="34" charset="-120"/>
              </a:rPr>
              <a:t>1 Corinthians 12:7 — "The manifestation of the Spirit is given to each one for the profit of all."</a:t>
            </a:r>
            <a:endParaRPr lang="en-US" sz="1050" dirty="0"/>
          </a:p>
        </p:txBody>
      </p:sp>
      <p:sp>
        <p:nvSpPr>
          <p:cNvPr id="8" name="Text 6"/>
          <p:cNvSpPr/>
          <p:nvPr/>
        </p:nvSpPr>
        <p:spPr>
          <a:xfrm>
            <a:off x="499121" y="3807696"/>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Key Teaching</a:t>
            </a:r>
            <a:endParaRPr lang="en-US" sz="1300" dirty="0"/>
          </a:p>
        </p:txBody>
      </p:sp>
      <p:sp>
        <p:nvSpPr>
          <p:cNvPr id="9" name="Text 7"/>
          <p:cNvSpPr/>
          <p:nvPr/>
        </p:nvSpPr>
        <p:spPr>
          <a:xfrm>
            <a:off x="499121" y="4154339"/>
            <a:ext cx="6774158" cy="935512"/>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We prophesy because the Father is a Father who delights in speaking to His children. From creation to Christ, our God has always been a speaking God. He is not reluctant to speak. He is not hiding. Hearing the Father's voice is not reserved for the elite — it is the inheritance of every child of God.</a:t>
            </a:r>
            <a:endParaRPr lang="en-US" sz="1300" dirty="0"/>
          </a:p>
        </p:txBody>
      </p:sp>
      <p:sp>
        <p:nvSpPr>
          <p:cNvPr id="10" name="Text 8"/>
          <p:cNvSpPr/>
          <p:nvPr/>
        </p:nvSpPr>
        <p:spPr>
          <a:xfrm>
            <a:off x="499121" y="5202616"/>
            <a:ext cx="6774158" cy="935512"/>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We prophesy because the Father's children need to hear Him. Many have never received a personal word of love, encouragement, or affirmation from the Father. The world is full of voices telling people who they are not. The Father longs to speak through His children with words that say: "I see you. I know you. I have not forgotten you."</a:t>
            </a:r>
            <a:endParaRPr lang="en-US" sz="1300" dirty="0"/>
          </a:p>
        </p:txBody>
      </p:sp>
      <p:sp>
        <p:nvSpPr>
          <p:cNvPr id="11" name="Text 9"/>
          <p:cNvSpPr/>
          <p:nvPr/>
        </p:nvSpPr>
        <p:spPr>
          <a:xfrm>
            <a:off x="499121" y="6250893"/>
            <a:ext cx="6774158"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We prophesy because it reveals the Father's family. Prophecy is the Father speaking to His children through His children. When a brother or sister carries the Father's words to us, the love of God is made tangible through human relationship.</a:t>
            </a:r>
            <a:endParaRPr lang="en-US" sz="1300" dirty="0"/>
          </a:p>
        </p:txBody>
      </p:sp>
      <p:sp>
        <p:nvSpPr>
          <p:cNvPr id="12" name="Text 10"/>
          <p:cNvSpPr/>
          <p:nvPr/>
        </p:nvSpPr>
        <p:spPr>
          <a:xfrm>
            <a:off x="499121" y="7065292"/>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The purpose of prophecy is defined by love:</a:t>
            </a:r>
            <a:endParaRPr lang="en-US" sz="1300" dirty="0"/>
          </a:p>
        </p:txBody>
      </p:sp>
      <p:sp>
        <p:nvSpPr>
          <p:cNvPr id="13" name="Text 11"/>
          <p:cNvSpPr/>
          <p:nvPr/>
        </p:nvSpPr>
        <p:spPr>
          <a:xfrm>
            <a:off x="499121" y="7411935"/>
            <a:ext cx="6774158" cy="771709"/>
          </a:xfrm>
          <a:prstGeom prst="rect">
            <a:avLst/>
          </a:prstGeom>
          <a:noFill/>
          <a:ln/>
        </p:spPr>
        <p:txBody>
          <a:bodyPr wrap="square" lIns="0" tIns="0" rIns="0" bIns="0" rtlCol="0" anchor="t"/>
          <a:lstStyle/>
          <a:p>
            <a:pPr algn="l" marL="342900" indent="-342900">
              <a:lnSpc>
                <a:spcPts val="1450"/>
              </a:lnSpc>
              <a:buSzPct val="100000"/>
              <a:buChar char="•"/>
            </a:pPr>
            <a:r>
              <a:rPr lang="en-US" sz="1050" b="1" dirty="0">
                <a:solidFill>
                  <a:srgbClr val="4C4C4D"/>
                </a:solidFill>
                <a:latin typeface="Heebo" pitchFamily="34" charset="0"/>
                <a:ea typeface="Heebo" pitchFamily="34" charset="-122"/>
                <a:cs typeface="Heebo" pitchFamily="34" charset="-120"/>
              </a:rPr>
              <a:t>Oikodome (edification):</a:t>
            </a:r>
            <a:pPr algn="l" indent="0" marL="0">
              <a:lnSpc>
                <a:spcPts val="1450"/>
              </a:lnSpc>
              <a:buNone/>
            </a:pPr>
            <a:r>
              <a:rPr lang="en-US" sz="1050" dirty="0">
                <a:solidFill>
                  <a:srgbClr val="4C4C4D"/>
                </a:solidFill>
                <a:latin typeface="Heebo" pitchFamily="34" charset="0"/>
                <a:ea typeface="Heebo" pitchFamily="34" charset="-122"/>
                <a:cs typeface="Heebo" pitchFamily="34" charset="-120"/>
              </a:rPr>
              <a:t> To build up, to strengthen faith</a:t>
            </a:r>
            <a:endParaRPr lang="en-US" sz="1050" dirty="0"/>
          </a:p>
          <a:p>
            <a:pPr algn="l" marL="342900" indent="-342900">
              <a:lnSpc>
                <a:spcPts val="1450"/>
              </a:lnSpc>
              <a:buSzPct val="100000"/>
              <a:buChar char="•"/>
            </a:pPr>
            <a:r>
              <a:rPr lang="en-US" sz="1050" b="1" dirty="0">
                <a:solidFill>
                  <a:srgbClr val="4C4C4D"/>
                </a:solidFill>
                <a:latin typeface="Heebo" pitchFamily="34" charset="0"/>
                <a:ea typeface="Heebo" pitchFamily="34" charset="-122"/>
                <a:cs typeface="Heebo" pitchFamily="34" charset="-120"/>
              </a:rPr>
              <a:t>Paraklesis (exhortation):</a:t>
            </a:r>
            <a:pPr algn="l" indent="0" marL="0">
              <a:lnSpc>
                <a:spcPts val="1450"/>
              </a:lnSpc>
              <a:buNone/>
            </a:pPr>
            <a:r>
              <a:rPr lang="en-US" sz="1050" dirty="0">
                <a:solidFill>
                  <a:srgbClr val="4C4C4D"/>
                </a:solidFill>
                <a:latin typeface="Heebo" pitchFamily="34" charset="0"/>
                <a:ea typeface="Heebo" pitchFamily="34" charset="-122"/>
                <a:cs typeface="Heebo" pitchFamily="34" charset="-120"/>
              </a:rPr>
              <a:t> To call alongside, to encourage forward</a:t>
            </a:r>
            <a:endParaRPr lang="en-US" sz="1050" dirty="0"/>
          </a:p>
          <a:p>
            <a:pPr algn="l" marL="342900" indent="-342900">
              <a:lnSpc>
                <a:spcPts val="1450"/>
              </a:lnSpc>
              <a:buSzPct val="100000"/>
              <a:buChar char="•"/>
            </a:pPr>
            <a:r>
              <a:rPr lang="en-US" sz="1050" b="1" dirty="0">
                <a:solidFill>
                  <a:srgbClr val="4C4C4D"/>
                </a:solidFill>
                <a:latin typeface="Heebo" pitchFamily="34" charset="0"/>
                <a:ea typeface="Heebo" pitchFamily="34" charset="-122"/>
                <a:cs typeface="Heebo" pitchFamily="34" charset="-120"/>
              </a:rPr>
              <a:t>Paramythia (comfort):</a:t>
            </a:r>
            <a:pPr algn="l" indent="0" marL="0">
              <a:lnSpc>
                <a:spcPts val="1450"/>
              </a:lnSpc>
              <a:buNone/>
            </a:pPr>
            <a:r>
              <a:rPr lang="en-US" sz="1050" dirty="0">
                <a:solidFill>
                  <a:srgbClr val="4C4C4D"/>
                </a:solidFill>
                <a:latin typeface="Heebo" pitchFamily="34" charset="0"/>
                <a:ea typeface="Heebo" pitchFamily="34" charset="-122"/>
                <a:cs typeface="Heebo" pitchFamily="34" charset="-120"/>
              </a:rPr>
              <a:t> To console, to soothe grief or distress</a:t>
            </a:r>
            <a:endParaRPr lang="en-US" sz="1050" dirty="0"/>
          </a:p>
        </p:txBody>
      </p:sp>
      <p:sp>
        <p:nvSpPr>
          <p:cNvPr id="14" name="Text 12"/>
          <p:cNvSpPr/>
          <p:nvPr/>
        </p:nvSpPr>
        <p:spPr>
          <a:xfrm>
            <a:off x="699630" y="8409174"/>
            <a:ext cx="6573649" cy="467756"/>
          </a:xfrm>
          <a:prstGeom prst="rect">
            <a:avLst/>
          </a:prstGeom>
          <a:noFill/>
          <a:ln/>
        </p:spPr>
        <p:txBody>
          <a:bodyPr wrap="square" lIns="0" tIns="0" rIns="0" bIns="0" rtlCol="0" anchor="t"/>
          <a:lstStyle/>
          <a:p>
            <a:pPr algn="l" indent="0" marL="0">
              <a:lnSpc>
                <a:spcPts val="1800"/>
              </a:lnSpc>
              <a:buNone/>
            </a:pPr>
            <a:r>
              <a:rPr lang="en-US" sz="1300" b="1" dirty="0">
                <a:solidFill>
                  <a:srgbClr val="4C4C4D"/>
                </a:solidFill>
                <a:latin typeface="Heebo" pitchFamily="34" charset="0"/>
                <a:ea typeface="Heebo" pitchFamily="34" charset="-122"/>
                <a:cs typeface="Heebo" pitchFamily="34" charset="-120"/>
              </a:rPr>
              <a:t>From the Fathers of Faith:</a:t>
            </a:r>
            <a:pPr algn="l" indent="0" marL="0">
              <a:lnSpc>
                <a:spcPts val="1800"/>
              </a:lnSpc>
              <a:buNone/>
            </a:pPr>
            <a:r>
              <a:rPr lang="en-US" sz="1300" dirty="0">
                <a:solidFill>
                  <a:srgbClr val="4C4C4D"/>
                </a:solidFill>
                <a:latin typeface="Heebo" pitchFamily="34" charset="0"/>
                <a:ea typeface="Heebo" pitchFamily="34" charset="-122"/>
                <a:cs typeface="Heebo" pitchFamily="34" charset="-120"/>
              </a:rPr>
              <a:t> George Muller (1805-1898) — "I seek at the beginning to get my heart into such a state that it has no will of its own in regard to a given matter."</a:t>
            </a:r>
            <a:endParaRPr lang="en-US" sz="1300" dirty="0"/>
          </a:p>
        </p:txBody>
      </p:sp>
      <p:sp>
        <p:nvSpPr>
          <p:cNvPr id="15" name="Text 13"/>
          <p:cNvSpPr/>
          <p:nvPr/>
        </p:nvSpPr>
        <p:spPr>
          <a:xfrm>
            <a:off x="699630" y="8989695"/>
            <a:ext cx="6573649" cy="467756"/>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Brother Lawrence (1614-1691) — "There is not in the world a kind of life more sweet and delightful than that of a continual conversation with God."</a:t>
            </a:r>
            <a:endParaRPr lang="en-US" sz="1300" dirty="0"/>
          </a:p>
        </p:txBody>
      </p:sp>
      <p:sp>
        <p:nvSpPr>
          <p:cNvPr id="16" name="Shape 14"/>
          <p:cNvSpPr/>
          <p:nvPr/>
        </p:nvSpPr>
        <p:spPr>
          <a:xfrm>
            <a:off x="499121" y="8296409"/>
            <a:ext cx="16193" cy="1273807"/>
          </a:xfrm>
          <a:prstGeom prst="rect">
            <a:avLst/>
          </a:prstGeom>
          <a:solidFill>
            <a:srgbClr val="2150FE"/>
          </a:solidFill>
          <a:ln/>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Shape 0"/>
          <p:cNvSpPr/>
          <p:nvPr/>
        </p:nvSpPr>
        <p:spPr>
          <a:xfrm>
            <a:off x="499121" y="490714"/>
            <a:ext cx="2024632" cy="257848"/>
          </a:xfrm>
          <a:prstGeom prst="roundRect">
            <a:avLst>
              <a:gd name="adj" fmla="val 6637"/>
            </a:avLst>
          </a:prstGeom>
          <a:noFill/>
          <a:ln w="4048">
            <a:solidFill>
              <a:srgbClr val="2150FE"/>
            </a:solidFill>
            <a:prstDash val="solid"/>
          </a:ln>
        </p:spPr>
      </p:sp>
      <p:sp>
        <p:nvSpPr>
          <p:cNvPr id="3" name="Text 1"/>
          <p:cNvSpPr/>
          <p:nvPr/>
        </p:nvSpPr>
        <p:spPr>
          <a:xfrm>
            <a:off x="588686" y="537515"/>
            <a:ext cx="1845502" cy="164246"/>
          </a:xfrm>
          <a:prstGeom prst="rect">
            <a:avLst/>
          </a:prstGeom>
          <a:noFill/>
          <a:ln/>
        </p:spPr>
        <p:txBody>
          <a:bodyPr wrap="none" lIns="0" tIns="0" rIns="0" bIns="0" rtlCol="0" anchor="t"/>
          <a:lstStyle/>
          <a:p>
            <a:pPr algn="l" indent="0" marL="0">
              <a:lnSpc>
                <a:spcPts val="1250"/>
              </a:lnSpc>
              <a:buNone/>
            </a:pPr>
            <a:r>
              <a:rPr lang="en-US" sz="850" dirty="0">
                <a:solidFill>
                  <a:srgbClr val="2150FE"/>
                </a:solidFill>
                <a:latin typeface="Heebo" pitchFamily="34" charset="0"/>
                <a:ea typeface="Heebo" pitchFamily="34" charset="-122"/>
                <a:cs typeface="Heebo" pitchFamily="34" charset="-120"/>
              </a:rPr>
              <a:t>STUDENT MANUAL — SESSION ONE</a:t>
            </a:r>
            <a:endParaRPr lang="en-US" sz="850" dirty="0"/>
          </a:p>
        </p:txBody>
      </p:sp>
      <p:sp>
        <p:nvSpPr>
          <p:cNvPr id="4" name="Text 2"/>
          <p:cNvSpPr/>
          <p:nvPr/>
        </p:nvSpPr>
        <p:spPr>
          <a:xfrm>
            <a:off x="499121" y="794161"/>
            <a:ext cx="5414051" cy="267334"/>
          </a:xfrm>
          <a:prstGeom prst="rect">
            <a:avLst/>
          </a:prstGeom>
          <a:noFill/>
          <a:ln/>
        </p:spPr>
        <p:txBody>
          <a:bodyPr wrap="none" lIns="0" tIns="0" rIns="0" bIns="0" rtlCol="0" anchor="t"/>
          <a:lstStyle/>
          <a:p>
            <a:pPr algn="l" indent="0" marL="0">
              <a:lnSpc>
                <a:spcPts val="2100"/>
              </a:lnSpc>
              <a:buNone/>
            </a:pPr>
            <a:r>
              <a:rPr lang="en-US" sz="1650" b="1" u="sng" dirty="0">
                <a:solidFill>
                  <a:srgbClr val="152D47"/>
                </a:solidFill>
                <a:latin typeface="Crimson Pro Semi Bold" pitchFamily="34" charset="0"/>
                <a:ea typeface="Crimson Pro Semi Bold" pitchFamily="34" charset="-122"/>
                <a:cs typeface="Crimson Pro Semi Bold" pitchFamily="34" charset="-120"/>
              </a:rPr>
              <a:t>Part C: Old Testament Prophets and the New Testament Gift</a:t>
            </a:r>
            <a:endParaRPr lang="en-US" sz="1650" dirty="0"/>
          </a:p>
        </p:txBody>
      </p:sp>
      <p:sp>
        <p:nvSpPr>
          <p:cNvPr id="5" name="Text 3"/>
          <p:cNvSpPr/>
          <p:nvPr/>
        </p:nvSpPr>
        <p:spPr>
          <a:xfrm>
            <a:off x="499121" y="1232571"/>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Key Scriptures</a:t>
            </a:r>
            <a:endParaRPr lang="en-US" sz="1400" dirty="0"/>
          </a:p>
        </p:txBody>
      </p:sp>
      <p:sp>
        <p:nvSpPr>
          <p:cNvPr id="6" name="Text 4"/>
          <p:cNvSpPr/>
          <p:nvPr/>
        </p:nvSpPr>
        <p:spPr>
          <a:xfrm>
            <a:off x="499121" y="1617477"/>
            <a:ext cx="6774158" cy="2172384"/>
          </a:xfrm>
          <a:prstGeom prst="rect">
            <a:avLst/>
          </a:prstGeom>
          <a:noFill/>
          <a:ln/>
        </p:spPr>
        <p:txBody>
          <a:bodyPr wrap="square" lIns="0" tIns="0" rIns="0" bIns="0" rtlCol="0" anchor="t"/>
          <a:lstStyle/>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Numbers 11:29 — "Oh, that all the Lord's people were prophets and that the Lord would put His Spirit upon them!"</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Joel 2:28-29 — "I will pour out My Spirit on all flesh; your sons and your daughters shall prophesy..."</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Acts 2:16-18 — Peter declares at Pentecost: "This is what was spoken by the prophet Joel..."</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1 Corinthians 14:31 — "For you can all prophesy one by one, that all may learn and all may be encouraged."</a:t>
            </a:r>
            <a:endParaRPr lang="en-US" sz="1100" dirty="0"/>
          </a:p>
        </p:txBody>
      </p:sp>
      <p:sp>
        <p:nvSpPr>
          <p:cNvPr id="7" name="Text 5"/>
          <p:cNvSpPr/>
          <p:nvPr/>
        </p:nvSpPr>
        <p:spPr>
          <a:xfrm>
            <a:off x="499121" y="3918184"/>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Comparison</a:t>
            </a:r>
            <a:endParaRPr lang="en-US" sz="1400" dirty="0"/>
          </a:p>
        </p:txBody>
      </p:sp>
      <p:sp>
        <p:nvSpPr>
          <p:cNvPr id="8" name="Shape 6"/>
          <p:cNvSpPr/>
          <p:nvPr/>
        </p:nvSpPr>
        <p:spPr>
          <a:xfrm>
            <a:off x="499121" y="4303090"/>
            <a:ext cx="6774158" cy="3195174"/>
          </a:xfrm>
          <a:prstGeom prst="roundRect">
            <a:avLst>
              <a:gd name="adj" fmla="val 670"/>
            </a:avLst>
          </a:prstGeom>
          <a:noFill/>
          <a:ln w="8096">
            <a:solidFill>
              <a:srgbClr val="000000">
                <a:alpha val="8000"/>
              </a:srgbClr>
            </a:solidFill>
            <a:prstDash val="solid"/>
          </a:ln>
        </p:spPr>
      </p:sp>
      <p:sp>
        <p:nvSpPr>
          <p:cNvPr id="9" name="Shape 7"/>
          <p:cNvSpPr/>
          <p:nvPr/>
        </p:nvSpPr>
        <p:spPr>
          <a:xfrm>
            <a:off x="507217" y="4311186"/>
            <a:ext cx="6757965" cy="401539"/>
          </a:xfrm>
          <a:prstGeom prst="rect">
            <a:avLst/>
          </a:prstGeom>
          <a:solidFill>
            <a:srgbClr val="FFFFFF">
              <a:alpha val="4000"/>
            </a:srgbClr>
          </a:solidFill>
          <a:ln/>
        </p:spPr>
      </p:sp>
      <p:sp>
        <p:nvSpPr>
          <p:cNvPr id="10" name="Text 8"/>
          <p:cNvSpPr/>
          <p:nvPr/>
        </p:nvSpPr>
        <p:spPr>
          <a:xfrm>
            <a:off x="649787" y="4383664"/>
            <a:ext cx="3091819" cy="256583"/>
          </a:xfrm>
          <a:prstGeom prst="rect">
            <a:avLst/>
          </a:prstGeom>
          <a:noFill/>
          <a:ln/>
        </p:spPr>
        <p:txBody>
          <a:bodyPr wrap="none" lIns="0" tIns="0" rIns="0" bIns="0" rtlCol="0" anchor="t"/>
          <a:lstStyle/>
          <a:p>
            <a:pPr algn="l" indent="0" marL="0">
              <a:lnSpc>
                <a:spcPts val="2000"/>
              </a:lnSpc>
              <a:buNone/>
            </a:pPr>
            <a:r>
              <a:rPr lang="en-US" sz="1400" b="1" dirty="0">
                <a:solidFill>
                  <a:srgbClr val="4C4C4D"/>
                </a:solidFill>
                <a:latin typeface="Heebo" pitchFamily="34" charset="0"/>
                <a:ea typeface="Heebo" pitchFamily="34" charset="-122"/>
                <a:cs typeface="Heebo" pitchFamily="34" charset="-120"/>
              </a:rPr>
              <a:t>Old Testament Prophets</a:t>
            </a:r>
            <a:endParaRPr lang="en-US" sz="1400" dirty="0"/>
          </a:p>
        </p:txBody>
      </p:sp>
      <p:sp>
        <p:nvSpPr>
          <p:cNvPr id="11" name="Text 9"/>
          <p:cNvSpPr/>
          <p:nvPr/>
        </p:nvSpPr>
        <p:spPr>
          <a:xfrm>
            <a:off x="4030794" y="4383664"/>
            <a:ext cx="3091819" cy="256583"/>
          </a:xfrm>
          <a:prstGeom prst="rect">
            <a:avLst/>
          </a:prstGeom>
          <a:noFill/>
          <a:ln/>
        </p:spPr>
        <p:txBody>
          <a:bodyPr wrap="none" lIns="0" tIns="0" rIns="0" bIns="0" rtlCol="0" anchor="t"/>
          <a:lstStyle/>
          <a:p>
            <a:pPr algn="l" indent="0" marL="0">
              <a:lnSpc>
                <a:spcPts val="2000"/>
              </a:lnSpc>
              <a:buNone/>
            </a:pPr>
            <a:r>
              <a:rPr lang="en-US" sz="1400" b="1" dirty="0">
                <a:solidFill>
                  <a:srgbClr val="4C4C4D"/>
                </a:solidFill>
                <a:latin typeface="Heebo" pitchFamily="34" charset="0"/>
                <a:ea typeface="Heebo" pitchFamily="34" charset="-122"/>
                <a:cs typeface="Heebo" pitchFamily="34" charset="-120"/>
              </a:rPr>
              <a:t>New Testament Gift of Prophecy</a:t>
            </a:r>
            <a:endParaRPr lang="en-US" sz="1400" dirty="0"/>
          </a:p>
        </p:txBody>
      </p:sp>
      <p:sp>
        <p:nvSpPr>
          <p:cNvPr id="12" name="Shape 10"/>
          <p:cNvSpPr/>
          <p:nvPr/>
        </p:nvSpPr>
        <p:spPr>
          <a:xfrm>
            <a:off x="507217" y="4712725"/>
            <a:ext cx="6757965" cy="658122"/>
          </a:xfrm>
          <a:prstGeom prst="rect">
            <a:avLst/>
          </a:prstGeom>
          <a:solidFill>
            <a:srgbClr val="000000">
              <a:alpha val="4000"/>
            </a:srgbClr>
          </a:solidFill>
          <a:ln/>
        </p:spPr>
      </p:sp>
      <p:sp>
        <p:nvSpPr>
          <p:cNvPr id="13" name="Text 11"/>
          <p:cNvSpPr/>
          <p:nvPr/>
        </p:nvSpPr>
        <p:spPr>
          <a:xfrm>
            <a:off x="649787" y="4785203"/>
            <a:ext cx="3091819"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The Spirit came upon select individuals</a:t>
            </a:r>
            <a:endParaRPr lang="en-US" sz="1400" dirty="0"/>
          </a:p>
        </p:txBody>
      </p:sp>
      <p:sp>
        <p:nvSpPr>
          <p:cNvPr id="14" name="Text 12"/>
          <p:cNvSpPr/>
          <p:nvPr/>
        </p:nvSpPr>
        <p:spPr>
          <a:xfrm>
            <a:off x="4030794" y="4785203"/>
            <a:ext cx="3091819"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The Spirit is poured out on ALL flesh</a:t>
            </a:r>
            <a:endParaRPr lang="en-US" sz="1400" dirty="0"/>
          </a:p>
        </p:txBody>
      </p:sp>
      <p:sp>
        <p:nvSpPr>
          <p:cNvPr id="15" name="Shape 13"/>
          <p:cNvSpPr/>
          <p:nvPr/>
        </p:nvSpPr>
        <p:spPr>
          <a:xfrm>
            <a:off x="507217" y="5370847"/>
            <a:ext cx="6757965" cy="658122"/>
          </a:xfrm>
          <a:prstGeom prst="rect">
            <a:avLst/>
          </a:prstGeom>
          <a:solidFill>
            <a:srgbClr val="FFFFFF">
              <a:alpha val="4000"/>
            </a:srgbClr>
          </a:solidFill>
          <a:ln/>
        </p:spPr>
      </p:sp>
      <p:sp>
        <p:nvSpPr>
          <p:cNvPr id="16" name="Text 14"/>
          <p:cNvSpPr/>
          <p:nvPr/>
        </p:nvSpPr>
        <p:spPr>
          <a:xfrm>
            <a:off x="649787" y="5443325"/>
            <a:ext cx="3091819"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Spoke as the direct mouthpiece of God to the nation</a:t>
            </a:r>
            <a:endParaRPr lang="en-US" sz="1400" dirty="0"/>
          </a:p>
        </p:txBody>
      </p:sp>
      <p:sp>
        <p:nvSpPr>
          <p:cNvPr id="17" name="Text 15"/>
          <p:cNvSpPr/>
          <p:nvPr/>
        </p:nvSpPr>
        <p:spPr>
          <a:xfrm>
            <a:off x="4030794" y="5443325"/>
            <a:ext cx="3091819"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Speaks edification, exhortation, and comfort to the Body</a:t>
            </a:r>
            <a:endParaRPr lang="en-US" sz="1400" dirty="0"/>
          </a:p>
        </p:txBody>
      </p:sp>
      <p:sp>
        <p:nvSpPr>
          <p:cNvPr id="18" name="Shape 16"/>
          <p:cNvSpPr/>
          <p:nvPr/>
        </p:nvSpPr>
        <p:spPr>
          <a:xfrm>
            <a:off x="507217" y="6028969"/>
            <a:ext cx="6757965" cy="658122"/>
          </a:xfrm>
          <a:prstGeom prst="rect">
            <a:avLst/>
          </a:prstGeom>
          <a:solidFill>
            <a:srgbClr val="000000">
              <a:alpha val="4000"/>
            </a:srgbClr>
          </a:solidFill>
          <a:ln/>
        </p:spPr>
      </p:sp>
      <p:sp>
        <p:nvSpPr>
          <p:cNvPr id="19" name="Text 17"/>
          <p:cNvSpPr/>
          <p:nvPr/>
        </p:nvSpPr>
        <p:spPr>
          <a:xfrm>
            <a:off x="649787" y="6101447"/>
            <a:ext cx="3091819"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Carried governmental authority</a:t>
            </a:r>
            <a:endParaRPr lang="en-US" sz="1400" dirty="0"/>
          </a:p>
        </p:txBody>
      </p:sp>
      <p:sp>
        <p:nvSpPr>
          <p:cNvPr id="20" name="Text 18"/>
          <p:cNvSpPr/>
          <p:nvPr/>
        </p:nvSpPr>
        <p:spPr>
          <a:xfrm>
            <a:off x="4030794" y="6101447"/>
            <a:ext cx="3091819"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Functions within the community of believers</a:t>
            </a:r>
            <a:endParaRPr lang="en-US" sz="1400" dirty="0"/>
          </a:p>
        </p:txBody>
      </p:sp>
      <p:sp>
        <p:nvSpPr>
          <p:cNvPr id="21" name="Shape 19"/>
          <p:cNvSpPr/>
          <p:nvPr/>
        </p:nvSpPr>
        <p:spPr>
          <a:xfrm>
            <a:off x="507217" y="6687090"/>
            <a:ext cx="6757965" cy="401539"/>
          </a:xfrm>
          <a:prstGeom prst="rect">
            <a:avLst/>
          </a:prstGeom>
          <a:solidFill>
            <a:srgbClr val="FFFFFF">
              <a:alpha val="4000"/>
            </a:srgbClr>
          </a:solidFill>
          <a:ln/>
        </p:spPr>
      </p:sp>
      <p:sp>
        <p:nvSpPr>
          <p:cNvPr id="22" name="Text 20"/>
          <p:cNvSpPr/>
          <p:nvPr/>
        </p:nvSpPr>
        <p:spPr>
          <a:xfrm>
            <a:off x="649787" y="6759569"/>
            <a:ext cx="3091819"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Standard: absolute accuracy</a:t>
            </a:r>
            <a:endParaRPr lang="en-US" sz="1400" dirty="0"/>
          </a:p>
        </p:txBody>
      </p:sp>
      <p:sp>
        <p:nvSpPr>
          <p:cNvPr id="23" name="Text 21"/>
          <p:cNvSpPr/>
          <p:nvPr/>
        </p:nvSpPr>
        <p:spPr>
          <a:xfrm>
            <a:off x="4030794" y="6759569"/>
            <a:ext cx="3091819"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Given "in part"; subject to testing</a:t>
            </a:r>
            <a:endParaRPr lang="en-US" sz="1400" dirty="0"/>
          </a:p>
        </p:txBody>
      </p:sp>
      <p:sp>
        <p:nvSpPr>
          <p:cNvPr id="24" name="Shape 22"/>
          <p:cNvSpPr/>
          <p:nvPr/>
        </p:nvSpPr>
        <p:spPr>
          <a:xfrm>
            <a:off x="507217" y="7088630"/>
            <a:ext cx="6757965" cy="401539"/>
          </a:xfrm>
          <a:prstGeom prst="rect">
            <a:avLst/>
          </a:prstGeom>
          <a:solidFill>
            <a:srgbClr val="000000">
              <a:alpha val="4000"/>
            </a:srgbClr>
          </a:solidFill>
          <a:ln/>
        </p:spPr>
      </p:sp>
      <p:sp>
        <p:nvSpPr>
          <p:cNvPr id="25" name="Text 23"/>
          <p:cNvSpPr/>
          <p:nvPr/>
        </p:nvSpPr>
        <p:spPr>
          <a:xfrm>
            <a:off x="649787" y="7161108"/>
            <a:ext cx="3091819"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Few were called</a:t>
            </a:r>
            <a:endParaRPr lang="en-US" sz="1400" dirty="0"/>
          </a:p>
        </p:txBody>
      </p:sp>
      <p:sp>
        <p:nvSpPr>
          <p:cNvPr id="26" name="Text 24"/>
          <p:cNvSpPr/>
          <p:nvPr/>
        </p:nvSpPr>
        <p:spPr>
          <a:xfrm>
            <a:off x="4030794" y="7161108"/>
            <a:ext cx="3091819"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All may prophesy</a:t>
            </a:r>
            <a:endParaRPr lang="en-US" sz="1400" dirty="0"/>
          </a:p>
        </p:txBody>
      </p:sp>
      <p:sp>
        <p:nvSpPr>
          <p:cNvPr id="27" name="Text 25"/>
          <p:cNvSpPr/>
          <p:nvPr/>
        </p:nvSpPr>
        <p:spPr>
          <a:xfrm>
            <a:off x="499121" y="7626587"/>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The Office of the Prophet (Ephesians 4:11)</a:t>
            </a:r>
            <a:endParaRPr lang="en-US" sz="1400" dirty="0"/>
          </a:p>
        </p:txBody>
      </p:sp>
      <p:sp>
        <p:nvSpPr>
          <p:cNvPr id="28" name="Text 26"/>
          <p:cNvSpPr/>
          <p:nvPr/>
        </p:nvSpPr>
        <p:spPr>
          <a:xfrm>
            <a:off x="499121" y="8011493"/>
            <a:ext cx="6774158" cy="1146053"/>
          </a:xfrm>
          <a:prstGeom prst="rect">
            <a:avLst/>
          </a:prstGeom>
          <a:noFill/>
          <a:ln/>
        </p:spPr>
        <p:txBody>
          <a:bodyPr wrap="square" lIns="0" tIns="0" rIns="0" bIns="0" rtlCol="0" anchor="t"/>
          <a:lstStyle/>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A five-fold ministry calling given by Christ</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Not everyone is called to this office</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Recognized and confirmed by mature leadership over time</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Not self-appointed</a:t>
            </a:r>
            <a:endParaRPr lang="en-US" sz="11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Shape 0"/>
          <p:cNvSpPr/>
          <p:nvPr/>
        </p:nvSpPr>
        <p:spPr>
          <a:xfrm>
            <a:off x="499121" y="490714"/>
            <a:ext cx="2276311" cy="299273"/>
          </a:xfrm>
          <a:prstGeom prst="roundRect">
            <a:avLst>
              <a:gd name="adj" fmla="val 6433"/>
            </a:avLst>
          </a:prstGeom>
          <a:noFill/>
          <a:ln w="4048">
            <a:solidFill>
              <a:srgbClr val="2150FE"/>
            </a:solidFill>
            <a:prstDash val="solid"/>
          </a:ln>
        </p:spPr>
      </p:sp>
      <p:sp>
        <p:nvSpPr>
          <p:cNvPr id="3" name="Text 1"/>
          <p:cNvSpPr/>
          <p:nvPr/>
        </p:nvSpPr>
        <p:spPr>
          <a:xfrm>
            <a:off x="599376" y="542827"/>
            <a:ext cx="2075803" cy="195046"/>
          </a:xfrm>
          <a:prstGeom prst="rect">
            <a:avLst/>
          </a:prstGeom>
          <a:noFill/>
          <a:ln/>
        </p:spPr>
        <p:txBody>
          <a:bodyPr wrap="none" lIns="0" tIns="0" rIns="0" bIns="0" rtlCol="0" anchor="t"/>
          <a:lstStyle/>
          <a:p>
            <a:pPr algn="l" indent="0" marL="0">
              <a:lnSpc>
                <a:spcPts val="1500"/>
              </a:lnSpc>
              <a:buNone/>
            </a:pPr>
            <a:r>
              <a:rPr lang="en-US" sz="1000" dirty="0">
                <a:solidFill>
                  <a:srgbClr val="2150FE"/>
                </a:solidFill>
                <a:latin typeface="Heebo" pitchFamily="34" charset="0"/>
                <a:ea typeface="Heebo" pitchFamily="34" charset="-122"/>
                <a:cs typeface="Heebo" pitchFamily="34" charset="-120"/>
              </a:rPr>
              <a:t>STUDENT MANUAL — SESSION ONE</a:t>
            </a:r>
            <a:endParaRPr lang="en-US" sz="1000" dirty="0"/>
          </a:p>
        </p:txBody>
      </p:sp>
      <p:sp>
        <p:nvSpPr>
          <p:cNvPr id="4" name="Text 2"/>
          <p:cNvSpPr/>
          <p:nvPr/>
        </p:nvSpPr>
        <p:spPr>
          <a:xfrm>
            <a:off x="499121" y="847729"/>
            <a:ext cx="5051680" cy="300791"/>
          </a:xfrm>
          <a:prstGeom prst="rect">
            <a:avLst/>
          </a:prstGeom>
          <a:noFill/>
          <a:ln/>
        </p:spPr>
        <p:txBody>
          <a:bodyPr wrap="none" lIns="0" tIns="0" rIns="0" bIns="0" rtlCol="0" anchor="t"/>
          <a:lstStyle/>
          <a:p>
            <a:pPr algn="l" indent="0" marL="0">
              <a:lnSpc>
                <a:spcPts val="2350"/>
              </a:lnSpc>
              <a:buNone/>
            </a:pPr>
            <a:r>
              <a:rPr lang="en-US" sz="1850" u="sng" dirty="0">
                <a:solidFill>
                  <a:srgbClr val="152D47"/>
                </a:solidFill>
                <a:latin typeface="Crimson Pro Semi Bold" pitchFamily="34" charset="0"/>
                <a:ea typeface="Crimson Pro Semi Bold" pitchFamily="34" charset="-122"/>
                <a:cs typeface="Crimson Pro Semi Bold" pitchFamily="34" charset="-120"/>
              </a:rPr>
              <a:t>The Gift of Prophecy and Three Levels of Operation</a:t>
            </a:r>
            <a:endParaRPr lang="en-US" sz="1850" dirty="0"/>
          </a:p>
        </p:txBody>
      </p:sp>
      <p:sp>
        <p:nvSpPr>
          <p:cNvPr id="5" name="Text 3"/>
          <p:cNvSpPr/>
          <p:nvPr/>
        </p:nvSpPr>
        <p:spPr>
          <a:xfrm>
            <a:off x="499121" y="1365069"/>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The Gift of Prophecy (1 Corinthians 12:10; 14:1-5)</a:t>
            </a:r>
            <a:endParaRPr lang="en-US" sz="1550" dirty="0"/>
          </a:p>
        </p:txBody>
      </p:sp>
      <p:sp>
        <p:nvSpPr>
          <p:cNvPr id="6" name="Text 4"/>
          <p:cNvSpPr/>
          <p:nvPr/>
        </p:nvSpPr>
        <p:spPr>
          <a:xfrm>
            <a:off x="499121" y="1832255"/>
            <a:ext cx="6774158" cy="1370697"/>
          </a:xfrm>
          <a:prstGeom prst="rect">
            <a:avLst/>
          </a:prstGeom>
          <a:noFill/>
          <a:ln/>
        </p:spPr>
        <p:txBody>
          <a:bodyPr wrap="square" lIns="0" tIns="0" rIns="0" bIns="0" rtlCol="0" anchor="t"/>
          <a:lstStyle/>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Available to every Spirit-filled believer</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Purpose: edification, exhortation, comfort</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Exercised in love, humility, and submission</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Subject to testing by the Body</a:t>
            </a:r>
            <a:endParaRPr lang="en-US" sz="1250" dirty="0"/>
          </a:p>
        </p:txBody>
      </p:sp>
      <p:sp>
        <p:nvSpPr>
          <p:cNvPr id="7" name="Text 5"/>
          <p:cNvSpPr/>
          <p:nvPr/>
        </p:nvSpPr>
        <p:spPr>
          <a:xfrm>
            <a:off x="499121" y="3365365"/>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Three Levels of Prophetic Operation</a:t>
            </a:r>
            <a:endParaRPr lang="en-US" sz="1550" dirty="0"/>
          </a:p>
        </p:txBody>
      </p:sp>
      <p:sp>
        <p:nvSpPr>
          <p:cNvPr id="8" name="Text 6"/>
          <p:cNvSpPr/>
          <p:nvPr/>
        </p:nvSpPr>
        <p:spPr>
          <a:xfrm>
            <a:off x="499121" y="3832551"/>
            <a:ext cx="6774158" cy="1929715"/>
          </a:xfrm>
          <a:prstGeom prst="rect">
            <a:avLst/>
          </a:prstGeom>
          <a:noFill/>
          <a:ln/>
        </p:spPr>
        <p:txBody>
          <a:bodyPr wrap="square" lIns="0" tIns="0" rIns="0" bIns="0" rtlCol="0" anchor="t"/>
          <a:lstStyle/>
          <a:p>
            <a:pPr algn="l" marL="342900" indent="-342900">
              <a:lnSpc>
                <a:spcPts val="1900"/>
              </a:lnSpc>
              <a:buSzPct val="100000"/>
              <a:buFont typeface="+mj-lt"/>
              <a:buAutoNum type="arabicPeriod" startAt="1"/>
            </a:pPr>
            <a:r>
              <a:rPr lang="en-US" sz="1250" b="1" dirty="0">
                <a:solidFill>
                  <a:srgbClr val="4C4C4D"/>
                </a:solidFill>
                <a:latin typeface="Heebo" pitchFamily="34" charset="0"/>
                <a:ea typeface="Heebo" pitchFamily="34" charset="-122"/>
                <a:cs typeface="Heebo" pitchFamily="34" charset="-120"/>
              </a:rPr>
              <a:t>The Spirit of Prophecy</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Any believer in worship may receive an impression (Revelation 19:10)</a:t>
            </a:r>
            <a:endParaRPr lang="en-US" sz="1250" dirty="0"/>
          </a:p>
          <a:p>
            <a:pPr algn="l" marL="342900" indent="-342900">
              <a:lnSpc>
                <a:spcPts val="1900"/>
              </a:lnSpc>
              <a:buSzPct val="100000"/>
              <a:buFont typeface="+mj-lt"/>
              <a:buAutoNum type="arabicPeriod" startAt="2"/>
            </a:pPr>
            <a:r>
              <a:rPr lang="en-US" sz="1250" b="1" dirty="0">
                <a:solidFill>
                  <a:srgbClr val="4C4C4D"/>
                </a:solidFill>
                <a:latin typeface="Heebo" pitchFamily="34" charset="0"/>
                <a:ea typeface="Heebo" pitchFamily="34" charset="-122"/>
                <a:cs typeface="Heebo" pitchFamily="34" charset="-120"/>
              </a:rPr>
              <a:t>The Gift of Prophecy</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A recurring gift; this is what this training addresses (1 Corinthians 12:10)</a:t>
            </a:r>
            <a:endParaRPr lang="en-US" sz="1250" dirty="0"/>
          </a:p>
          <a:p>
            <a:pPr algn="l" marL="342900" indent="-342900">
              <a:lnSpc>
                <a:spcPts val="1900"/>
              </a:lnSpc>
              <a:buSzPct val="100000"/>
              <a:buFont typeface="+mj-lt"/>
              <a:buAutoNum type="arabicPeriod" startAt="3"/>
            </a:pPr>
            <a:r>
              <a:rPr lang="en-US" sz="1250" b="1" dirty="0">
                <a:solidFill>
                  <a:srgbClr val="4C4C4D"/>
                </a:solidFill>
                <a:latin typeface="Heebo" pitchFamily="34" charset="0"/>
                <a:ea typeface="Heebo" pitchFamily="34" charset="-122"/>
                <a:cs typeface="Heebo" pitchFamily="34" charset="-120"/>
              </a:rPr>
              <a:t>The Office of Prophet</a:t>
            </a:r>
            <a:pPr algn="l" indent="0" marL="0">
              <a:lnSpc>
                <a:spcPts val="1900"/>
              </a:lnSpc>
              <a:buNone/>
            </a:pPr>
            <a:r>
              <a:rPr lang="en-US" sz="1250" dirty="0">
                <a:solidFill>
                  <a:srgbClr val="4C4C4D"/>
                </a:solidFill>
                <a:latin typeface="Heebo" pitchFamily="34" charset="0"/>
                <a:ea typeface="Heebo" pitchFamily="34" charset="-122"/>
                <a:cs typeface="Heebo" pitchFamily="34" charset="-120"/>
              </a:rPr>
              <a:t> — A governmental calling recognized over time (Ephesians 4:11)</a:t>
            </a:r>
            <a:endParaRPr lang="en-US" sz="1250" dirty="0"/>
          </a:p>
        </p:txBody>
      </p:sp>
      <p:sp>
        <p:nvSpPr>
          <p:cNvPr id="9" name="Shape 7"/>
          <p:cNvSpPr/>
          <p:nvPr/>
        </p:nvSpPr>
        <p:spPr>
          <a:xfrm>
            <a:off x="499121" y="6004880"/>
            <a:ext cx="6774158" cy="24096"/>
          </a:xfrm>
          <a:prstGeom prst="rect">
            <a:avLst/>
          </a:prstGeom>
          <a:solidFill>
            <a:srgbClr val="4C4C4D">
              <a:alpha val="50000"/>
            </a:srgbClr>
          </a:solidFill>
          <a:ln/>
        </p:spPr>
      </p:sp>
      <p:sp>
        <p:nvSpPr>
          <p:cNvPr id="10" name="Text 8"/>
          <p:cNvSpPr/>
          <p:nvPr/>
        </p:nvSpPr>
        <p:spPr>
          <a:xfrm>
            <a:off x="499121" y="6191380"/>
            <a:ext cx="6774158" cy="304775"/>
          </a:xfrm>
          <a:prstGeom prst="rect">
            <a:avLst/>
          </a:prstGeom>
          <a:noFill/>
          <a:ln/>
        </p:spPr>
        <p:txBody>
          <a:bodyPr wrap="none" lIns="0" tIns="0" rIns="0" bIns="0" rtlCol="0" anchor="t"/>
          <a:lstStyle/>
          <a:p>
            <a:pPr algn="l" indent="0" marL="0">
              <a:lnSpc>
                <a:spcPts val="2400"/>
              </a:lnSpc>
              <a:buNone/>
            </a:pPr>
            <a:r>
              <a:rPr lang="en-US" sz="1550" b="1" dirty="0">
                <a:solidFill>
                  <a:srgbClr val="4C4C4D"/>
                </a:solidFill>
                <a:latin typeface="Heebo" pitchFamily="34" charset="0"/>
                <a:ea typeface="Heebo" pitchFamily="34" charset="-122"/>
                <a:cs typeface="Heebo" pitchFamily="34" charset="-120"/>
              </a:rPr>
              <a:t>Personal Notes — Session One:</a:t>
            </a:r>
            <a:endParaRPr lang="en-US" sz="1550" dirty="0"/>
          </a:p>
        </p:txBody>
      </p:sp>
      <p:sp>
        <p:nvSpPr>
          <p:cNvPr id="11" name="Text 9"/>
          <p:cNvSpPr/>
          <p:nvPr/>
        </p:nvSpPr>
        <p:spPr>
          <a:xfrm>
            <a:off x="499121" y="6658567"/>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_(Space for notes)_</a:t>
            </a:r>
            <a:endParaRPr lang="en-US" sz="1550" dirty="0"/>
          </a:p>
        </p:txBody>
      </p:sp>
      <p:sp>
        <p:nvSpPr>
          <p:cNvPr id="12" name="Shape 10"/>
          <p:cNvSpPr/>
          <p:nvPr/>
        </p:nvSpPr>
        <p:spPr>
          <a:xfrm>
            <a:off x="499121" y="7205956"/>
            <a:ext cx="6774158" cy="24096"/>
          </a:xfrm>
          <a:prstGeom prst="rect">
            <a:avLst/>
          </a:prstGeom>
          <a:solidFill>
            <a:srgbClr val="4C4C4D">
              <a:alpha val="50000"/>
            </a:srgbClr>
          </a:solidFill>
          <a:ln/>
        </p:spPr>
      </p:sp>
      <p:sp>
        <p:nvSpPr>
          <p:cNvPr id="13" name="Shape 11"/>
          <p:cNvSpPr/>
          <p:nvPr/>
        </p:nvSpPr>
        <p:spPr>
          <a:xfrm>
            <a:off x="499121" y="7392456"/>
            <a:ext cx="6774158" cy="1308844"/>
          </a:xfrm>
          <a:prstGeom prst="roundRect">
            <a:avLst>
              <a:gd name="adj" fmla="val 1839"/>
            </a:avLst>
          </a:prstGeom>
          <a:solidFill>
            <a:srgbClr val="B3C3FF"/>
          </a:solidFill>
          <a:ln/>
        </p:spPr>
      </p:sp>
      <p:pic>
        <p:nvPicPr>
          <p:cNvPr id="14" name="Image 0" descr="preencoded.png">    </p:cNvPr>
          <p:cNvPicPr>
            <a:picLocks noChangeAspect="1"/>
          </p:cNvPicPr>
          <p:nvPr/>
        </p:nvPicPr>
        <p:blipFill>
          <a:blip r:embed="rId1"/>
          <a:stretch>
            <a:fillRect/>
          </a:stretch>
        </p:blipFill>
        <p:spPr>
          <a:xfrm>
            <a:off x="659528" y="7615962"/>
            <a:ext cx="250667" cy="200485"/>
          </a:xfrm>
          <a:prstGeom prst="rect">
            <a:avLst/>
          </a:prstGeom>
        </p:spPr>
      </p:pic>
      <p:sp>
        <p:nvSpPr>
          <p:cNvPr id="15" name="Text 12"/>
          <p:cNvSpPr/>
          <p:nvPr/>
        </p:nvSpPr>
        <p:spPr>
          <a:xfrm>
            <a:off x="1070603" y="7576877"/>
            <a:ext cx="6042269" cy="914325"/>
          </a:xfrm>
          <a:prstGeom prst="rect">
            <a:avLst/>
          </a:prstGeom>
          <a:noFill/>
          <a:ln/>
        </p:spPr>
        <p:txBody>
          <a:bodyPr wrap="square" lIns="0" tIns="0" rIns="0" bIns="0" rtlCol="0" anchor="t"/>
          <a:lstStyle/>
          <a:p>
            <a:pPr algn="l" indent="0" marL="0">
              <a:lnSpc>
                <a:spcPts val="2400"/>
              </a:lnSpc>
              <a:buNone/>
            </a:pPr>
            <a:r>
              <a:rPr lang="en-US" sz="1550" b="1" dirty="0">
                <a:solidFill>
                  <a:srgbClr val="000000"/>
                </a:solidFill>
                <a:latin typeface="Heebo" pitchFamily="34" charset="0"/>
                <a:ea typeface="Heebo" pitchFamily="34" charset="-122"/>
                <a:cs typeface="Heebo" pitchFamily="34" charset="-120"/>
              </a:rPr>
              <a:t>Break One (10 Minutes)</a:t>
            </a:r>
            <a:pPr algn="l" indent="0" marL="0">
              <a:lnSpc>
                <a:spcPts val="2400"/>
              </a:lnSpc>
              <a:buNone/>
            </a:pPr>
            <a:r>
              <a:rPr lang="en-US" sz="1550" i="1" dirty="0">
                <a:solidFill>
                  <a:srgbClr val="000000"/>
                </a:solidFill>
                <a:latin typeface="Heebo" pitchFamily="34" charset="0"/>
                <a:ea typeface="Heebo" pitchFamily="34" charset="-122"/>
                <a:cs typeface="Heebo" pitchFamily="34" charset="-120"/>
              </a:rPr>
              <a:t>Reflection: "Father, what has my relationship with Your voice looked like? What do I believe about Your willingness to speak to me?"</a:t>
            </a:r>
            <a:endParaRPr lang="en-US" sz="15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Shape 0"/>
          <p:cNvSpPr/>
          <p:nvPr/>
        </p:nvSpPr>
        <p:spPr>
          <a:xfrm>
            <a:off x="499121" y="490714"/>
            <a:ext cx="2299525" cy="299273"/>
          </a:xfrm>
          <a:prstGeom prst="roundRect">
            <a:avLst>
              <a:gd name="adj" fmla="val 6433"/>
            </a:avLst>
          </a:prstGeom>
          <a:noFill/>
          <a:ln w="4048">
            <a:solidFill>
              <a:srgbClr val="2150FE"/>
            </a:solidFill>
            <a:prstDash val="solid"/>
          </a:ln>
        </p:spPr>
      </p:sp>
      <p:sp>
        <p:nvSpPr>
          <p:cNvPr id="3" name="Text 1"/>
          <p:cNvSpPr/>
          <p:nvPr/>
        </p:nvSpPr>
        <p:spPr>
          <a:xfrm>
            <a:off x="599376" y="542827"/>
            <a:ext cx="2099016" cy="195046"/>
          </a:xfrm>
          <a:prstGeom prst="rect">
            <a:avLst/>
          </a:prstGeom>
          <a:noFill/>
          <a:ln/>
        </p:spPr>
        <p:txBody>
          <a:bodyPr wrap="none" lIns="0" tIns="0" rIns="0" bIns="0" rtlCol="0" anchor="t"/>
          <a:lstStyle/>
          <a:p>
            <a:pPr algn="l" indent="0" marL="0">
              <a:lnSpc>
                <a:spcPts val="1500"/>
              </a:lnSpc>
              <a:buNone/>
            </a:pPr>
            <a:r>
              <a:rPr lang="en-US" sz="1000" dirty="0">
                <a:solidFill>
                  <a:srgbClr val="2150FE"/>
                </a:solidFill>
                <a:latin typeface="Heebo" pitchFamily="34" charset="0"/>
                <a:ea typeface="Heebo" pitchFamily="34" charset="-122"/>
                <a:cs typeface="Heebo" pitchFamily="34" charset="-120"/>
              </a:rPr>
              <a:t>STUDENT MANUAL — SESSION TWO</a:t>
            </a:r>
            <a:endParaRPr lang="en-US" sz="1000" dirty="0"/>
          </a:p>
        </p:txBody>
      </p:sp>
      <p:sp>
        <p:nvSpPr>
          <p:cNvPr id="4" name="Text 2"/>
          <p:cNvSpPr/>
          <p:nvPr/>
        </p:nvSpPr>
        <p:spPr>
          <a:xfrm>
            <a:off x="499121" y="847729"/>
            <a:ext cx="4653889" cy="300791"/>
          </a:xfrm>
          <a:prstGeom prst="rect">
            <a:avLst/>
          </a:prstGeom>
          <a:noFill/>
          <a:ln/>
        </p:spPr>
        <p:txBody>
          <a:bodyPr wrap="none" lIns="0" tIns="0" rIns="0" bIns="0" rtlCol="0" anchor="t"/>
          <a:lstStyle/>
          <a:p>
            <a:pPr algn="l" indent="0" marL="0">
              <a:lnSpc>
                <a:spcPts val="2350"/>
              </a:lnSpc>
              <a:buNone/>
            </a:pPr>
            <a:r>
              <a:rPr lang="en-US" sz="1850" u="sng" dirty="0">
                <a:solidFill>
                  <a:srgbClr val="152D47"/>
                </a:solidFill>
                <a:latin typeface="Crimson Pro Semi Bold" pitchFamily="34" charset="0"/>
                <a:ea typeface="Crimson Pro Semi Bold" pitchFamily="34" charset="-122"/>
                <a:cs typeface="Crimson Pro Semi Bold" pitchFamily="34" charset="-120"/>
              </a:rPr>
              <a:t>SESSION TWO: CHARACTER BEFORE GIFTING</a:t>
            </a:r>
            <a:endParaRPr lang="en-US" sz="1850" dirty="0"/>
          </a:p>
        </p:txBody>
      </p:sp>
      <p:sp>
        <p:nvSpPr>
          <p:cNvPr id="5" name="Text 3"/>
          <p:cNvSpPr/>
          <p:nvPr/>
        </p:nvSpPr>
        <p:spPr>
          <a:xfrm>
            <a:off x="499121" y="1365069"/>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Part A: The Foundation of Character</a:t>
            </a:r>
            <a:endParaRPr lang="en-US" sz="1550" dirty="0"/>
          </a:p>
        </p:txBody>
      </p:sp>
      <p:sp>
        <p:nvSpPr>
          <p:cNvPr id="6" name="Text 4"/>
          <p:cNvSpPr/>
          <p:nvPr/>
        </p:nvSpPr>
        <p:spPr>
          <a:xfrm>
            <a:off x="499121" y="1832255"/>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Key Scriptures</a:t>
            </a:r>
            <a:endParaRPr lang="en-US" sz="1550" dirty="0"/>
          </a:p>
        </p:txBody>
      </p:sp>
      <p:sp>
        <p:nvSpPr>
          <p:cNvPr id="7" name="Text 5"/>
          <p:cNvSpPr/>
          <p:nvPr/>
        </p:nvSpPr>
        <p:spPr>
          <a:xfrm>
            <a:off x="499121" y="2299442"/>
            <a:ext cx="6774158" cy="2844040"/>
          </a:xfrm>
          <a:prstGeom prst="rect">
            <a:avLst/>
          </a:prstGeom>
          <a:noFill/>
          <a:ln/>
        </p:spPr>
        <p:txBody>
          <a:bodyPr wrap="square" lIns="0" tIns="0" rIns="0" bIns="0" rtlCol="0" anchor="t"/>
          <a:lstStyle/>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Galatians 5:22-23 — "The fruit of the Spirit is love, joy, peace, longsuffering, kindness, goodness, faithfulness, gentleness, self-control."</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Matthew 7:21-23 — "Many will say to Me in that day, 'Lord, Lord, have we not prophesied in Your name...' And then I will declare to them, 'I never knew you.'"</a:t>
            </a:r>
            <a:endParaRPr lang="en-US" sz="1250" dirty="0"/>
          </a:p>
          <a:p>
            <a:pPr algn="l" marL="342900" indent="-342900">
              <a:lnSpc>
                <a:spcPts val="1900"/>
              </a:lnSpc>
              <a:buSzPct val="100000"/>
              <a:buChar char="•"/>
            </a:pPr>
            <a:r>
              <a:rPr lang="en-US" sz="1250" dirty="0">
                <a:solidFill>
                  <a:srgbClr val="4C4C4D"/>
                </a:solidFill>
                <a:latin typeface="Heebo" pitchFamily="34" charset="0"/>
                <a:ea typeface="Heebo" pitchFamily="34" charset="-122"/>
                <a:cs typeface="Heebo" pitchFamily="34" charset="-120"/>
              </a:rPr>
              <a:t>1 Corinthians 13:1-3 — "Though I have the gift of prophecy, and understand all mysteries and all knowledge... but have not love, I am nothing."</a:t>
            </a:r>
            <a:endParaRPr lang="en-US" sz="1250" dirty="0"/>
          </a:p>
        </p:txBody>
      </p:sp>
      <p:sp>
        <p:nvSpPr>
          <p:cNvPr id="8" name="Text 6"/>
          <p:cNvSpPr/>
          <p:nvPr/>
        </p:nvSpPr>
        <p:spPr>
          <a:xfrm>
            <a:off x="499121" y="5305895"/>
            <a:ext cx="6774158" cy="1523875"/>
          </a:xfrm>
          <a:prstGeom prst="rect">
            <a:avLst/>
          </a:prstGeom>
          <a:noFill/>
          <a:ln/>
        </p:spPr>
        <p:txBody>
          <a:bodyPr wrap="square" lIns="0" tIns="0" rIns="0" bIns="0" rtlCol="0" anchor="t"/>
          <a:lstStyle/>
          <a:p>
            <a:pPr algn="l" indent="0" marL="0">
              <a:lnSpc>
                <a:spcPts val="2400"/>
              </a:lnSpc>
              <a:buNone/>
            </a:pPr>
            <a:r>
              <a:rPr lang="en-US" sz="1550" b="1" dirty="0">
                <a:solidFill>
                  <a:srgbClr val="4C4C4D"/>
                </a:solidFill>
                <a:latin typeface="Heebo" pitchFamily="34" charset="0"/>
                <a:ea typeface="Heebo" pitchFamily="34" charset="-122"/>
                <a:cs typeface="Heebo" pitchFamily="34" charset="-120"/>
              </a:rPr>
              <a:t>Key Teaching:</a:t>
            </a:r>
            <a:pPr algn="l" indent="0" marL="0">
              <a:lnSpc>
                <a:spcPts val="2400"/>
              </a:lnSpc>
              <a:buNone/>
            </a:pPr>
            <a:r>
              <a:rPr lang="en-US" sz="1550" dirty="0">
                <a:solidFill>
                  <a:srgbClr val="4C4C4D"/>
                </a:solidFill>
                <a:latin typeface="Heebo" pitchFamily="34" charset="0"/>
                <a:ea typeface="Heebo" pitchFamily="34" charset="-122"/>
                <a:cs typeface="Heebo" pitchFamily="34" charset="-120"/>
              </a:rPr>
              <a:t> Before we learn to prophesy, we are invited to learn to love. Before the gift, the fruit. Paul placed 1 Corinthians 13 between chapters 12 (the gifts) and 14 (how to operate in them). Love is the bridge. Gifts are given by grace. Fruit is grown through relationship. Character is the vessel that holds the gift.</a:t>
            </a:r>
            <a:endParaRPr lang="en-US" sz="1550" dirty="0"/>
          </a:p>
        </p:txBody>
      </p:sp>
      <p:sp>
        <p:nvSpPr>
          <p:cNvPr id="9" name="Text 7"/>
          <p:cNvSpPr/>
          <p:nvPr/>
        </p:nvSpPr>
        <p:spPr>
          <a:xfrm>
            <a:off x="739732" y="7154594"/>
            <a:ext cx="6533547" cy="609550"/>
          </a:xfrm>
          <a:prstGeom prst="rect">
            <a:avLst/>
          </a:prstGeom>
          <a:noFill/>
          <a:ln/>
        </p:spPr>
        <p:txBody>
          <a:bodyPr wrap="square" lIns="0" tIns="0" rIns="0" bIns="0" rtlCol="0" anchor="t"/>
          <a:lstStyle/>
          <a:p>
            <a:pPr algn="l" indent="0" marL="0">
              <a:lnSpc>
                <a:spcPts val="2400"/>
              </a:lnSpc>
              <a:buNone/>
            </a:pPr>
            <a:r>
              <a:rPr lang="en-US" sz="1550" b="1" dirty="0">
                <a:solidFill>
                  <a:srgbClr val="4C4C4D"/>
                </a:solidFill>
                <a:latin typeface="Heebo" pitchFamily="34" charset="0"/>
                <a:ea typeface="Heebo" pitchFamily="34" charset="-122"/>
                <a:cs typeface="Heebo" pitchFamily="34" charset="-120"/>
              </a:rPr>
              <a:t>From the Fathers of Faith:</a:t>
            </a:r>
            <a:pPr algn="l" indent="0" marL="0">
              <a:lnSpc>
                <a:spcPts val="2400"/>
              </a:lnSpc>
              <a:buNone/>
            </a:pPr>
            <a:r>
              <a:rPr lang="en-US" sz="1550" dirty="0">
                <a:solidFill>
                  <a:srgbClr val="4C4C4D"/>
                </a:solidFill>
                <a:latin typeface="Heebo" pitchFamily="34" charset="0"/>
                <a:ea typeface="Heebo" pitchFamily="34" charset="-122"/>
                <a:cs typeface="Heebo" pitchFamily="34" charset="-120"/>
              </a:rPr>
              <a:t> A.W. Tozer — "What comes into our minds when we think about God is the most important thing about us."</a:t>
            </a:r>
            <a:endParaRPr lang="en-US" sz="1550" dirty="0"/>
          </a:p>
        </p:txBody>
      </p:sp>
      <p:sp>
        <p:nvSpPr>
          <p:cNvPr id="10" name="Text 8"/>
          <p:cNvSpPr/>
          <p:nvPr/>
        </p:nvSpPr>
        <p:spPr>
          <a:xfrm>
            <a:off x="739732" y="7926556"/>
            <a:ext cx="6533547" cy="914325"/>
          </a:xfrm>
          <a:prstGeom prst="rect">
            <a:avLst/>
          </a:prstGeom>
          <a:noFill/>
          <a:ln/>
        </p:spPr>
        <p:txBody>
          <a:bodyPr wrap="squar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E.M. Bounds — "What the Church needs today is not more machinery or better, not new organizations or more and novel methods, but men whom the Holy Ghost can use — men of prayer, men mighty in prayer."</a:t>
            </a:r>
            <a:endParaRPr lang="en-US" sz="1550" dirty="0"/>
          </a:p>
        </p:txBody>
      </p:sp>
      <p:sp>
        <p:nvSpPr>
          <p:cNvPr id="11" name="Shape 9"/>
          <p:cNvSpPr/>
          <p:nvPr/>
        </p:nvSpPr>
        <p:spPr>
          <a:xfrm>
            <a:off x="499121" y="6992182"/>
            <a:ext cx="20241" cy="2011111"/>
          </a:xfrm>
          <a:prstGeom prst="rect">
            <a:avLst/>
          </a:prstGeom>
          <a:solidFill>
            <a:srgbClr val="2150FE"/>
          </a:solid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9121" y="490714"/>
            <a:ext cx="2928755" cy="250638"/>
          </a:xfrm>
          <a:prstGeom prst="rect">
            <a:avLst/>
          </a:prstGeom>
          <a:noFill/>
          <a:ln/>
        </p:spPr>
        <p:txBody>
          <a:bodyPr wrap="none" lIns="0" tIns="0" rIns="0" bIns="0" rtlCol="0" anchor="t"/>
          <a:lstStyle/>
          <a:p>
            <a:pPr algn="l" indent="0" marL="0">
              <a:lnSpc>
                <a:spcPts val="1950"/>
              </a:lnSpc>
              <a:buNone/>
            </a:pPr>
            <a:r>
              <a:rPr lang="en-US" sz="1550" u="sng" dirty="0">
                <a:solidFill>
                  <a:srgbClr val="152D47"/>
                </a:solidFill>
                <a:latin typeface="Crimson Pro Semi Bold" pitchFamily="34" charset="0"/>
                <a:ea typeface="Crimson Pro Semi Bold" pitchFamily="34" charset="-122"/>
                <a:cs typeface="Crimson Pro Semi Bold" pitchFamily="34" charset="-120"/>
              </a:rPr>
              <a:t>WELCOME AND OPENING PRAYER</a:t>
            </a:r>
            <a:endParaRPr lang="en-US" sz="1550" dirty="0"/>
          </a:p>
        </p:txBody>
      </p:sp>
      <p:sp>
        <p:nvSpPr>
          <p:cNvPr id="3" name="Text 1"/>
          <p:cNvSpPr/>
          <p:nvPr/>
        </p:nvSpPr>
        <p:spPr>
          <a:xfrm>
            <a:off x="499121" y="941837"/>
            <a:ext cx="6774158" cy="233878"/>
          </a:xfrm>
          <a:prstGeom prst="rect">
            <a:avLst/>
          </a:prstGeom>
          <a:noFill/>
          <a:ln/>
        </p:spPr>
        <p:txBody>
          <a:bodyPr wrap="none" lIns="0" tIns="0" rIns="0" bIns="0" rtlCol="0" anchor="t"/>
          <a:lstStyle/>
          <a:p>
            <a:pPr algn="l" indent="0" marL="0">
              <a:lnSpc>
                <a:spcPts val="1800"/>
              </a:lnSpc>
              <a:buNone/>
            </a:pPr>
            <a:r>
              <a:rPr lang="en-US" sz="1300" b="1" dirty="0">
                <a:solidFill>
                  <a:srgbClr val="4C4C4D"/>
                </a:solidFill>
                <a:latin typeface="Heebo" pitchFamily="34" charset="0"/>
                <a:ea typeface="Heebo" pitchFamily="34" charset="-122"/>
                <a:cs typeface="Heebo" pitchFamily="34" charset="-120"/>
              </a:rPr>
              <a:t>Time: 10 Minutes (0:00–0:10)</a:t>
            </a:r>
            <a:endParaRPr lang="en-US" sz="1300" dirty="0"/>
          </a:p>
        </p:txBody>
      </p:sp>
      <p:sp>
        <p:nvSpPr>
          <p:cNvPr id="4" name="Shape 2"/>
          <p:cNvSpPr/>
          <p:nvPr/>
        </p:nvSpPr>
        <p:spPr>
          <a:xfrm>
            <a:off x="499121" y="1288480"/>
            <a:ext cx="6774158" cy="992242"/>
          </a:xfrm>
          <a:prstGeom prst="roundRect">
            <a:avLst>
              <a:gd name="adj" fmla="val 2021"/>
            </a:avLst>
          </a:prstGeom>
          <a:solidFill>
            <a:srgbClr val="B3C3FF"/>
          </a:solidFill>
          <a:ln/>
        </p:spPr>
      </p:sp>
      <p:pic>
        <p:nvPicPr>
          <p:cNvPr id="5" name="Image 0" descr="preencoded.png">    </p:cNvPr>
          <p:cNvPicPr>
            <a:picLocks noChangeAspect="1"/>
          </p:cNvPicPr>
          <p:nvPr/>
        </p:nvPicPr>
        <p:blipFill>
          <a:blip r:embed="rId1"/>
          <a:stretch>
            <a:fillRect/>
          </a:stretch>
        </p:blipFill>
        <p:spPr>
          <a:xfrm>
            <a:off x="632773" y="1441847"/>
            <a:ext cx="208858" cy="167092"/>
          </a:xfrm>
          <a:prstGeom prst="rect">
            <a:avLst/>
          </a:prstGeom>
        </p:spPr>
      </p:pic>
      <p:sp>
        <p:nvSpPr>
          <p:cNvPr id="6" name="Text 3"/>
          <p:cNvSpPr/>
          <p:nvPr/>
        </p:nvSpPr>
        <p:spPr>
          <a:xfrm>
            <a:off x="975282" y="1422115"/>
            <a:ext cx="6164346" cy="701634"/>
          </a:xfrm>
          <a:prstGeom prst="rect">
            <a:avLst/>
          </a:prstGeom>
          <a:noFill/>
          <a:ln/>
        </p:spPr>
        <p:txBody>
          <a:bodyPr wrap="square" lIns="0" tIns="0" rIns="0" bIns="0" rtlCol="0" anchor="t"/>
          <a:lstStyle/>
          <a:p>
            <a:pPr algn="l" indent="0" marL="0">
              <a:lnSpc>
                <a:spcPts val="1800"/>
              </a:lnSpc>
              <a:buNone/>
            </a:pPr>
            <a:r>
              <a:rPr lang="en-US" sz="1300" b="1" dirty="0">
                <a:solidFill>
                  <a:srgbClr val="000000"/>
                </a:solidFill>
                <a:latin typeface="Heebo" pitchFamily="34" charset="0"/>
                <a:ea typeface="Heebo" pitchFamily="34" charset="-122"/>
                <a:cs typeface="Heebo" pitchFamily="34" charset="-120"/>
              </a:rPr>
              <a:t>Instructor Notes:</a:t>
            </a:r>
            <a:pPr algn="l" indent="0" marL="0">
              <a:lnSpc>
                <a:spcPts val="1800"/>
              </a:lnSpc>
              <a:buNone/>
            </a:pPr>
            <a:r>
              <a:rPr lang="en-US" sz="1300" dirty="0">
                <a:solidFill>
                  <a:srgbClr val="000000"/>
                </a:solidFill>
                <a:latin typeface="Heebo" pitchFamily="34" charset="0"/>
                <a:ea typeface="Heebo" pitchFamily="34" charset="-122"/>
                <a:cs typeface="Heebo" pitchFamily="34" charset="-120"/>
              </a:rPr>
              <a:t> Welcome everyone warmly. Set the tone immediately — this is a family gathering, not a lecture hall. We are children gathering around our Father to learn how He speaks and how we might faithfully carry His words to one another.</a:t>
            </a:r>
            <a:endParaRPr lang="en-US" sz="1300" dirty="0"/>
          </a:p>
        </p:txBody>
      </p:sp>
      <p:sp>
        <p:nvSpPr>
          <p:cNvPr id="7" name="Text 4"/>
          <p:cNvSpPr/>
          <p:nvPr/>
        </p:nvSpPr>
        <p:spPr>
          <a:xfrm>
            <a:off x="499121" y="2393487"/>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Suggested Welcome</a:t>
            </a:r>
            <a:endParaRPr lang="en-US" sz="1300" dirty="0"/>
          </a:p>
        </p:txBody>
      </p:sp>
      <p:sp>
        <p:nvSpPr>
          <p:cNvPr id="8" name="Text 5"/>
          <p:cNvSpPr/>
          <p:nvPr/>
        </p:nvSpPr>
        <p:spPr>
          <a:xfrm>
            <a:off x="499121" y="2740130"/>
            <a:ext cx="6774158" cy="1403268"/>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"Welcome, beloved ones. We are so grateful you are here. Over the next three hours, we are going to journey together into something very close to the Father's heart — the way He speaks to His children and through His children. This is not about becoming impressive. This is not about developing a platform. This is about intimacy. The gift of prophecy is born in the secret place, in the quiet moments when a heart says, 'Father, I am listening. I am Yours. Speak, Lord.'"</a:t>
            </a:r>
            <a:endParaRPr lang="en-US" sz="1300" dirty="0"/>
          </a:p>
        </p:txBody>
      </p:sp>
      <p:sp>
        <p:nvSpPr>
          <p:cNvPr id="9" name="Text 6"/>
          <p:cNvSpPr/>
          <p:nvPr/>
        </p:nvSpPr>
        <p:spPr>
          <a:xfrm>
            <a:off x="499121" y="4256163"/>
            <a:ext cx="6774158" cy="935512"/>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"Before we begin, let us acknowledge something beautiful together: the fact that God speaks at all is an act of love. He does not have to. He chooses to. And He has chosen to use ordinary people — people like us — to carry His extraordinary words of life, hope, comfort, and encouragement to a world that desperately needs to hear His voice."</a:t>
            </a:r>
            <a:endParaRPr lang="en-US" sz="1300" dirty="0"/>
          </a:p>
        </p:txBody>
      </p:sp>
      <p:sp>
        <p:nvSpPr>
          <p:cNvPr id="10" name="Text 7"/>
          <p:cNvSpPr/>
          <p:nvPr/>
        </p:nvSpPr>
        <p:spPr>
          <a:xfrm>
            <a:off x="499121" y="5304440"/>
            <a:ext cx="6774158" cy="935512"/>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"We want to honor the Holy Spirit as our true Teacher today. Everything we share is held up to the light of Scripture. Everything we practice is submitted to the lordship of Jesus Christ. And everything we do is rooted in love — because prophecy that is not rooted in love is noise. The apostle Paul made that abundantly clear."</a:t>
            </a:r>
            <a:endParaRPr lang="en-US" sz="1300" dirty="0"/>
          </a:p>
        </p:txBody>
      </p:sp>
      <p:sp>
        <p:nvSpPr>
          <p:cNvPr id="11" name="Text 8"/>
          <p:cNvSpPr/>
          <p:nvPr/>
        </p:nvSpPr>
        <p:spPr>
          <a:xfrm>
            <a:off x="499121" y="6352717"/>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Opening Prayer</a:t>
            </a:r>
            <a:endParaRPr lang="en-US" sz="1300" dirty="0"/>
          </a:p>
        </p:txBody>
      </p:sp>
      <p:sp>
        <p:nvSpPr>
          <p:cNvPr id="12" name="Text 9"/>
          <p:cNvSpPr/>
          <p:nvPr/>
        </p:nvSpPr>
        <p:spPr>
          <a:xfrm>
            <a:off x="499121" y="6699360"/>
            <a:ext cx="6774158" cy="467756"/>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Invite the group into a moment of prayer. You might pray something like this, or allow the Holy Spirit to lead:</a:t>
            </a:r>
            <a:endParaRPr lang="en-US" sz="1300" dirty="0"/>
          </a:p>
        </p:txBody>
      </p:sp>
      <p:sp>
        <p:nvSpPr>
          <p:cNvPr id="13" name="Text 10"/>
          <p:cNvSpPr/>
          <p:nvPr/>
        </p:nvSpPr>
        <p:spPr>
          <a:xfrm>
            <a:off x="699630" y="7392646"/>
            <a:ext cx="6573649" cy="187102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"Father, we come before You as Your children. We acknowledge that every good and perfect gift comes from You. We are not here to perform. We are not here to impress. We are here because You have invited us — and what an invitation it is. Open our ears to hear what Your Spirit is speaking. Open our eyes to see as You see. Soften our hearts to receive what You are pouring out. Guard us from error and pride. Lead us deeper into the knowledge of Your Son, Jesus Christ, in whose name and by whose Spirit we gather. Holy Spirit, You are welcome here. You are the Teacher. We are the students. Have Your way. Amen."</a:t>
            </a:r>
            <a:endParaRPr lang="en-US" sz="1300" dirty="0"/>
          </a:p>
        </p:txBody>
      </p:sp>
      <p:sp>
        <p:nvSpPr>
          <p:cNvPr id="14" name="Shape 11"/>
          <p:cNvSpPr/>
          <p:nvPr/>
        </p:nvSpPr>
        <p:spPr>
          <a:xfrm>
            <a:off x="499121" y="7279881"/>
            <a:ext cx="16193" cy="2096554"/>
          </a:xfrm>
          <a:prstGeom prst="rect">
            <a:avLst/>
          </a:prstGeom>
          <a:solidFill>
            <a:srgbClr val="2150FE"/>
          </a:solidFill>
          <a:ln/>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Shape 0"/>
          <p:cNvSpPr/>
          <p:nvPr/>
        </p:nvSpPr>
        <p:spPr>
          <a:xfrm>
            <a:off x="499121" y="490714"/>
            <a:ext cx="2045252" cy="257848"/>
          </a:xfrm>
          <a:prstGeom prst="roundRect">
            <a:avLst>
              <a:gd name="adj" fmla="val 6637"/>
            </a:avLst>
          </a:prstGeom>
          <a:noFill/>
          <a:ln w="4048">
            <a:solidFill>
              <a:srgbClr val="2150FE"/>
            </a:solidFill>
            <a:prstDash val="solid"/>
          </a:ln>
        </p:spPr>
      </p:sp>
      <p:sp>
        <p:nvSpPr>
          <p:cNvPr id="3" name="Text 1"/>
          <p:cNvSpPr/>
          <p:nvPr/>
        </p:nvSpPr>
        <p:spPr>
          <a:xfrm>
            <a:off x="588686" y="537515"/>
            <a:ext cx="1866122" cy="164246"/>
          </a:xfrm>
          <a:prstGeom prst="rect">
            <a:avLst/>
          </a:prstGeom>
          <a:noFill/>
          <a:ln/>
        </p:spPr>
        <p:txBody>
          <a:bodyPr wrap="none" lIns="0" tIns="0" rIns="0" bIns="0" rtlCol="0" anchor="t"/>
          <a:lstStyle/>
          <a:p>
            <a:pPr algn="l" indent="0" marL="0">
              <a:lnSpc>
                <a:spcPts val="1250"/>
              </a:lnSpc>
              <a:buNone/>
            </a:pPr>
            <a:r>
              <a:rPr lang="en-US" sz="850" dirty="0">
                <a:solidFill>
                  <a:srgbClr val="2150FE"/>
                </a:solidFill>
                <a:latin typeface="Heebo" pitchFamily="34" charset="0"/>
                <a:ea typeface="Heebo" pitchFamily="34" charset="-122"/>
                <a:cs typeface="Heebo" pitchFamily="34" charset="-120"/>
              </a:rPr>
              <a:t>STUDENT MANUAL — SESSION TWO</a:t>
            </a:r>
            <a:endParaRPr lang="en-US" sz="850" dirty="0"/>
          </a:p>
        </p:txBody>
      </p:sp>
      <p:sp>
        <p:nvSpPr>
          <p:cNvPr id="4" name="Text 2"/>
          <p:cNvSpPr/>
          <p:nvPr/>
        </p:nvSpPr>
        <p:spPr>
          <a:xfrm>
            <a:off x="499121" y="794161"/>
            <a:ext cx="2506169" cy="267334"/>
          </a:xfrm>
          <a:prstGeom prst="rect">
            <a:avLst/>
          </a:prstGeom>
          <a:noFill/>
          <a:ln/>
        </p:spPr>
        <p:txBody>
          <a:bodyPr wrap="none" lIns="0" tIns="0" rIns="0" bIns="0" rtlCol="0" anchor="t"/>
          <a:lstStyle/>
          <a:p>
            <a:pPr algn="l" indent="0" marL="0">
              <a:lnSpc>
                <a:spcPts val="2100"/>
              </a:lnSpc>
              <a:buNone/>
            </a:pPr>
            <a:r>
              <a:rPr lang="en-US" sz="1650" u="sng" dirty="0">
                <a:solidFill>
                  <a:srgbClr val="152D47"/>
                </a:solidFill>
                <a:latin typeface="Crimson Pro Semi Bold" pitchFamily="34" charset="0"/>
                <a:ea typeface="Crimson Pro Semi Bold" pitchFamily="34" charset="-122"/>
                <a:cs typeface="Crimson Pro Semi Bold" pitchFamily="34" charset="-120"/>
              </a:rPr>
              <a:t>Part B: Posturing Our Hearts</a:t>
            </a:r>
            <a:endParaRPr lang="en-US" sz="1650" dirty="0"/>
          </a:p>
        </p:txBody>
      </p:sp>
      <p:sp>
        <p:nvSpPr>
          <p:cNvPr id="5" name="Text 3"/>
          <p:cNvSpPr/>
          <p:nvPr/>
        </p:nvSpPr>
        <p:spPr>
          <a:xfrm>
            <a:off x="499121" y="1232571"/>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Key Scriptures</a:t>
            </a:r>
            <a:endParaRPr lang="en-US" sz="1400" dirty="0"/>
          </a:p>
        </p:txBody>
      </p:sp>
      <p:sp>
        <p:nvSpPr>
          <p:cNvPr id="6" name="Text 4"/>
          <p:cNvSpPr/>
          <p:nvPr/>
        </p:nvSpPr>
        <p:spPr>
          <a:xfrm>
            <a:off x="499121" y="1617477"/>
            <a:ext cx="6774158" cy="1659219"/>
          </a:xfrm>
          <a:prstGeom prst="rect">
            <a:avLst/>
          </a:prstGeom>
          <a:noFill/>
          <a:ln/>
        </p:spPr>
        <p:txBody>
          <a:bodyPr wrap="square" lIns="0" tIns="0" rIns="0" bIns="0" rtlCol="0" anchor="t"/>
          <a:lstStyle/>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Micah 6:8 — "What does the Lord require of you but to do justly, to love mercy, and to walk humbly with your God?"</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James 4:6b — "God resists the proud, but gives grace to the humble."</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John 15:4-5 — "Abide in Me, and I in you... for without Me you can do nothing."</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Psalm 27:4 — "One thing I have desired of the Lord... to behold the beauty of the Lord."</a:t>
            </a:r>
            <a:endParaRPr lang="en-US" sz="1100" dirty="0"/>
          </a:p>
        </p:txBody>
      </p:sp>
      <p:sp>
        <p:nvSpPr>
          <p:cNvPr id="7" name="Text 5"/>
          <p:cNvSpPr/>
          <p:nvPr/>
        </p:nvSpPr>
        <p:spPr>
          <a:xfrm>
            <a:off x="499121" y="3405019"/>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Five Heart Postures for Prophetic Ministry</a:t>
            </a:r>
            <a:endParaRPr lang="en-US" sz="1400" dirty="0"/>
          </a:p>
        </p:txBody>
      </p:sp>
      <p:sp>
        <p:nvSpPr>
          <p:cNvPr id="8" name="Text 6"/>
          <p:cNvSpPr/>
          <p:nvPr/>
        </p:nvSpPr>
        <p:spPr>
          <a:xfrm>
            <a:off x="499121" y="3789925"/>
            <a:ext cx="6774158" cy="2725457"/>
          </a:xfrm>
          <a:prstGeom prst="rect">
            <a:avLst/>
          </a:prstGeom>
          <a:noFill/>
          <a:ln/>
        </p:spPr>
        <p:txBody>
          <a:bodyPr wrap="square" lIns="0" tIns="0" rIns="0" bIns="0" rtlCol="0" anchor="t"/>
          <a:lstStyle/>
          <a:p>
            <a:pPr algn="l" marL="342900" indent="-342900">
              <a:lnSpc>
                <a:spcPts val="1600"/>
              </a:lnSpc>
              <a:buSzPct val="100000"/>
              <a:buFont typeface="+mj-lt"/>
              <a:buAutoNum type="arabicPeriod" startAt="1"/>
            </a:pPr>
            <a:r>
              <a:rPr lang="en-US" sz="1100" b="1" dirty="0">
                <a:solidFill>
                  <a:srgbClr val="4C4C4D"/>
                </a:solidFill>
                <a:latin typeface="Heebo" pitchFamily="34" charset="0"/>
                <a:ea typeface="Heebo" pitchFamily="34" charset="-122"/>
                <a:cs typeface="Heebo" pitchFamily="34" charset="-120"/>
              </a:rPr>
              <a:t>Humility</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 The soil in which every spiritual gift grows in a healthy way. Humility says, "I may be wrong. I offer this humbly and invite it to be tested."</a:t>
            </a:r>
            <a:endParaRPr lang="en-US" sz="1100" dirty="0"/>
          </a:p>
          <a:p>
            <a:pPr algn="l" marL="342900" indent="-342900">
              <a:lnSpc>
                <a:spcPts val="1600"/>
              </a:lnSpc>
              <a:buSzPct val="100000"/>
              <a:buFont typeface="+mj-lt"/>
              <a:buAutoNum type="arabicPeriod" startAt="2"/>
            </a:pPr>
            <a:r>
              <a:rPr lang="en-US" sz="1100" b="1" dirty="0">
                <a:solidFill>
                  <a:srgbClr val="4C4C4D"/>
                </a:solidFill>
                <a:latin typeface="Heebo" pitchFamily="34" charset="0"/>
                <a:ea typeface="Heebo" pitchFamily="34" charset="-122"/>
                <a:cs typeface="Heebo" pitchFamily="34" charset="-120"/>
              </a:rPr>
              <a:t>Love as the Motive</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 "Pursue love, AND desire spiritual gifts." Love first. Always love first.</a:t>
            </a:r>
            <a:endParaRPr lang="en-US" sz="1100" dirty="0"/>
          </a:p>
          <a:p>
            <a:pPr algn="l" marL="342900" indent="-342900">
              <a:lnSpc>
                <a:spcPts val="1600"/>
              </a:lnSpc>
              <a:buSzPct val="100000"/>
              <a:buFont typeface="+mj-lt"/>
              <a:buAutoNum type="arabicPeriod" startAt="3"/>
            </a:pPr>
            <a:r>
              <a:rPr lang="en-US" sz="1100" b="1" dirty="0">
                <a:solidFill>
                  <a:srgbClr val="4C4C4D"/>
                </a:solidFill>
                <a:latin typeface="Heebo" pitchFamily="34" charset="0"/>
                <a:ea typeface="Heebo" pitchFamily="34" charset="-122"/>
                <a:cs typeface="Heebo" pitchFamily="34" charset="-120"/>
              </a:rPr>
              <a:t>The Secret Place</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 The most powerful prophetic words are born in the most hidden places, in the quiet, unseen moments of daily communion with God.</a:t>
            </a:r>
            <a:endParaRPr lang="en-US" sz="1100" dirty="0"/>
          </a:p>
          <a:p>
            <a:pPr algn="l" marL="342900" indent="-342900">
              <a:lnSpc>
                <a:spcPts val="1600"/>
              </a:lnSpc>
              <a:buSzPct val="100000"/>
              <a:buFont typeface="+mj-lt"/>
              <a:buAutoNum type="arabicPeriod" startAt="4"/>
            </a:pPr>
            <a:r>
              <a:rPr lang="en-US" sz="1100" b="1" dirty="0">
                <a:solidFill>
                  <a:srgbClr val="4C4C4D"/>
                </a:solidFill>
                <a:latin typeface="Heebo" pitchFamily="34" charset="0"/>
                <a:ea typeface="Heebo" pitchFamily="34" charset="-122"/>
                <a:cs typeface="Heebo" pitchFamily="34" charset="-120"/>
              </a:rPr>
              <a:t>Accountability and Community</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 The gift functions within the Body, and the Body provides accountability, correction, and encouragement.</a:t>
            </a:r>
            <a:endParaRPr lang="en-US" sz="1100" dirty="0"/>
          </a:p>
          <a:p>
            <a:pPr algn="l" marL="342900" indent="-342900">
              <a:lnSpc>
                <a:spcPts val="1600"/>
              </a:lnSpc>
              <a:buSzPct val="100000"/>
              <a:buFont typeface="+mj-lt"/>
              <a:buAutoNum type="arabicPeriod" startAt="5"/>
            </a:pPr>
            <a:r>
              <a:rPr lang="en-US" sz="1100" b="1" dirty="0">
                <a:solidFill>
                  <a:srgbClr val="4C4C4D"/>
                </a:solidFill>
                <a:latin typeface="Heebo" pitchFamily="34" charset="0"/>
                <a:ea typeface="Heebo" pitchFamily="34" charset="-122"/>
                <a:cs typeface="Heebo" pitchFamily="34" charset="-120"/>
              </a:rPr>
              <a:t>Purity and Direction</a:t>
            </a:r>
            <a:pPr algn="l" indent="0" marL="0">
              <a:lnSpc>
                <a:spcPts val="1600"/>
              </a:lnSpc>
              <a:buNone/>
            </a:pPr>
            <a:r>
              <a:rPr lang="en-US" sz="1100" dirty="0">
                <a:solidFill>
                  <a:srgbClr val="4C4C4D"/>
                </a:solidFill>
                <a:latin typeface="Heebo" pitchFamily="34" charset="0"/>
                <a:ea typeface="Heebo" pitchFamily="34" charset="-122"/>
                <a:cs typeface="Heebo" pitchFamily="34" charset="-120"/>
              </a:rPr>
              <a:t> — Not perfection, but direction. Are we moving toward holiness?</a:t>
            </a:r>
            <a:endParaRPr lang="en-US" sz="1100" dirty="0"/>
          </a:p>
        </p:txBody>
      </p:sp>
      <p:sp>
        <p:nvSpPr>
          <p:cNvPr id="9" name="Text 7"/>
          <p:cNvSpPr/>
          <p:nvPr/>
        </p:nvSpPr>
        <p:spPr>
          <a:xfrm>
            <a:off x="713039" y="6772028"/>
            <a:ext cx="6560240" cy="769748"/>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Andrew Murray — "Humility is not so much a grace or virtue along with others; it is the root of all, because it alone takes the right attitude before God, and allows Him as God to do all."</a:t>
            </a:r>
            <a:endParaRPr lang="en-US" sz="1400" dirty="0"/>
          </a:p>
        </p:txBody>
      </p:sp>
      <p:sp>
        <p:nvSpPr>
          <p:cNvPr id="10" name="Text 8"/>
          <p:cNvSpPr/>
          <p:nvPr/>
        </p:nvSpPr>
        <p:spPr>
          <a:xfrm>
            <a:off x="713039" y="7670099"/>
            <a:ext cx="6560240"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David Brainerd — "I love to be alone in my cottage, where I can spend much time in prayer."</a:t>
            </a:r>
            <a:endParaRPr lang="en-US" sz="1400" dirty="0"/>
          </a:p>
        </p:txBody>
      </p:sp>
      <p:sp>
        <p:nvSpPr>
          <p:cNvPr id="11" name="Text 9"/>
          <p:cNvSpPr/>
          <p:nvPr/>
        </p:nvSpPr>
        <p:spPr>
          <a:xfrm>
            <a:off x="713039" y="8311588"/>
            <a:ext cx="6560240" cy="513166"/>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Smith Wigglesworth — "I am not moved by what I see. I am not moved by what I feel. I am moved only by what I believe."</a:t>
            </a:r>
            <a:endParaRPr lang="en-US" sz="1400" dirty="0"/>
          </a:p>
        </p:txBody>
      </p:sp>
      <p:sp>
        <p:nvSpPr>
          <p:cNvPr id="12" name="Shape 10"/>
          <p:cNvSpPr/>
          <p:nvPr/>
        </p:nvSpPr>
        <p:spPr>
          <a:xfrm>
            <a:off x="499121" y="6643705"/>
            <a:ext cx="16193" cy="2309372"/>
          </a:xfrm>
          <a:prstGeom prst="rect">
            <a:avLst/>
          </a:prstGeom>
          <a:solidFill>
            <a:srgbClr val="2150FE"/>
          </a:solidFill>
          <a:ln/>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2" name="Shape 0"/>
          <p:cNvSpPr/>
          <p:nvPr/>
        </p:nvSpPr>
        <p:spPr>
          <a:xfrm>
            <a:off x="499121" y="490714"/>
            <a:ext cx="2554936" cy="343164"/>
          </a:xfrm>
          <a:prstGeom prst="roundRect">
            <a:avLst>
              <a:gd name="adj" fmla="val 6234"/>
            </a:avLst>
          </a:prstGeom>
          <a:noFill/>
          <a:ln w="4048">
            <a:solidFill>
              <a:srgbClr val="2150FE"/>
            </a:solidFill>
            <a:prstDash val="solid"/>
          </a:ln>
        </p:spPr>
      </p:sp>
      <p:sp>
        <p:nvSpPr>
          <p:cNvPr id="3" name="Text 1"/>
          <p:cNvSpPr/>
          <p:nvPr/>
        </p:nvSpPr>
        <p:spPr>
          <a:xfrm>
            <a:off x="610128" y="548203"/>
            <a:ext cx="2332922" cy="228186"/>
          </a:xfrm>
          <a:prstGeom prst="rect">
            <a:avLst/>
          </a:prstGeom>
          <a:noFill/>
          <a:ln/>
        </p:spPr>
        <p:txBody>
          <a:bodyPr wrap="none" lIns="0" tIns="0" rIns="0" bIns="0" rtlCol="0" anchor="t"/>
          <a:lstStyle/>
          <a:p>
            <a:pPr algn="l" indent="0" marL="0">
              <a:lnSpc>
                <a:spcPts val="1750"/>
              </a:lnSpc>
              <a:buNone/>
            </a:pPr>
            <a:r>
              <a:rPr lang="en-US" sz="1100" dirty="0">
                <a:solidFill>
                  <a:srgbClr val="2150FE"/>
                </a:solidFill>
                <a:latin typeface="Heebo" pitchFamily="34" charset="0"/>
                <a:ea typeface="Heebo" pitchFamily="34" charset="-122"/>
                <a:cs typeface="Heebo" pitchFamily="34" charset="-120"/>
              </a:rPr>
              <a:t>STUDENT MANUAL — SESSION TWO</a:t>
            </a:r>
            <a:endParaRPr lang="en-US" sz="1100" dirty="0"/>
          </a:p>
        </p:txBody>
      </p:sp>
      <p:sp>
        <p:nvSpPr>
          <p:cNvPr id="4" name="Text 2"/>
          <p:cNvSpPr/>
          <p:nvPr/>
        </p:nvSpPr>
        <p:spPr>
          <a:xfrm>
            <a:off x="499121" y="905155"/>
            <a:ext cx="2693521" cy="334247"/>
          </a:xfrm>
          <a:prstGeom prst="rect">
            <a:avLst/>
          </a:prstGeom>
          <a:noFill/>
          <a:ln/>
        </p:spPr>
        <p:txBody>
          <a:bodyPr wrap="none" lIns="0" tIns="0" rIns="0" bIns="0" rtlCol="0" anchor="t"/>
          <a:lstStyle/>
          <a:p>
            <a:pPr algn="l" indent="0" marL="0">
              <a:lnSpc>
                <a:spcPts val="2600"/>
              </a:lnSpc>
              <a:buNone/>
            </a:pPr>
            <a:r>
              <a:rPr lang="en-US" sz="2100" u="sng" dirty="0">
                <a:solidFill>
                  <a:srgbClr val="152D47"/>
                </a:solidFill>
                <a:latin typeface="Crimson Pro Semi Bold" pitchFamily="34" charset="0"/>
                <a:ea typeface="Crimson Pro Semi Bold" pitchFamily="34" charset="-122"/>
                <a:cs typeface="Crimson Pro Semi Bold" pitchFamily="34" charset="-120"/>
              </a:rPr>
              <a:t>Heart Posture Reflection</a:t>
            </a:r>
            <a:endParaRPr lang="en-US" sz="2100" dirty="0"/>
          </a:p>
        </p:txBody>
      </p:sp>
      <p:sp>
        <p:nvSpPr>
          <p:cNvPr id="5" name="Text 3"/>
          <p:cNvSpPr/>
          <p:nvPr/>
        </p:nvSpPr>
        <p:spPr>
          <a:xfrm>
            <a:off x="499121" y="1506736"/>
            <a:ext cx="677415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Take a few minutes to reflect honestly before the Lord:</a:t>
            </a:r>
            <a:endParaRPr lang="en-US" sz="1750" dirty="0"/>
          </a:p>
        </p:txBody>
      </p:sp>
      <p:sp>
        <p:nvSpPr>
          <p:cNvPr id="6" name="Text 4"/>
          <p:cNvSpPr/>
          <p:nvPr/>
        </p:nvSpPr>
        <p:spPr>
          <a:xfrm>
            <a:off x="499121" y="2063667"/>
            <a:ext cx="6774158" cy="3101003"/>
          </a:xfrm>
          <a:prstGeom prst="rect">
            <a:avLst/>
          </a:prstGeom>
          <a:noFill/>
          <a:ln/>
        </p:spPr>
        <p:txBody>
          <a:bodyPr wrap="square" lIns="0" tIns="0" rIns="0" bIns="0" rtlCol="0" anchor="t"/>
          <a:lstStyle/>
          <a:p>
            <a:pPr algn="l" marL="342900" indent="-342900">
              <a:lnSpc>
                <a:spcPts val="2200"/>
              </a:lnSpc>
              <a:buSzPct val="100000"/>
              <a:buFont typeface="+mj-lt"/>
              <a:buAutoNum type="arabicPeriod" startAt="1"/>
            </a:pPr>
            <a:r>
              <a:rPr lang="en-US" sz="1400" dirty="0">
                <a:solidFill>
                  <a:srgbClr val="4C4C4D"/>
                </a:solidFill>
                <a:latin typeface="Heebo" pitchFamily="34" charset="0"/>
                <a:ea typeface="Heebo" pitchFamily="34" charset="-122"/>
                <a:cs typeface="Heebo" pitchFamily="34" charset="-120"/>
              </a:rPr>
              <a:t>What is my honest motive for wanting to operate in the gift of prophecy?</a:t>
            </a:r>
            <a:endParaRPr lang="en-US" sz="1400" dirty="0"/>
          </a:p>
          <a:p>
            <a:pPr algn="l" marL="342900" indent="-342900">
              <a:lnSpc>
                <a:spcPts val="2200"/>
              </a:lnSpc>
              <a:buSzPct val="100000"/>
              <a:buFont typeface="+mj-lt"/>
              <a:buAutoNum type="arabicPeriod" startAt="2"/>
            </a:pPr>
            <a:r>
              <a:rPr lang="en-US" sz="1400" dirty="0">
                <a:solidFill>
                  <a:srgbClr val="4C4C4D"/>
                </a:solidFill>
                <a:latin typeface="Heebo" pitchFamily="34" charset="0"/>
                <a:ea typeface="Heebo" pitchFamily="34" charset="-122"/>
                <a:cs typeface="Heebo" pitchFamily="34" charset="-120"/>
              </a:rPr>
              <a:t>Is there any area of pride, unforgiveness, or unconfessed sin that the Holy Spirit is gently highlighting?</a:t>
            </a:r>
            <a:endParaRPr lang="en-US" sz="1400" dirty="0"/>
          </a:p>
          <a:p>
            <a:pPr algn="l" marL="342900" indent="-342900">
              <a:lnSpc>
                <a:spcPts val="2200"/>
              </a:lnSpc>
              <a:buSzPct val="100000"/>
              <a:buFont typeface="+mj-lt"/>
              <a:buAutoNum type="arabicPeriod" startAt="3"/>
            </a:pPr>
            <a:r>
              <a:rPr lang="en-US" sz="1400" dirty="0">
                <a:solidFill>
                  <a:srgbClr val="4C4C4D"/>
                </a:solidFill>
                <a:latin typeface="Heebo" pitchFamily="34" charset="0"/>
                <a:ea typeface="Heebo" pitchFamily="34" charset="-122"/>
                <a:cs typeface="Heebo" pitchFamily="34" charset="-120"/>
              </a:rPr>
              <a:t>Am I in accountable relationship with mature believers who have permission to speak into my life?</a:t>
            </a:r>
            <a:endParaRPr lang="en-US" sz="1400" dirty="0"/>
          </a:p>
          <a:p>
            <a:pPr algn="l" marL="342900" indent="-342900">
              <a:lnSpc>
                <a:spcPts val="2200"/>
              </a:lnSpc>
              <a:buSzPct val="100000"/>
              <a:buFont typeface="+mj-lt"/>
              <a:buAutoNum type="arabicPeriod" startAt="4"/>
            </a:pPr>
            <a:r>
              <a:rPr lang="en-US" sz="1400" dirty="0">
                <a:solidFill>
                  <a:srgbClr val="4C4C4D"/>
                </a:solidFill>
                <a:latin typeface="Heebo" pitchFamily="34" charset="0"/>
                <a:ea typeface="Heebo" pitchFamily="34" charset="-122"/>
                <a:cs typeface="Heebo" pitchFamily="34" charset="-120"/>
              </a:rPr>
              <a:t>What does my secret life with God honestly look like?</a:t>
            </a:r>
            <a:endParaRPr lang="en-US" sz="1400" dirty="0"/>
          </a:p>
          <a:p>
            <a:pPr algn="l" marL="342900" indent="-342900">
              <a:lnSpc>
                <a:spcPts val="2200"/>
              </a:lnSpc>
              <a:buSzPct val="100000"/>
              <a:buFont typeface="+mj-lt"/>
              <a:buAutoNum type="arabicPeriod" startAt="5"/>
            </a:pPr>
            <a:r>
              <a:rPr lang="en-US" sz="1400" dirty="0">
                <a:solidFill>
                  <a:srgbClr val="4C4C4D"/>
                </a:solidFill>
                <a:latin typeface="Heebo" pitchFamily="34" charset="0"/>
                <a:ea typeface="Heebo" pitchFamily="34" charset="-122"/>
                <a:cs typeface="Heebo" pitchFamily="34" charset="-120"/>
              </a:rPr>
              <a:t>Am I willing to be corrected?</a:t>
            </a:r>
            <a:endParaRPr lang="en-US" sz="1400" dirty="0"/>
          </a:p>
        </p:txBody>
      </p:sp>
      <p:sp>
        <p:nvSpPr>
          <p:cNvPr id="7" name="Shape 5"/>
          <p:cNvSpPr/>
          <p:nvPr/>
        </p:nvSpPr>
        <p:spPr>
          <a:xfrm>
            <a:off x="499121" y="5454240"/>
            <a:ext cx="6774158" cy="26310"/>
          </a:xfrm>
          <a:prstGeom prst="rect">
            <a:avLst/>
          </a:prstGeom>
          <a:solidFill>
            <a:srgbClr val="4C4C4D">
              <a:alpha val="50000"/>
            </a:srgbClr>
          </a:solidFill>
          <a:ln/>
        </p:spPr>
      </p:sp>
      <p:sp>
        <p:nvSpPr>
          <p:cNvPr id="8" name="Text 6"/>
          <p:cNvSpPr/>
          <p:nvPr/>
        </p:nvSpPr>
        <p:spPr>
          <a:xfrm>
            <a:off x="499121" y="5680997"/>
            <a:ext cx="6774158" cy="356446"/>
          </a:xfrm>
          <a:prstGeom prst="rect">
            <a:avLst/>
          </a:prstGeom>
          <a:noFill/>
          <a:ln/>
        </p:spPr>
        <p:txBody>
          <a:bodyPr wrap="none" lIns="0" tIns="0" rIns="0" bIns="0" rtlCol="0" anchor="t"/>
          <a:lstStyle/>
          <a:p>
            <a:pPr algn="l" indent="0" marL="0">
              <a:lnSpc>
                <a:spcPts val="2800"/>
              </a:lnSpc>
              <a:buNone/>
            </a:pPr>
            <a:r>
              <a:rPr lang="en-US" sz="1750" b="1" dirty="0">
                <a:solidFill>
                  <a:srgbClr val="4C4C4D"/>
                </a:solidFill>
                <a:latin typeface="Heebo" pitchFamily="34" charset="0"/>
                <a:ea typeface="Heebo" pitchFamily="34" charset="-122"/>
                <a:cs typeface="Heebo" pitchFamily="34" charset="-120"/>
              </a:rPr>
              <a:t>Personal Notes — Session Two:</a:t>
            </a:r>
            <a:endParaRPr lang="en-US" sz="1750" dirty="0"/>
          </a:p>
        </p:txBody>
      </p:sp>
      <p:sp>
        <p:nvSpPr>
          <p:cNvPr id="9" name="Text 7"/>
          <p:cNvSpPr/>
          <p:nvPr/>
        </p:nvSpPr>
        <p:spPr>
          <a:xfrm>
            <a:off x="499121" y="6237928"/>
            <a:ext cx="6774158" cy="356446"/>
          </a:xfrm>
          <a:prstGeom prst="rect">
            <a:avLst/>
          </a:prstGeom>
          <a:noFill/>
          <a:ln/>
        </p:spPr>
        <p:txBody>
          <a:bodyPr wrap="non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_(Space for notes)_</a:t>
            </a:r>
            <a:endParaRPr lang="en-US" sz="1750" dirty="0"/>
          </a:p>
        </p:txBody>
      </p:sp>
      <p:sp>
        <p:nvSpPr>
          <p:cNvPr id="10" name="Shape 8"/>
          <p:cNvSpPr/>
          <p:nvPr/>
        </p:nvSpPr>
        <p:spPr>
          <a:xfrm>
            <a:off x="499121" y="6883944"/>
            <a:ext cx="6774158" cy="26310"/>
          </a:xfrm>
          <a:prstGeom prst="rect">
            <a:avLst/>
          </a:prstGeom>
          <a:solidFill>
            <a:srgbClr val="4C4C4D">
              <a:alpha val="50000"/>
            </a:srgbClr>
          </a:solidFill>
          <a:ln/>
        </p:spPr>
      </p:sp>
      <p:sp>
        <p:nvSpPr>
          <p:cNvPr id="11" name="Shape 9"/>
          <p:cNvSpPr/>
          <p:nvPr/>
        </p:nvSpPr>
        <p:spPr>
          <a:xfrm>
            <a:off x="499121" y="7110702"/>
            <a:ext cx="6774158" cy="1898030"/>
          </a:xfrm>
          <a:prstGeom prst="roundRect">
            <a:avLst>
              <a:gd name="adj" fmla="val 1409"/>
            </a:avLst>
          </a:prstGeom>
          <a:solidFill>
            <a:srgbClr val="B3C3FF"/>
          </a:solidFill>
          <a:ln/>
        </p:spPr>
      </p:sp>
      <p:pic>
        <p:nvPicPr>
          <p:cNvPr id="12" name="Image 0" descr="preencoded.png">    </p:cNvPr>
          <p:cNvPicPr>
            <a:picLocks noChangeAspect="1"/>
          </p:cNvPicPr>
          <p:nvPr/>
        </p:nvPicPr>
        <p:blipFill>
          <a:blip r:embed="rId1"/>
          <a:stretch>
            <a:fillRect/>
          </a:stretch>
        </p:blipFill>
        <p:spPr>
          <a:xfrm>
            <a:off x="677365" y="7385436"/>
            <a:ext cx="278498" cy="222747"/>
          </a:xfrm>
          <a:prstGeom prst="rect">
            <a:avLst/>
          </a:prstGeom>
        </p:spPr>
      </p:pic>
      <p:sp>
        <p:nvSpPr>
          <p:cNvPr id="13" name="Text 10"/>
          <p:cNvSpPr/>
          <p:nvPr/>
        </p:nvSpPr>
        <p:spPr>
          <a:xfrm>
            <a:off x="1134108" y="7333449"/>
            <a:ext cx="5960927" cy="1425783"/>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Break Two (10 Minutes)</a:t>
            </a:r>
            <a:pPr algn="l" indent="0" marL="0">
              <a:lnSpc>
                <a:spcPts val="2800"/>
              </a:lnSpc>
              <a:buNone/>
            </a:pPr>
            <a:r>
              <a:rPr lang="en-US" sz="1750" i="1" dirty="0">
                <a:solidFill>
                  <a:srgbClr val="000000"/>
                </a:solidFill>
                <a:latin typeface="Heebo" pitchFamily="34" charset="0"/>
                <a:ea typeface="Heebo" pitchFamily="34" charset="-122"/>
                <a:cs typeface="Heebo" pitchFamily="34" charset="-120"/>
              </a:rPr>
              <a:t>Reflection: "Father, what area of my character are You inviting me to grow in? And how does that growth serve the people You are calling me to love?"</a:t>
            </a:r>
            <a:endParaRPr lang="en-US" sz="175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2" name="Text 0"/>
          <p:cNvSpPr/>
          <p:nvPr/>
        </p:nvSpPr>
        <p:spPr>
          <a:xfrm>
            <a:off x="499121" y="569263"/>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3" name="Shape 1"/>
          <p:cNvSpPr/>
          <p:nvPr/>
        </p:nvSpPr>
        <p:spPr>
          <a:xfrm>
            <a:off x="499121" y="837167"/>
            <a:ext cx="1879152" cy="218573"/>
          </a:xfrm>
          <a:prstGeom prst="roundRect">
            <a:avLst>
              <a:gd name="adj" fmla="val 6851"/>
            </a:avLst>
          </a:prstGeom>
          <a:noFill/>
          <a:ln w="4048">
            <a:solidFill>
              <a:srgbClr val="2150FE"/>
            </a:solidFill>
            <a:prstDash val="solid"/>
          </a:ln>
        </p:spPr>
      </p:sp>
      <p:sp>
        <p:nvSpPr>
          <p:cNvPr id="4" name="Text 2"/>
          <p:cNvSpPr/>
          <p:nvPr/>
        </p:nvSpPr>
        <p:spPr>
          <a:xfrm>
            <a:off x="577996" y="878592"/>
            <a:ext cx="1721402" cy="135723"/>
          </a:xfrm>
          <a:prstGeom prst="rect">
            <a:avLst/>
          </a:prstGeom>
          <a:noFill/>
          <a:ln/>
        </p:spPr>
        <p:txBody>
          <a:bodyPr wrap="none" lIns="0" tIns="0" rIns="0" bIns="0" rtlCol="0" anchor="t"/>
          <a:lstStyle/>
          <a:p>
            <a:pPr algn="l" indent="0" marL="0">
              <a:lnSpc>
                <a:spcPts val="1050"/>
              </a:lnSpc>
              <a:buNone/>
            </a:pPr>
            <a:r>
              <a:rPr lang="en-US" sz="750" dirty="0">
                <a:solidFill>
                  <a:srgbClr val="2150FE"/>
                </a:solidFill>
                <a:latin typeface="Heebo" pitchFamily="34" charset="0"/>
                <a:ea typeface="Heebo" pitchFamily="34" charset="-122"/>
                <a:cs typeface="Heebo" pitchFamily="34" charset="-120"/>
              </a:rPr>
              <a:t>STUDENT MANUAL — SESSION THREE</a:t>
            </a:r>
            <a:endParaRPr lang="en-US" sz="750" dirty="0"/>
          </a:p>
        </p:txBody>
      </p:sp>
      <p:sp>
        <p:nvSpPr>
          <p:cNvPr id="5" name="Text 3"/>
          <p:cNvSpPr/>
          <p:nvPr/>
        </p:nvSpPr>
        <p:spPr>
          <a:xfrm>
            <a:off x="499121" y="1090651"/>
            <a:ext cx="2827362" cy="233878"/>
          </a:xfrm>
          <a:prstGeom prst="rect">
            <a:avLst/>
          </a:prstGeom>
          <a:noFill/>
          <a:ln/>
        </p:spPr>
        <p:txBody>
          <a:bodyPr wrap="none" lIns="0" tIns="0" rIns="0" bIns="0" rtlCol="0" anchor="t"/>
          <a:lstStyle/>
          <a:p>
            <a:pPr algn="l" indent="0" marL="0">
              <a:lnSpc>
                <a:spcPts val="1800"/>
              </a:lnSpc>
              <a:buNone/>
            </a:pPr>
            <a:r>
              <a:rPr lang="en-US" sz="1450" b="1" u="sng" dirty="0">
                <a:solidFill>
                  <a:srgbClr val="152D47"/>
                </a:solidFill>
                <a:latin typeface="Crimson Pro Semi Bold" pitchFamily="34" charset="0"/>
                <a:ea typeface="Crimson Pro Semi Bold" pitchFamily="34" charset="-122"/>
                <a:cs typeface="Crimson Pro Semi Bold" pitchFamily="34" charset="-120"/>
              </a:rPr>
              <a:t>SESSION THREE: WALKING IT OUT</a:t>
            </a:r>
            <a:endParaRPr lang="en-US" sz="1450" dirty="0"/>
          </a:p>
        </p:txBody>
      </p:sp>
      <p:sp>
        <p:nvSpPr>
          <p:cNvPr id="6" name="Text 4"/>
          <p:cNvSpPr/>
          <p:nvPr/>
        </p:nvSpPr>
        <p:spPr>
          <a:xfrm>
            <a:off x="499121" y="1455508"/>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Part A: How God Speaks and Prophetic Wisdom</a:t>
            </a:r>
            <a:endParaRPr lang="en-US" sz="1200" dirty="0"/>
          </a:p>
        </p:txBody>
      </p:sp>
      <p:sp>
        <p:nvSpPr>
          <p:cNvPr id="7" name="Text 5"/>
          <p:cNvSpPr/>
          <p:nvPr/>
        </p:nvSpPr>
        <p:spPr>
          <a:xfrm>
            <a:off x="499121" y="1765786"/>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Key Scriptures</a:t>
            </a:r>
            <a:endParaRPr lang="en-US" sz="1200" dirty="0"/>
          </a:p>
        </p:txBody>
      </p:sp>
      <p:sp>
        <p:nvSpPr>
          <p:cNvPr id="8" name="Text 6"/>
          <p:cNvSpPr/>
          <p:nvPr/>
        </p:nvSpPr>
        <p:spPr>
          <a:xfrm>
            <a:off x="499121" y="2076063"/>
            <a:ext cx="6774158" cy="1121388"/>
          </a:xfrm>
          <a:prstGeom prst="rect">
            <a:avLst/>
          </a:prstGeom>
          <a:noFill/>
          <a:ln/>
        </p:spPr>
        <p:txBody>
          <a:bodyPr wrap="square" lIns="0" tIns="0" rIns="0" bIns="0" rtlCol="0" anchor="t"/>
          <a:lstStyle/>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1 Corinthians 14:3 — "He who prophesies speaks edification and exhortation and comfort to men."</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1 Thessalonians 5:19-21 — "Do not quench the Spirit. Do not despise prophecies. Test all things; hold fast what is good."</a:t>
            </a:r>
            <a:endParaRPr lang="en-US" sz="950" dirty="0"/>
          </a:p>
          <a:p>
            <a:pPr algn="l" marL="342900" indent="-342900">
              <a:lnSpc>
                <a:spcPts val="1300"/>
              </a:lnSpc>
              <a:buSzPct val="100000"/>
              <a:buChar char="•"/>
            </a:pPr>
            <a:r>
              <a:rPr lang="en-US" sz="950" dirty="0">
                <a:solidFill>
                  <a:srgbClr val="4C4C4D"/>
                </a:solidFill>
                <a:latin typeface="Heebo" pitchFamily="34" charset="0"/>
                <a:ea typeface="Heebo" pitchFamily="34" charset="-122"/>
                <a:cs typeface="Heebo" pitchFamily="34" charset="-120"/>
              </a:rPr>
              <a:t>1 Corinthians 14:33 — "For God is not the author of confusion but of peace."</a:t>
            </a:r>
            <a:endParaRPr lang="en-US" sz="950" dirty="0"/>
          </a:p>
        </p:txBody>
      </p:sp>
      <p:sp>
        <p:nvSpPr>
          <p:cNvPr id="9" name="Text 7"/>
          <p:cNvSpPr/>
          <p:nvPr/>
        </p:nvSpPr>
        <p:spPr>
          <a:xfrm>
            <a:off x="499121" y="3295669"/>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Ways God Speaks</a:t>
            </a:r>
            <a:endParaRPr lang="en-US" sz="1200" dirty="0"/>
          </a:p>
        </p:txBody>
      </p:sp>
      <p:sp>
        <p:nvSpPr>
          <p:cNvPr id="10" name="Text 8"/>
          <p:cNvSpPr/>
          <p:nvPr/>
        </p:nvSpPr>
        <p:spPr>
          <a:xfrm>
            <a:off x="499121" y="3605947"/>
            <a:ext cx="6774158" cy="1910299"/>
          </a:xfrm>
          <a:prstGeom prst="rect">
            <a:avLst/>
          </a:prstGeom>
          <a:noFill/>
          <a:ln/>
        </p:spPr>
        <p:txBody>
          <a:bodyPr wrap="square" lIns="0" tIns="0" rIns="0" bIns="0" rtlCol="0" anchor="t"/>
          <a:lstStyle/>
          <a:p>
            <a:pPr algn="l" marL="342900" indent="-342900">
              <a:lnSpc>
                <a:spcPts val="1300"/>
              </a:lnSpc>
              <a:buSzPct val="100000"/>
              <a:buFont typeface="+mj-lt"/>
              <a:buAutoNum type="arabicPeriod" startAt="1"/>
            </a:pPr>
            <a:r>
              <a:rPr lang="en-US" sz="950" dirty="0">
                <a:solidFill>
                  <a:srgbClr val="4C4C4D"/>
                </a:solidFill>
                <a:latin typeface="Heebo" pitchFamily="34" charset="0"/>
                <a:ea typeface="Heebo" pitchFamily="34" charset="-122"/>
                <a:cs typeface="Heebo" pitchFamily="34" charset="-120"/>
              </a:rPr>
              <a:t>Scripture (always primary and authoritative)</a:t>
            </a:r>
            <a:endParaRPr lang="en-US" sz="950" dirty="0"/>
          </a:p>
          <a:p>
            <a:pPr algn="l" marL="342900" indent="-342900">
              <a:lnSpc>
                <a:spcPts val="1300"/>
              </a:lnSpc>
              <a:buSzPct val="100000"/>
              <a:buFont typeface="+mj-lt"/>
              <a:buAutoNum type="arabicPeriod" startAt="2"/>
            </a:pPr>
            <a:r>
              <a:rPr lang="en-US" sz="950" dirty="0">
                <a:solidFill>
                  <a:srgbClr val="4C4C4D"/>
                </a:solidFill>
                <a:latin typeface="Heebo" pitchFamily="34" charset="0"/>
                <a:ea typeface="Heebo" pitchFamily="34" charset="-122"/>
                <a:cs typeface="Heebo" pitchFamily="34" charset="-120"/>
              </a:rPr>
              <a:t>The Still, Small Voice / Inner Witness (1 Kings 19:12; Romans 8:16)</a:t>
            </a:r>
            <a:endParaRPr lang="en-US" sz="950" dirty="0"/>
          </a:p>
          <a:p>
            <a:pPr algn="l" marL="342900" indent="-342900">
              <a:lnSpc>
                <a:spcPts val="1300"/>
              </a:lnSpc>
              <a:buSzPct val="100000"/>
              <a:buFont typeface="+mj-lt"/>
              <a:buAutoNum type="arabicPeriod" startAt="3"/>
            </a:pPr>
            <a:r>
              <a:rPr lang="en-US" sz="950" dirty="0">
                <a:solidFill>
                  <a:srgbClr val="4C4C4D"/>
                </a:solidFill>
                <a:latin typeface="Heebo" pitchFamily="34" charset="0"/>
                <a:ea typeface="Heebo" pitchFamily="34" charset="-122"/>
                <a:cs typeface="Heebo" pitchFamily="34" charset="-120"/>
              </a:rPr>
              <a:t>Dreams (Job 33:14-16; Acts 2:17)</a:t>
            </a:r>
            <a:endParaRPr lang="en-US" sz="950" dirty="0"/>
          </a:p>
          <a:p>
            <a:pPr algn="l" marL="342900" indent="-342900">
              <a:lnSpc>
                <a:spcPts val="1300"/>
              </a:lnSpc>
              <a:buSzPct val="100000"/>
              <a:buFont typeface="+mj-lt"/>
              <a:buAutoNum type="arabicPeriod" startAt="4"/>
            </a:pPr>
            <a:r>
              <a:rPr lang="en-US" sz="950" dirty="0">
                <a:solidFill>
                  <a:srgbClr val="4C4C4D"/>
                </a:solidFill>
                <a:latin typeface="Heebo" pitchFamily="34" charset="0"/>
                <a:ea typeface="Heebo" pitchFamily="34" charset="-122"/>
                <a:cs typeface="Heebo" pitchFamily="34" charset="-120"/>
              </a:rPr>
              <a:t>Visions (pictures or scenes; Acts 2:17)</a:t>
            </a:r>
            <a:endParaRPr lang="en-US" sz="950" dirty="0"/>
          </a:p>
          <a:p>
            <a:pPr algn="l" marL="342900" indent="-342900">
              <a:lnSpc>
                <a:spcPts val="1300"/>
              </a:lnSpc>
              <a:buSzPct val="100000"/>
              <a:buFont typeface="+mj-lt"/>
              <a:buAutoNum type="arabicPeriod" startAt="5"/>
            </a:pPr>
            <a:r>
              <a:rPr lang="en-US" sz="950" dirty="0">
                <a:solidFill>
                  <a:srgbClr val="4C4C4D"/>
                </a:solidFill>
                <a:latin typeface="Heebo" pitchFamily="34" charset="0"/>
                <a:ea typeface="Heebo" pitchFamily="34" charset="-122"/>
                <a:cs typeface="Heebo" pitchFamily="34" charset="-120"/>
              </a:rPr>
              <a:t>Prophetic Impressions (a sudden knowing, a sense)</a:t>
            </a:r>
            <a:endParaRPr lang="en-US" sz="950" dirty="0"/>
          </a:p>
          <a:p>
            <a:pPr algn="l" marL="342900" indent="-342900">
              <a:lnSpc>
                <a:spcPts val="1300"/>
              </a:lnSpc>
              <a:buSzPct val="100000"/>
              <a:buFont typeface="+mj-lt"/>
              <a:buAutoNum type="arabicPeriod" startAt="6"/>
            </a:pPr>
            <a:r>
              <a:rPr lang="en-US" sz="950" dirty="0">
                <a:solidFill>
                  <a:srgbClr val="4C4C4D"/>
                </a:solidFill>
                <a:latin typeface="Heebo" pitchFamily="34" charset="0"/>
                <a:ea typeface="Heebo" pitchFamily="34" charset="-122"/>
                <a:cs typeface="Heebo" pitchFamily="34" charset="-120"/>
              </a:rPr>
              <a:t>Scripture Illumination (Ephesians 6:17)</a:t>
            </a:r>
            <a:endParaRPr lang="en-US" sz="950" dirty="0"/>
          </a:p>
          <a:p>
            <a:pPr algn="l" marL="342900" indent="-342900">
              <a:lnSpc>
                <a:spcPts val="1300"/>
              </a:lnSpc>
              <a:buSzPct val="100000"/>
              <a:buFont typeface="+mj-lt"/>
              <a:buAutoNum type="arabicPeriod" startAt="7"/>
            </a:pPr>
            <a:r>
              <a:rPr lang="en-US" sz="950" dirty="0">
                <a:solidFill>
                  <a:srgbClr val="4C4C4D"/>
                </a:solidFill>
                <a:latin typeface="Heebo" pitchFamily="34" charset="0"/>
                <a:ea typeface="Heebo" pitchFamily="34" charset="-122"/>
                <a:cs typeface="Heebo" pitchFamily="34" charset="-120"/>
              </a:rPr>
              <a:t>Circumstances and Confirmations</a:t>
            </a:r>
            <a:endParaRPr lang="en-US" sz="950" dirty="0"/>
          </a:p>
          <a:p>
            <a:pPr algn="l" marL="342900" indent="-342900">
              <a:lnSpc>
                <a:spcPts val="1300"/>
              </a:lnSpc>
              <a:buSzPct val="100000"/>
              <a:buFont typeface="+mj-lt"/>
              <a:buAutoNum type="arabicPeriod" startAt="8"/>
            </a:pPr>
            <a:r>
              <a:rPr lang="en-US" sz="950" dirty="0">
                <a:solidFill>
                  <a:srgbClr val="4C4C4D"/>
                </a:solidFill>
                <a:latin typeface="Heebo" pitchFamily="34" charset="0"/>
                <a:ea typeface="Heebo" pitchFamily="34" charset="-122"/>
                <a:cs typeface="Heebo" pitchFamily="34" charset="-120"/>
              </a:rPr>
              <a:t>Other Believers</a:t>
            </a:r>
            <a:endParaRPr lang="en-US" sz="950" dirty="0"/>
          </a:p>
        </p:txBody>
      </p:sp>
      <p:sp>
        <p:nvSpPr>
          <p:cNvPr id="11" name="Text 9"/>
          <p:cNvSpPr/>
          <p:nvPr/>
        </p:nvSpPr>
        <p:spPr>
          <a:xfrm>
            <a:off x="499121" y="5614464"/>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The Six Testing Filters</a:t>
            </a:r>
            <a:endParaRPr lang="en-US" sz="1200" dirty="0"/>
          </a:p>
        </p:txBody>
      </p:sp>
      <p:sp>
        <p:nvSpPr>
          <p:cNvPr id="12" name="Shape 10"/>
          <p:cNvSpPr/>
          <p:nvPr/>
        </p:nvSpPr>
        <p:spPr>
          <a:xfrm>
            <a:off x="499121" y="5924742"/>
            <a:ext cx="6774158" cy="2494362"/>
          </a:xfrm>
          <a:prstGeom prst="roundRect">
            <a:avLst>
              <a:gd name="adj" fmla="val 750"/>
            </a:avLst>
          </a:prstGeom>
          <a:noFill/>
          <a:ln w="4048">
            <a:solidFill>
              <a:srgbClr val="000000">
                <a:alpha val="8000"/>
              </a:srgbClr>
            </a:solidFill>
            <a:prstDash val="solid"/>
          </a:ln>
        </p:spPr>
      </p:sp>
      <p:sp>
        <p:nvSpPr>
          <p:cNvPr id="13" name="Shape 11"/>
          <p:cNvSpPr/>
          <p:nvPr/>
        </p:nvSpPr>
        <p:spPr>
          <a:xfrm>
            <a:off x="503169" y="5928789"/>
            <a:ext cx="6766061" cy="324887"/>
          </a:xfrm>
          <a:prstGeom prst="rect">
            <a:avLst/>
          </a:prstGeom>
          <a:solidFill>
            <a:srgbClr val="FFFFFF">
              <a:alpha val="4000"/>
            </a:srgbClr>
          </a:solidFill>
          <a:ln/>
        </p:spPr>
      </p:sp>
      <p:sp>
        <p:nvSpPr>
          <p:cNvPr id="14" name="Text 12"/>
          <p:cNvSpPr/>
          <p:nvPr/>
        </p:nvSpPr>
        <p:spPr>
          <a:xfrm>
            <a:off x="627965" y="5985203"/>
            <a:ext cx="1439994"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Filter</a:t>
            </a:r>
            <a:endParaRPr lang="en-US" sz="1200" dirty="0"/>
          </a:p>
        </p:txBody>
      </p:sp>
      <p:sp>
        <p:nvSpPr>
          <p:cNvPr id="15" name="Text 13"/>
          <p:cNvSpPr/>
          <p:nvPr/>
        </p:nvSpPr>
        <p:spPr>
          <a:xfrm>
            <a:off x="2321473" y="5985203"/>
            <a:ext cx="3129517"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Question</a:t>
            </a:r>
            <a:endParaRPr lang="en-US" sz="1200" dirty="0"/>
          </a:p>
        </p:txBody>
      </p:sp>
      <p:sp>
        <p:nvSpPr>
          <p:cNvPr id="16" name="Text 14"/>
          <p:cNvSpPr/>
          <p:nvPr/>
        </p:nvSpPr>
        <p:spPr>
          <a:xfrm>
            <a:off x="5704504" y="5985203"/>
            <a:ext cx="1439994"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Scripture</a:t>
            </a:r>
            <a:endParaRPr lang="en-US" sz="1200" dirty="0"/>
          </a:p>
        </p:txBody>
      </p:sp>
      <p:sp>
        <p:nvSpPr>
          <p:cNvPr id="17" name="Shape 15"/>
          <p:cNvSpPr/>
          <p:nvPr/>
        </p:nvSpPr>
        <p:spPr>
          <a:xfrm>
            <a:off x="503169" y="6253676"/>
            <a:ext cx="6766061" cy="324887"/>
          </a:xfrm>
          <a:prstGeom prst="rect">
            <a:avLst/>
          </a:prstGeom>
          <a:solidFill>
            <a:srgbClr val="000000">
              <a:alpha val="4000"/>
            </a:srgbClr>
          </a:solidFill>
          <a:ln/>
        </p:spPr>
      </p:sp>
      <p:sp>
        <p:nvSpPr>
          <p:cNvPr id="18" name="Text 16"/>
          <p:cNvSpPr/>
          <p:nvPr/>
        </p:nvSpPr>
        <p:spPr>
          <a:xfrm>
            <a:off x="627965" y="6310090"/>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Scripture Test</a:t>
            </a:r>
            <a:endParaRPr lang="en-US" sz="1200" dirty="0"/>
          </a:p>
        </p:txBody>
      </p:sp>
      <p:sp>
        <p:nvSpPr>
          <p:cNvPr id="19" name="Text 17"/>
          <p:cNvSpPr/>
          <p:nvPr/>
        </p:nvSpPr>
        <p:spPr>
          <a:xfrm>
            <a:off x="2321473" y="6310090"/>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Does this contradict the Bible?</a:t>
            </a:r>
            <a:endParaRPr lang="en-US" sz="1200" dirty="0"/>
          </a:p>
        </p:txBody>
      </p:sp>
      <p:sp>
        <p:nvSpPr>
          <p:cNvPr id="20" name="Text 18"/>
          <p:cNvSpPr/>
          <p:nvPr/>
        </p:nvSpPr>
        <p:spPr>
          <a:xfrm>
            <a:off x="5704504" y="6310090"/>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2 Timothy 3:16</a:t>
            </a:r>
            <a:endParaRPr lang="en-US" sz="1200" dirty="0"/>
          </a:p>
        </p:txBody>
      </p:sp>
      <p:sp>
        <p:nvSpPr>
          <p:cNvPr id="21" name="Shape 19"/>
          <p:cNvSpPr/>
          <p:nvPr/>
        </p:nvSpPr>
        <p:spPr>
          <a:xfrm>
            <a:off x="503169" y="6578563"/>
            <a:ext cx="6766061" cy="324887"/>
          </a:xfrm>
          <a:prstGeom prst="rect">
            <a:avLst/>
          </a:prstGeom>
          <a:solidFill>
            <a:srgbClr val="FFFFFF">
              <a:alpha val="4000"/>
            </a:srgbClr>
          </a:solidFill>
          <a:ln/>
        </p:spPr>
      </p:sp>
      <p:sp>
        <p:nvSpPr>
          <p:cNvPr id="22" name="Text 20"/>
          <p:cNvSpPr/>
          <p:nvPr/>
        </p:nvSpPr>
        <p:spPr>
          <a:xfrm>
            <a:off x="627965" y="6634977"/>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Jesus Test</a:t>
            </a:r>
            <a:endParaRPr lang="en-US" sz="1200" dirty="0"/>
          </a:p>
        </p:txBody>
      </p:sp>
      <p:sp>
        <p:nvSpPr>
          <p:cNvPr id="23" name="Text 21"/>
          <p:cNvSpPr/>
          <p:nvPr/>
        </p:nvSpPr>
        <p:spPr>
          <a:xfrm>
            <a:off x="2321473" y="6634977"/>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Does this glorify Jesus Christ?</a:t>
            </a:r>
            <a:endParaRPr lang="en-US" sz="1200" dirty="0"/>
          </a:p>
        </p:txBody>
      </p:sp>
      <p:sp>
        <p:nvSpPr>
          <p:cNvPr id="24" name="Text 22"/>
          <p:cNvSpPr/>
          <p:nvPr/>
        </p:nvSpPr>
        <p:spPr>
          <a:xfrm>
            <a:off x="5704504" y="6634977"/>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Revelation 19:10</a:t>
            </a:r>
            <a:endParaRPr lang="en-US" sz="1200" dirty="0"/>
          </a:p>
        </p:txBody>
      </p:sp>
      <p:sp>
        <p:nvSpPr>
          <p:cNvPr id="25" name="Shape 23"/>
          <p:cNvSpPr/>
          <p:nvPr/>
        </p:nvSpPr>
        <p:spPr>
          <a:xfrm>
            <a:off x="503169" y="6903450"/>
            <a:ext cx="6766061" cy="536946"/>
          </a:xfrm>
          <a:prstGeom prst="rect">
            <a:avLst/>
          </a:prstGeom>
          <a:solidFill>
            <a:srgbClr val="000000">
              <a:alpha val="4000"/>
            </a:srgbClr>
          </a:solidFill>
          <a:ln/>
        </p:spPr>
      </p:sp>
      <p:sp>
        <p:nvSpPr>
          <p:cNvPr id="26" name="Text 24"/>
          <p:cNvSpPr/>
          <p:nvPr/>
        </p:nvSpPr>
        <p:spPr>
          <a:xfrm>
            <a:off x="627965" y="6959864"/>
            <a:ext cx="1439994"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Character of God Test</a:t>
            </a:r>
            <a:endParaRPr lang="en-US" sz="1200" dirty="0"/>
          </a:p>
        </p:txBody>
      </p:sp>
      <p:sp>
        <p:nvSpPr>
          <p:cNvPr id="27" name="Text 25"/>
          <p:cNvSpPr/>
          <p:nvPr/>
        </p:nvSpPr>
        <p:spPr>
          <a:xfrm>
            <a:off x="2321473" y="6959864"/>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Is this consistent with God's nature?</a:t>
            </a:r>
            <a:endParaRPr lang="en-US" sz="1200" dirty="0"/>
          </a:p>
        </p:txBody>
      </p:sp>
      <p:sp>
        <p:nvSpPr>
          <p:cNvPr id="28" name="Text 26"/>
          <p:cNvSpPr/>
          <p:nvPr/>
        </p:nvSpPr>
        <p:spPr>
          <a:xfrm>
            <a:off x="5704504" y="6959864"/>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James 1:17</a:t>
            </a:r>
            <a:endParaRPr lang="en-US" sz="1200" dirty="0"/>
          </a:p>
        </p:txBody>
      </p:sp>
      <p:sp>
        <p:nvSpPr>
          <p:cNvPr id="29" name="Shape 27"/>
          <p:cNvSpPr/>
          <p:nvPr/>
        </p:nvSpPr>
        <p:spPr>
          <a:xfrm>
            <a:off x="503169" y="7440395"/>
            <a:ext cx="6766061" cy="324887"/>
          </a:xfrm>
          <a:prstGeom prst="rect">
            <a:avLst/>
          </a:prstGeom>
          <a:solidFill>
            <a:srgbClr val="FFFFFF">
              <a:alpha val="4000"/>
            </a:srgbClr>
          </a:solidFill>
          <a:ln/>
        </p:spPr>
      </p:sp>
      <p:sp>
        <p:nvSpPr>
          <p:cNvPr id="30" name="Text 28"/>
          <p:cNvSpPr/>
          <p:nvPr/>
        </p:nvSpPr>
        <p:spPr>
          <a:xfrm>
            <a:off x="627965" y="7496809"/>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Fruit Test</a:t>
            </a:r>
            <a:endParaRPr lang="en-US" sz="1200" dirty="0"/>
          </a:p>
        </p:txBody>
      </p:sp>
      <p:sp>
        <p:nvSpPr>
          <p:cNvPr id="31" name="Text 29"/>
          <p:cNvSpPr/>
          <p:nvPr/>
        </p:nvSpPr>
        <p:spPr>
          <a:xfrm>
            <a:off x="2321473" y="7496809"/>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Will this edify, exhort, or comfort?</a:t>
            </a:r>
            <a:endParaRPr lang="en-US" sz="1200" dirty="0"/>
          </a:p>
        </p:txBody>
      </p:sp>
      <p:sp>
        <p:nvSpPr>
          <p:cNvPr id="32" name="Text 30"/>
          <p:cNvSpPr/>
          <p:nvPr/>
        </p:nvSpPr>
        <p:spPr>
          <a:xfrm>
            <a:off x="5704504" y="7496809"/>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1 Corinthians 14:3</a:t>
            </a:r>
            <a:endParaRPr lang="en-US" sz="1200" dirty="0"/>
          </a:p>
        </p:txBody>
      </p:sp>
      <p:sp>
        <p:nvSpPr>
          <p:cNvPr id="33" name="Shape 31"/>
          <p:cNvSpPr/>
          <p:nvPr/>
        </p:nvSpPr>
        <p:spPr>
          <a:xfrm>
            <a:off x="503169" y="7765282"/>
            <a:ext cx="6766061" cy="324887"/>
          </a:xfrm>
          <a:prstGeom prst="rect">
            <a:avLst/>
          </a:prstGeom>
          <a:solidFill>
            <a:srgbClr val="000000">
              <a:alpha val="4000"/>
            </a:srgbClr>
          </a:solidFill>
          <a:ln/>
        </p:spPr>
      </p:sp>
      <p:sp>
        <p:nvSpPr>
          <p:cNvPr id="34" name="Text 32"/>
          <p:cNvSpPr/>
          <p:nvPr/>
        </p:nvSpPr>
        <p:spPr>
          <a:xfrm>
            <a:off x="627965" y="7821696"/>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Peace Test</a:t>
            </a:r>
            <a:endParaRPr lang="en-US" sz="1200" dirty="0"/>
          </a:p>
        </p:txBody>
      </p:sp>
      <p:sp>
        <p:nvSpPr>
          <p:cNvPr id="35" name="Text 33"/>
          <p:cNvSpPr/>
          <p:nvPr/>
        </p:nvSpPr>
        <p:spPr>
          <a:xfrm>
            <a:off x="2321473" y="7821696"/>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Do I have peace about delivering this?</a:t>
            </a:r>
            <a:endParaRPr lang="en-US" sz="1200" dirty="0"/>
          </a:p>
        </p:txBody>
      </p:sp>
      <p:sp>
        <p:nvSpPr>
          <p:cNvPr id="36" name="Text 34"/>
          <p:cNvSpPr/>
          <p:nvPr/>
        </p:nvSpPr>
        <p:spPr>
          <a:xfrm>
            <a:off x="5704504" y="7821696"/>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Colossians 3:15</a:t>
            </a:r>
            <a:endParaRPr lang="en-US" sz="1200" dirty="0"/>
          </a:p>
        </p:txBody>
      </p:sp>
      <p:sp>
        <p:nvSpPr>
          <p:cNvPr id="37" name="Shape 35"/>
          <p:cNvSpPr/>
          <p:nvPr/>
        </p:nvSpPr>
        <p:spPr>
          <a:xfrm>
            <a:off x="503169" y="8090169"/>
            <a:ext cx="6766061" cy="324887"/>
          </a:xfrm>
          <a:prstGeom prst="rect">
            <a:avLst/>
          </a:prstGeom>
          <a:solidFill>
            <a:srgbClr val="FFFFFF">
              <a:alpha val="4000"/>
            </a:srgbClr>
          </a:solidFill>
          <a:ln/>
        </p:spPr>
      </p:sp>
      <p:sp>
        <p:nvSpPr>
          <p:cNvPr id="38" name="Text 36"/>
          <p:cNvSpPr/>
          <p:nvPr/>
        </p:nvSpPr>
        <p:spPr>
          <a:xfrm>
            <a:off x="627965" y="8146583"/>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Heart Condition Test</a:t>
            </a:r>
            <a:endParaRPr lang="en-US" sz="1200" dirty="0"/>
          </a:p>
        </p:txBody>
      </p:sp>
      <p:sp>
        <p:nvSpPr>
          <p:cNvPr id="39" name="Text 37"/>
          <p:cNvSpPr/>
          <p:nvPr/>
        </p:nvSpPr>
        <p:spPr>
          <a:xfrm>
            <a:off x="2321473" y="8146583"/>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Am I in the right heart condition?</a:t>
            </a:r>
            <a:endParaRPr lang="en-US" sz="1200" dirty="0"/>
          </a:p>
        </p:txBody>
      </p:sp>
      <p:sp>
        <p:nvSpPr>
          <p:cNvPr id="40" name="Text 38"/>
          <p:cNvSpPr/>
          <p:nvPr/>
        </p:nvSpPr>
        <p:spPr>
          <a:xfrm>
            <a:off x="5704504" y="8146583"/>
            <a:ext cx="1439994"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1 Corinthians 14:32</a:t>
            </a:r>
            <a:endParaRPr 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2" name="Text 0"/>
          <p:cNvSpPr/>
          <p:nvPr/>
        </p:nvSpPr>
        <p:spPr>
          <a:xfrm>
            <a:off x="499121" y="620618"/>
            <a:ext cx="6774158" cy="243871"/>
          </a:xfrm>
          <a:prstGeom prst="rect">
            <a:avLst/>
          </a:prstGeom>
          <a:noFill/>
          <a:ln/>
        </p:spPr>
        <p:txBody>
          <a:bodyPr wrap="none" lIns="0" tIns="0" rIns="0" bIns="0" rtlCol="0" anchor="t"/>
          <a:lstStyle/>
          <a:p>
            <a:pPr algn="l" indent="0" marL="0">
              <a:lnSpc>
                <a:spcPts val="1900"/>
              </a:lnSpc>
              <a:buNone/>
            </a:pPr>
            <a:endParaRPr lang="en-US" sz="1250" dirty="0"/>
          </a:p>
        </p:txBody>
      </p:sp>
      <p:sp>
        <p:nvSpPr>
          <p:cNvPr id="3" name="Shape 1"/>
          <p:cNvSpPr/>
          <p:nvPr/>
        </p:nvSpPr>
        <p:spPr>
          <a:xfrm>
            <a:off x="499121" y="1026900"/>
            <a:ext cx="2412809" cy="299273"/>
          </a:xfrm>
          <a:prstGeom prst="roundRect">
            <a:avLst>
              <a:gd name="adj" fmla="val 6433"/>
            </a:avLst>
          </a:prstGeom>
          <a:noFill/>
          <a:ln w="4048">
            <a:solidFill>
              <a:srgbClr val="2150FE"/>
            </a:solidFill>
            <a:prstDash val="solid"/>
          </a:ln>
        </p:spPr>
      </p:sp>
      <p:sp>
        <p:nvSpPr>
          <p:cNvPr id="4" name="Text 2"/>
          <p:cNvSpPr/>
          <p:nvPr/>
        </p:nvSpPr>
        <p:spPr>
          <a:xfrm>
            <a:off x="599376" y="1079014"/>
            <a:ext cx="2212300" cy="195046"/>
          </a:xfrm>
          <a:prstGeom prst="rect">
            <a:avLst/>
          </a:prstGeom>
          <a:noFill/>
          <a:ln/>
        </p:spPr>
        <p:txBody>
          <a:bodyPr wrap="none" lIns="0" tIns="0" rIns="0" bIns="0" rtlCol="0" anchor="t"/>
          <a:lstStyle/>
          <a:p>
            <a:pPr algn="l" indent="0" marL="0">
              <a:lnSpc>
                <a:spcPts val="1500"/>
              </a:lnSpc>
              <a:buNone/>
            </a:pPr>
            <a:r>
              <a:rPr lang="en-US" sz="1000" dirty="0">
                <a:solidFill>
                  <a:srgbClr val="2150FE"/>
                </a:solidFill>
                <a:latin typeface="Heebo" pitchFamily="34" charset="0"/>
                <a:ea typeface="Heebo" pitchFamily="34" charset="-122"/>
                <a:cs typeface="Heebo" pitchFamily="34" charset="-120"/>
              </a:rPr>
              <a:t>STUDENT MANUAL — SESSION THREE</a:t>
            </a:r>
            <a:endParaRPr lang="en-US" sz="1000" dirty="0"/>
          </a:p>
        </p:txBody>
      </p:sp>
      <p:sp>
        <p:nvSpPr>
          <p:cNvPr id="5" name="Text 3"/>
          <p:cNvSpPr/>
          <p:nvPr/>
        </p:nvSpPr>
        <p:spPr>
          <a:xfrm>
            <a:off x="499121" y="1383915"/>
            <a:ext cx="3864631" cy="300791"/>
          </a:xfrm>
          <a:prstGeom prst="rect">
            <a:avLst/>
          </a:prstGeom>
          <a:noFill/>
          <a:ln/>
        </p:spPr>
        <p:txBody>
          <a:bodyPr wrap="none" lIns="0" tIns="0" rIns="0" bIns="0" rtlCol="0" anchor="t"/>
          <a:lstStyle/>
          <a:p>
            <a:pPr algn="l" indent="0" marL="0">
              <a:lnSpc>
                <a:spcPts val="2350"/>
              </a:lnSpc>
              <a:buNone/>
            </a:pPr>
            <a:r>
              <a:rPr lang="en-US" sz="1850" u="sng" dirty="0">
                <a:solidFill>
                  <a:srgbClr val="152D47"/>
                </a:solidFill>
                <a:latin typeface="Crimson Pro Semi Bold" pitchFamily="34" charset="0"/>
                <a:ea typeface="Crimson Pro Semi Bold" pitchFamily="34" charset="-122"/>
                <a:cs typeface="Crimson Pro Semi Bold" pitchFamily="34" charset="-120"/>
              </a:rPr>
              <a:t>What We Embrace and What We Avoid</a:t>
            </a:r>
            <a:endParaRPr lang="en-US" sz="1850" dirty="0"/>
          </a:p>
        </p:txBody>
      </p:sp>
      <p:sp>
        <p:nvSpPr>
          <p:cNvPr id="6" name="Text 4"/>
          <p:cNvSpPr/>
          <p:nvPr/>
        </p:nvSpPr>
        <p:spPr>
          <a:xfrm>
            <a:off x="499121" y="1901255"/>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What We Embrace</a:t>
            </a:r>
            <a:endParaRPr lang="en-US" sz="1550" dirty="0"/>
          </a:p>
        </p:txBody>
      </p:sp>
      <p:sp>
        <p:nvSpPr>
          <p:cNvPr id="7" name="Text 5"/>
          <p:cNvSpPr/>
          <p:nvPr/>
        </p:nvSpPr>
        <p:spPr>
          <a:xfrm>
            <a:off x="499121" y="2368442"/>
            <a:ext cx="6774158" cy="3756785"/>
          </a:xfrm>
          <a:prstGeom prst="rect">
            <a:avLst/>
          </a:prstGeom>
          <a:noFill/>
          <a:ln/>
        </p:spPr>
        <p:txBody>
          <a:bodyPr wrap="square" lIns="0" tIns="0" rIns="0" bIns="0" rtlCol="0" anchor="t"/>
          <a:lstStyle/>
          <a:p>
            <a:pPr algn="l" marL="342900" indent="-342900">
              <a:lnSpc>
                <a:spcPts val="1900"/>
              </a:lnSpc>
              <a:buSzPct val="100000"/>
              <a:buFont typeface="+mj-lt"/>
              <a:buAutoNum type="arabicPeriod" startAt="1"/>
            </a:pPr>
            <a:r>
              <a:rPr lang="en-US" sz="1250" dirty="0">
                <a:solidFill>
                  <a:srgbClr val="4C4C4D"/>
                </a:solidFill>
                <a:latin typeface="Heebo" pitchFamily="34" charset="0"/>
                <a:ea typeface="Heebo" pitchFamily="34" charset="-122"/>
                <a:cs typeface="Heebo" pitchFamily="34" charset="-120"/>
              </a:rPr>
              <a:t>Always minister from a heart of love</a:t>
            </a:r>
            <a:endParaRPr lang="en-US" sz="1250" dirty="0"/>
          </a:p>
          <a:p>
            <a:pPr algn="l" marL="342900" indent="-342900">
              <a:lnSpc>
                <a:spcPts val="1900"/>
              </a:lnSpc>
              <a:buSzPct val="100000"/>
              <a:buFont typeface="+mj-lt"/>
              <a:buAutoNum type="arabicPeriod" startAt="2"/>
            </a:pPr>
            <a:r>
              <a:rPr lang="en-US" sz="1250" dirty="0">
                <a:solidFill>
                  <a:srgbClr val="4C4C4D"/>
                </a:solidFill>
                <a:latin typeface="Heebo" pitchFamily="34" charset="0"/>
                <a:ea typeface="Heebo" pitchFamily="34" charset="-122"/>
                <a:cs typeface="Heebo" pitchFamily="34" charset="-120"/>
              </a:rPr>
              <a:t>Stay within the boundaries of Scripture</a:t>
            </a:r>
            <a:endParaRPr lang="en-US" sz="1250" dirty="0"/>
          </a:p>
          <a:p>
            <a:pPr algn="l" marL="342900" indent="-342900">
              <a:lnSpc>
                <a:spcPts val="1900"/>
              </a:lnSpc>
              <a:buSzPct val="100000"/>
              <a:buFont typeface="+mj-lt"/>
              <a:buAutoNum type="arabicPeriod" startAt="3"/>
            </a:pPr>
            <a:r>
              <a:rPr lang="en-US" sz="1250" dirty="0">
                <a:solidFill>
                  <a:srgbClr val="4C4C4D"/>
                </a:solidFill>
                <a:latin typeface="Heebo" pitchFamily="34" charset="0"/>
                <a:ea typeface="Heebo" pitchFamily="34" charset="-122"/>
                <a:cs typeface="Heebo" pitchFamily="34" charset="-120"/>
              </a:rPr>
              <a:t>Speak with gentleness, humility, and respect</a:t>
            </a:r>
            <a:endParaRPr lang="en-US" sz="1250" dirty="0"/>
          </a:p>
          <a:p>
            <a:pPr algn="l" marL="342900" indent="-342900">
              <a:lnSpc>
                <a:spcPts val="1900"/>
              </a:lnSpc>
              <a:buSzPct val="100000"/>
              <a:buFont typeface="+mj-lt"/>
              <a:buAutoNum type="arabicPeriod" startAt="4"/>
            </a:pPr>
            <a:r>
              <a:rPr lang="en-US" sz="1250" dirty="0">
                <a:solidFill>
                  <a:srgbClr val="4C4C4D"/>
                </a:solidFill>
                <a:latin typeface="Heebo" pitchFamily="34" charset="0"/>
                <a:ea typeface="Heebo" pitchFamily="34" charset="-122"/>
                <a:cs typeface="Heebo" pitchFamily="34" charset="-120"/>
              </a:rPr>
              <a:t>Offer words with open hands: "I sense the Lord may be saying..." / "I believe the Father wants you to know..." / "Please test this and take it to the Lord."</a:t>
            </a:r>
            <a:endParaRPr lang="en-US" sz="1250" dirty="0"/>
          </a:p>
          <a:p>
            <a:pPr algn="l" marL="342900" indent="-342900">
              <a:lnSpc>
                <a:spcPts val="1900"/>
              </a:lnSpc>
              <a:buSzPct val="100000"/>
              <a:buFont typeface="+mj-lt"/>
              <a:buAutoNum type="arabicPeriod" startAt="5"/>
            </a:pPr>
            <a:r>
              <a:rPr lang="en-US" sz="1250" dirty="0">
                <a:solidFill>
                  <a:srgbClr val="4C4C4D"/>
                </a:solidFill>
                <a:latin typeface="Heebo" pitchFamily="34" charset="0"/>
                <a:ea typeface="Heebo" pitchFamily="34" charset="-122"/>
                <a:cs typeface="Heebo" pitchFamily="34" charset="-120"/>
              </a:rPr>
              <a:t>Invite words to be tested</a:t>
            </a:r>
            <a:endParaRPr lang="en-US" sz="1250" dirty="0"/>
          </a:p>
          <a:p>
            <a:pPr algn="l" marL="342900" indent="-342900">
              <a:lnSpc>
                <a:spcPts val="1900"/>
              </a:lnSpc>
              <a:buSzPct val="100000"/>
              <a:buFont typeface="+mj-lt"/>
              <a:buAutoNum type="arabicPeriod" startAt="6"/>
            </a:pPr>
            <a:r>
              <a:rPr lang="en-US" sz="1250" dirty="0">
                <a:solidFill>
                  <a:srgbClr val="4C4C4D"/>
                </a:solidFill>
                <a:latin typeface="Heebo" pitchFamily="34" charset="0"/>
                <a:ea typeface="Heebo" pitchFamily="34" charset="-122"/>
                <a:cs typeface="Heebo" pitchFamily="34" charset="-120"/>
              </a:rPr>
              <a:t>Minister under authority and within community</a:t>
            </a:r>
            <a:endParaRPr lang="en-US" sz="1250" dirty="0"/>
          </a:p>
          <a:p>
            <a:pPr algn="l" marL="342900" indent="-342900">
              <a:lnSpc>
                <a:spcPts val="1900"/>
              </a:lnSpc>
              <a:buSzPct val="100000"/>
              <a:buFont typeface="+mj-lt"/>
              <a:buAutoNum type="arabicPeriod" startAt="7"/>
            </a:pPr>
            <a:r>
              <a:rPr lang="en-US" sz="1250" dirty="0">
                <a:solidFill>
                  <a:srgbClr val="4C4C4D"/>
                </a:solidFill>
                <a:latin typeface="Heebo" pitchFamily="34" charset="0"/>
                <a:ea typeface="Heebo" pitchFamily="34" charset="-122"/>
                <a:cs typeface="Heebo" pitchFamily="34" charset="-120"/>
              </a:rPr>
              <a:t>Speak to build up, encourage, and comfort</a:t>
            </a:r>
            <a:endParaRPr lang="en-US" sz="1250" dirty="0"/>
          </a:p>
          <a:p>
            <a:pPr algn="l" marL="342900" indent="-342900">
              <a:lnSpc>
                <a:spcPts val="1900"/>
              </a:lnSpc>
              <a:buSzPct val="100000"/>
              <a:buFont typeface="+mj-lt"/>
              <a:buAutoNum type="arabicPeriod" startAt="8"/>
            </a:pPr>
            <a:r>
              <a:rPr lang="en-US" sz="1250" dirty="0">
                <a:solidFill>
                  <a:srgbClr val="4C4C4D"/>
                </a:solidFill>
                <a:latin typeface="Heebo" pitchFamily="34" charset="0"/>
                <a:ea typeface="Heebo" pitchFamily="34" charset="-122"/>
                <a:cs typeface="Heebo" pitchFamily="34" charset="-120"/>
              </a:rPr>
              <a:t>Steward what God gives — no more, no less</a:t>
            </a:r>
            <a:endParaRPr lang="en-US" sz="1250" dirty="0"/>
          </a:p>
          <a:p>
            <a:pPr algn="l" marL="342900" indent="-342900">
              <a:lnSpc>
                <a:spcPts val="1900"/>
              </a:lnSpc>
              <a:buSzPct val="100000"/>
              <a:buFont typeface="+mj-lt"/>
              <a:buAutoNum type="arabicPeriod" startAt="9"/>
            </a:pPr>
            <a:r>
              <a:rPr lang="en-US" sz="1250" dirty="0">
                <a:solidFill>
                  <a:srgbClr val="4C4C4D"/>
                </a:solidFill>
                <a:latin typeface="Heebo" pitchFamily="34" charset="0"/>
                <a:ea typeface="Heebo" pitchFamily="34" charset="-122"/>
                <a:cs typeface="Heebo" pitchFamily="34" charset="-120"/>
              </a:rPr>
              <a:t>Follow up with prayer</a:t>
            </a:r>
            <a:endParaRPr lang="en-US" sz="1250" dirty="0"/>
          </a:p>
        </p:txBody>
      </p:sp>
      <p:sp>
        <p:nvSpPr>
          <p:cNvPr id="8" name="Text 6"/>
          <p:cNvSpPr/>
          <p:nvPr/>
        </p:nvSpPr>
        <p:spPr>
          <a:xfrm>
            <a:off x="499121" y="6287638"/>
            <a:ext cx="6774158" cy="304775"/>
          </a:xfrm>
          <a:prstGeom prst="rect">
            <a:avLst/>
          </a:prstGeom>
          <a:noFill/>
          <a:ln/>
        </p:spPr>
        <p:txBody>
          <a:bodyPr wrap="none" lIns="0" tIns="0" rIns="0" bIns="0" rtlCol="0" anchor="t"/>
          <a:lstStyle/>
          <a:p>
            <a:pPr algn="l" indent="0" marL="0">
              <a:lnSpc>
                <a:spcPts val="2400"/>
              </a:lnSpc>
              <a:buNone/>
            </a:pPr>
            <a:r>
              <a:rPr lang="en-US" sz="1550" dirty="0">
                <a:solidFill>
                  <a:srgbClr val="4C4C4D"/>
                </a:solidFill>
                <a:latin typeface="Heebo" pitchFamily="34" charset="0"/>
                <a:ea typeface="Heebo" pitchFamily="34" charset="-122"/>
                <a:cs typeface="Heebo" pitchFamily="34" charset="-120"/>
              </a:rPr>
              <a:t>What We Avoid</a:t>
            </a:r>
            <a:endParaRPr lang="en-US" sz="1550" dirty="0"/>
          </a:p>
        </p:txBody>
      </p:sp>
      <p:sp>
        <p:nvSpPr>
          <p:cNvPr id="9" name="Text 7"/>
          <p:cNvSpPr/>
          <p:nvPr/>
        </p:nvSpPr>
        <p:spPr>
          <a:xfrm>
            <a:off x="499121" y="6754825"/>
            <a:ext cx="6774158" cy="2791927"/>
          </a:xfrm>
          <a:prstGeom prst="rect">
            <a:avLst/>
          </a:prstGeom>
          <a:noFill/>
          <a:ln/>
        </p:spPr>
        <p:txBody>
          <a:bodyPr wrap="square" lIns="0" tIns="0" rIns="0" bIns="0" rtlCol="0" anchor="t"/>
          <a:lstStyle/>
          <a:p>
            <a:pPr algn="l" marL="342900" indent="-342900">
              <a:lnSpc>
                <a:spcPts val="1900"/>
              </a:lnSpc>
              <a:buSzPct val="100000"/>
              <a:buFont typeface="+mj-lt"/>
              <a:buAutoNum type="arabicPeriod" startAt="1"/>
            </a:pPr>
            <a:r>
              <a:rPr lang="en-US" sz="1250" dirty="0">
                <a:solidFill>
                  <a:srgbClr val="4C4C4D"/>
                </a:solidFill>
                <a:latin typeface="Heebo" pitchFamily="34" charset="0"/>
                <a:ea typeface="Heebo" pitchFamily="34" charset="-122"/>
                <a:cs typeface="Heebo" pitchFamily="34" charset="-120"/>
              </a:rPr>
              <a:t>We do not use prophecy to manipulate, control, or coerce</a:t>
            </a:r>
            <a:endParaRPr lang="en-US" sz="1250" dirty="0"/>
          </a:p>
          <a:p>
            <a:pPr algn="l" marL="342900" indent="-342900">
              <a:lnSpc>
                <a:spcPts val="1900"/>
              </a:lnSpc>
              <a:buSzPct val="100000"/>
              <a:buFont typeface="+mj-lt"/>
              <a:buAutoNum type="arabicPeriod" startAt="2"/>
            </a:pPr>
            <a:r>
              <a:rPr lang="en-US" sz="1250" dirty="0">
                <a:solidFill>
                  <a:srgbClr val="4C4C4D"/>
                </a:solidFill>
                <a:latin typeface="Heebo" pitchFamily="34" charset="0"/>
                <a:ea typeface="Heebo" pitchFamily="34" charset="-122"/>
                <a:cs typeface="Heebo" pitchFamily="34" charset="-120"/>
              </a:rPr>
              <a:t>We do not prophesy out of personal agenda</a:t>
            </a:r>
            <a:endParaRPr lang="en-US" sz="1250" dirty="0"/>
          </a:p>
          <a:p>
            <a:pPr algn="l" marL="342900" indent="-342900">
              <a:lnSpc>
                <a:spcPts val="1900"/>
              </a:lnSpc>
              <a:buSzPct val="100000"/>
              <a:buFont typeface="+mj-lt"/>
              <a:buAutoNum type="arabicPeriod" startAt="3"/>
            </a:pPr>
            <a:r>
              <a:rPr lang="en-US" sz="1250" dirty="0">
                <a:solidFill>
                  <a:srgbClr val="4C4C4D"/>
                </a:solidFill>
                <a:latin typeface="Heebo" pitchFamily="34" charset="0"/>
                <a:ea typeface="Heebo" pitchFamily="34" charset="-122"/>
                <a:cs typeface="Heebo" pitchFamily="34" charset="-120"/>
              </a:rPr>
              <a:t>We do not give unsolicited directional words about major life decisions</a:t>
            </a:r>
            <a:endParaRPr lang="en-US" sz="1250" dirty="0"/>
          </a:p>
          <a:p>
            <a:pPr algn="l" marL="342900" indent="-342900">
              <a:lnSpc>
                <a:spcPts val="1900"/>
              </a:lnSpc>
              <a:buSzPct val="100000"/>
              <a:buFont typeface="+mj-lt"/>
              <a:buAutoNum type="arabicPeriod" startAt="4"/>
            </a:pPr>
            <a:r>
              <a:rPr lang="en-US" sz="1250" dirty="0">
                <a:solidFill>
                  <a:srgbClr val="4C4C4D"/>
                </a:solidFill>
                <a:latin typeface="Heebo" pitchFamily="34" charset="0"/>
                <a:ea typeface="Heebo" pitchFamily="34" charset="-122"/>
                <a:cs typeface="Heebo" pitchFamily="34" charset="-120"/>
              </a:rPr>
              <a:t>We do not use fear, shame, or condemnation</a:t>
            </a:r>
            <a:endParaRPr lang="en-US" sz="1250" dirty="0"/>
          </a:p>
          <a:p>
            <a:pPr algn="l" marL="342900" indent="-342900">
              <a:lnSpc>
                <a:spcPts val="1900"/>
              </a:lnSpc>
              <a:buSzPct val="100000"/>
              <a:buFont typeface="+mj-lt"/>
              <a:buAutoNum type="arabicPeriod" startAt="5"/>
            </a:pPr>
            <a:r>
              <a:rPr lang="en-US" sz="1250" dirty="0">
                <a:solidFill>
                  <a:srgbClr val="4C4C4D"/>
                </a:solidFill>
                <a:latin typeface="Heebo" pitchFamily="34" charset="0"/>
                <a:ea typeface="Heebo" pitchFamily="34" charset="-122"/>
                <a:cs typeface="Heebo" pitchFamily="34" charset="-120"/>
              </a:rPr>
              <a:t>We do not casually claim absolute divine authority for our words</a:t>
            </a:r>
            <a:endParaRPr lang="en-US" sz="1250" dirty="0"/>
          </a:p>
          <a:p>
            <a:pPr algn="l" marL="342900" indent="-342900">
              <a:lnSpc>
                <a:spcPts val="1900"/>
              </a:lnSpc>
              <a:buSzPct val="100000"/>
              <a:buFont typeface="+mj-lt"/>
              <a:buAutoNum type="arabicPeriod" startAt="6"/>
            </a:pPr>
            <a:r>
              <a:rPr lang="en-US" sz="1250" dirty="0">
                <a:solidFill>
                  <a:srgbClr val="4C4C4D"/>
                </a:solidFill>
                <a:latin typeface="Heebo" pitchFamily="34" charset="0"/>
                <a:ea typeface="Heebo" pitchFamily="34" charset="-122"/>
                <a:cs typeface="Heebo" pitchFamily="34" charset="-120"/>
              </a:rPr>
              <a:t>We do not prophesy dates of death, curses, or doom over individuals</a:t>
            </a:r>
            <a:endParaRPr lang="en-US" sz="1250" dirty="0"/>
          </a:p>
          <a:p>
            <a:pPr algn="l" marL="342900" indent="-342900">
              <a:lnSpc>
                <a:spcPts val="1900"/>
              </a:lnSpc>
              <a:buSzPct val="100000"/>
              <a:buFont typeface="+mj-lt"/>
              <a:buAutoNum type="arabicPeriod" startAt="7"/>
            </a:pPr>
            <a:r>
              <a:rPr lang="en-US" sz="1250" dirty="0">
                <a:solidFill>
                  <a:srgbClr val="4C4C4D"/>
                </a:solidFill>
                <a:latin typeface="Heebo" pitchFamily="34" charset="0"/>
                <a:ea typeface="Heebo" pitchFamily="34" charset="-122"/>
                <a:cs typeface="Heebo" pitchFamily="34" charset="-120"/>
              </a:rPr>
              <a:t>We do not minister in isolation without accountability</a:t>
            </a:r>
            <a:endParaRPr lang="en-US" sz="1250" dirty="0"/>
          </a:p>
          <a:p>
            <a:pPr algn="l" marL="342900" indent="-342900">
              <a:lnSpc>
                <a:spcPts val="1900"/>
              </a:lnSpc>
              <a:buSzPct val="100000"/>
              <a:buFont typeface="+mj-lt"/>
              <a:buAutoNum type="arabicPeriod" startAt="8"/>
            </a:pPr>
            <a:r>
              <a:rPr lang="en-US" sz="1250" dirty="0">
                <a:solidFill>
                  <a:srgbClr val="4C4C4D"/>
                </a:solidFill>
                <a:latin typeface="Heebo" pitchFamily="34" charset="0"/>
                <a:ea typeface="Heebo" pitchFamily="34" charset="-122"/>
                <a:cs typeface="Heebo" pitchFamily="34" charset="-120"/>
              </a:rPr>
              <a:t>We do not make people dependent on us — we point people to Jesus</a:t>
            </a:r>
            <a:endParaRPr lang="en-US" sz="12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spTree>
      <p:nvGrpSpPr>
        <p:cNvPr id="1" name=""/>
        <p:cNvGrpSpPr/>
        <p:nvPr/>
      </p:nvGrpSpPr>
      <p:grpSpPr>
        <a:xfrm>
          <a:off x="0" y="0"/>
          <a:ext cx="0" cy="0"/>
          <a:chOff x="0" y="0"/>
          <a:chExt cx="0" cy="0"/>
        </a:xfrm>
      </p:grpSpPr>
      <p:sp>
        <p:nvSpPr>
          <p:cNvPr id="2" name="Text 0"/>
          <p:cNvSpPr/>
          <p:nvPr/>
        </p:nvSpPr>
        <p:spPr>
          <a:xfrm>
            <a:off x="499121" y="651102"/>
            <a:ext cx="6774158" cy="285106"/>
          </a:xfrm>
          <a:prstGeom prst="rect">
            <a:avLst/>
          </a:prstGeom>
          <a:noFill/>
          <a:ln/>
        </p:spPr>
        <p:txBody>
          <a:bodyPr wrap="none" lIns="0" tIns="0" rIns="0" bIns="0" rtlCol="0" anchor="t"/>
          <a:lstStyle/>
          <a:p>
            <a:pPr algn="l" indent="0" marL="0">
              <a:lnSpc>
                <a:spcPts val="2200"/>
              </a:lnSpc>
              <a:buNone/>
            </a:pPr>
            <a:endParaRPr lang="en-US" sz="1400" dirty="0"/>
          </a:p>
        </p:txBody>
      </p:sp>
      <p:sp>
        <p:nvSpPr>
          <p:cNvPr id="3" name="Shape 1"/>
          <p:cNvSpPr/>
          <p:nvPr/>
        </p:nvSpPr>
        <p:spPr>
          <a:xfrm>
            <a:off x="499121" y="1136693"/>
            <a:ext cx="2680808" cy="343164"/>
          </a:xfrm>
          <a:prstGeom prst="roundRect">
            <a:avLst>
              <a:gd name="adj" fmla="val 6234"/>
            </a:avLst>
          </a:prstGeom>
          <a:noFill/>
          <a:ln w="4048">
            <a:solidFill>
              <a:srgbClr val="2150FE"/>
            </a:solidFill>
            <a:prstDash val="solid"/>
          </a:ln>
        </p:spPr>
      </p:sp>
      <p:sp>
        <p:nvSpPr>
          <p:cNvPr id="4" name="Text 2"/>
          <p:cNvSpPr/>
          <p:nvPr/>
        </p:nvSpPr>
        <p:spPr>
          <a:xfrm>
            <a:off x="610128" y="1194182"/>
            <a:ext cx="2458793" cy="228186"/>
          </a:xfrm>
          <a:prstGeom prst="rect">
            <a:avLst/>
          </a:prstGeom>
          <a:noFill/>
          <a:ln/>
        </p:spPr>
        <p:txBody>
          <a:bodyPr wrap="none" lIns="0" tIns="0" rIns="0" bIns="0" rtlCol="0" anchor="t"/>
          <a:lstStyle/>
          <a:p>
            <a:pPr algn="l" indent="0" marL="0">
              <a:lnSpc>
                <a:spcPts val="1750"/>
              </a:lnSpc>
              <a:buNone/>
            </a:pPr>
            <a:r>
              <a:rPr lang="en-US" sz="1100" dirty="0">
                <a:solidFill>
                  <a:srgbClr val="2150FE"/>
                </a:solidFill>
                <a:latin typeface="Heebo" pitchFamily="34" charset="0"/>
                <a:ea typeface="Heebo" pitchFamily="34" charset="-122"/>
                <a:cs typeface="Heebo" pitchFamily="34" charset="-120"/>
              </a:rPr>
              <a:t>STUDENT MANUAL — SESSION THREE</a:t>
            </a:r>
            <a:endParaRPr lang="en-US" sz="1100" dirty="0"/>
          </a:p>
        </p:txBody>
      </p:sp>
      <p:sp>
        <p:nvSpPr>
          <p:cNvPr id="5" name="Text 3"/>
          <p:cNvSpPr/>
          <p:nvPr/>
        </p:nvSpPr>
        <p:spPr>
          <a:xfrm>
            <a:off x="499121" y="1551134"/>
            <a:ext cx="5389383" cy="334247"/>
          </a:xfrm>
          <a:prstGeom prst="rect">
            <a:avLst/>
          </a:prstGeom>
          <a:noFill/>
          <a:ln/>
        </p:spPr>
        <p:txBody>
          <a:bodyPr wrap="none" lIns="0" tIns="0" rIns="0" bIns="0" rtlCol="0" anchor="t"/>
          <a:lstStyle/>
          <a:p>
            <a:pPr algn="l" indent="0" marL="0">
              <a:lnSpc>
                <a:spcPts val="2600"/>
              </a:lnSpc>
              <a:buNone/>
            </a:pPr>
            <a:r>
              <a:rPr lang="en-US" sz="2100" b="1" u="sng" dirty="0">
                <a:solidFill>
                  <a:srgbClr val="152D47"/>
                </a:solidFill>
                <a:latin typeface="Crimson Pro Semi Bold" pitchFamily="34" charset="0"/>
                <a:ea typeface="Crimson Pro Semi Bold" pitchFamily="34" charset="-122"/>
                <a:cs typeface="Crimson Pro Semi Bold" pitchFamily="34" charset="-120"/>
              </a:rPr>
              <a:t>How to Deliver a Prophetic Word — Seven Steps</a:t>
            </a:r>
            <a:endParaRPr lang="en-US" sz="2100" dirty="0"/>
          </a:p>
        </p:txBody>
      </p:sp>
      <p:sp>
        <p:nvSpPr>
          <p:cNvPr id="6" name="Text 4"/>
          <p:cNvSpPr/>
          <p:nvPr/>
        </p:nvSpPr>
        <p:spPr>
          <a:xfrm>
            <a:off x="499121" y="2152715"/>
            <a:ext cx="6774158" cy="3225721"/>
          </a:xfrm>
          <a:prstGeom prst="rect">
            <a:avLst/>
          </a:prstGeom>
          <a:noFill/>
          <a:ln/>
        </p:spPr>
        <p:txBody>
          <a:bodyPr wrap="square" lIns="0" tIns="0" rIns="0" bIns="0" rtlCol="0" anchor="t"/>
          <a:lstStyle/>
          <a:p>
            <a:pPr algn="l" marL="342900" indent="-342900">
              <a:lnSpc>
                <a:spcPts val="2200"/>
              </a:lnSpc>
              <a:buSzPct val="100000"/>
              <a:buFont typeface="+mj-lt"/>
              <a:buAutoNum type="arabicPeriod" startAt="1"/>
            </a:pPr>
            <a:r>
              <a:rPr lang="en-US" sz="1400" dirty="0">
                <a:solidFill>
                  <a:srgbClr val="4C4C4D"/>
                </a:solidFill>
                <a:latin typeface="Heebo" pitchFamily="34" charset="0"/>
                <a:ea typeface="Heebo" pitchFamily="34" charset="-122"/>
                <a:cs typeface="Heebo" pitchFamily="34" charset="-120"/>
              </a:rPr>
              <a:t>Prepare your heart (pray, check motives, confirm peace)</a:t>
            </a:r>
            <a:endParaRPr lang="en-US" sz="1400" dirty="0"/>
          </a:p>
          <a:p>
            <a:pPr algn="l" marL="342900" indent="-342900">
              <a:lnSpc>
                <a:spcPts val="2200"/>
              </a:lnSpc>
              <a:buSzPct val="100000"/>
              <a:buFont typeface="+mj-lt"/>
              <a:buAutoNum type="arabicPeriod" startAt="2"/>
            </a:pPr>
            <a:r>
              <a:rPr lang="en-US" sz="1400" dirty="0">
                <a:solidFill>
                  <a:srgbClr val="4C4C4D"/>
                </a:solidFill>
                <a:latin typeface="Heebo" pitchFamily="34" charset="0"/>
                <a:ea typeface="Heebo" pitchFamily="34" charset="-122"/>
                <a:cs typeface="Heebo" pitchFamily="34" charset="-120"/>
              </a:rPr>
              <a:t>Get permission ("May I share something I believe the Lord is saying?")</a:t>
            </a:r>
            <a:endParaRPr lang="en-US" sz="1400" dirty="0"/>
          </a:p>
          <a:p>
            <a:pPr algn="l" marL="342900" indent="-342900">
              <a:lnSpc>
                <a:spcPts val="2200"/>
              </a:lnSpc>
              <a:buSzPct val="100000"/>
              <a:buFont typeface="+mj-lt"/>
              <a:buAutoNum type="arabicPeriod" startAt="3"/>
            </a:pPr>
            <a:r>
              <a:rPr lang="en-US" sz="1400" dirty="0">
                <a:solidFill>
                  <a:srgbClr val="4C4C4D"/>
                </a:solidFill>
                <a:latin typeface="Heebo" pitchFamily="34" charset="0"/>
                <a:ea typeface="Heebo" pitchFamily="34" charset="-122"/>
                <a:cs typeface="Heebo" pitchFamily="34" charset="-120"/>
              </a:rPr>
              <a:t>Use humble language ("I sense..." not "God told me to tell you...")</a:t>
            </a:r>
            <a:endParaRPr lang="en-US" sz="1400" dirty="0"/>
          </a:p>
          <a:p>
            <a:pPr algn="l" marL="342900" indent="-342900">
              <a:lnSpc>
                <a:spcPts val="2200"/>
              </a:lnSpc>
              <a:buSzPct val="100000"/>
              <a:buFont typeface="+mj-lt"/>
              <a:buAutoNum type="arabicPeriod" startAt="4"/>
            </a:pPr>
            <a:r>
              <a:rPr lang="en-US" sz="1400" dirty="0">
                <a:solidFill>
                  <a:srgbClr val="4C4C4D"/>
                </a:solidFill>
                <a:latin typeface="Heebo" pitchFamily="34" charset="0"/>
                <a:ea typeface="Heebo" pitchFamily="34" charset="-122"/>
                <a:cs typeface="Heebo" pitchFamily="34" charset="-120"/>
              </a:rPr>
              <a:t>Deliver clearly (measured pace, focused, no filler)</a:t>
            </a:r>
            <a:endParaRPr lang="en-US" sz="1400" dirty="0"/>
          </a:p>
          <a:p>
            <a:pPr algn="l" marL="342900" indent="-342900">
              <a:lnSpc>
                <a:spcPts val="2200"/>
              </a:lnSpc>
              <a:buSzPct val="100000"/>
              <a:buFont typeface="+mj-lt"/>
              <a:buAutoNum type="arabicPeriod" startAt="5"/>
            </a:pPr>
            <a:r>
              <a:rPr lang="en-US" sz="1400" dirty="0">
                <a:solidFill>
                  <a:srgbClr val="4C4C4D"/>
                </a:solidFill>
                <a:latin typeface="Heebo" pitchFamily="34" charset="0"/>
                <a:ea typeface="Heebo" pitchFamily="34" charset="-122"/>
                <a:cs typeface="Heebo" pitchFamily="34" charset="-120"/>
              </a:rPr>
              <a:t>Stop when finished ("That is all I have")</a:t>
            </a:r>
            <a:endParaRPr lang="en-US" sz="1400" dirty="0"/>
          </a:p>
          <a:p>
            <a:pPr algn="l" marL="342900" indent="-342900">
              <a:lnSpc>
                <a:spcPts val="2200"/>
              </a:lnSpc>
              <a:buSzPct val="100000"/>
              <a:buFont typeface="+mj-lt"/>
              <a:buAutoNum type="arabicPeriod" startAt="6"/>
            </a:pPr>
            <a:r>
              <a:rPr lang="en-US" sz="1400" dirty="0">
                <a:solidFill>
                  <a:srgbClr val="4C4C4D"/>
                </a:solidFill>
                <a:latin typeface="Heebo" pitchFamily="34" charset="0"/>
                <a:ea typeface="Heebo" pitchFamily="34" charset="-122"/>
                <a:cs typeface="Heebo" pitchFamily="34" charset="-120"/>
              </a:rPr>
              <a:t>Invite confirmation ("Does this resonate with you?")</a:t>
            </a:r>
            <a:endParaRPr lang="en-US" sz="1400" dirty="0"/>
          </a:p>
          <a:p>
            <a:pPr algn="l" marL="342900" indent="-342900">
              <a:lnSpc>
                <a:spcPts val="2200"/>
              </a:lnSpc>
              <a:buSzPct val="100000"/>
              <a:buFont typeface="+mj-lt"/>
              <a:buAutoNum type="arabicPeriod" startAt="7"/>
            </a:pPr>
            <a:r>
              <a:rPr lang="en-US" sz="1400" dirty="0">
                <a:solidFill>
                  <a:srgbClr val="4C4C4D"/>
                </a:solidFill>
                <a:latin typeface="Heebo" pitchFamily="34" charset="0"/>
                <a:ea typeface="Heebo" pitchFamily="34" charset="-122"/>
                <a:cs typeface="Heebo" pitchFamily="34" charset="-120"/>
              </a:rPr>
              <a:t>Offer to pray (close with a brief prayer)</a:t>
            </a:r>
            <a:endParaRPr lang="en-US" sz="1400" dirty="0"/>
          </a:p>
        </p:txBody>
      </p:sp>
      <p:sp>
        <p:nvSpPr>
          <p:cNvPr id="7" name="Shape 5"/>
          <p:cNvSpPr/>
          <p:nvPr/>
        </p:nvSpPr>
        <p:spPr>
          <a:xfrm>
            <a:off x="499121" y="5578921"/>
            <a:ext cx="6774158" cy="2254476"/>
          </a:xfrm>
          <a:prstGeom prst="roundRect">
            <a:avLst>
              <a:gd name="adj" fmla="val 1186"/>
            </a:avLst>
          </a:prstGeom>
          <a:solidFill>
            <a:srgbClr val="B3C3FF"/>
          </a:solidFill>
          <a:ln/>
        </p:spPr>
      </p:sp>
      <p:pic>
        <p:nvPicPr>
          <p:cNvPr id="8" name="Image 0" descr="preencoded.png">    </p:cNvPr>
          <p:cNvPicPr>
            <a:picLocks noChangeAspect="1"/>
          </p:cNvPicPr>
          <p:nvPr/>
        </p:nvPicPr>
        <p:blipFill>
          <a:blip r:embed="rId1"/>
          <a:stretch>
            <a:fillRect/>
          </a:stretch>
        </p:blipFill>
        <p:spPr>
          <a:xfrm>
            <a:off x="677365" y="5853655"/>
            <a:ext cx="278498" cy="222747"/>
          </a:xfrm>
          <a:prstGeom prst="rect">
            <a:avLst/>
          </a:prstGeom>
        </p:spPr>
      </p:pic>
      <p:sp>
        <p:nvSpPr>
          <p:cNvPr id="9" name="Text 6"/>
          <p:cNvSpPr/>
          <p:nvPr/>
        </p:nvSpPr>
        <p:spPr>
          <a:xfrm>
            <a:off x="1134108" y="5801668"/>
            <a:ext cx="5960927" cy="1782229"/>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Key Principle:</a:t>
            </a:r>
            <a:pPr algn="l" indent="0" marL="0">
              <a:lnSpc>
                <a:spcPts val="2800"/>
              </a:lnSpc>
              <a:buNone/>
            </a:pPr>
            <a:r>
              <a:rPr lang="en-US" sz="1750" dirty="0">
                <a:solidFill>
                  <a:srgbClr val="000000"/>
                </a:solidFill>
                <a:latin typeface="Heebo" pitchFamily="34" charset="0"/>
                <a:ea typeface="Heebo" pitchFamily="34" charset="-122"/>
                <a:cs typeface="Heebo" pitchFamily="34" charset="-120"/>
              </a:rPr>
              <a:t> Separate revelation (what you received) from interpretation (what you think it means) from application (what the person should do). You are responsible for the first. The second invites humility. The third usually belongs to the Holy Spirit and pastoral leadership.</a:t>
            </a:r>
            <a:endParaRPr lang="en-US" sz="175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Text 0"/>
          <p:cNvSpPr/>
          <p:nvPr/>
        </p:nvSpPr>
        <p:spPr>
          <a:xfrm>
            <a:off x="499121" y="569263"/>
            <a:ext cx="6774158" cy="169685"/>
          </a:xfrm>
          <a:prstGeom prst="rect">
            <a:avLst/>
          </a:prstGeom>
          <a:noFill/>
          <a:ln/>
        </p:spPr>
        <p:txBody>
          <a:bodyPr wrap="none" lIns="0" tIns="0" rIns="0" bIns="0" rtlCol="0" anchor="t"/>
          <a:lstStyle/>
          <a:p>
            <a:pPr algn="l" indent="0" marL="0">
              <a:lnSpc>
                <a:spcPts val="1300"/>
              </a:lnSpc>
              <a:buNone/>
            </a:pPr>
            <a:endParaRPr lang="en-US" sz="950" dirty="0"/>
          </a:p>
        </p:txBody>
      </p:sp>
      <p:sp>
        <p:nvSpPr>
          <p:cNvPr id="3" name="Shape 1"/>
          <p:cNvSpPr/>
          <p:nvPr/>
        </p:nvSpPr>
        <p:spPr>
          <a:xfrm>
            <a:off x="499121" y="837167"/>
            <a:ext cx="1879152" cy="218573"/>
          </a:xfrm>
          <a:prstGeom prst="roundRect">
            <a:avLst>
              <a:gd name="adj" fmla="val 6851"/>
            </a:avLst>
          </a:prstGeom>
          <a:noFill/>
          <a:ln w="4048">
            <a:solidFill>
              <a:srgbClr val="2150FE"/>
            </a:solidFill>
            <a:prstDash val="solid"/>
          </a:ln>
        </p:spPr>
      </p:sp>
      <p:sp>
        <p:nvSpPr>
          <p:cNvPr id="4" name="Text 2"/>
          <p:cNvSpPr/>
          <p:nvPr/>
        </p:nvSpPr>
        <p:spPr>
          <a:xfrm>
            <a:off x="577996" y="878592"/>
            <a:ext cx="1721402" cy="135723"/>
          </a:xfrm>
          <a:prstGeom prst="rect">
            <a:avLst/>
          </a:prstGeom>
          <a:noFill/>
          <a:ln/>
        </p:spPr>
        <p:txBody>
          <a:bodyPr wrap="none" lIns="0" tIns="0" rIns="0" bIns="0" rtlCol="0" anchor="t"/>
          <a:lstStyle/>
          <a:p>
            <a:pPr algn="l" indent="0" marL="0">
              <a:lnSpc>
                <a:spcPts val="1050"/>
              </a:lnSpc>
              <a:buNone/>
            </a:pPr>
            <a:r>
              <a:rPr lang="en-US" sz="750" dirty="0">
                <a:solidFill>
                  <a:srgbClr val="2150FE"/>
                </a:solidFill>
                <a:latin typeface="Heebo" pitchFamily="34" charset="0"/>
                <a:ea typeface="Heebo" pitchFamily="34" charset="-122"/>
                <a:cs typeface="Heebo" pitchFamily="34" charset="-120"/>
              </a:rPr>
              <a:t>STUDENT MANUAL — SESSION THREE</a:t>
            </a:r>
            <a:endParaRPr lang="en-US" sz="750" dirty="0"/>
          </a:p>
        </p:txBody>
      </p:sp>
      <p:sp>
        <p:nvSpPr>
          <p:cNvPr id="5" name="Text 3"/>
          <p:cNvSpPr/>
          <p:nvPr/>
        </p:nvSpPr>
        <p:spPr>
          <a:xfrm>
            <a:off x="499121" y="1090651"/>
            <a:ext cx="2583589" cy="233878"/>
          </a:xfrm>
          <a:prstGeom prst="rect">
            <a:avLst/>
          </a:prstGeom>
          <a:noFill/>
          <a:ln/>
        </p:spPr>
        <p:txBody>
          <a:bodyPr wrap="none" lIns="0" tIns="0" rIns="0" bIns="0" rtlCol="0" anchor="t"/>
          <a:lstStyle/>
          <a:p>
            <a:pPr algn="l" indent="0" marL="0">
              <a:lnSpc>
                <a:spcPts val="1800"/>
              </a:lnSpc>
              <a:buNone/>
            </a:pPr>
            <a:r>
              <a:rPr lang="en-US" sz="1450" u="sng" dirty="0">
                <a:solidFill>
                  <a:srgbClr val="152D47"/>
                </a:solidFill>
                <a:latin typeface="Crimson Pro Semi Bold" pitchFamily="34" charset="0"/>
                <a:ea typeface="Crimson Pro Semi Bold" pitchFamily="34" charset="-122"/>
                <a:cs typeface="Crimson Pro Semi Bold" pitchFamily="34" charset="-120"/>
              </a:rPr>
              <a:t>Part B: Common Biblical Symbols</a:t>
            </a:r>
            <a:endParaRPr lang="en-US" sz="1450" dirty="0"/>
          </a:p>
        </p:txBody>
      </p:sp>
      <p:sp>
        <p:nvSpPr>
          <p:cNvPr id="6" name="Shape 4"/>
          <p:cNvSpPr/>
          <p:nvPr/>
        </p:nvSpPr>
        <p:spPr>
          <a:xfrm>
            <a:off x="499121" y="1455508"/>
            <a:ext cx="6774158" cy="4768570"/>
          </a:xfrm>
          <a:prstGeom prst="roundRect">
            <a:avLst>
              <a:gd name="adj" fmla="val 393"/>
            </a:avLst>
          </a:prstGeom>
          <a:noFill/>
          <a:ln w="4048">
            <a:solidFill>
              <a:srgbClr val="000000">
                <a:alpha val="8000"/>
              </a:srgbClr>
            </a:solidFill>
            <a:prstDash val="solid"/>
          </a:ln>
        </p:spPr>
      </p:sp>
      <p:sp>
        <p:nvSpPr>
          <p:cNvPr id="7" name="Shape 5"/>
          <p:cNvSpPr/>
          <p:nvPr/>
        </p:nvSpPr>
        <p:spPr>
          <a:xfrm>
            <a:off x="503169" y="1459556"/>
            <a:ext cx="6766061" cy="324887"/>
          </a:xfrm>
          <a:prstGeom prst="rect">
            <a:avLst/>
          </a:prstGeom>
          <a:solidFill>
            <a:srgbClr val="FFFFFF">
              <a:alpha val="4000"/>
            </a:srgbClr>
          </a:solidFill>
          <a:ln/>
        </p:spPr>
      </p:sp>
      <p:sp>
        <p:nvSpPr>
          <p:cNvPr id="8" name="Text 6"/>
          <p:cNvSpPr/>
          <p:nvPr/>
        </p:nvSpPr>
        <p:spPr>
          <a:xfrm>
            <a:off x="627902" y="1515970"/>
            <a:ext cx="1101723"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Symbol</a:t>
            </a:r>
            <a:endParaRPr lang="en-US" sz="1200" dirty="0"/>
          </a:p>
        </p:txBody>
      </p:sp>
      <p:sp>
        <p:nvSpPr>
          <p:cNvPr id="9" name="Text 7"/>
          <p:cNvSpPr/>
          <p:nvPr/>
        </p:nvSpPr>
        <p:spPr>
          <a:xfrm>
            <a:off x="1983138" y="1515970"/>
            <a:ext cx="3129517"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Common Biblical Meaning</a:t>
            </a:r>
            <a:endParaRPr lang="en-US" sz="1200" dirty="0"/>
          </a:p>
        </p:txBody>
      </p:sp>
      <p:sp>
        <p:nvSpPr>
          <p:cNvPr id="10" name="Text 8"/>
          <p:cNvSpPr/>
          <p:nvPr/>
        </p:nvSpPr>
        <p:spPr>
          <a:xfrm>
            <a:off x="5366169" y="1515970"/>
            <a:ext cx="1778329"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Scripture</a:t>
            </a:r>
            <a:endParaRPr lang="en-US" sz="1200" dirty="0"/>
          </a:p>
        </p:txBody>
      </p:sp>
      <p:sp>
        <p:nvSpPr>
          <p:cNvPr id="11" name="Shape 9"/>
          <p:cNvSpPr/>
          <p:nvPr/>
        </p:nvSpPr>
        <p:spPr>
          <a:xfrm>
            <a:off x="503169" y="1784443"/>
            <a:ext cx="6766061" cy="536946"/>
          </a:xfrm>
          <a:prstGeom prst="rect">
            <a:avLst/>
          </a:prstGeom>
          <a:solidFill>
            <a:srgbClr val="000000">
              <a:alpha val="4000"/>
            </a:srgbClr>
          </a:solidFill>
          <a:ln/>
        </p:spPr>
      </p:sp>
      <p:sp>
        <p:nvSpPr>
          <p:cNvPr id="12" name="Text 10"/>
          <p:cNvSpPr/>
          <p:nvPr/>
        </p:nvSpPr>
        <p:spPr>
          <a:xfrm>
            <a:off x="627902" y="1840857"/>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Water</a:t>
            </a:r>
            <a:endParaRPr lang="en-US" sz="1200" dirty="0"/>
          </a:p>
        </p:txBody>
      </p:sp>
      <p:sp>
        <p:nvSpPr>
          <p:cNvPr id="13" name="Text 11"/>
          <p:cNvSpPr/>
          <p:nvPr/>
        </p:nvSpPr>
        <p:spPr>
          <a:xfrm>
            <a:off x="1983138" y="1840857"/>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Holy Spirit; Word of God; cleansing</a:t>
            </a:r>
            <a:endParaRPr lang="en-US" sz="1200" dirty="0"/>
          </a:p>
        </p:txBody>
      </p:sp>
      <p:sp>
        <p:nvSpPr>
          <p:cNvPr id="14" name="Text 12"/>
          <p:cNvSpPr/>
          <p:nvPr/>
        </p:nvSpPr>
        <p:spPr>
          <a:xfrm>
            <a:off x="5366169" y="1840857"/>
            <a:ext cx="1778329" cy="424117"/>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John 7:38-39; Ephesians 5:26</a:t>
            </a:r>
            <a:endParaRPr lang="en-US" sz="1200" dirty="0"/>
          </a:p>
        </p:txBody>
      </p:sp>
      <p:sp>
        <p:nvSpPr>
          <p:cNvPr id="15" name="Shape 13"/>
          <p:cNvSpPr/>
          <p:nvPr/>
        </p:nvSpPr>
        <p:spPr>
          <a:xfrm>
            <a:off x="503169" y="2321388"/>
            <a:ext cx="6766061" cy="324887"/>
          </a:xfrm>
          <a:prstGeom prst="rect">
            <a:avLst/>
          </a:prstGeom>
          <a:solidFill>
            <a:srgbClr val="FFFFFF">
              <a:alpha val="4000"/>
            </a:srgbClr>
          </a:solidFill>
          <a:ln/>
        </p:spPr>
      </p:sp>
      <p:sp>
        <p:nvSpPr>
          <p:cNvPr id="16" name="Text 14"/>
          <p:cNvSpPr/>
          <p:nvPr/>
        </p:nvSpPr>
        <p:spPr>
          <a:xfrm>
            <a:off x="627902" y="2377802"/>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Fire</a:t>
            </a:r>
            <a:endParaRPr lang="en-US" sz="1200" dirty="0"/>
          </a:p>
        </p:txBody>
      </p:sp>
      <p:sp>
        <p:nvSpPr>
          <p:cNvPr id="17" name="Text 15"/>
          <p:cNvSpPr/>
          <p:nvPr/>
        </p:nvSpPr>
        <p:spPr>
          <a:xfrm>
            <a:off x="1983138" y="2377802"/>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Presence of God; Holy Spirit; purification</a:t>
            </a:r>
            <a:endParaRPr lang="en-US" sz="1200" dirty="0"/>
          </a:p>
        </p:txBody>
      </p:sp>
      <p:sp>
        <p:nvSpPr>
          <p:cNvPr id="18" name="Text 16"/>
          <p:cNvSpPr/>
          <p:nvPr/>
        </p:nvSpPr>
        <p:spPr>
          <a:xfrm>
            <a:off x="5366169" y="2377802"/>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Exodus 3:2; Acts 2:3</a:t>
            </a:r>
            <a:endParaRPr lang="en-US" sz="1200" dirty="0"/>
          </a:p>
        </p:txBody>
      </p:sp>
      <p:sp>
        <p:nvSpPr>
          <p:cNvPr id="19" name="Shape 17"/>
          <p:cNvSpPr/>
          <p:nvPr/>
        </p:nvSpPr>
        <p:spPr>
          <a:xfrm>
            <a:off x="503169" y="2646275"/>
            <a:ext cx="6766061" cy="324887"/>
          </a:xfrm>
          <a:prstGeom prst="rect">
            <a:avLst/>
          </a:prstGeom>
          <a:solidFill>
            <a:srgbClr val="000000">
              <a:alpha val="4000"/>
            </a:srgbClr>
          </a:solidFill>
          <a:ln/>
        </p:spPr>
      </p:sp>
      <p:sp>
        <p:nvSpPr>
          <p:cNvPr id="20" name="Text 18"/>
          <p:cNvSpPr/>
          <p:nvPr/>
        </p:nvSpPr>
        <p:spPr>
          <a:xfrm>
            <a:off x="627902" y="2702689"/>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Trees</a:t>
            </a:r>
            <a:endParaRPr lang="en-US" sz="1200" dirty="0"/>
          </a:p>
        </p:txBody>
      </p:sp>
      <p:sp>
        <p:nvSpPr>
          <p:cNvPr id="21" name="Text 19"/>
          <p:cNvSpPr/>
          <p:nvPr/>
        </p:nvSpPr>
        <p:spPr>
          <a:xfrm>
            <a:off x="1983138" y="2702689"/>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People; growth; fruitfulness</a:t>
            </a:r>
            <a:endParaRPr lang="en-US" sz="1200" dirty="0"/>
          </a:p>
        </p:txBody>
      </p:sp>
      <p:sp>
        <p:nvSpPr>
          <p:cNvPr id="22" name="Text 20"/>
          <p:cNvSpPr/>
          <p:nvPr/>
        </p:nvSpPr>
        <p:spPr>
          <a:xfrm>
            <a:off x="5366169" y="2702689"/>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Psalm 1:3</a:t>
            </a:r>
            <a:endParaRPr lang="en-US" sz="1200" dirty="0"/>
          </a:p>
        </p:txBody>
      </p:sp>
      <p:sp>
        <p:nvSpPr>
          <p:cNvPr id="23" name="Shape 21"/>
          <p:cNvSpPr/>
          <p:nvPr/>
        </p:nvSpPr>
        <p:spPr>
          <a:xfrm>
            <a:off x="503169" y="2971162"/>
            <a:ext cx="6766061" cy="324887"/>
          </a:xfrm>
          <a:prstGeom prst="rect">
            <a:avLst/>
          </a:prstGeom>
          <a:solidFill>
            <a:srgbClr val="FFFFFF">
              <a:alpha val="4000"/>
            </a:srgbClr>
          </a:solidFill>
          <a:ln/>
        </p:spPr>
      </p:sp>
      <p:sp>
        <p:nvSpPr>
          <p:cNvPr id="24" name="Text 22"/>
          <p:cNvSpPr/>
          <p:nvPr/>
        </p:nvSpPr>
        <p:spPr>
          <a:xfrm>
            <a:off x="627902" y="3027576"/>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Mountains</a:t>
            </a:r>
            <a:endParaRPr lang="en-US" sz="1200" dirty="0"/>
          </a:p>
        </p:txBody>
      </p:sp>
      <p:sp>
        <p:nvSpPr>
          <p:cNvPr id="25" name="Text 23"/>
          <p:cNvSpPr/>
          <p:nvPr/>
        </p:nvSpPr>
        <p:spPr>
          <a:xfrm>
            <a:off x="1983138" y="3027576"/>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God's presence; kingdoms; stability</a:t>
            </a:r>
            <a:endParaRPr lang="en-US" sz="1200" dirty="0"/>
          </a:p>
        </p:txBody>
      </p:sp>
      <p:sp>
        <p:nvSpPr>
          <p:cNvPr id="26" name="Text 24"/>
          <p:cNvSpPr/>
          <p:nvPr/>
        </p:nvSpPr>
        <p:spPr>
          <a:xfrm>
            <a:off x="5366169" y="3027576"/>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Exodus 19; Daniel 2:35</a:t>
            </a:r>
            <a:endParaRPr lang="en-US" sz="1200" dirty="0"/>
          </a:p>
        </p:txBody>
      </p:sp>
      <p:sp>
        <p:nvSpPr>
          <p:cNvPr id="27" name="Shape 25"/>
          <p:cNvSpPr/>
          <p:nvPr/>
        </p:nvSpPr>
        <p:spPr>
          <a:xfrm>
            <a:off x="503169" y="3296049"/>
            <a:ext cx="6766061" cy="324887"/>
          </a:xfrm>
          <a:prstGeom prst="rect">
            <a:avLst/>
          </a:prstGeom>
          <a:solidFill>
            <a:srgbClr val="000000">
              <a:alpha val="4000"/>
            </a:srgbClr>
          </a:solidFill>
          <a:ln/>
        </p:spPr>
      </p:sp>
      <p:sp>
        <p:nvSpPr>
          <p:cNvPr id="28" name="Text 26"/>
          <p:cNvSpPr/>
          <p:nvPr/>
        </p:nvSpPr>
        <p:spPr>
          <a:xfrm>
            <a:off x="627902" y="3352463"/>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Eagle</a:t>
            </a:r>
            <a:endParaRPr lang="en-US" sz="1200" dirty="0"/>
          </a:p>
        </p:txBody>
      </p:sp>
      <p:sp>
        <p:nvSpPr>
          <p:cNvPr id="29" name="Text 27"/>
          <p:cNvSpPr/>
          <p:nvPr/>
        </p:nvSpPr>
        <p:spPr>
          <a:xfrm>
            <a:off x="1983138" y="3352463"/>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Prophetic vision; renewal; strength</a:t>
            </a:r>
            <a:endParaRPr lang="en-US" sz="1200" dirty="0"/>
          </a:p>
        </p:txBody>
      </p:sp>
      <p:sp>
        <p:nvSpPr>
          <p:cNvPr id="30" name="Text 28"/>
          <p:cNvSpPr/>
          <p:nvPr/>
        </p:nvSpPr>
        <p:spPr>
          <a:xfrm>
            <a:off x="5366169" y="3352463"/>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Isaiah 40:31</a:t>
            </a:r>
            <a:endParaRPr lang="en-US" sz="1200" dirty="0"/>
          </a:p>
        </p:txBody>
      </p:sp>
      <p:sp>
        <p:nvSpPr>
          <p:cNvPr id="31" name="Shape 29"/>
          <p:cNvSpPr/>
          <p:nvPr/>
        </p:nvSpPr>
        <p:spPr>
          <a:xfrm>
            <a:off x="503169" y="3620935"/>
            <a:ext cx="6766061" cy="324887"/>
          </a:xfrm>
          <a:prstGeom prst="rect">
            <a:avLst/>
          </a:prstGeom>
          <a:solidFill>
            <a:srgbClr val="FFFFFF">
              <a:alpha val="4000"/>
            </a:srgbClr>
          </a:solidFill>
          <a:ln/>
        </p:spPr>
      </p:sp>
      <p:sp>
        <p:nvSpPr>
          <p:cNvPr id="32" name="Text 30"/>
          <p:cNvSpPr/>
          <p:nvPr/>
        </p:nvSpPr>
        <p:spPr>
          <a:xfrm>
            <a:off x="627902" y="3677350"/>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Lion</a:t>
            </a:r>
            <a:endParaRPr lang="en-US" sz="1200" dirty="0"/>
          </a:p>
        </p:txBody>
      </p:sp>
      <p:sp>
        <p:nvSpPr>
          <p:cNvPr id="33" name="Text 31"/>
          <p:cNvSpPr/>
          <p:nvPr/>
        </p:nvSpPr>
        <p:spPr>
          <a:xfrm>
            <a:off x="1983138" y="3677350"/>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Jesus as King; authority; courage</a:t>
            </a:r>
            <a:endParaRPr lang="en-US" sz="1200" dirty="0"/>
          </a:p>
        </p:txBody>
      </p:sp>
      <p:sp>
        <p:nvSpPr>
          <p:cNvPr id="34" name="Text 32"/>
          <p:cNvSpPr/>
          <p:nvPr/>
        </p:nvSpPr>
        <p:spPr>
          <a:xfrm>
            <a:off x="5366169" y="3677350"/>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Revelation 5:5</a:t>
            </a:r>
            <a:endParaRPr lang="en-US" sz="1200" dirty="0"/>
          </a:p>
        </p:txBody>
      </p:sp>
      <p:sp>
        <p:nvSpPr>
          <p:cNvPr id="35" name="Shape 33"/>
          <p:cNvSpPr/>
          <p:nvPr/>
        </p:nvSpPr>
        <p:spPr>
          <a:xfrm>
            <a:off x="503169" y="3945822"/>
            <a:ext cx="6766061" cy="324887"/>
          </a:xfrm>
          <a:prstGeom prst="rect">
            <a:avLst/>
          </a:prstGeom>
          <a:solidFill>
            <a:srgbClr val="000000">
              <a:alpha val="4000"/>
            </a:srgbClr>
          </a:solidFill>
          <a:ln/>
        </p:spPr>
      </p:sp>
      <p:sp>
        <p:nvSpPr>
          <p:cNvPr id="36" name="Text 34"/>
          <p:cNvSpPr/>
          <p:nvPr/>
        </p:nvSpPr>
        <p:spPr>
          <a:xfrm>
            <a:off x="627902" y="4002236"/>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Dove</a:t>
            </a:r>
            <a:endParaRPr lang="en-US" sz="1200" dirty="0"/>
          </a:p>
        </p:txBody>
      </p:sp>
      <p:sp>
        <p:nvSpPr>
          <p:cNvPr id="37" name="Text 35"/>
          <p:cNvSpPr/>
          <p:nvPr/>
        </p:nvSpPr>
        <p:spPr>
          <a:xfrm>
            <a:off x="1983138" y="4002236"/>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Holy Spirit; peace; gentleness</a:t>
            </a:r>
            <a:endParaRPr lang="en-US" sz="1200" dirty="0"/>
          </a:p>
        </p:txBody>
      </p:sp>
      <p:sp>
        <p:nvSpPr>
          <p:cNvPr id="38" name="Text 36"/>
          <p:cNvSpPr/>
          <p:nvPr/>
        </p:nvSpPr>
        <p:spPr>
          <a:xfrm>
            <a:off x="5366169" y="4002236"/>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Matthew 3:16</a:t>
            </a:r>
            <a:endParaRPr lang="en-US" sz="1200" dirty="0"/>
          </a:p>
        </p:txBody>
      </p:sp>
      <p:sp>
        <p:nvSpPr>
          <p:cNvPr id="39" name="Shape 37"/>
          <p:cNvSpPr/>
          <p:nvPr/>
        </p:nvSpPr>
        <p:spPr>
          <a:xfrm>
            <a:off x="503169" y="4270709"/>
            <a:ext cx="6766061" cy="324887"/>
          </a:xfrm>
          <a:prstGeom prst="rect">
            <a:avLst/>
          </a:prstGeom>
          <a:solidFill>
            <a:srgbClr val="FFFFFF">
              <a:alpha val="4000"/>
            </a:srgbClr>
          </a:solidFill>
          <a:ln/>
        </p:spPr>
      </p:sp>
      <p:sp>
        <p:nvSpPr>
          <p:cNvPr id="40" name="Text 38"/>
          <p:cNvSpPr/>
          <p:nvPr/>
        </p:nvSpPr>
        <p:spPr>
          <a:xfrm>
            <a:off x="627902" y="4327123"/>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Lamb</a:t>
            </a:r>
            <a:endParaRPr lang="en-US" sz="1200" dirty="0"/>
          </a:p>
        </p:txBody>
      </p:sp>
      <p:sp>
        <p:nvSpPr>
          <p:cNvPr id="41" name="Text 39"/>
          <p:cNvSpPr/>
          <p:nvPr/>
        </p:nvSpPr>
        <p:spPr>
          <a:xfrm>
            <a:off x="1983138" y="4327123"/>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Jesus; sacrifice; innocence</a:t>
            </a:r>
            <a:endParaRPr lang="en-US" sz="1200" dirty="0"/>
          </a:p>
        </p:txBody>
      </p:sp>
      <p:sp>
        <p:nvSpPr>
          <p:cNvPr id="42" name="Text 40"/>
          <p:cNvSpPr/>
          <p:nvPr/>
        </p:nvSpPr>
        <p:spPr>
          <a:xfrm>
            <a:off x="5366169" y="4327123"/>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John 1:29</a:t>
            </a:r>
            <a:endParaRPr lang="en-US" sz="1200" dirty="0"/>
          </a:p>
        </p:txBody>
      </p:sp>
      <p:sp>
        <p:nvSpPr>
          <p:cNvPr id="43" name="Shape 41"/>
          <p:cNvSpPr/>
          <p:nvPr/>
        </p:nvSpPr>
        <p:spPr>
          <a:xfrm>
            <a:off x="503169" y="4595596"/>
            <a:ext cx="6766061" cy="324887"/>
          </a:xfrm>
          <a:prstGeom prst="rect">
            <a:avLst/>
          </a:prstGeom>
          <a:solidFill>
            <a:srgbClr val="000000">
              <a:alpha val="4000"/>
            </a:srgbClr>
          </a:solidFill>
          <a:ln/>
        </p:spPr>
      </p:sp>
      <p:sp>
        <p:nvSpPr>
          <p:cNvPr id="44" name="Text 42"/>
          <p:cNvSpPr/>
          <p:nvPr/>
        </p:nvSpPr>
        <p:spPr>
          <a:xfrm>
            <a:off x="627902" y="4652010"/>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Door</a:t>
            </a:r>
            <a:endParaRPr lang="en-US" sz="1200" dirty="0"/>
          </a:p>
        </p:txBody>
      </p:sp>
      <p:sp>
        <p:nvSpPr>
          <p:cNvPr id="45" name="Text 43"/>
          <p:cNvSpPr/>
          <p:nvPr/>
        </p:nvSpPr>
        <p:spPr>
          <a:xfrm>
            <a:off x="1983138" y="4652010"/>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Opportunity; access; transition</a:t>
            </a:r>
            <a:endParaRPr lang="en-US" sz="1200" dirty="0"/>
          </a:p>
        </p:txBody>
      </p:sp>
      <p:sp>
        <p:nvSpPr>
          <p:cNvPr id="46" name="Text 44"/>
          <p:cNvSpPr/>
          <p:nvPr/>
        </p:nvSpPr>
        <p:spPr>
          <a:xfrm>
            <a:off x="5366169" y="4652010"/>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Revelation 3:8</a:t>
            </a:r>
            <a:endParaRPr lang="en-US" sz="1200" dirty="0"/>
          </a:p>
        </p:txBody>
      </p:sp>
      <p:sp>
        <p:nvSpPr>
          <p:cNvPr id="47" name="Shape 45"/>
          <p:cNvSpPr/>
          <p:nvPr/>
        </p:nvSpPr>
        <p:spPr>
          <a:xfrm>
            <a:off x="503169" y="4920483"/>
            <a:ext cx="6766061" cy="324887"/>
          </a:xfrm>
          <a:prstGeom prst="rect">
            <a:avLst/>
          </a:prstGeom>
          <a:solidFill>
            <a:srgbClr val="FFFFFF">
              <a:alpha val="4000"/>
            </a:srgbClr>
          </a:solidFill>
          <a:ln/>
        </p:spPr>
      </p:sp>
      <p:sp>
        <p:nvSpPr>
          <p:cNvPr id="48" name="Text 46"/>
          <p:cNvSpPr/>
          <p:nvPr/>
        </p:nvSpPr>
        <p:spPr>
          <a:xfrm>
            <a:off x="627902" y="4976897"/>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Key</a:t>
            </a:r>
            <a:endParaRPr lang="en-US" sz="1200" dirty="0"/>
          </a:p>
        </p:txBody>
      </p:sp>
      <p:sp>
        <p:nvSpPr>
          <p:cNvPr id="49" name="Text 47"/>
          <p:cNvSpPr/>
          <p:nvPr/>
        </p:nvSpPr>
        <p:spPr>
          <a:xfrm>
            <a:off x="1983138" y="4976897"/>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Authority; access</a:t>
            </a:r>
            <a:endParaRPr lang="en-US" sz="1200" dirty="0"/>
          </a:p>
        </p:txBody>
      </p:sp>
      <p:sp>
        <p:nvSpPr>
          <p:cNvPr id="50" name="Text 48"/>
          <p:cNvSpPr/>
          <p:nvPr/>
        </p:nvSpPr>
        <p:spPr>
          <a:xfrm>
            <a:off x="5366169" y="4976897"/>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Matthew 16:19</a:t>
            </a:r>
            <a:endParaRPr lang="en-US" sz="1200" dirty="0"/>
          </a:p>
        </p:txBody>
      </p:sp>
      <p:sp>
        <p:nvSpPr>
          <p:cNvPr id="51" name="Shape 49"/>
          <p:cNvSpPr/>
          <p:nvPr/>
        </p:nvSpPr>
        <p:spPr>
          <a:xfrm>
            <a:off x="503169" y="5245370"/>
            <a:ext cx="6766061" cy="324887"/>
          </a:xfrm>
          <a:prstGeom prst="rect">
            <a:avLst/>
          </a:prstGeom>
          <a:solidFill>
            <a:srgbClr val="000000">
              <a:alpha val="4000"/>
            </a:srgbClr>
          </a:solidFill>
          <a:ln/>
        </p:spPr>
      </p:sp>
      <p:sp>
        <p:nvSpPr>
          <p:cNvPr id="52" name="Text 50"/>
          <p:cNvSpPr/>
          <p:nvPr/>
        </p:nvSpPr>
        <p:spPr>
          <a:xfrm>
            <a:off x="627902" y="5301784"/>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Bread</a:t>
            </a:r>
            <a:endParaRPr lang="en-US" sz="1200" dirty="0"/>
          </a:p>
        </p:txBody>
      </p:sp>
      <p:sp>
        <p:nvSpPr>
          <p:cNvPr id="53" name="Text 51"/>
          <p:cNvSpPr/>
          <p:nvPr/>
        </p:nvSpPr>
        <p:spPr>
          <a:xfrm>
            <a:off x="1983138" y="5301784"/>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Word of God; Jesus; provision</a:t>
            </a:r>
            <a:endParaRPr lang="en-US" sz="1200" dirty="0"/>
          </a:p>
        </p:txBody>
      </p:sp>
      <p:sp>
        <p:nvSpPr>
          <p:cNvPr id="54" name="Text 52"/>
          <p:cNvSpPr/>
          <p:nvPr/>
        </p:nvSpPr>
        <p:spPr>
          <a:xfrm>
            <a:off x="5366169" y="5301784"/>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John 6:35</a:t>
            </a:r>
            <a:endParaRPr lang="en-US" sz="1200" dirty="0"/>
          </a:p>
        </p:txBody>
      </p:sp>
      <p:sp>
        <p:nvSpPr>
          <p:cNvPr id="55" name="Shape 53"/>
          <p:cNvSpPr/>
          <p:nvPr/>
        </p:nvSpPr>
        <p:spPr>
          <a:xfrm>
            <a:off x="503169" y="5570256"/>
            <a:ext cx="6766061" cy="324887"/>
          </a:xfrm>
          <a:prstGeom prst="rect">
            <a:avLst/>
          </a:prstGeom>
          <a:solidFill>
            <a:srgbClr val="FFFFFF">
              <a:alpha val="4000"/>
            </a:srgbClr>
          </a:solidFill>
          <a:ln/>
        </p:spPr>
      </p:sp>
      <p:sp>
        <p:nvSpPr>
          <p:cNvPr id="56" name="Text 54"/>
          <p:cNvSpPr/>
          <p:nvPr/>
        </p:nvSpPr>
        <p:spPr>
          <a:xfrm>
            <a:off x="627902" y="5626670"/>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Oil</a:t>
            </a:r>
            <a:endParaRPr lang="en-US" sz="1200" dirty="0"/>
          </a:p>
        </p:txBody>
      </p:sp>
      <p:sp>
        <p:nvSpPr>
          <p:cNvPr id="57" name="Text 55"/>
          <p:cNvSpPr/>
          <p:nvPr/>
        </p:nvSpPr>
        <p:spPr>
          <a:xfrm>
            <a:off x="1983138" y="5626670"/>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Holy Spirit; anointing; healing</a:t>
            </a:r>
            <a:endParaRPr lang="en-US" sz="1200" dirty="0"/>
          </a:p>
        </p:txBody>
      </p:sp>
      <p:sp>
        <p:nvSpPr>
          <p:cNvPr id="58" name="Text 56"/>
          <p:cNvSpPr/>
          <p:nvPr/>
        </p:nvSpPr>
        <p:spPr>
          <a:xfrm>
            <a:off x="5366169" y="5626670"/>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1 Samuel 16:13</a:t>
            </a:r>
            <a:endParaRPr lang="en-US" sz="1200" dirty="0"/>
          </a:p>
        </p:txBody>
      </p:sp>
      <p:sp>
        <p:nvSpPr>
          <p:cNvPr id="59" name="Shape 57"/>
          <p:cNvSpPr/>
          <p:nvPr/>
        </p:nvSpPr>
        <p:spPr>
          <a:xfrm>
            <a:off x="503169" y="5895143"/>
            <a:ext cx="6766061" cy="324887"/>
          </a:xfrm>
          <a:prstGeom prst="rect">
            <a:avLst/>
          </a:prstGeom>
          <a:solidFill>
            <a:srgbClr val="000000">
              <a:alpha val="4000"/>
            </a:srgbClr>
          </a:solidFill>
          <a:ln/>
        </p:spPr>
      </p:sp>
      <p:sp>
        <p:nvSpPr>
          <p:cNvPr id="60" name="Text 58"/>
          <p:cNvSpPr/>
          <p:nvPr/>
        </p:nvSpPr>
        <p:spPr>
          <a:xfrm>
            <a:off x="627902" y="5951557"/>
            <a:ext cx="1101723"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Seeds</a:t>
            </a:r>
            <a:endParaRPr lang="en-US" sz="1200" dirty="0"/>
          </a:p>
        </p:txBody>
      </p:sp>
      <p:sp>
        <p:nvSpPr>
          <p:cNvPr id="61" name="Text 59"/>
          <p:cNvSpPr/>
          <p:nvPr/>
        </p:nvSpPr>
        <p:spPr>
          <a:xfrm>
            <a:off x="1983138" y="5951557"/>
            <a:ext cx="3129517"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Word of God; potential; faith</a:t>
            </a:r>
            <a:endParaRPr lang="en-US" sz="1200" dirty="0"/>
          </a:p>
        </p:txBody>
      </p:sp>
      <p:sp>
        <p:nvSpPr>
          <p:cNvPr id="62" name="Text 60"/>
          <p:cNvSpPr/>
          <p:nvPr/>
        </p:nvSpPr>
        <p:spPr>
          <a:xfrm>
            <a:off x="5366169" y="5951557"/>
            <a:ext cx="1778329"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Luke 8:11</a:t>
            </a:r>
            <a:endParaRPr lang="en-US" sz="1200" dirty="0"/>
          </a:p>
        </p:txBody>
      </p:sp>
      <p:sp>
        <p:nvSpPr>
          <p:cNvPr id="63" name="Text 61"/>
          <p:cNvSpPr/>
          <p:nvPr/>
        </p:nvSpPr>
        <p:spPr>
          <a:xfrm>
            <a:off x="499121" y="6322296"/>
            <a:ext cx="6774158" cy="424117"/>
          </a:xfrm>
          <a:prstGeom prst="rect">
            <a:avLst/>
          </a:prstGeom>
          <a:noFill/>
          <a:ln/>
        </p:spPr>
        <p:txBody>
          <a:bodyPr wrap="squar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Colors:</a:t>
            </a:r>
            <a:pPr algn="l" indent="0" marL="0">
              <a:lnSpc>
                <a:spcPts val="1650"/>
              </a:lnSpc>
              <a:buNone/>
            </a:pPr>
            <a:r>
              <a:rPr lang="en-US" sz="1200" dirty="0">
                <a:solidFill>
                  <a:srgbClr val="4C4C4D"/>
                </a:solidFill>
                <a:latin typeface="Heebo" pitchFamily="34" charset="0"/>
                <a:ea typeface="Heebo" pitchFamily="34" charset="-122"/>
                <a:cs typeface="Heebo" pitchFamily="34" charset="-120"/>
              </a:rPr>
              <a:t> Gold (glory, refinement), White (purity, holiness), Red (blood of Christ, sacrifice), Blue (heavenly revelation), Purple (royalty, authority), Green (life, growth)</a:t>
            </a:r>
            <a:endParaRPr lang="en-US" sz="1200" dirty="0"/>
          </a:p>
        </p:txBody>
      </p:sp>
      <p:sp>
        <p:nvSpPr>
          <p:cNvPr id="64" name="Text 62"/>
          <p:cNvSpPr/>
          <p:nvPr/>
        </p:nvSpPr>
        <p:spPr>
          <a:xfrm>
            <a:off x="499121" y="6844632"/>
            <a:ext cx="6774158" cy="424117"/>
          </a:xfrm>
          <a:prstGeom prst="rect">
            <a:avLst/>
          </a:prstGeom>
          <a:noFill/>
          <a:ln/>
        </p:spPr>
        <p:txBody>
          <a:bodyPr wrap="squar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Numbers:</a:t>
            </a:r>
            <a:pPr algn="l" indent="0" marL="0">
              <a:lnSpc>
                <a:spcPts val="1650"/>
              </a:lnSpc>
              <a:buNone/>
            </a:pPr>
            <a:r>
              <a:rPr lang="en-US" sz="1200" dirty="0">
                <a:solidFill>
                  <a:srgbClr val="4C4C4D"/>
                </a:solidFill>
                <a:latin typeface="Heebo" pitchFamily="34" charset="0"/>
                <a:ea typeface="Heebo" pitchFamily="34" charset="-122"/>
                <a:cs typeface="Heebo" pitchFamily="34" charset="-120"/>
              </a:rPr>
              <a:t> 3 (Trinity, completeness), 7 (completion, rest), 12 (government, foundation), 40 (testing, transition)</a:t>
            </a:r>
            <a:endParaRPr lang="en-US" sz="1200" dirty="0"/>
          </a:p>
        </p:txBody>
      </p:sp>
      <p:sp>
        <p:nvSpPr>
          <p:cNvPr id="65" name="Text 63"/>
          <p:cNvSpPr/>
          <p:nvPr/>
        </p:nvSpPr>
        <p:spPr>
          <a:xfrm>
            <a:off x="499121" y="7366968"/>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Interpretation Principles</a:t>
            </a:r>
            <a:endParaRPr lang="en-US" sz="1200" dirty="0"/>
          </a:p>
        </p:txBody>
      </p:sp>
      <p:sp>
        <p:nvSpPr>
          <p:cNvPr id="66" name="Text 64"/>
          <p:cNvSpPr/>
          <p:nvPr/>
        </p:nvSpPr>
        <p:spPr>
          <a:xfrm>
            <a:off x="499121" y="7677246"/>
            <a:ext cx="6774158" cy="1182482"/>
          </a:xfrm>
          <a:prstGeom prst="rect">
            <a:avLst/>
          </a:prstGeom>
          <a:noFill/>
          <a:ln/>
        </p:spPr>
        <p:txBody>
          <a:bodyPr wrap="square" lIns="0" tIns="0" rIns="0" bIns="0" rtlCol="0" anchor="t"/>
          <a:lstStyle/>
          <a:p>
            <a:pPr algn="l" marL="342900" indent="-342900">
              <a:lnSpc>
                <a:spcPts val="1300"/>
              </a:lnSpc>
              <a:buSzPct val="100000"/>
              <a:buFont typeface="+mj-lt"/>
              <a:buAutoNum type="arabicPeriod" startAt="1"/>
            </a:pPr>
            <a:r>
              <a:rPr lang="en-US" sz="950" dirty="0">
                <a:solidFill>
                  <a:srgbClr val="4C4C4D"/>
                </a:solidFill>
                <a:latin typeface="Heebo" pitchFamily="34" charset="0"/>
                <a:ea typeface="Heebo" pitchFamily="34" charset="-122"/>
                <a:cs typeface="Heebo" pitchFamily="34" charset="-120"/>
              </a:rPr>
              <a:t>Scripture first</a:t>
            </a:r>
            <a:endParaRPr lang="en-US" sz="950" dirty="0"/>
          </a:p>
          <a:p>
            <a:pPr algn="l" marL="342900" indent="-342900">
              <a:lnSpc>
                <a:spcPts val="1300"/>
              </a:lnSpc>
              <a:buSzPct val="100000"/>
              <a:buFont typeface="+mj-lt"/>
              <a:buAutoNum type="arabicPeriod" startAt="2"/>
            </a:pPr>
            <a:r>
              <a:rPr lang="en-US" sz="950" dirty="0">
                <a:solidFill>
                  <a:srgbClr val="4C4C4D"/>
                </a:solidFill>
                <a:latin typeface="Heebo" pitchFamily="34" charset="0"/>
                <a:ea typeface="Heebo" pitchFamily="34" charset="-122"/>
                <a:cs typeface="Heebo" pitchFamily="34" charset="-120"/>
              </a:rPr>
              <a:t>Context matters</a:t>
            </a:r>
            <a:endParaRPr lang="en-US" sz="950" dirty="0"/>
          </a:p>
          <a:p>
            <a:pPr algn="l" marL="342900" indent="-342900">
              <a:lnSpc>
                <a:spcPts val="1300"/>
              </a:lnSpc>
              <a:buSzPct val="100000"/>
              <a:buFont typeface="+mj-lt"/>
              <a:buAutoNum type="arabicPeriod" startAt="3"/>
            </a:pPr>
            <a:r>
              <a:rPr lang="en-US" sz="950" dirty="0">
                <a:solidFill>
                  <a:srgbClr val="4C4C4D"/>
                </a:solidFill>
                <a:latin typeface="Heebo" pitchFamily="34" charset="0"/>
                <a:ea typeface="Heebo" pitchFamily="34" charset="-122"/>
                <a:cs typeface="Heebo" pitchFamily="34" charset="-120"/>
              </a:rPr>
              <a:t>Ask the Holy Spirit</a:t>
            </a:r>
            <a:endParaRPr lang="en-US" sz="950" dirty="0"/>
          </a:p>
          <a:p>
            <a:pPr algn="l" marL="342900" indent="-342900">
              <a:lnSpc>
                <a:spcPts val="1300"/>
              </a:lnSpc>
              <a:buSzPct val="100000"/>
              <a:buFont typeface="+mj-lt"/>
              <a:buAutoNum type="arabicPeriod" startAt="4"/>
            </a:pPr>
            <a:r>
              <a:rPr lang="en-US" sz="950" dirty="0">
                <a:solidFill>
                  <a:srgbClr val="4C4C4D"/>
                </a:solidFill>
                <a:latin typeface="Heebo" pitchFamily="34" charset="0"/>
                <a:ea typeface="Heebo" pitchFamily="34" charset="-122"/>
                <a:cs typeface="Heebo" pitchFamily="34" charset="-120"/>
              </a:rPr>
              <a:t>Ask the recipient</a:t>
            </a:r>
            <a:endParaRPr lang="en-US" sz="950" dirty="0"/>
          </a:p>
          <a:p>
            <a:pPr algn="l" marL="342900" indent="-342900">
              <a:lnSpc>
                <a:spcPts val="1300"/>
              </a:lnSpc>
              <a:buSzPct val="100000"/>
              <a:buFont typeface="+mj-lt"/>
              <a:buAutoNum type="arabicPeriod" startAt="5"/>
            </a:pPr>
            <a:r>
              <a:rPr lang="en-US" sz="950" dirty="0">
                <a:solidFill>
                  <a:srgbClr val="4C4C4D"/>
                </a:solidFill>
                <a:latin typeface="Heebo" pitchFamily="34" charset="0"/>
                <a:ea typeface="Heebo" pitchFamily="34" charset="-122"/>
                <a:cs typeface="Heebo" pitchFamily="34" charset="-120"/>
              </a:rPr>
              <a:t>When unsure, wait</a:t>
            </a:r>
            <a:endParaRPr lang="en-US" sz="95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spTree>
      <p:nvGrpSpPr>
        <p:cNvPr id="1" name=""/>
        <p:cNvGrpSpPr/>
        <p:nvPr/>
      </p:nvGrpSpPr>
      <p:grpSpPr>
        <a:xfrm>
          <a:off x="0" y="0"/>
          <a:ext cx="0" cy="0"/>
          <a:chOff x="0" y="0"/>
          <a:chExt cx="0" cy="0"/>
        </a:xfrm>
      </p:grpSpPr>
      <p:sp>
        <p:nvSpPr>
          <p:cNvPr id="2" name="Shape 0"/>
          <p:cNvSpPr/>
          <p:nvPr/>
        </p:nvSpPr>
        <p:spPr>
          <a:xfrm>
            <a:off x="472113" y="464214"/>
            <a:ext cx="1881746" cy="186951"/>
          </a:xfrm>
          <a:prstGeom prst="roundRect">
            <a:avLst>
              <a:gd name="adj" fmla="val 7036"/>
            </a:avLst>
          </a:prstGeom>
          <a:noFill/>
          <a:ln w="4048">
            <a:solidFill>
              <a:srgbClr val="2150FE"/>
            </a:solidFill>
            <a:prstDash val="solid"/>
          </a:ln>
        </p:spPr>
      </p:sp>
      <p:sp>
        <p:nvSpPr>
          <p:cNvPr id="3" name="Text 1"/>
          <p:cNvSpPr/>
          <p:nvPr/>
        </p:nvSpPr>
        <p:spPr>
          <a:xfrm>
            <a:off x="541879" y="501086"/>
            <a:ext cx="1742212" cy="113208"/>
          </a:xfrm>
          <a:prstGeom prst="rect">
            <a:avLst/>
          </a:prstGeom>
          <a:noFill/>
          <a:ln/>
        </p:spPr>
        <p:txBody>
          <a:bodyPr wrap="none" lIns="0" tIns="0" rIns="0" bIns="0" rtlCol="0" anchor="t"/>
          <a:lstStyle/>
          <a:p>
            <a:pPr algn="l" indent="0" marL="0">
              <a:lnSpc>
                <a:spcPts val="850"/>
              </a:lnSpc>
              <a:buNone/>
            </a:pPr>
            <a:r>
              <a:rPr lang="en-US" sz="650" dirty="0">
                <a:solidFill>
                  <a:srgbClr val="2150FE"/>
                </a:solidFill>
                <a:latin typeface="Heebo" pitchFamily="34" charset="0"/>
                <a:ea typeface="Heebo" pitchFamily="34" charset="-122"/>
                <a:cs typeface="Heebo" pitchFamily="34" charset="-120"/>
              </a:rPr>
              <a:t>STUDENT MANUAL — PRACTICE EXERCISES</a:t>
            </a:r>
            <a:endParaRPr lang="en-US" sz="650" dirty="0"/>
          </a:p>
        </p:txBody>
      </p:sp>
      <p:sp>
        <p:nvSpPr>
          <p:cNvPr id="4" name="Text 2"/>
          <p:cNvSpPr/>
          <p:nvPr/>
        </p:nvSpPr>
        <p:spPr>
          <a:xfrm>
            <a:off x="472113" y="678107"/>
            <a:ext cx="1644108" cy="205418"/>
          </a:xfrm>
          <a:prstGeom prst="rect">
            <a:avLst/>
          </a:prstGeom>
          <a:noFill/>
          <a:ln/>
        </p:spPr>
        <p:txBody>
          <a:bodyPr wrap="none" lIns="0" tIns="0" rIns="0" bIns="0" rtlCol="0" anchor="t"/>
          <a:lstStyle/>
          <a:p>
            <a:pPr algn="l" indent="0" marL="0">
              <a:lnSpc>
                <a:spcPts val="1600"/>
              </a:lnSpc>
              <a:buNone/>
            </a:pPr>
            <a:r>
              <a:rPr lang="en-US" sz="1250" b="1" dirty="0">
                <a:solidFill>
                  <a:srgbClr val="152D47"/>
                </a:solidFill>
                <a:latin typeface="Crimson Pro Semi Bold" pitchFamily="34" charset="0"/>
                <a:ea typeface="Crimson Pro Semi Bold" pitchFamily="34" charset="-122"/>
                <a:cs typeface="Crimson Pro Semi Bold" pitchFamily="34" charset="-120"/>
              </a:rPr>
              <a:t>Practice Exercises</a:t>
            </a:r>
            <a:endParaRPr lang="en-US" sz="1250" dirty="0"/>
          </a:p>
        </p:txBody>
      </p:sp>
      <p:sp>
        <p:nvSpPr>
          <p:cNvPr id="5" name="Text 3"/>
          <p:cNvSpPr/>
          <p:nvPr/>
        </p:nvSpPr>
        <p:spPr>
          <a:xfrm>
            <a:off x="472113" y="910467"/>
            <a:ext cx="2443423" cy="273975"/>
          </a:xfrm>
          <a:prstGeom prst="rect">
            <a:avLst/>
          </a:prstGeom>
          <a:noFill/>
          <a:ln/>
        </p:spPr>
        <p:txBody>
          <a:bodyPr wrap="none" lIns="0" tIns="0" rIns="0" bIns="0" rtlCol="0" anchor="t"/>
          <a:lstStyle/>
          <a:p>
            <a:pPr algn="l" indent="0" marL="0">
              <a:lnSpc>
                <a:spcPts val="2150"/>
              </a:lnSpc>
              <a:buNone/>
            </a:pPr>
            <a:r>
              <a:rPr lang="en-US" sz="1700" dirty="0">
                <a:solidFill>
                  <a:srgbClr val="152D47"/>
                </a:solidFill>
                <a:latin typeface="Crimson Pro Semi Bold" pitchFamily="34" charset="0"/>
                <a:ea typeface="Crimson Pro Semi Bold" pitchFamily="34" charset="-122"/>
                <a:cs typeface="Crimson Pro Semi Bold" pitchFamily="34" charset="-120"/>
              </a:rPr>
              <a:t>Exercise 1: Listening Prayer</a:t>
            </a:r>
            <a:endParaRPr lang="en-US" sz="1700" dirty="0"/>
          </a:p>
        </p:txBody>
      </p:sp>
      <p:sp>
        <p:nvSpPr>
          <p:cNvPr id="6" name="Text 4"/>
          <p:cNvSpPr/>
          <p:nvPr/>
        </p:nvSpPr>
        <p:spPr>
          <a:xfrm>
            <a:off x="472113" y="1285507"/>
            <a:ext cx="6828175" cy="141541"/>
          </a:xfrm>
          <a:prstGeom prst="rect">
            <a:avLst/>
          </a:prstGeom>
          <a:noFill/>
          <a:ln/>
        </p:spPr>
        <p:txBody>
          <a:bodyPr wrap="none" lIns="0" tIns="0" rIns="0" bIns="0" rtlCol="0" anchor="t"/>
          <a:lstStyle/>
          <a:p>
            <a:pPr algn="l" indent="0" marL="0">
              <a:lnSpc>
                <a:spcPts val="1100"/>
              </a:lnSpc>
              <a:buNone/>
            </a:pPr>
            <a:r>
              <a:rPr lang="en-US" sz="850" b="1" dirty="0">
                <a:solidFill>
                  <a:srgbClr val="4C4C4D"/>
                </a:solidFill>
                <a:latin typeface="Heebo" pitchFamily="34" charset="0"/>
                <a:ea typeface="Heebo" pitchFamily="34" charset="-122"/>
                <a:cs typeface="Heebo" pitchFamily="34" charset="-120"/>
              </a:rPr>
              <a:t>What I received during listening prayer:</a:t>
            </a:r>
            <a:endParaRPr lang="en-US" sz="850" dirty="0"/>
          </a:p>
        </p:txBody>
      </p:sp>
      <p:sp>
        <p:nvSpPr>
          <p:cNvPr id="7" name="Text 5"/>
          <p:cNvSpPr/>
          <p:nvPr/>
        </p:nvSpPr>
        <p:spPr>
          <a:xfrm>
            <a:off x="472113" y="1502815"/>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8" name="Text 6"/>
          <p:cNvSpPr/>
          <p:nvPr/>
        </p:nvSpPr>
        <p:spPr>
          <a:xfrm>
            <a:off x="472113" y="1861664"/>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9" name="Text 7"/>
          <p:cNvSpPr/>
          <p:nvPr/>
        </p:nvSpPr>
        <p:spPr>
          <a:xfrm>
            <a:off x="472113" y="2220513"/>
            <a:ext cx="6828175" cy="424623"/>
          </a:xfrm>
          <a:prstGeom prst="rect">
            <a:avLst/>
          </a:prstGeom>
          <a:noFill/>
          <a:ln/>
        </p:spPr>
        <p:txBody>
          <a:bodyPr wrap="square" lIns="0" tIns="0" rIns="0" bIns="0" rtlCol="0" anchor="t"/>
          <a:lstStyle/>
          <a:p>
            <a:pPr algn="l" indent="0" marL="0">
              <a:lnSpc>
                <a:spcPts val="1100"/>
              </a:lnSpc>
              <a:buNone/>
            </a:pPr>
            <a:endParaRPr lang="en-US" sz="850" dirty="0"/>
          </a:p>
        </p:txBody>
      </p:sp>
      <p:sp>
        <p:nvSpPr>
          <p:cNvPr id="10" name="Shape 8"/>
          <p:cNvSpPr/>
          <p:nvPr/>
        </p:nvSpPr>
        <p:spPr>
          <a:xfrm>
            <a:off x="472113" y="2775687"/>
            <a:ext cx="6828175" cy="17708"/>
          </a:xfrm>
          <a:prstGeom prst="rect">
            <a:avLst/>
          </a:prstGeom>
          <a:solidFill>
            <a:srgbClr val="4C4C4D">
              <a:alpha val="50000"/>
            </a:srgbClr>
          </a:solidFill>
          <a:ln/>
        </p:spPr>
      </p:sp>
      <p:sp>
        <p:nvSpPr>
          <p:cNvPr id="11" name="Text 9"/>
          <p:cNvSpPr/>
          <p:nvPr/>
        </p:nvSpPr>
        <p:spPr>
          <a:xfrm>
            <a:off x="472113" y="2894446"/>
            <a:ext cx="2450444" cy="273975"/>
          </a:xfrm>
          <a:prstGeom prst="rect">
            <a:avLst/>
          </a:prstGeom>
          <a:noFill/>
          <a:ln/>
        </p:spPr>
        <p:txBody>
          <a:bodyPr wrap="none" lIns="0" tIns="0" rIns="0" bIns="0" rtlCol="0" anchor="t"/>
          <a:lstStyle/>
          <a:p>
            <a:pPr algn="l" indent="0" marL="0">
              <a:lnSpc>
                <a:spcPts val="2150"/>
              </a:lnSpc>
              <a:buNone/>
            </a:pPr>
            <a:r>
              <a:rPr lang="en-US" sz="1700" dirty="0">
                <a:solidFill>
                  <a:srgbClr val="152D47"/>
                </a:solidFill>
                <a:latin typeface="Crimson Pro Semi Bold" pitchFamily="34" charset="0"/>
                <a:ea typeface="Crimson Pro Semi Bold" pitchFamily="34" charset="-122"/>
                <a:cs typeface="Crimson Pro Semi Bold" pitchFamily="34" charset="-120"/>
              </a:rPr>
              <a:t>Exercise 2: Partner Practice</a:t>
            </a:r>
            <a:endParaRPr lang="en-US" sz="1700" dirty="0"/>
          </a:p>
        </p:txBody>
      </p:sp>
      <p:sp>
        <p:nvSpPr>
          <p:cNvPr id="12" name="Text 10"/>
          <p:cNvSpPr/>
          <p:nvPr/>
        </p:nvSpPr>
        <p:spPr>
          <a:xfrm>
            <a:off x="472113" y="3269486"/>
            <a:ext cx="6828175" cy="141541"/>
          </a:xfrm>
          <a:prstGeom prst="rect">
            <a:avLst/>
          </a:prstGeom>
          <a:noFill/>
          <a:ln/>
        </p:spPr>
        <p:txBody>
          <a:bodyPr wrap="none" lIns="0" tIns="0" rIns="0" bIns="0" rtlCol="0" anchor="t"/>
          <a:lstStyle/>
          <a:p>
            <a:pPr algn="l" indent="0" marL="0">
              <a:lnSpc>
                <a:spcPts val="1100"/>
              </a:lnSpc>
              <a:buNone/>
            </a:pPr>
            <a:r>
              <a:rPr lang="en-US" sz="850" b="1" dirty="0">
                <a:solidFill>
                  <a:srgbClr val="4C4C4D"/>
                </a:solidFill>
                <a:latin typeface="Heebo" pitchFamily="34" charset="0"/>
                <a:ea typeface="Heebo" pitchFamily="34" charset="-122"/>
                <a:cs typeface="Heebo" pitchFamily="34" charset="-120"/>
              </a:rPr>
              <a:t>What I shared with my partner:</a:t>
            </a:r>
            <a:endParaRPr lang="en-US" sz="850" dirty="0"/>
          </a:p>
        </p:txBody>
      </p:sp>
      <p:sp>
        <p:nvSpPr>
          <p:cNvPr id="13" name="Text 11"/>
          <p:cNvSpPr/>
          <p:nvPr/>
        </p:nvSpPr>
        <p:spPr>
          <a:xfrm>
            <a:off x="472113" y="3486794"/>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14" name="Text 12"/>
          <p:cNvSpPr/>
          <p:nvPr/>
        </p:nvSpPr>
        <p:spPr>
          <a:xfrm>
            <a:off x="472113" y="3845643"/>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15" name="Text 13"/>
          <p:cNvSpPr/>
          <p:nvPr/>
        </p:nvSpPr>
        <p:spPr>
          <a:xfrm>
            <a:off x="472113" y="4204492"/>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16" name="Shape 14"/>
          <p:cNvSpPr/>
          <p:nvPr/>
        </p:nvSpPr>
        <p:spPr>
          <a:xfrm>
            <a:off x="472113" y="4618125"/>
            <a:ext cx="6828175" cy="17708"/>
          </a:xfrm>
          <a:prstGeom prst="rect">
            <a:avLst/>
          </a:prstGeom>
          <a:solidFill>
            <a:srgbClr val="4C4C4D">
              <a:alpha val="50000"/>
            </a:srgbClr>
          </a:solidFill>
          <a:ln/>
        </p:spPr>
      </p:sp>
      <p:sp>
        <p:nvSpPr>
          <p:cNvPr id="17" name="Text 15"/>
          <p:cNvSpPr/>
          <p:nvPr/>
        </p:nvSpPr>
        <p:spPr>
          <a:xfrm>
            <a:off x="472113" y="4711586"/>
            <a:ext cx="6828175" cy="141541"/>
          </a:xfrm>
          <a:prstGeom prst="rect">
            <a:avLst/>
          </a:prstGeom>
          <a:noFill/>
          <a:ln/>
        </p:spPr>
        <p:txBody>
          <a:bodyPr wrap="none" lIns="0" tIns="0" rIns="0" bIns="0" rtlCol="0" anchor="t"/>
          <a:lstStyle/>
          <a:p>
            <a:pPr algn="l" indent="0" marL="0">
              <a:lnSpc>
                <a:spcPts val="1100"/>
              </a:lnSpc>
              <a:buNone/>
            </a:pPr>
            <a:r>
              <a:rPr lang="en-US" sz="850" b="1" dirty="0">
                <a:solidFill>
                  <a:srgbClr val="4C4C4D"/>
                </a:solidFill>
                <a:latin typeface="Heebo" pitchFamily="34" charset="0"/>
                <a:ea typeface="Heebo" pitchFamily="34" charset="-122"/>
                <a:cs typeface="Heebo" pitchFamily="34" charset="-120"/>
              </a:rPr>
              <a:t>What my partner shared with me:</a:t>
            </a:r>
            <a:endParaRPr lang="en-US" sz="850" dirty="0"/>
          </a:p>
        </p:txBody>
      </p:sp>
      <p:sp>
        <p:nvSpPr>
          <p:cNvPr id="18" name="Text 16"/>
          <p:cNvSpPr/>
          <p:nvPr/>
        </p:nvSpPr>
        <p:spPr>
          <a:xfrm>
            <a:off x="472113" y="4928894"/>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19" name="Text 17"/>
          <p:cNvSpPr/>
          <p:nvPr/>
        </p:nvSpPr>
        <p:spPr>
          <a:xfrm>
            <a:off x="472113" y="5287743"/>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20" name="Text 18"/>
          <p:cNvSpPr/>
          <p:nvPr/>
        </p:nvSpPr>
        <p:spPr>
          <a:xfrm>
            <a:off x="472113" y="5646592"/>
            <a:ext cx="6828175" cy="424623"/>
          </a:xfrm>
          <a:prstGeom prst="rect">
            <a:avLst/>
          </a:prstGeom>
          <a:noFill/>
          <a:ln/>
        </p:spPr>
        <p:txBody>
          <a:bodyPr wrap="square" lIns="0" tIns="0" rIns="0" bIns="0" rtlCol="0" anchor="t"/>
          <a:lstStyle/>
          <a:p>
            <a:pPr algn="l" indent="0" marL="0">
              <a:lnSpc>
                <a:spcPts val="1100"/>
              </a:lnSpc>
              <a:buNone/>
            </a:pPr>
            <a:endParaRPr lang="en-US" sz="850" dirty="0"/>
          </a:p>
        </p:txBody>
      </p:sp>
      <p:sp>
        <p:nvSpPr>
          <p:cNvPr id="21" name="Shape 19"/>
          <p:cNvSpPr/>
          <p:nvPr/>
        </p:nvSpPr>
        <p:spPr>
          <a:xfrm>
            <a:off x="472113" y="6201767"/>
            <a:ext cx="6828175" cy="17708"/>
          </a:xfrm>
          <a:prstGeom prst="rect">
            <a:avLst/>
          </a:prstGeom>
          <a:solidFill>
            <a:srgbClr val="4C4C4D">
              <a:alpha val="50000"/>
            </a:srgbClr>
          </a:solidFill>
          <a:ln/>
        </p:spPr>
      </p:sp>
      <p:sp>
        <p:nvSpPr>
          <p:cNvPr id="22" name="Text 20"/>
          <p:cNvSpPr/>
          <p:nvPr/>
        </p:nvSpPr>
        <p:spPr>
          <a:xfrm>
            <a:off x="472113" y="6320526"/>
            <a:ext cx="2192186" cy="273975"/>
          </a:xfrm>
          <a:prstGeom prst="rect">
            <a:avLst/>
          </a:prstGeom>
          <a:noFill/>
          <a:ln/>
        </p:spPr>
        <p:txBody>
          <a:bodyPr wrap="none" lIns="0" tIns="0" rIns="0" bIns="0" rtlCol="0" anchor="t"/>
          <a:lstStyle/>
          <a:p>
            <a:pPr algn="l" indent="0" marL="0">
              <a:lnSpc>
                <a:spcPts val="2150"/>
              </a:lnSpc>
              <a:buNone/>
            </a:pPr>
            <a:r>
              <a:rPr lang="en-US" sz="1700" dirty="0">
                <a:solidFill>
                  <a:srgbClr val="152D47"/>
                </a:solidFill>
                <a:latin typeface="Crimson Pro Semi Bold" pitchFamily="34" charset="0"/>
                <a:ea typeface="Crimson Pro Semi Bold" pitchFamily="34" charset="-122"/>
                <a:cs typeface="Crimson Pro Semi Bold" pitchFamily="34" charset="-120"/>
              </a:rPr>
              <a:t>Reflection</a:t>
            </a:r>
            <a:endParaRPr lang="en-US" sz="1700" dirty="0"/>
          </a:p>
        </p:txBody>
      </p:sp>
      <p:sp>
        <p:nvSpPr>
          <p:cNvPr id="23" name="Text 21"/>
          <p:cNvSpPr/>
          <p:nvPr/>
        </p:nvSpPr>
        <p:spPr>
          <a:xfrm>
            <a:off x="472113" y="6695565"/>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24" name="Text 22"/>
          <p:cNvSpPr/>
          <p:nvPr/>
        </p:nvSpPr>
        <p:spPr>
          <a:xfrm>
            <a:off x="472113" y="7054414"/>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25" name="Text 23"/>
          <p:cNvSpPr/>
          <p:nvPr/>
        </p:nvSpPr>
        <p:spPr>
          <a:xfrm>
            <a:off x="472113" y="7413263"/>
            <a:ext cx="6828175" cy="141541"/>
          </a:xfrm>
          <a:prstGeom prst="rect">
            <a:avLst/>
          </a:prstGeom>
          <a:noFill/>
          <a:ln/>
        </p:spPr>
        <p:txBody>
          <a:bodyPr wrap="none" lIns="0" tIns="0" rIns="0" bIns="0" rtlCol="0" anchor="t"/>
          <a:lstStyle/>
          <a:p>
            <a:pPr algn="l" indent="0" marL="0">
              <a:lnSpc>
                <a:spcPts val="1100"/>
              </a:lnSpc>
              <a:buNone/>
            </a:pPr>
            <a:endParaRPr lang="en-US" sz="850" dirty="0"/>
          </a:p>
        </p:txBody>
      </p:sp>
      <p:sp>
        <p:nvSpPr>
          <p:cNvPr id="26" name="Shape 24"/>
          <p:cNvSpPr/>
          <p:nvPr/>
        </p:nvSpPr>
        <p:spPr>
          <a:xfrm>
            <a:off x="472113" y="7685355"/>
            <a:ext cx="6828175" cy="17708"/>
          </a:xfrm>
          <a:prstGeom prst="rect">
            <a:avLst/>
          </a:prstGeom>
          <a:solidFill>
            <a:srgbClr val="4C4C4D">
              <a:alpha val="50000"/>
            </a:srgbClr>
          </a:solidFill>
          <a:ln/>
        </p:spPr>
      </p:sp>
      <p:sp>
        <p:nvSpPr>
          <p:cNvPr id="27" name="Text 25"/>
          <p:cNvSpPr/>
          <p:nvPr/>
        </p:nvSpPr>
        <p:spPr>
          <a:xfrm>
            <a:off x="472113" y="7778816"/>
            <a:ext cx="6828175" cy="141541"/>
          </a:xfrm>
          <a:prstGeom prst="rect">
            <a:avLst/>
          </a:prstGeom>
          <a:noFill/>
          <a:ln/>
        </p:spPr>
        <p:txBody>
          <a:bodyPr wrap="none" lIns="0" tIns="0" rIns="0" bIns="0" rtlCol="0" anchor="t"/>
          <a:lstStyle/>
          <a:p>
            <a:pPr algn="l" indent="0" marL="0">
              <a:lnSpc>
                <a:spcPts val="1100"/>
              </a:lnSpc>
              <a:buNone/>
            </a:pPr>
            <a:r>
              <a:rPr lang="en-US" sz="850" b="1" dirty="0">
                <a:solidFill>
                  <a:srgbClr val="4C4C4D"/>
                </a:solidFill>
                <a:latin typeface="Heebo" pitchFamily="34" charset="0"/>
                <a:ea typeface="Heebo" pitchFamily="34" charset="-122"/>
                <a:cs typeface="Heebo" pitchFamily="34" charset="-120"/>
              </a:rPr>
              <a:t>Personal Notes — Session Three:</a:t>
            </a:r>
            <a:endParaRPr lang="en-US" sz="850" dirty="0"/>
          </a:p>
        </p:txBody>
      </p:sp>
      <p:sp>
        <p:nvSpPr>
          <p:cNvPr id="28" name="Text 26"/>
          <p:cNvSpPr/>
          <p:nvPr/>
        </p:nvSpPr>
        <p:spPr>
          <a:xfrm>
            <a:off x="472113" y="7996124"/>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29" name="Text 27"/>
          <p:cNvSpPr/>
          <p:nvPr/>
        </p:nvSpPr>
        <p:spPr>
          <a:xfrm>
            <a:off x="472113" y="8354974"/>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30" name="Text 28"/>
          <p:cNvSpPr/>
          <p:nvPr/>
        </p:nvSpPr>
        <p:spPr>
          <a:xfrm>
            <a:off x="472113" y="8713823"/>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
        <p:nvSpPr>
          <p:cNvPr id="31" name="Text 29"/>
          <p:cNvSpPr/>
          <p:nvPr/>
        </p:nvSpPr>
        <p:spPr>
          <a:xfrm>
            <a:off x="472113" y="9072672"/>
            <a:ext cx="6828175" cy="283082"/>
          </a:xfrm>
          <a:prstGeom prst="rect">
            <a:avLst/>
          </a:prstGeom>
          <a:noFill/>
          <a:ln/>
        </p:spPr>
        <p:txBody>
          <a:bodyPr wrap="square" lIns="0" tIns="0" rIns="0" bIns="0" rtlCol="0" anchor="t"/>
          <a:lstStyle/>
          <a:p>
            <a:pPr algn="l" indent="0" marL="0">
              <a:lnSpc>
                <a:spcPts val="1100"/>
              </a:lnSpc>
              <a:buNone/>
            </a:pPr>
            <a:endParaRPr lang="en-US" sz="85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2" name="Shape 0"/>
          <p:cNvSpPr/>
          <p:nvPr/>
        </p:nvSpPr>
        <p:spPr>
          <a:xfrm>
            <a:off x="499121" y="490714"/>
            <a:ext cx="2224761" cy="343164"/>
          </a:xfrm>
          <a:prstGeom prst="roundRect">
            <a:avLst>
              <a:gd name="adj" fmla="val 6234"/>
            </a:avLst>
          </a:prstGeom>
          <a:noFill/>
          <a:ln w="4048">
            <a:solidFill>
              <a:srgbClr val="2150FE"/>
            </a:solidFill>
            <a:prstDash val="solid"/>
          </a:ln>
        </p:spPr>
      </p:sp>
      <p:sp>
        <p:nvSpPr>
          <p:cNvPr id="3" name="Text 1"/>
          <p:cNvSpPr/>
          <p:nvPr/>
        </p:nvSpPr>
        <p:spPr>
          <a:xfrm>
            <a:off x="610128" y="548203"/>
            <a:ext cx="2002747" cy="228186"/>
          </a:xfrm>
          <a:prstGeom prst="rect">
            <a:avLst/>
          </a:prstGeom>
          <a:noFill/>
          <a:ln/>
        </p:spPr>
        <p:txBody>
          <a:bodyPr wrap="none" lIns="0" tIns="0" rIns="0" bIns="0" rtlCol="0" anchor="t"/>
          <a:lstStyle/>
          <a:p>
            <a:pPr algn="l" indent="0" marL="0">
              <a:lnSpc>
                <a:spcPts val="1750"/>
              </a:lnSpc>
              <a:buNone/>
            </a:pPr>
            <a:r>
              <a:rPr lang="en-US" sz="1100" dirty="0">
                <a:solidFill>
                  <a:srgbClr val="2150FE"/>
                </a:solidFill>
                <a:latin typeface="Heebo" pitchFamily="34" charset="0"/>
                <a:ea typeface="Heebo" pitchFamily="34" charset="-122"/>
                <a:cs typeface="Heebo" pitchFamily="34" charset="-120"/>
              </a:rPr>
              <a:t>STUDENT MANUAL — CLOSING</a:t>
            </a:r>
            <a:endParaRPr lang="en-US" sz="1100" dirty="0"/>
          </a:p>
        </p:txBody>
      </p:sp>
      <p:sp>
        <p:nvSpPr>
          <p:cNvPr id="4" name="Text 2"/>
          <p:cNvSpPr/>
          <p:nvPr/>
        </p:nvSpPr>
        <p:spPr>
          <a:xfrm>
            <a:off x="499121" y="905155"/>
            <a:ext cx="2673976" cy="334247"/>
          </a:xfrm>
          <a:prstGeom prst="rect">
            <a:avLst/>
          </a:prstGeom>
          <a:noFill/>
          <a:ln/>
        </p:spPr>
        <p:txBody>
          <a:bodyPr wrap="none" lIns="0" tIns="0" rIns="0" bIns="0" rtlCol="0" anchor="t"/>
          <a:lstStyle/>
          <a:p>
            <a:pPr algn="l" indent="0" marL="0">
              <a:lnSpc>
                <a:spcPts val="2600"/>
              </a:lnSpc>
              <a:buNone/>
            </a:pPr>
            <a:r>
              <a:rPr lang="en-US" sz="2100" b="1" u="sng" dirty="0">
                <a:solidFill>
                  <a:srgbClr val="152D47"/>
                </a:solidFill>
                <a:latin typeface="Crimson Pro Semi Bold" pitchFamily="34" charset="0"/>
                <a:ea typeface="Crimson Pro Semi Bold" pitchFamily="34" charset="-122"/>
                <a:cs typeface="Crimson Pro Semi Bold" pitchFamily="34" charset="-120"/>
              </a:rPr>
              <a:t>CLOSING WORDS</a:t>
            </a:r>
            <a:endParaRPr lang="en-US" sz="2100" dirty="0"/>
          </a:p>
        </p:txBody>
      </p:sp>
      <p:sp>
        <p:nvSpPr>
          <p:cNvPr id="5" name="Text 3"/>
          <p:cNvSpPr/>
          <p:nvPr/>
        </p:nvSpPr>
        <p:spPr>
          <a:xfrm>
            <a:off x="499121" y="1506736"/>
            <a:ext cx="6774158" cy="1327501"/>
          </a:xfrm>
          <a:prstGeom prst="rect">
            <a:avLst/>
          </a:prstGeom>
          <a:noFill/>
          <a:ln/>
        </p:spPr>
        <p:txBody>
          <a:bodyPr wrap="square" lIns="0" tIns="0" rIns="0" bIns="0" rtlCol="0" anchor="t"/>
          <a:lstStyle/>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Character before gifting. Always.</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Love before words. Always.</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Humility before ministry. Always.</a:t>
            </a:r>
            <a:endParaRPr lang="en-US" sz="1400" dirty="0"/>
          </a:p>
          <a:p>
            <a:pPr algn="l" marL="342900" indent="-342900">
              <a:lnSpc>
                <a:spcPts val="2200"/>
              </a:lnSpc>
              <a:buSzPct val="100000"/>
              <a:buChar char="•"/>
            </a:pPr>
            <a:r>
              <a:rPr lang="en-US" sz="1400" dirty="0">
                <a:solidFill>
                  <a:srgbClr val="4C4C4D"/>
                </a:solidFill>
                <a:latin typeface="Heebo" pitchFamily="34" charset="0"/>
                <a:ea typeface="Heebo" pitchFamily="34" charset="-122"/>
                <a:cs typeface="Heebo" pitchFamily="34" charset="-120"/>
              </a:rPr>
              <a:t>The secret place before the public space. Always.</a:t>
            </a:r>
            <a:endParaRPr lang="en-US" sz="1400" dirty="0"/>
          </a:p>
        </p:txBody>
      </p:sp>
      <p:sp>
        <p:nvSpPr>
          <p:cNvPr id="6" name="Text 4"/>
          <p:cNvSpPr/>
          <p:nvPr/>
        </p:nvSpPr>
        <p:spPr>
          <a:xfrm>
            <a:off x="499121" y="3101572"/>
            <a:ext cx="3708715" cy="445621"/>
          </a:xfrm>
          <a:prstGeom prst="rect">
            <a:avLst/>
          </a:prstGeom>
          <a:noFill/>
          <a:ln/>
        </p:spPr>
        <p:txBody>
          <a:bodyPr wrap="none" lIns="0" tIns="0" rIns="0" bIns="0" rtlCol="0" anchor="t"/>
          <a:lstStyle/>
          <a:p>
            <a:pPr algn="l" indent="0" marL="0">
              <a:lnSpc>
                <a:spcPts val="3500"/>
              </a:lnSpc>
              <a:buNone/>
            </a:pPr>
            <a:r>
              <a:rPr lang="en-US" sz="2800" dirty="0">
                <a:solidFill>
                  <a:srgbClr val="152D47"/>
                </a:solidFill>
                <a:latin typeface="Crimson Pro Semi Bold" pitchFamily="34" charset="0"/>
                <a:ea typeface="Crimson Pro Semi Bold" pitchFamily="34" charset="-122"/>
                <a:cs typeface="Crimson Pro Semi Bold" pitchFamily="34" charset="-120"/>
              </a:rPr>
              <a:t>From the Fathers of Faith</a:t>
            </a:r>
            <a:endParaRPr lang="en-US" sz="2800" dirty="0"/>
          </a:p>
        </p:txBody>
      </p:sp>
      <p:sp>
        <p:nvSpPr>
          <p:cNvPr id="7" name="Text 5"/>
          <p:cNvSpPr/>
          <p:nvPr/>
        </p:nvSpPr>
        <p:spPr>
          <a:xfrm>
            <a:off x="766487" y="4015012"/>
            <a:ext cx="6506792" cy="570212"/>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Smith Wigglesworth: "God has a plan for every life, and when we yield ourselves to Him and His will, we are of the greatest importance to the Lord."</a:t>
            </a:r>
            <a:endParaRPr lang="en-US" sz="1400" dirty="0"/>
          </a:p>
        </p:txBody>
      </p:sp>
      <p:sp>
        <p:nvSpPr>
          <p:cNvPr id="8" name="Text 6"/>
          <p:cNvSpPr/>
          <p:nvPr/>
        </p:nvSpPr>
        <p:spPr>
          <a:xfrm>
            <a:off x="766487" y="4785709"/>
            <a:ext cx="6506792" cy="570212"/>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Andrew Murray: "God is ready to assume full responsibility for the life wholly yielded to Him."</a:t>
            </a:r>
            <a:endParaRPr lang="en-US" sz="1400" dirty="0"/>
          </a:p>
        </p:txBody>
      </p:sp>
      <p:sp>
        <p:nvSpPr>
          <p:cNvPr id="9" name="Text 7"/>
          <p:cNvSpPr/>
          <p:nvPr/>
        </p:nvSpPr>
        <p:spPr>
          <a:xfrm>
            <a:off x="766487" y="5556406"/>
            <a:ext cx="6506792" cy="570212"/>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Corrie ten Boom: "Every experience God gives us, every person He puts in our lives, is the perfect preparation for a future that only He can see."</a:t>
            </a:r>
            <a:endParaRPr lang="en-US" sz="1400" dirty="0"/>
          </a:p>
        </p:txBody>
      </p:sp>
      <p:sp>
        <p:nvSpPr>
          <p:cNvPr id="10" name="Shape 8"/>
          <p:cNvSpPr/>
          <p:nvPr/>
        </p:nvSpPr>
        <p:spPr>
          <a:xfrm>
            <a:off x="499121" y="3814527"/>
            <a:ext cx="24289" cy="2512576"/>
          </a:xfrm>
          <a:prstGeom prst="rect">
            <a:avLst/>
          </a:prstGeom>
          <a:solidFill>
            <a:srgbClr val="2150FE"/>
          </a:solidFill>
          <a:ln/>
        </p:spPr>
      </p:sp>
      <p:sp>
        <p:nvSpPr>
          <p:cNvPr id="11" name="Text 9"/>
          <p:cNvSpPr/>
          <p:nvPr/>
        </p:nvSpPr>
        <p:spPr>
          <a:xfrm>
            <a:off x="499121" y="6594437"/>
            <a:ext cx="4985962" cy="445621"/>
          </a:xfrm>
          <a:prstGeom prst="rect">
            <a:avLst/>
          </a:prstGeom>
          <a:noFill/>
          <a:ln/>
        </p:spPr>
        <p:txBody>
          <a:bodyPr wrap="none" lIns="0" tIns="0" rIns="0" bIns="0" rtlCol="0" anchor="t"/>
          <a:lstStyle/>
          <a:p>
            <a:pPr algn="l" indent="0" marL="0">
              <a:lnSpc>
                <a:spcPts val="3500"/>
              </a:lnSpc>
              <a:buNone/>
            </a:pPr>
            <a:r>
              <a:rPr lang="en-US" sz="2800" dirty="0">
                <a:solidFill>
                  <a:srgbClr val="152D47"/>
                </a:solidFill>
                <a:latin typeface="Crimson Pro Semi Bold" pitchFamily="34" charset="0"/>
                <a:ea typeface="Crimson Pro Semi Bold" pitchFamily="34" charset="-122"/>
                <a:cs typeface="Crimson Pro Semi Bold" pitchFamily="34" charset="-120"/>
              </a:rPr>
              <a:t>COMMISSIONING BENEDICTION</a:t>
            </a:r>
            <a:endParaRPr lang="en-US" sz="2800" dirty="0"/>
          </a:p>
        </p:txBody>
      </p:sp>
      <p:sp>
        <p:nvSpPr>
          <p:cNvPr id="12" name="Text 10"/>
          <p:cNvSpPr/>
          <p:nvPr/>
        </p:nvSpPr>
        <p:spPr>
          <a:xfrm>
            <a:off x="499121" y="7307392"/>
            <a:ext cx="6774158" cy="285106"/>
          </a:xfrm>
          <a:prstGeom prst="rect">
            <a:avLst/>
          </a:prstGeom>
          <a:noFill/>
          <a:ln/>
        </p:spPr>
        <p:txBody>
          <a:bodyPr wrap="non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Numbers 6:24-26 (NKJV)</a:t>
            </a:r>
            <a:endParaRPr lang="en-US" sz="1400" dirty="0"/>
          </a:p>
        </p:txBody>
      </p:sp>
      <p:sp>
        <p:nvSpPr>
          <p:cNvPr id="13" name="Text 11"/>
          <p:cNvSpPr/>
          <p:nvPr/>
        </p:nvSpPr>
        <p:spPr>
          <a:xfrm>
            <a:off x="766487" y="7993468"/>
            <a:ext cx="6506792" cy="570212"/>
          </a:xfrm>
          <a:prstGeom prst="rect">
            <a:avLst/>
          </a:prstGeom>
          <a:noFill/>
          <a:ln/>
        </p:spPr>
        <p:txBody>
          <a:bodyPr wrap="square" lIns="0" tIns="0" rIns="0" bIns="0" rtlCol="0" anchor="t"/>
          <a:lstStyle/>
          <a:p>
            <a:pPr algn="l" indent="0" marL="0">
              <a:lnSpc>
                <a:spcPts val="2200"/>
              </a:lnSpc>
              <a:buNone/>
            </a:pPr>
            <a:r>
              <a:rPr lang="en-US" sz="1400" i="1" dirty="0">
                <a:solidFill>
                  <a:srgbClr val="4C4C4D"/>
                </a:solidFill>
                <a:latin typeface="Heebo" pitchFamily="34" charset="0"/>
                <a:ea typeface="Heebo" pitchFamily="34" charset="-122"/>
                <a:cs typeface="Heebo" pitchFamily="34" charset="-120"/>
              </a:rPr>
              <a:t>"The Lord bless you and keep you; the Lord make His face shine upon you, and be gracious to you; the Lord lift up His countenance upon you, and give you peace."</a:t>
            </a:r>
            <a:endParaRPr lang="en-US" sz="1400" dirty="0"/>
          </a:p>
        </p:txBody>
      </p:sp>
      <p:sp>
        <p:nvSpPr>
          <p:cNvPr id="14" name="Shape 12"/>
          <p:cNvSpPr/>
          <p:nvPr/>
        </p:nvSpPr>
        <p:spPr>
          <a:xfrm>
            <a:off x="499121" y="7792983"/>
            <a:ext cx="24289" cy="971182"/>
          </a:xfrm>
          <a:prstGeom prst="rect">
            <a:avLst/>
          </a:prstGeom>
          <a:solidFill>
            <a:srgbClr val="2150FE"/>
          </a:solidFill>
          <a:ln/>
        </p:spPr>
      </p:sp>
      <p:sp>
        <p:nvSpPr>
          <p:cNvPr id="15" name="Text 13"/>
          <p:cNvSpPr/>
          <p:nvPr/>
        </p:nvSpPr>
        <p:spPr>
          <a:xfrm>
            <a:off x="499121" y="8964650"/>
            <a:ext cx="6774158" cy="570212"/>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Go in the peace and power of the Holy Spirit, beloved. The Father's voice goes with you.</a:t>
            </a:r>
            <a:endParaRPr lang="en-US"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2" name="Shape 0"/>
          <p:cNvSpPr/>
          <p:nvPr/>
        </p:nvSpPr>
        <p:spPr>
          <a:xfrm>
            <a:off x="499121" y="490714"/>
            <a:ext cx="1475921" cy="199916"/>
          </a:xfrm>
          <a:prstGeom prst="roundRect">
            <a:avLst>
              <a:gd name="adj" fmla="val 6955"/>
            </a:avLst>
          </a:prstGeom>
          <a:noFill/>
          <a:ln w="4048">
            <a:solidFill>
              <a:srgbClr val="2150FE"/>
            </a:solidFill>
            <a:prstDash val="solid"/>
          </a:ln>
        </p:spPr>
      </p:sp>
      <p:sp>
        <p:nvSpPr>
          <p:cNvPr id="3" name="Text 1"/>
          <p:cNvSpPr/>
          <p:nvPr/>
        </p:nvSpPr>
        <p:spPr>
          <a:xfrm>
            <a:off x="572683" y="529483"/>
            <a:ext cx="1328797" cy="122378"/>
          </a:xfrm>
          <a:prstGeom prst="rect">
            <a:avLst/>
          </a:prstGeom>
          <a:noFill/>
          <a:ln/>
        </p:spPr>
        <p:txBody>
          <a:bodyPr wrap="none" lIns="0" tIns="0" rIns="0" bIns="0" rtlCol="0" anchor="t"/>
          <a:lstStyle/>
          <a:p>
            <a:pPr algn="l" indent="0" marL="0">
              <a:lnSpc>
                <a:spcPts val="950"/>
              </a:lnSpc>
              <a:buNone/>
            </a:pPr>
            <a:r>
              <a:rPr lang="en-US" sz="700" dirty="0">
                <a:solidFill>
                  <a:srgbClr val="2150FE"/>
                </a:solidFill>
                <a:latin typeface="Heebo" pitchFamily="34" charset="0"/>
                <a:ea typeface="Heebo" pitchFamily="34" charset="-122"/>
                <a:cs typeface="Heebo" pitchFamily="34" charset="-120"/>
              </a:rPr>
              <a:t>STUDENT MANUAL — JOURNAL</a:t>
            </a:r>
            <a:endParaRPr lang="en-US" sz="700" dirty="0"/>
          </a:p>
        </p:txBody>
      </p:sp>
      <p:sp>
        <p:nvSpPr>
          <p:cNvPr id="4" name="Text 2"/>
          <p:cNvSpPr/>
          <p:nvPr/>
        </p:nvSpPr>
        <p:spPr>
          <a:xfrm>
            <a:off x="499121" y="720734"/>
            <a:ext cx="2092691" cy="217245"/>
          </a:xfrm>
          <a:prstGeom prst="rect">
            <a:avLst/>
          </a:prstGeom>
          <a:noFill/>
          <a:ln/>
        </p:spPr>
        <p:txBody>
          <a:bodyPr wrap="none" lIns="0" tIns="0" rIns="0" bIns="0" rtlCol="0" anchor="t"/>
          <a:lstStyle/>
          <a:p>
            <a:pPr algn="l" indent="0" marL="0">
              <a:lnSpc>
                <a:spcPts val="1700"/>
              </a:lnSpc>
              <a:buNone/>
            </a:pPr>
            <a:r>
              <a:rPr lang="en-US" sz="1350" b="1" u="sng" dirty="0">
                <a:solidFill>
                  <a:srgbClr val="152D47"/>
                </a:solidFill>
                <a:latin typeface="Crimson Pro Semi Bold" pitchFamily="34" charset="0"/>
                <a:ea typeface="Crimson Pro Semi Bold" pitchFamily="34" charset="-122"/>
                <a:cs typeface="Crimson Pro Semi Bold" pitchFamily="34" charset="-120"/>
              </a:rPr>
              <a:t>PERSONAL JOURNAL PAGES</a:t>
            </a:r>
            <a:endParaRPr lang="en-US" sz="1350" dirty="0"/>
          </a:p>
        </p:txBody>
      </p:sp>
      <p:sp>
        <p:nvSpPr>
          <p:cNvPr id="5" name="Text 3"/>
          <p:cNvSpPr/>
          <p:nvPr/>
        </p:nvSpPr>
        <p:spPr>
          <a:xfrm>
            <a:off x="499121" y="1050933"/>
            <a:ext cx="6774158" cy="152925"/>
          </a:xfrm>
          <a:prstGeom prst="rect">
            <a:avLst/>
          </a:prstGeom>
          <a:noFill/>
          <a:ln/>
        </p:spPr>
        <p:txBody>
          <a:bodyPr wrap="none" lIns="0" tIns="0" rIns="0" bIns="0" rtlCol="0" anchor="t"/>
          <a:lstStyle/>
          <a:p>
            <a:pPr algn="l" indent="0" marL="0">
              <a:lnSpc>
                <a:spcPts val="1200"/>
              </a:lnSpc>
              <a:buNone/>
            </a:pPr>
            <a:r>
              <a:rPr lang="en-US" sz="900" b="1" dirty="0">
                <a:solidFill>
                  <a:srgbClr val="4C4C4D"/>
                </a:solidFill>
                <a:latin typeface="Heebo" pitchFamily="34" charset="0"/>
                <a:ea typeface="Heebo" pitchFamily="34" charset="-122"/>
                <a:cs typeface="Heebo" pitchFamily="34" charset="-120"/>
              </a:rPr>
              <a:t>Date:</a:t>
            </a:r>
            <a:pPr algn="l" indent="0" marL="0">
              <a:lnSpc>
                <a:spcPts val="1200"/>
              </a:lnSpc>
              <a:buNone/>
            </a:pPr>
            <a:r>
              <a:rPr lang="en-US" sz="900" dirty="0">
                <a:solidFill>
                  <a:srgbClr val="4C4C4D"/>
                </a:solidFill>
                <a:latin typeface="Heebo" pitchFamily="34" charset="0"/>
                <a:ea typeface="Heebo" pitchFamily="34" charset="-122"/>
                <a:cs typeface="Heebo" pitchFamily="34" charset="-120"/>
              </a:rPr>
              <a:t> ___________________________</a:t>
            </a:r>
            <a:endParaRPr lang="en-US" sz="900" dirty="0"/>
          </a:p>
        </p:txBody>
      </p:sp>
      <p:sp>
        <p:nvSpPr>
          <p:cNvPr id="6" name="Shape 4"/>
          <p:cNvSpPr/>
          <p:nvPr/>
        </p:nvSpPr>
        <p:spPr>
          <a:xfrm>
            <a:off x="499121" y="1346410"/>
            <a:ext cx="6774158" cy="18467"/>
          </a:xfrm>
          <a:prstGeom prst="rect">
            <a:avLst/>
          </a:prstGeom>
          <a:solidFill>
            <a:srgbClr val="4C4C4D">
              <a:alpha val="50000"/>
            </a:srgbClr>
          </a:solidFill>
          <a:ln/>
        </p:spPr>
      </p:sp>
      <p:sp>
        <p:nvSpPr>
          <p:cNvPr id="7" name="Text 5"/>
          <p:cNvSpPr/>
          <p:nvPr/>
        </p:nvSpPr>
        <p:spPr>
          <a:xfrm>
            <a:off x="499121" y="1449500"/>
            <a:ext cx="6774158" cy="152925"/>
          </a:xfrm>
          <a:prstGeom prst="rect">
            <a:avLst/>
          </a:prstGeom>
          <a:noFill/>
          <a:ln/>
        </p:spPr>
        <p:txBody>
          <a:bodyPr wrap="none" lIns="0" tIns="0" rIns="0" bIns="0" rtlCol="0" anchor="t"/>
          <a:lstStyle/>
          <a:p>
            <a:pPr algn="l" indent="0" marL="0">
              <a:lnSpc>
                <a:spcPts val="1200"/>
              </a:lnSpc>
              <a:buNone/>
            </a:pPr>
            <a:r>
              <a:rPr lang="en-US" sz="900" b="1" dirty="0">
                <a:solidFill>
                  <a:srgbClr val="4C4C4D"/>
                </a:solidFill>
                <a:latin typeface="Heebo" pitchFamily="34" charset="0"/>
                <a:ea typeface="Heebo" pitchFamily="34" charset="-122"/>
                <a:cs typeface="Heebo" pitchFamily="34" charset="-120"/>
              </a:rPr>
              <a:t>What I heard from the Lord today:</a:t>
            </a:r>
            <a:endParaRPr lang="en-US" sz="900" dirty="0"/>
          </a:p>
        </p:txBody>
      </p:sp>
      <p:sp>
        <p:nvSpPr>
          <p:cNvPr id="8" name="Text 6"/>
          <p:cNvSpPr/>
          <p:nvPr/>
        </p:nvSpPr>
        <p:spPr>
          <a:xfrm>
            <a:off x="499121" y="1687109"/>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9" name="Text 7"/>
          <p:cNvSpPr/>
          <p:nvPr/>
        </p:nvSpPr>
        <p:spPr>
          <a:xfrm>
            <a:off x="499121" y="2077644"/>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10" name="Text 8"/>
          <p:cNvSpPr/>
          <p:nvPr/>
        </p:nvSpPr>
        <p:spPr>
          <a:xfrm>
            <a:off x="499121" y="2468179"/>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11" name="Text 9"/>
          <p:cNvSpPr/>
          <p:nvPr/>
        </p:nvSpPr>
        <p:spPr>
          <a:xfrm>
            <a:off x="499121" y="2858713"/>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12" name="Shape 10"/>
          <p:cNvSpPr/>
          <p:nvPr/>
        </p:nvSpPr>
        <p:spPr>
          <a:xfrm>
            <a:off x="499121" y="3307115"/>
            <a:ext cx="6774158" cy="18467"/>
          </a:xfrm>
          <a:prstGeom prst="rect">
            <a:avLst/>
          </a:prstGeom>
          <a:solidFill>
            <a:srgbClr val="4C4C4D">
              <a:alpha val="50000"/>
            </a:srgbClr>
          </a:solidFill>
          <a:ln/>
        </p:spPr>
      </p:sp>
      <p:sp>
        <p:nvSpPr>
          <p:cNvPr id="13" name="Text 11"/>
          <p:cNvSpPr/>
          <p:nvPr/>
        </p:nvSpPr>
        <p:spPr>
          <a:xfrm>
            <a:off x="499121" y="3410205"/>
            <a:ext cx="6774158" cy="152925"/>
          </a:xfrm>
          <a:prstGeom prst="rect">
            <a:avLst/>
          </a:prstGeom>
          <a:noFill/>
          <a:ln/>
        </p:spPr>
        <p:txBody>
          <a:bodyPr wrap="none" lIns="0" tIns="0" rIns="0" bIns="0" rtlCol="0" anchor="t"/>
          <a:lstStyle/>
          <a:p>
            <a:pPr algn="l" indent="0" marL="0">
              <a:lnSpc>
                <a:spcPts val="1200"/>
              </a:lnSpc>
              <a:buNone/>
            </a:pPr>
            <a:r>
              <a:rPr lang="en-US" sz="900" b="1" dirty="0">
                <a:solidFill>
                  <a:srgbClr val="4C4C4D"/>
                </a:solidFill>
                <a:latin typeface="Heebo" pitchFamily="34" charset="0"/>
                <a:ea typeface="Heebo" pitchFamily="34" charset="-122"/>
                <a:cs typeface="Heebo" pitchFamily="34" charset="-120"/>
              </a:rPr>
              <a:t>Scriptures the Holy Spirit highlighted:</a:t>
            </a:r>
            <a:endParaRPr lang="en-US" sz="900" dirty="0"/>
          </a:p>
        </p:txBody>
      </p:sp>
      <p:sp>
        <p:nvSpPr>
          <p:cNvPr id="14" name="Text 12"/>
          <p:cNvSpPr/>
          <p:nvPr/>
        </p:nvSpPr>
        <p:spPr>
          <a:xfrm>
            <a:off x="499121" y="3647814"/>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15" name="Text 13"/>
          <p:cNvSpPr/>
          <p:nvPr/>
        </p:nvSpPr>
        <p:spPr>
          <a:xfrm>
            <a:off x="499121" y="4038349"/>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16" name="Text 14"/>
          <p:cNvSpPr/>
          <p:nvPr/>
        </p:nvSpPr>
        <p:spPr>
          <a:xfrm>
            <a:off x="499121" y="4428884"/>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17" name="Text 15"/>
          <p:cNvSpPr/>
          <p:nvPr/>
        </p:nvSpPr>
        <p:spPr>
          <a:xfrm>
            <a:off x="499121" y="4819418"/>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18" name="Shape 16"/>
          <p:cNvSpPr/>
          <p:nvPr/>
        </p:nvSpPr>
        <p:spPr>
          <a:xfrm>
            <a:off x="499121" y="5267820"/>
            <a:ext cx="6774158" cy="18467"/>
          </a:xfrm>
          <a:prstGeom prst="rect">
            <a:avLst/>
          </a:prstGeom>
          <a:solidFill>
            <a:srgbClr val="4C4C4D">
              <a:alpha val="50000"/>
            </a:srgbClr>
          </a:solidFill>
          <a:ln/>
        </p:spPr>
      </p:sp>
      <p:sp>
        <p:nvSpPr>
          <p:cNvPr id="19" name="Text 17"/>
          <p:cNvSpPr/>
          <p:nvPr/>
        </p:nvSpPr>
        <p:spPr>
          <a:xfrm>
            <a:off x="499121" y="5370910"/>
            <a:ext cx="6774158" cy="152925"/>
          </a:xfrm>
          <a:prstGeom prst="rect">
            <a:avLst/>
          </a:prstGeom>
          <a:noFill/>
          <a:ln/>
        </p:spPr>
        <p:txBody>
          <a:bodyPr wrap="none" lIns="0" tIns="0" rIns="0" bIns="0" rtlCol="0" anchor="t"/>
          <a:lstStyle/>
          <a:p>
            <a:pPr algn="l" indent="0" marL="0">
              <a:lnSpc>
                <a:spcPts val="1200"/>
              </a:lnSpc>
              <a:buNone/>
            </a:pPr>
            <a:r>
              <a:rPr lang="en-US" sz="900" b="1" dirty="0">
                <a:solidFill>
                  <a:srgbClr val="4C4C4D"/>
                </a:solidFill>
                <a:latin typeface="Heebo" pitchFamily="34" charset="0"/>
                <a:ea typeface="Heebo" pitchFamily="34" charset="-122"/>
                <a:cs typeface="Heebo" pitchFamily="34" charset="-120"/>
              </a:rPr>
              <a:t>Areas of growth the Father is inviting me into:</a:t>
            </a:r>
            <a:endParaRPr lang="en-US" sz="900" dirty="0"/>
          </a:p>
        </p:txBody>
      </p:sp>
      <p:sp>
        <p:nvSpPr>
          <p:cNvPr id="20" name="Text 18"/>
          <p:cNvSpPr/>
          <p:nvPr/>
        </p:nvSpPr>
        <p:spPr>
          <a:xfrm>
            <a:off x="499121" y="5608519"/>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21" name="Text 19"/>
          <p:cNvSpPr/>
          <p:nvPr/>
        </p:nvSpPr>
        <p:spPr>
          <a:xfrm>
            <a:off x="499121" y="5999054"/>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22" name="Text 20"/>
          <p:cNvSpPr/>
          <p:nvPr/>
        </p:nvSpPr>
        <p:spPr>
          <a:xfrm>
            <a:off x="499121" y="6389588"/>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23" name="Text 21"/>
          <p:cNvSpPr/>
          <p:nvPr/>
        </p:nvSpPr>
        <p:spPr>
          <a:xfrm>
            <a:off x="499121" y="6780123"/>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24" name="Shape 22"/>
          <p:cNvSpPr/>
          <p:nvPr/>
        </p:nvSpPr>
        <p:spPr>
          <a:xfrm>
            <a:off x="499121" y="7228525"/>
            <a:ext cx="6774158" cy="18467"/>
          </a:xfrm>
          <a:prstGeom prst="rect">
            <a:avLst/>
          </a:prstGeom>
          <a:solidFill>
            <a:srgbClr val="4C4C4D">
              <a:alpha val="50000"/>
            </a:srgbClr>
          </a:solidFill>
          <a:ln/>
        </p:spPr>
      </p:sp>
      <p:sp>
        <p:nvSpPr>
          <p:cNvPr id="25" name="Text 23"/>
          <p:cNvSpPr/>
          <p:nvPr/>
        </p:nvSpPr>
        <p:spPr>
          <a:xfrm>
            <a:off x="499121" y="7331615"/>
            <a:ext cx="6774158" cy="152925"/>
          </a:xfrm>
          <a:prstGeom prst="rect">
            <a:avLst/>
          </a:prstGeom>
          <a:noFill/>
          <a:ln/>
        </p:spPr>
        <p:txBody>
          <a:bodyPr wrap="none" lIns="0" tIns="0" rIns="0" bIns="0" rtlCol="0" anchor="t"/>
          <a:lstStyle/>
          <a:p>
            <a:pPr algn="l" indent="0" marL="0">
              <a:lnSpc>
                <a:spcPts val="1200"/>
              </a:lnSpc>
              <a:buNone/>
            </a:pPr>
            <a:r>
              <a:rPr lang="en-US" sz="900" b="1" dirty="0">
                <a:solidFill>
                  <a:srgbClr val="4C4C4D"/>
                </a:solidFill>
                <a:latin typeface="Heebo" pitchFamily="34" charset="0"/>
                <a:ea typeface="Heebo" pitchFamily="34" charset="-122"/>
                <a:cs typeface="Heebo" pitchFamily="34" charset="-120"/>
              </a:rPr>
              <a:t>People I am praying for and words I am stewarding:</a:t>
            </a:r>
            <a:endParaRPr lang="en-US" sz="900" dirty="0"/>
          </a:p>
        </p:txBody>
      </p:sp>
      <p:sp>
        <p:nvSpPr>
          <p:cNvPr id="26" name="Text 24"/>
          <p:cNvSpPr/>
          <p:nvPr/>
        </p:nvSpPr>
        <p:spPr>
          <a:xfrm>
            <a:off x="499121" y="7569224"/>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27" name="Text 25"/>
          <p:cNvSpPr/>
          <p:nvPr/>
        </p:nvSpPr>
        <p:spPr>
          <a:xfrm>
            <a:off x="499121" y="7959759"/>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28" name="Text 26"/>
          <p:cNvSpPr/>
          <p:nvPr/>
        </p:nvSpPr>
        <p:spPr>
          <a:xfrm>
            <a:off x="499121" y="8350293"/>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29" name="Text 27"/>
          <p:cNvSpPr/>
          <p:nvPr/>
        </p:nvSpPr>
        <p:spPr>
          <a:xfrm>
            <a:off x="499121" y="8740828"/>
            <a:ext cx="6774158" cy="305850"/>
          </a:xfrm>
          <a:prstGeom prst="rect">
            <a:avLst/>
          </a:prstGeom>
          <a:noFill/>
          <a:ln/>
        </p:spPr>
        <p:txBody>
          <a:bodyPr wrap="square" lIns="0" tIns="0" rIns="0" bIns="0" rtlCol="0" anchor="t"/>
          <a:lstStyle/>
          <a:p>
            <a:pPr algn="l" indent="0" marL="0">
              <a:lnSpc>
                <a:spcPts val="1200"/>
              </a:lnSpc>
              <a:buNone/>
            </a:pPr>
            <a:endParaRPr lang="en-US" sz="900" dirty="0"/>
          </a:p>
        </p:txBody>
      </p:sp>
      <p:sp>
        <p:nvSpPr>
          <p:cNvPr id="30" name="Shape 28"/>
          <p:cNvSpPr/>
          <p:nvPr/>
        </p:nvSpPr>
        <p:spPr>
          <a:xfrm>
            <a:off x="499121" y="9189230"/>
            <a:ext cx="6774158" cy="18467"/>
          </a:xfrm>
          <a:prstGeom prst="rect">
            <a:avLst/>
          </a:prstGeom>
          <a:solidFill>
            <a:srgbClr val="4C4C4D">
              <a:alpha val="50000"/>
            </a:srgbClr>
          </a:solidFill>
          <a:ln/>
        </p:spPr>
      </p:sp>
      <p:sp>
        <p:nvSpPr>
          <p:cNvPr id="31" name="Text 29"/>
          <p:cNvSpPr/>
          <p:nvPr/>
        </p:nvSpPr>
        <p:spPr>
          <a:xfrm>
            <a:off x="499121" y="9292320"/>
            <a:ext cx="6774158" cy="152925"/>
          </a:xfrm>
          <a:prstGeom prst="rect">
            <a:avLst/>
          </a:prstGeom>
          <a:noFill/>
          <a:ln/>
        </p:spPr>
        <p:txBody>
          <a:bodyPr wrap="none" lIns="0" tIns="0" rIns="0" bIns="0" rtlCol="0" anchor="t"/>
          <a:lstStyle/>
          <a:p>
            <a:pPr algn="l" indent="0" marL="0">
              <a:lnSpc>
                <a:spcPts val="1200"/>
              </a:lnSpc>
              <a:buNone/>
            </a:pPr>
            <a:r>
              <a:rPr lang="en-US" sz="900" i="1" dirty="0">
                <a:solidFill>
                  <a:srgbClr val="4C4C4D"/>
                </a:solidFill>
                <a:latin typeface="Heebo" pitchFamily="34" charset="0"/>
                <a:ea typeface="Heebo" pitchFamily="34" charset="-122"/>
                <a:cs typeface="Heebo" pitchFamily="34" charset="-120"/>
              </a:rPr>
              <a:t>"He who calls you is faithful, who also will do it."</a:t>
            </a:r>
            <a:pPr algn="l" indent="0" marL="0">
              <a:lnSpc>
                <a:spcPts val="1200"/>
              </a:lnSpc>
              <a:buNone/>
            </a:pPr>
            <a:r>
              <a:rPr lang="en-US" sz="900" dirty="0">
                <a:solidFill>
                  <a:srgbClr val="4C4C4D"/>
                </a:solidFill>
                <a:latin typeface="Heebo" pitchFamily="34" charset="0"/>
                <a:ea typeface="Heebo" pitchFamily="34" charset="-122"/>
                <a:cs typeface="Heebo" pitchFamily="34" charset="-120"/>
              </a:rPr>
              <a:t> — 1 Thessalonians 5:24</a:t>
            </a:r>
            <a:endParaRPr lang="en-US" sz="9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spTree>
      <p:nvGrpSpPr>
        <p:cNvPr id="1" name=""/>
        <p:cNvGrpSpPr/>
        <p:nvPr/>
      </p:nvGrpSpPr>
      <p:grpSpPr>
        <a:xfrm>
          <a:off x="0" y="0"/>
          <a:ext cx="0" cy="0"/>
          <a:chOff x="0" y="0"/>
          <a:chExt cx="0" cy="0"/>
        </a:xfrm>
      </p:grpSpPr>
      <p:sp>
        <p:nvSpPr>
          <p:cNvPr id="2" name="Text 0"/>
          <p:cNvSpPr/>
          <p:nvPr/>
        </p:nvSpPr>
        <p:spPr>
          <a:xfrm>
            <a:off x="499121" y="490714"/>
            <a:ext cx="3638316" cy="389902"/>
          </a:xfrm>
          <a:prstGeom prst="rect">
            <a:avLst/>
          </a:prstGeom>
          <a:noFill/>
          <a:ln/>
        </p:spPr>
        <p:txBody>
          <a:bodyPr wrap="none" lIns="0" tIns="0" rIns="0" bIns="0" rtlCol="0" anchor="t"/>
          <a:lstStyle/>
          <a:p>
            <a:pPr algn="l" indent="0" marL="0">
              <a:lnSpc>
                <a:spcPts val="3050"/>
              </a:lnSpc>
              <a:buNone/>
            </a:pPr>
            <a:r>
              <a:rPr lang="en-US" sz="2450" dirty="0">
                <a:solidFill>
                  <a:srgbClr val="152D47"/>
                </a:solidFill>
                <a:latin typeface="Crimson Pro Semi Bold" pitchFamily="34" charset="0"/>
                <a:ea typeface="Crimson Pro Semi Bold" pitchFamily="34" charset="-122"/>
                <a:cs typeface="Crimson Pro Semi Bold" pitchFamily="34" charset="-120"/>
              </a:rPr>
              <a:t>A Letter to You, Child of God</a:t>
            </a:r>
            <a:endParaRPr lang="en-US" sz="2450" dirty="0"/>
          </a:p>
        </p:txBody>
      </p:sp>
      <p:sp>
        <p:nvSpPr>
          <p:cNvPr id="3" name="Text 1"/>
          <p:cNvSpPr/>
          <p:nvPr/>
        </p:nvSpPr>
        <p:spPr>
          <a:xfrm>
            <a:off x="499121" y="915527"/>
            <a:ext cx="1559793" cy="194919"/>
          </a:xfrm>
          <a:prstGeom prst="rect">
            <a:avLst/>
          </a:prstGeom>
          <a:noFill/>
          <a:ln/>
        </p:spPr>
        <p:txBody>
          <a:bodyPr wrap="non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Dear one,</a:t>
            </a:r>
            <a:endParaRPr lang="en-US" sz="1200" dirty="0"/>
          </a:p>
        </p:txBody>
      </p:sp>
      <p:sp>
        <p:nvSpPr>
          <p:cNvPr id="4" name="Text 2"/>
          <p:cNvSpPr/>
          <p:nvPr/>
        </p:nvSpPr>
        <p:spPr>
          <a:xfrm>
            <a:off x="499121" y="1145357"/>
            <a:ext cx="6774158" cy="389839"/>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The Spirit is stirring in you and you are not imagining it. You stand in a long line of saints who carried this same fire.</a:t>
            </a:r>
            <a:endParaRPr lang="en-US" sz="1200" dirty="0"/>
          </a:p>
        </p:txBody>
      </p:sp>
      <p:sp>
        <p:nvSpPr>
          <p:cNvPr id="5" name="Text 3"/>
          <p:cNvSpPr/>
          <p:nvPr/>
        </p:nvSpPr>
        <p:spPr>
          <a:xfrm>
            <a:off x="499121" y="1570107"/>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Irenaeus testified that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"many brethren in the Church have prophetic gifts, and through the Spirit bring to light the hidden things of men and declare the mysteries of God."</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This was the normal life of the early Church. It is your inheritance too.</a:t>
            </a:r>
            <a:endParaRPr lang="en-US" sz="1200" dirty="0"/>
          </a:p>
        </p:txBody>
      </p:sp>
      <p:sp>
        <p:nvSpPr>
          <p:cNvPr id="6" name="Text 4"/>
          <p:cNvSpPr/>
          <p:nvPr/>
        </p:nvSpPr>
        <p:spPr>
          <a:xfrm>
            <a:off x="499121" y="2189776"/>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Chrysostom taught that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"prophecy is not merely the telling of things to come, but also the revealing of things present — things hidden from men, disclosed."</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Sometimes God gives you eyes to see what no one else can see. That is His gift working in you.</a:t>
            </a:r>
            <a:endParaRPr lang="en-US" sz="1200" dirty="0"/>
          </a:p>
        </p:txBody>
      </p:sp>
      <p:sp>
        <p:nvSpPr>
          <p:cNvPr id="7" name="Text 5"/>
          <p:cNvSpPr/>
          <p:nvPr/>
        </p:nvSpPr>
        <p:spPr>
          <a:xfrm>
            <a:off x="499121" y="2809446"/>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Gregory the Great said,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"The Spirit of prophecy does not always illuminate the minds of the prophets. As the Holy Spirit breathes where He wills, so He illumines when He wills."</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The quiet days do not mean He has left you. His timing is perfect.</a:t>
            </a:r>
            <a:endParaRPr lang="en-US" sz="1200" dirty="0"/>
          </a:p>
        </p:txBody>
      </p:sp>
      <p:sp>
        <p:nvSpPr>
          <p:cNvPr id="8" name="Text 6"/>
          <p:cNvSpPr/>
          <p:nvPr/>
        </p:nvSpPr>
        <p:spPr>
          <a:xfrm>
            <a:off x="499121" y="3429115"/>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This gift flows through you but it is not for you alone. Catherine of Siena heard the Father say,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"I will send them the spirit of prophecy, not for their own consolation only, but for the building up of the body of My Church, for the good of souls."</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You are a vessel carrying living water to thirsty people.</a:t>
            </a:r>
            <a:endParaRPr lang="en-US" sz="1200" dirty="0"/>
          </a:p>
        </p:txBody>
      </p:sp>
      <p:sp>
        <p:nvSpPr>
          <p:cNvPr id="9" name="Text 7"/>
          <p:cNvSpPr/>
          <p:nvPr/>
        </p:nvSpPr>
        <p:spPr>
          <a:xfrm>
            <a:off x="499121" y="4048784"/>
            <a:ext cx="6774158" cy="77967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Hildegard of Bingen, one of the most powerful prophetic voices in history, called herself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"a poor little figure of a woman"</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and said,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"The words I speak are not my own. I merely recount what I received in a heavenly vision."</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Heaven poured through her because she stayed low. God does not need your strength. He needs your surrender.</a:t>
            </a:r>
            <a:endParaRPr lang="en-US" sz="1200" dirty="0"/>
          </a:p>
        </p:txBody>
      </p:sp>
      <p:sp>
        <p:nvSpPr>
          <p:cNvPr id="10" name="Text 8"/>
          <p:cNvSpPr/>
          <p:nvPr/>
        </p:nvSpPr>
        <p:spPr>
          <a:xfrm>
            <a:off x="499121" y="4863373"/>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Teresa of Ávila knew visions and locutions firsthand and left us this anchor: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"The true test of any prophecy or revelation is whether it leads the soul to greater humility, greater obedience, and greater charity."</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If it makes you more like Jesus, receive it and walk in it boldly.</a:t>
            </a:r>
            <a:endParaRPr lang="en-US" sz="1200" dirty="0"/>
          </a:p>
        </p:txBody>
      </p:sp>
      <p:sp>
        <p:nvSpPr>
          <p:cNvPr id="11" name="Text 9"/>
          <p:cNvSpPr/>
          <p:nvPr/>
        </p:nvSpPr>
        <p:spPr>
          <a:xfrm>
            <a:off x="499121" y="5483042"/>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Thomas Aquinas bowed before this truth: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"The prophet's mind is moved by the Holy Spirit as an instrument by its principal cause, enlightened by God to know things that surpass natural knowledge."</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You do not need to be clever. You need only a yielded heart. He does the rest.</a:t>
            </a:r>
            <a:endParaRPr lang="en-US" sz="1200" dirty="0"/>
          </a:p>
        </p:txBody>
      </p:sp>
      <p:sp>
        <p:nvSpPr>
          <p:cNvPr id="12" name="Text 10"/>
          <p:cNvSpPr/>
          <p:nvPr/>
        </p:nvSpPr>
        <p:spPr>
          <a:xfrm>
            <a:off x="499121" y="6102712"/>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John of the Cross warned lovingly: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"God gives visions, revelations, and locutions for the purpose of teaching the soul, but the soul must not dwell on their outward form — seek only the spirit and the fruit they bear."</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Chase the fruit, not the feeling. Chase His face, not just His hand.</a:t>
            </a:r>
            <a:endParaRPr lang="en-US" sz="1200" dirty="0"/>
          </a:p>
        </p:txBody>
      </p:sp>
      <p:sp>
        <p:nvSpPr>
          <p:cNvPr id="13" name="Text 11"/>
          <p:cNvSpPr/>
          <p:nvPr/>
        </p:nvSpPr>
        <p:spPr>
          <a:xfrm>
            <a:off x="499121" y="6722381"/>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Abba Antony said,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"Through love the Spirit grants what is needed — at times a word of knowledge, at times a word of prophecy — always for the building up of the brethren."</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Love is the soil. Prophecy is the seed. Edification is the harvest.</a:t>
            </a:r>
            <a:endParaRPr lang="en-US" sz="1200" dirty="0"/>
          </a:p>
        </p:txBody>
      </p:sp>
      <p:sp>
        <p:nvSpPr>
          <p:cNvPr id="14" name="Text 12"/>
          <p:cNvSpPr/>
          <p:nvPr/>
        </p:nvSpPr>
        <p:spPr>
          <a:xfrm>
            <a:off x="499121" y="7342050"/>
            <a:ext cx="6774158" cy="584758"/>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Basil the Great reminds you of what is yours right now: </a:t>
            </a:r>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"Through the Holy Spirit comes our restoration to paradise, our confidence in prayer, and the distribution of spiritual gifts — one receives the word of wisdom, another the gift of prophecy."</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It is yours because He is generous.</a:t>
            </a:r>
            <a:endParaRPr lang="en-US" sz="1200" dirty="0"/>
          </a:p>
        </p:txBody>
      </p:sp>
      <p:sp>
        <p:nvSpPr>
          <p:cNvPr id="15" name="Text 13"/>
          <p:cNvSpPr/>
          <p:nvPr/>
        </p:nvSpPr>
        <p:spPr>
          <a:xfrm>
            <a:off x="499121" y="7961719"/>
            <a:ext cx="3488345" cy="194919"/>
          </a:xfrm>
          <a:prstGeom prst="rect">
            <a:avLst/>
          </a:prstGeom>
          <a:noFill/>
          <a:ln/>
        </p:spPr>
        <p:txBody>
          <a:bodyPr wrap="non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Be humble. Be faithful. Be loving. Be patient. Be brave.</a:t>
            </a:r>
            <a:endParaRPr lang="en-US" sz="1200" dirty="0"/>
          </a:p>
        </p:txBody>
      </p:sp>
      <p:sp>
        <p:nvSpPr>
          <p:cNvPr id="16" name="Text 14"/>
          <p:cNvSpPr/>
          <p:nvPr/>
        </p:nvSpPr>
        <p:spPr>
          <a:xfrm>
            <a:off x="499121" y="8191550"/>
            <a:ext cx="6774158" cy="389839"/>
          </a:xfrm>
          <a:prstGeom prst="rect">
            <a:avLst/>
          </a:prstGeom>
          <a:noFill/>
          <a:ln/>
        </p:spPr>
        <p:txBody>
          <a:bodyPr wrap="squar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The same Spirit who spoke through prophets and apostles, through desert fathers and cloistered mothers across two thousand years lives in you right now.</a:t>
            </a:r>
            <a:endParaRPr lang="en-US" sz="1200" dirty="0"/>
          </a:p>
        </p:txBody>
      </p:sp>
      <p:sp>
        <p:nvSpPr>
          <p:cNvPr id="17" name="Text 15"/>
          <p:cNvSpPr/>
          <p:nvPr/>
        </p:nvSpPr>
        <p:spPr>
          <a:xfrm>
            <a:off x="499121" y="8616300"/>
            <a:ext cx="2969110" cy="194919"/>
          </a:xfrm>
          <a:prstGeom prst="rect">
            <a:avLst/>
          </a:prstGeom>
          <a:noFill/>
          <a:ln/>
        </p:spPr>
        <p:txBody>
          <a:bodyPr wrap="non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You are seen. You are called. You are not alone.</a:t>
            </a:r>
            <a:endParaRPr lang="en-US" sz="1200" dirty="0"/>
          </a:p>
        </p:txBody>
      </p:sp>
      <p:sp>
        <p:nvSpPr>
          <p:cNvPr id="18" name="Text 16"/>
          <p:cNvSpPr/>
          <p:nvPr/>
        </p:nvSpPr>
        <p:spPr>
          <a:xfrm>
            <a:off x="499121" y="8846130"/>
            <a:ext cx="1559793" cy="194919"/>
          </a:xfrm>
          <a:prstGeom prst="rect">
            <a:avLst/>
          </a:prstGeom>
          <a:noFill/>
          <a:ln/>
        </p:spPr>
        <p:txBody>
          <a:bodyPr wrap="none" lIns="0" tIns="0" rIns="0" bIns="0" rtlCol="0" anchor="t"/>
          <a:lstStyle/>
          <a:p>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Trust Him.</a:t>
            </a:r>
            <a:endParaRPr lang="en-US" sz="1200" dirty="0"/>
          </a:p>
        </p:txBody>
      </p:sp>
      <p:sp>
        <p:nvSpPr>
          <p:cNvPr id="19" name="Text 17"/>
          <p:cNvSpPr/>
          <p:nvPr/>
        </p:nvSpPr>
        <p:spPr>
          <a:xfrm>
            <a:off x="499121" y="9075960"/>
            <a:ext cx="6774158" cy="389839"/>
          </a:xfrm>
          <a:prstGeom prst="rect">
            <a:avLst/>
          </a:prstGeom>
          <a:noFill/>
          <a:ln/>
        </p:spPr>
        <p:txBody>
          <a:bodyPr wrap="square" lIns="0" tIns="0" rIns="0" bIns="0" rtlCol="0" anchor="t"/>
          <a:lstStyle/>
          <a:p>
            <a:pPr algn="l" indent="0" marL="0">
              <a:lnSpc>
                <a:spcPts val="1500"/>
              </a:lnSpc>
              <a:buNone/>
            </a:pPr>
            <a:r>
              <a:rPr lang="en-US" sz="1200" i="1" dirty="0">
                <a:solidFill>
                  <a:srgbClr val="152D47"/>
                </a:solidFill>
                <a:latin typeface="Crimson Pro Semi Bold" pitchFamily="34" charset="0"/>
                <a:ea typeface="Crimson Pro Semi Bold" pitchFamily="34" charset="-122"/>
                <a:cs typeface="Crimson Pro Semi Bold" pitchFamily="34" charset="-120"/>
              </a:rPr>
              <a:t>"If you have a heart, you can be saved. And if God opens the ear of that heart, you will hear things that the learned of this world cannot perceive."</a:t>
            </a:r>
            <a:pPr algn="l" indent="0" marL="0">
              <a:lnSpc>
                <a:spcPts val="1500"/>
              </a:lnSpc>
              <a:buNone/>
            </a:pPr>
            <a:r>
              <a:rPr lang="en-US" sz="1200" dirty="0">
                <a:solidFill>
                  <a:srgbClr val="152D47"/>
                </a:solidFill>
                <a:latin typeface="Crimson Pro Semi Bold" pitchFamily="34" charset="0"/>
                <a:ea typeface="Crimson Pro Semi Bold" pitchFamily="34" charset="-122"/>
                <a:cs typeface="Crimson Pro Semi Bold" pitchFamily="34" charset="-120"/>
              </a:rPr>
              <a:t> — Abba Pambo</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499121" y="490714"/>
            <a:ext cx="772749" cy="210478"/>
          </a:xfrm>
          <a:prstGeom prst="roundRect">
            <a:avLst>
              <a:gd name="adj" fmla="val 7114"/>
            </a:avLst>
          </a:prstGeom>
          <a:solidFill>
            <a:srgbClr val="CCD7FF"/>
          </a:solidFill>
          <a:ln/>
        </p:spPr>
      </p:sp>
      <p:sp>
        <p:nvSpPr>
          <p:cNvPr id="3" name="Text 1"/>
          <p:cNvSpPr/>
          <p:nvPr/>
        </p:nvSpPr>
        <p:spPr>
          <a:xfrm>
            <a:off x="573948" y="528091"/>
            <a:ext cx="623095" cy="135723"/>
          </a:xfrm>
          <a:prstGeom prst="rect">
            <a:avLst/>
          </a:prstGeom>
          <a:noFill/>
          <a:ln/>
        </p:spPr>
        <p:txBody>
          <a:bodyPr wrap="none" lIns="0" tIns="0" rIns="0" bIns="0" rtlCol="0" anchor="t"/>
          <a:lstStyle/>
          <a:p>
            <a:pPr algn="l" indent="0" marL="0">
              <a:lnSpc>
                <a:spcPts val="1050"/>
              </a:lnSpc>
              <a:buNone/>
            </a:pPr>
            <a:r>
              <a:rPr lang="en-US" sz="750" dirty="0">
                <a:solidFill>
                  <a:srgbClr val="4C4C4D"/>
                </a:solidFill>
                <a:latin typeface="Heebo" pitchFamily="34" charset="0"/>
                <a:ea typeface="Heebo" pitchFamily="34" charset="-122"/>
                <a:cs typeface="Heebo" pitchFamily="34" charset="-120"/>
              </a:rPr>
              <a:t>SESSION ONE</a:t>
            </a:r>
            <a:endParaRPr lang="en-US" sz="750" dirty="0"/>
          </a:p>
        </p:txBody>
      </p:sp>
      <p:sp>
        <p:nvSpPr>
          <p:cNvPr id="4" name="Text 2"/>
          <p:cNvSpPr/>
          <p:nvPr/>
        </p:nvSpPr>
        <p:spPr>
          <a:xfrm>
            <a:off x="499121" y="736102"/>
            <a:ext cx="5749666" cy="233878"/>
          </a:xfrm>
          <a:prstGeom prst="rect">
            <a:avLst/>
          </a:prstGeom>
          <a:noFill/>
          <a:ln/>
        </p:spPr>
        <p:txBody>
          <a:bodyPr wrap="none" lIns="0" tIns="0" rIns="0" bIns="0" rtlCol="0" anchor="t"/>
          <a:lstStyle/>
          <a:p>
            <a:pPr algn="l" indent="0" marL="0">
              <a:lnSpc>
                <a:spcPts val="1800"/>
              </a:lnSpc>
              <a:buNone/>
            </a:pPr>
            <a:r>
              <a:rPr lang="en-US" sz="1450" u="sng" dirty="0">
                <a:solidFill>
                  <a:srgbClr val="152D47"/>
                </a:solidFill>
                <a:latin typeface="Crimson Pro Semi Bold" pitchFamily="34" charset="0"/>
                <a:ea typeface="Crimson Pro Semi Bold" pitchFamily="34" charset="-122"/>
                <a:cs typeface="Crimson Pro Semi Bold" pitchFamily="34" charset="-120"/>
              </a:rPr>
              <a:t>THE FOUNDATION: WHY WE PROPHESY AND THE TESTIMONY OF JESUS</a:t>
            </a:r>
            <a:endParaRPr lang="en-US" sz="1450" dirty="0"/>
          </a:p>
        </p:txBody>
      </p:sp>
      <p:sp>
        <p:nvSpPr>
          <p:cNvPr id="5" name="Text 3"/>
          <p:cNvSpPr/>
          <p:nvPr/>
        </p:nvSpPr>
        <p:spPr>
          <a:xfrm>
            <a:off x="499121" y="1100960"/>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 45 Minutes (0:10–0:55)</a:t>
            </a:r>
            <a:endParaRPr lang="en-US" sz="1200" dirty="0"/>
          </a:p>
        </p:txBody>
      </p:sp>
      <p:sp>
        <p:nvSpPr>
          <p:cNvPr id="6" name="Text 4"/>
          <p:cNvSpPr/>
          <p:nvPr/>
        </p:nvSpPr>
        <p:spPr>
          <a:xfrm>
            <a:off x="499121" y="1411237"/>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Part A: What Is the Spirit of Prophecy?</a:t>
            </a:r>
            <a:endParaRPr lang="en-US" sz="1200" dirty="0"/>
          </a:p>
        </p:txBody>
      </p:sp>
      <p:sp>
        <p:nvSpPr>
          <p:cNvPr id="7" name="Text 5"/>
          <p:cNvSpPr/>
          <p:nvPr/>
        </p:nvSpPr>
        <p:spPr>
          <a:xfrm>
            <a:off x="499121" y="1721514"/>
            <a:ext cx="6774158" cy="212059"/>
          </a:xfrm>
          <a:prstGeom prst="rect">
            <a:avLst/>
          </a:prstGeom>
          <a:noFill/>
          <a:ln/>
        </p:spPr>
        <p:txBody>
          <a:bodyPr wrap="none" lIns="0" tIns="0" rIns="0" bIns="0" rtlCol="0" anchor="t"/>
          <a:lstStyle/>
          <a:p>
            <a:pPr algn="l" indent="0" marL="0">
              <a:lnSpc>
                <a:spcPts val="1650"/>
              </a:lnSpc>
              <a:buNone/>
            </a:pPr>
            <a:r>
              <a:rPr lang="en-US" sz="1200" b="1" dirty="0">
                <a:solidFill>
                  <a:srgbClr val="4C4C4D"/>
                </a:solidFill>
                <a:latin typeface="Heebo" pitchFamily="34" charset="0"/>
                <a:ea typeface="Heebo" pitchFamily="34" charset="-122"/>
                <a:cs typeface="Heebo" pitchFamily="34" charset="-120"/>
              </a:rPr>
              <a:t>Time: 10 Minutes</a:t>
            </a:r>
            <a:endParaRPr lang="en-US" sz="1200" dirty="0"/>
          </a:p>
        </p:txBody>
      </p:sp>
      <p:sp>
        <p:nvSpPr>
          <p:cNvPr id="8" name="Shape 6"/>
          <p:cNvSpPr/>
          <p:nvPr/>
        </p:nvSpPr>
        <p:spPr>
          <a:xfrm>
            <a:off x="499121" y="2031792"/>
            <a:ext cx="6774158" cy="895542"/>
          </a:xfrm>
          <a:prstGeom prst="roundRect">
            <a:avLst>
              <a:gd name="adj" fmla="val 2090"/>
            </a:avLst>
          </a:prstGeom>
          <a:solidFill>
            <a:srgbClr val="B3C3FF"/>
          </a:solidFill>
          <a:ln/>
        </p:spPr>
      </p:sp>
      <p:pic>
        <p:nvPicPr>
          <p:cNvPr id="9" name="Image 0" descr="preencoded.png">    </p:cNvPr>
          <p:cNvPicPr>
            <a:picLocks noChangeAspect="1"/>
          </p:cNvPicPr>
          <p:nvPr/>
        </p:nvPicPr>
        <p:blipFill>
          <a:blip r:embed="rId1"/>
          <a:stretch>
            <a:fillRect/>
          </a:stretch>
        </p:blipFill>
        <p:spPr>
          <a:xfrm>
            <a:off x="623854" y="2167578"/>
            <a:ext cx="194943" cy="155961"/>
          </a:xfrm>
          <a:prstGeom prst="rect">
            <a:avLst/>
          </a:prstGeom>
        </p:spPr>
      </p:pic>
      <p:sp>
        <p:nvSpPr>
          <p:cNvPr id="10" name="Text 7"/>
          <p:cNvSpPr/>
          <p:nvPr/>
        </p:nvSpPr>
        <p:spPr>
          <a:xfrm>
            <a:off x="943529" y="2150249"/>
            <a:ext cx="6205017" cy="636176"/>
          </a:xfrm>
          <a:prstGeom prst="rect">
            <a:avLst/>
          </a:prstGeom>
          <a:noFill/>
          <a:ln/>
        </p:spPr>
        <p:txBody>
          <a:bodyPr wrap="square" lIns="0" tIns="0" rIns="0" bIns="0" rtlCol="0" anchor="t"/>
          <a:lstStyle/>
          <a:p>
            <a:pPr algn="l" indent="0" marL="0">
              <a:lnSpc>
                <a:spcPts val="1650"/>
              </a:lnSpc>
              <a:buNone/>
            </a:pPr>
            <a:r>
              <a:rPr lang="en-US" sz="1200" b="1" dirty="0">
                <a:solidFill>
                  <a:srgbClr val="000000"/>
                </a:solidFill>
                <a:latin typeface="Heebo" pitchFamily="34" charset="0"/>
                <a:ea typeface="Heebo" pitchFamily="34" charset="-122"/>
                <a:cs typeface="Heebo" pitchFamily="34" charset="-120"/>
              </a:rPr>
              <a:t>Instructor Notes:</a:t>
            </a:r>
            <a:pPr algn="l" indent="0" marL="0">
              <a:lnSpc>
                <a:spcPts val="1650"/>
              </a:lnSpc>
              <a:buNone/>
            </a:pPr>
            <a:r>
              <a:rPr lang="en-US" sz="1200" dirty="0">
                <a:solidFill>
                  <a:srgbClr val="000000"/>
                </a:solidFill>
                <a:latin typeface="Heebo" pitchFamily="34" charset="0"/>
                <a:ea typeface="Heebo" pitchFamily="34" charset="-122"/>
                <a:cs typeface="Heebo" pitchFamily="34" charset="-120"/>
              </a:rPr>
              <a:t> This is the theological and spiritual foundation for everything that follows. If this foundation is laid well, the rest of the course will flow naturally. Take your time here. Let the Word breathe.</a:t>
            </a:r>
            <a:endParaRPr lang="en-US" sz="1200" dirty="0"/>
          </a:p>
        </p:txBody>
      </p:sp>
      <p:sp>
        <p:nvSpPr>
          <p:cNvPr id="11" name="Text 8"/>
          <p:cNvSpPr/>
          <p:nvPr/>
        </p:nvSpPr>
        <p:spPr>
          <a:xfrm>
            <a:off x="499121" y="3025552"/>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Key Scripture</a:t>
            </a:r>
            <a:endParaRPr lang="en-US" sz="1200" dirty="0"/>
          </a:p>
        </p:txBody>
      </p:sp>
      <p:sp>
        <p:nvSpPr>
          <p:cNvPr id="12" name="Text 9"/>
          <p:cNvSpPr/>
          <p:nvPr/>
        </p:nvSpPr>
        <p:spPr>
          <a:xfrm>
            <a:off x="686284" y="3434048"/>
            <a:ext cx="6586995"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Revelation 19:10 (NKJV) — "And I fell at his feet to worship him. But he said to me, 'See that you do not do that! I am your fellow servant, and of your brethren who have the testimony of Jesus. Worship God! For the testimony of Jesus is the spirit of prophecy.'"</a:t>
            </a:r>
            <a:endParaRPr lang="en-US" sz="1200" dirty="0"/>
          </a:p>
        </p:txBody>
      </p:sp>
      <p:sp>
        <p:nvSpPr>
          <p:cNvPr id="13" name="Shape 10"/>
          <p:cNvSpPr/>
          <p:nvPr/>
        </p:nvSpPr>
        <p:spPr>
          <a:xfrm>
            <a:off x="499121" y="3335829"/>
            <a:ext cx="16193" cy="832613"/>
          </a:xfrm>
          <a:prstGeom prst="rect">
            <a:avLst/>
          </a:prstGeom>
          <a:solidFill>
            <a:srgbClr val="2150FE"/>
          </a:solidFill>
          <a:ln/>
        </p:spPr>
      </p:sp>
      <p:sp>
        <p:nvSpPr>
          <p:cNvPr id="14" name="Text 11"/>
          <p:cNvSpPr/>
          <p:nvPr/>
        </p:nvSpPr>
        <p:spPr>
          <a:xfrm>
            <a:off x="499121" y="4266661"/>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Teaching Content</a:t>
            </a:r>
            <a:endParaRPr lang="en-US" sz="1200" dirty="0"/>
          </a:p>
        </p:txBody>
      </p:sp>
      <p:sp>
        <p:nvSpPr>
          <p:cNvPr id="15" name="Text 12"/>
          <p:cNvSpPr/>
          <p:nvPr/>
        </p:nvSpPr>
        <p:spPr>
          <a:xfrm>
            <a:off x="499121" y="4576939"/>
            <a:ext cx="6774158" cy="212059"/>
          </a:xfrm>
          <a:prstGeom prst="rect">
            <a:avLst/>
          </a:prstGeom>
          <a:noFill/>
          <a:ln/>
        </p:spPr>
        <p:txBody>
          <a:bodyPr wrap="non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Begin by reading this passage slowly, aloud. Let it settle in the room.</a:t>
            </a:r>
            <a:endParaRPr lang="en-US" sz="1200" dirty="0"/>
          </a:p>
        </p:txBody>
      </p:sp>
      <p:sp>
        <p:nvSpPr>
          <p:cNvPr id="16" name="Text 13"/>
          <p:cNvSpPr/>
          <p:nvPr/>
        </p:nvSpPr>
        <p:spPr>
          <a:xfrm>
            <a:off x="499121" y="4887216"/>
            <a:ext cx="6774158" cy="636176"/>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"This single verse reorients everything we think we know about prophecy. The angel corrects John — 'Do not worship me. Worship God.' And then this stunning statement: the testimony of Jesus IS the spirit of prophecy."</a:t>
            </a:r>
            <a:endParaRPr lang="en-US" sz="1200" dirty="0"/>
          </a:p>
        </p:txBody>
      </p:sp>
      <p:sp>
        <p:nvSpPr>
          <p:cNvPr id="17" name="Text 14"/>
          <p:cNvSpPr/>
          <p:nvPr/>
        </p:nvSpPr>
        <p:spPr>
          <a:xfrm>
            <a:off x="499121" y="5621611"/>
            <a:ext cx="6774158" cy="1272352"/>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"What does this mean for us? It means that at the very core, every authentic prophetic word, every genuine prophetic impression, every true prophetic dream or vision — all of it — is about one Person: Jesus. The spirit of prophecy is not primarily about predicting the future, though God certainly reveals things to come. It is not about displaying spiritual power, though the power of God is very real. It is the testimony — the witness, the declaration, the revealing — of who Jesus is."</a:t>
            </a:r>
            <a:endParaRPr lang="en-US" sz="1200" dirty="0"/>
          </a:p>
        </p:txBody>
      </p:sp>
      <p:sp>
        <p:nvSpPr>
          <p:cNvPr id="18" name="Text 15"/>
          <p:cNvSpPr/>
          <p:nvPr/>
        </p:nvSpPr>
        <p:spPr>
          <a:xfrm>
            <a:off x="499121" y="6992182"/>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"All the prophecy in the book of Revelation is leading to a revelation, an understanding, and a knowledge of Jesus. All true prophecy bears witness about Jesus. Therefore, all prophecy should cause us to worship Him alone. The message or testimony given by Jesus is the essence of true prophecy. Jesus is the Word, and no prophecy comes to us except through Him."</a:t>
            </a:r>
            <a:endParaRPr lang="en-US" sz="1200" dirty="0"/>
          </a:p>
        </p:txBody>
      </p:sp>
      <p:sp>
        <p:nvSpPr>
          <p:cNvPr id="19" name="Text 16"/>
          <p:cNvSpPr/>
          <p:nvPr/>
        </p:nvSpPr>
        <p:spPr>
          <a:xfrm>
            <a:off x="499121" y="7938635"/>
            <a:ext cx="6774158" cy="848235"/>
          </a:xfrm>
          <a:prstGeom prst="rect">
            <a:avLst/>
          </a:prstGeom>
          <a:noFill/>
          <a:ln/>
        </p:spPr>
        <p:txBody>
          <a:bodyPr wrap="square" lIns="0" tIns="0" rIns="0" bIns="0" rtlCol="0" anchor="t"/>
          <a:lstStyle/>
          <a:p>
            <a:pPr algn="l" indent="0" marL="0">
              <a:lnSpc>
                <a:spcPts val="1650"/>
              </a:lnSpc>
              <a:buNone/>
            </a:pPr>
            <a:r>
              <a:rPr lang="en-US" sz="1200" dirty="0">
                <a:solidFill>
                  <a:srgbClr val="4C4C4D"/>
                </a:solidFill>
                <a:latin typeface="Heebo" pitchFamily="34" charset="0"/>
                <a:ea typeface="Heebo" pitchFamily="34" charset="-122"/>
                <a:cs typeface="Heebo" pitchFamily="34" charset="-120"/>
              </a:rPr>
              <a:t>"When we prophesy, we are testifying of Jesus. We are making Him known. We are echoing heaven's declaration of who He is and what He has done and what He is doing and what He will do. If a prophetic word does not ultimately point to Jesus — to His nature, His character, His redemptive work, His love — we have reason to pause and examine it."</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99121" y="490714"/>
            <a:ext cx="4614673" cy="334247"/>
          </a:xfrm>
          <a:prstGeom prst="rect">
            <a:avLst/>
          </a:prstGeom>
          <a:noFill/>
          <a:ln/>
        </p:spPr>
        <p:txBody>
          <a:bodyPr wrap="none" lIns="0" tIns="0" rIns="0" bIns="0" rtlCol="0" anchor="t"/>
          <a:lstStyle/>
          <a:p>
            <a:pPr algn="l" indent="0" marL="0">
              <a:lnSpc>
                <a:spcPts val="2600"/>
              </a:lnSpc>
              <a:buNone/>
            </a:pPr>
            <a:r>
              <a:rPr lang="en-US" sz="2100" u="sng" dirty="0">
                <a:solidFill>
                  <a:srgbClr val="152D47"/>
                </a:solidFill>
                <a:latin typeface="Crimson Pro Semi Bold" pitchFamily="34" charset="0"/>
                <a:ea typeface="Crimson Pro Semi Bold" pitchFamily="34" charset="-122"/>
                <a:cs typeface="Crimson Pro Semi Bold" pitchFamily="34" charset="-120"/>
              </a:rPr>
              <a:t>FROM THE FATHERS OF FAITH — PART A</a:t>
            </a:r>
            <a:endParaRPr lang="en-US" sz="2100" dirty="0"/>
          </a:p>
        </p:txBody>
      </p:sp>
      <p:sp>
        <p:nvSpPr>
          <p:cNvPr id="3" name="Text 1"/>
          <p:cNvSpPr/>
          <p:nvPr/>
        </p:nvSpPr>
        <p:spPr>
          <a:xfrm>
            <a:off x="499121" y="1181407"/>
            <a:ext cx="6774158" cy="3208012"/>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Charles Haddon Spurgeon (1834-1892), known as the "Prince of Preachers," pastored the Metropolitan Tabernacle in London for thirty-eight years. His sermons remain in print over 130 years after his death. Spurgeon was known for occasional moments in his preaching where he would pause and describe details about individuals in the congregation that he could not have naturally known — details that led to conviction, repentance, and salvation. Yet Spurgeon never made these moments about himself. He consistently pointed every hearer to the cross of Christ.</a:t>
            </a:r>
            <a:endParaRPr lang="en-US" sz="1750" dirty="0"/>
          </a:p>
        </p:txBody>
      </p:sp>
      <p:sp>
        <p:nvSpPr>
          <p:cNvPr id="4" name="Text 2"/>
          <p:cNvSpPr/>
          <p:nvPr/>
        </p:nvSpPr>
        <p:spPr>
          <a:xfrm>
            <a:off x="766487" y="4790389"/>
            <a:ext cx="6506792" cy="1069337"/>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"A sermon without Christ as its beginning, middle, and end is a mistake in delivery — because Christ is the beginning, middle, and end of all things." — Charles Haddon Spurgeon</a:t>
            </a:r>
            <a:endParaRPr lang="en-US" sz="1750" dirty="0"/>
          </a:p>
        </p:txBody>
      </p:sp>
      <p:sp>
        <p:nvSpPr>
          <p:cNvPr id="5" name="Shape 3"/>
          <p:cNvSpPr/>
          <p:nvPr/>
        </p:nvSpPr>
        <p:spPr>
          <a:xfrm>
            <a:off x="499121" y="4589904"/>
            <a:ext cx="24289" cy="1470307"/>
          </a:xfrm>
          <a:prstGeom prst="rect">
            <a:avLst/>
          </a:prstGeom>
          <a:solidFill>
            <a:srgbClr val="2150FE"/>
          </a:solidFill>
          <a:ln/>
        </p:spPr>
      </p:sp>
      <p:sp>
        <p:nvSpPr>
          <p:cNvPr id="6" name="Text 4"/>
          <p:cNvSpPr/>
          <p:nvPr/>
        </p:nvSpPr>
        <p:spPr>
          <a:xfrm>
            <a:off x="499121" y="6260696"/>
            <a:ext cx="6774158" cy="712892"/>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This is the spirit of prophecy. Christ is the beginning, middle, and end.</a:t>
            </a:r>
            <a:endParaRPr lang="en-US" sz="1750" dirty="0"/>
          </a:p>
        </p:txBody>
      </p:sp>
      <p:sp>
        <p:nvSpPr>
          <p:cNvPr id="7" name="Shape 5"/>
          <p:cNvSpPr/>
          <p:nvPr/>
        </p:nvSpPr>
        <p:spPr>
          <a:xfrm>
            <a:off x="499121" y="7174073"/>
            <a:ext cx="6774158" cy="1898030"/>
          </a:xfrm>
          <a:prstGeom prst="roundRect">
            <a:avLst>
              <a:gd name="adj" fmla="val 1409"/>
            </a:avLst>
          </a:prstGeom>
          <a:solidFill>
            <a:srgbClr val="B3C3FF"/>
          </a:solidFill>
          <a:ln/>
        </p:spPr>
      </p:sp>
      <p:pic>
        <p:nvPicPr>
          <p:cNvPr id="8" name="Image 0" descr="preencoded.png">    </p:cNvPr>
          <p:cNvPicPr>
            <a:picLocks noChangeAspect="1"/>
          </p:cNvPicPr>
          <p:nvPr/>
        </p:nvPicPr>
        <p:blipFill>
          <a:blip r:embed="rId1"/>
          <a:stretch>
            <a:fillRect/>
          </a:stretch>
        </p:blipFill>
        <p:spPr>
          <a:xfrm>
            <a:off x="677365" y="7448807"/>
            <a:ext cx="278498" cy="222747"/>
          </a:xfrm>
          <a:prstGeom prst="rect">
            <a:avLst/>
          </a:prstGeom>
        </p:spPr>
      </p:pic>
      <p:sp>
        <p:nvSpPr>
          <p:cNvPr id="9" name="Text 6"/>
          <p:cNvSpPr/>
          <p:nvPr/>
        </p:nvSpPr>
        <p:spPr>
          <a:xfrm>
            <a:off x="1134108" y="7396820"/>
            <a:ext cx="5960927" cy="1425783"/>
          </a:xfrm>
          <a:prstGeom prst="rect">
            <a:avLst/>
          </a:prstGeom>
          <a:noFill/>
          <a:ln/>
        </p:spPr>
        <p:txBody>
          <a:bodyPr wrap="square" lIns="0" tIns="0" rIns="0" bIns="0" rtlCol="0" anchor="t"/>
          <a:lstStyle/>
          <a:p>
            <a:pPr algn="l" indent="0" marL="0">
              <a:lnSpc>
                <a:spcPts val="2800"/>
              </a:lnSpc>
              <a:buNone/>
            </a:pPr>
            <a:r>
              <a:rPr lang="en-US" sz="1750" b="1" dirty="0">
                <a:solidFill>
                  <a:srgbClr val="000000"/>
                </a:solidFill>
                <a:latin typeface="Heebo" pitchFamily="34" charset="0"/>
                <a:ea typeface="Heebo" pitchFamily="34" charset="-122"/>
                <a:cs typeface="Heebo" pitchFamily="34" charset="-120"/>
              </a:rPr>
              <a:t>Key Point:</a:t>
            </a:r>
            <a:pPr algn="l" indent="0" marL="0">
              <a:lnSpc>
                <a:spcPts val="2800"/>
              </a:lnSpc>
              <a:buNone/>
            </a:pPr>
            <a:r>
              <a:rPr lang="en-US" sz="1750" dirty="0">
                <a:solidFill>
                  <a:srgbClr val="000000"/>
                </a:solidFill>
                <a:latin typeface="Heebo" pitchFamily="34" charset="0"/>
                <a:ea typeface="Heebo" pitchFamily="34" charset="-122"/>
                <a:cs typeface="Heebo" pitchFamily="34" charset="-120"/>
              </a:rPr>
              <a:t> The spirit of prophecy is the testimony of Jesus. Any prophetic expression that does not testify of Jesus — His nature, His love, His purposes, His kingdom — has drifted from its foundation.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9121" y="490714"/>
            <a:ext cx="4966101" cy="267334"/>
          </a:xfrm>
          <a:prstGeom prst="rect">
            <a:avLst/>
          </a:prstGeom>
          <a:noFill/>
          <a:ln/>
        </p:spPr>
        <p:txBody>
          <a:bodyPr wrap="none" lIns="0" tIns="0" rIns="0" bIns="0" rtlCol="0" anchor="t"/>
          <a:lstStyle/>
          <a:p>
            <a:pPr algn="l" indent="0" marL="0">
              <a:lnSpc>
                <a:spcPts val="2100"/>
              </a:lnSpc>
              <a:buNone/>
            </a:pPr>
            <a:r>
              <a:rPr lang="en-US" sz="1650" u="sng" dirty="0">
                <a:solidFill>
                  <a:srgbClr val="152D47"/>
                </a:solidFill>
                <a:latin typeface="Crimson Pro Semi Bold" pitchFamily="34" charset="0"/>
                <a:ea typeface="Crimson Pro Semi Bold" pitchFamily="34" charset="-122"/>
                <a:cs typeface="Crimson Pro Semi Bold" pitchFamily="34" charset="-120"/>
              </a:rPr>
              <a:t>Part B: Why We Prophesy — The Father's Heart to Speak</a:t>
            </a:r>
            <a:endParaRPr lang="en-US" sz="1650" dirty="0"/>
          </a:p>
        </p:txBody>
      </p:sp>
      <p:sp>
        <p:nvSpPr>
          <p:cNvPr id="3" name="Text 1"/>
          <p:cNvSpPr/>
          <p:nvPr/>
        </p:nvSpPr>
        <p:spPr>
          <a:xfrm>
            <a:off x="499121" y="986171"/>
            <a:ext cx="6774158" cy="256583"/>
          </a:xfrm>
          <a:prstGeom prst="rect">
            <a:avLst/>
          </a:prstGeom>
          <a:noFill/>
          <a:ln/>
        </p:spPr>
        <p:txBody>
          <a:bodyPr wrap="none" lIns="0" tIns="0" rIns="0" bIns="0" rtlCol="0" anchor="t"/>
          <a:lstStyle/>
          <a:p>
            <a:pPr algn="l" indent="0" marL="0">
              <a:lnSpc>
                <a:spcPts val="2000"/>
              </a:lnSpc>
              <a:buNone/>
            </a:pPr>
            <a:r>
              <a:rPr lang="en-US" sz="1400" b="1" dirty="0">
                <a:solidFill>
                  <a:srgbClr val="4C4C4D"/>
                </a:solidFill>
                <a:latin typeface="Heebo" pitchFamily="34" charset="0"/>
                <a:ea typeface="Heebo" pitchFamily="34" charset="-122"/>
                <a:cs typeface="Heebo" pitchFamily="34" charset="-120"/>
              </a:rPr>
              <a:t>Time: 20 Minutes</a:t>
            </a:r>
            <a:endParaRPr lang="en-US" sz="1400" dirty="0"/>
          </a:p>
        </p:txBody>
      </p:sp>
      <p:sp>
        <p:nvSpPr>
          <p:cNvPr id="4" name="Shape 2"/>
          <p:cNvSpPr/>
          <p:nvPr/>
        </p:nvSpPr>
        <p:spPr>
          <a:xfrm>
            <a:off x="499121" y="1371077"/>
            <a:ext cx="6774158" cy="2119638"/>
          </a:xfrm>
          <a:prstGeom prst="roundRect">
            <a:avLst>
              <a:gd name="adj" fmla="val 1009"/>
            </a:avLst>
          </a:prstGeom>
          <a:solidFill>
            <a:srgbClr val="B3C3FF"/>
          </a:solidFill>
          <a:ln/>
        </p:spPr>
      </p:sp>
      <p:pic>
        <p:nvPicPr>
          <p:cNvPr id="5" name="Image 0" descr="preencoded.png">    </p:cNvPr>
          <p:cNvPicPr>
            <a:picLocks noChangeAspect="1"/>
          </p:cNvPicPr>
          <p:nvPr/>
        </p:nvPicPr>
        <p:blipFill>
          <a:blip r:embed="rId1"/>
          <a:stretch>
            <a:fillRect/>
          </a:stretch>
        </p:blipFill>
        <p:spPr>
          <a:xfrm>
            <a:off x="641691" y="1546896"/>
            <a:ext cx="222773" cy="178223"/>
          </a:xfrm>
          <a:prstGeom prst="rect">
            <a:avLst/>
          </a:prstGeom>
        </p:spPr>
      </p:pic>
      <p:sp>
        <p:nvSpPr>
          <p:cNvPr id="6" name="Text 3"/>
          <p:cNvSpPr/>
          <p:nvPr/>
        </p:nvSpPr>
        <p:spPr>
          <a:xfrm>
            <a:off x="1007034" y="1520713"/>
            <a:ext cx="6123675" cy="1796080"/>
          </a:xfrm>
          <a:prstGeom prst="rect">
            <a:avLst/>
          </a:prstGeom>
          <a:noFill/>
          <a:ln/>
        </p:spPr>
        <p:txBody>
          <a:bodyPr wrap="square" lIns="0" tIns="0" rIns="0" bIns="0" rtlCol="0" anchor="t"/>
          <a:lstStyle/>
          <a:p>
            <a:pPr algn="l" indent="0" marL="0">
              <a:lnSpc>
                <a:spcPts val="2000"/>
              </a:lnSpc>
              <a:buNone/>
            </a:pPr>
            <a:r>
              <a:rPr lang="en-US" sz="1400" b="1" dirty="0">
                <a:solidFill>
                  <a:srgbClr val="000000"/>
                </a:solidFill>
                <a:latin typeface="Heebo" pitchFamily="34" charset="0"/>
                <a:ea typeface="Heebo" pitchFamily="34" charset="-122"/>
                <a:cs typeface="Heebo" pitchFamily="34" charset="-120"/>
              </a:rPr>
              <a:t>Instructor Notes:</a:t>
            </a:r>
            <a:pPr algn="l" indent="0" marL="0">
              <a:lnSpc>
                <a:spcPts val="2000"/>
              </a:lnSpc>
              <a:buNone/>
            </a:pPr>
            <a:r>
              <a:rPr lang="en-US" sz="1400" dirty="0">
                <a:solidFill>
                  <a:srgbClr val="000000"/>
                </a:solidFill>
                <a:latin typeface="Heebo" pitchFamily="34" charset="0"/>
                <a:ea typeface="Heebo" pitchFamily="34" charset="-122"/>
                <a:cs typeface="Heebo" pitchFamily="34" charset="-120"/>
              </a:rPr>
              <a:t> This is the heart of the course. Many believers understand that prophecy exists, but far fewer have stopped to ask why the Father gives this gift in the first place. This section is deeply pastoral. Many believers carry an unconscious belief that God is distant or silent — that hearing His voice is reserved for "special" people. Gently dismantle this lie with Scripture and the tenderness of the Father's own heart. Expand here. Let participants feel the weight of the Father's desire to speak.</a:t>
            </a:r>
            <a:endParaRPr lang="en-US" sz="1400" dirty="0"/>
          </a:p>
        </p:txBody>
      </p:sp>
      <p:sp>
        <p:nvSpPr>
          <p:cNvPr id="7" name="Text 4"/>
          <p:cNvSpPr/>
          <p:nvPr/>
        </p:nvSpPr>
        <p:spPr>
          <a:xfrm>
            <a:off x="499121" y="3619038"/>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Key Scriptures</a:t>
            </a:r>
            <a:endParaRPr lang="en-US" sz="1400" dirty="0"/>
          </a:p>
        </p:txBody>
      </p:sp>
      <p:sp>
        <p:nvSpPr>
          <p:cNvPr id="8" name="Text 5"/>
          <p:cNvSpPr/>
          <p:nvPr/>
        </p:nvSpPr>
        <p:spPr>
          <a:xfrm>
            <a:off x="499121" y="4003944"/>
            <a:ext cx="6774158" cy="3535113"/>
          </a:xfrm>
          <a:prstGeom prst="rect">
            <a:avLst/>
          </a:prstGeom>
          <a:noFill/>
          <a:ln/>
        </p:spPr>
        <p:txBody>
          <a:bodyPr wrap="square" lIns="0" tIns="0" rIns="0" bIns="0" rtlCol="0" anchor="t"/>
          <a:lstStyle/>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John 10:27 (NKJV) — "My sheep hear My voice, and I know them, and they follow Me."</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Jeremiah 33:3 (NKJV) — "Call to Me, and I will answer you, and show you great and mighty things, which you do not know."</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Hebrews 1:1-2a (NKJV) — "God, who at various times and in various ways spoke in time past to the fathers by the prophets, has in these last days spoken to us by His Son."</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James 1:5 (NKJV) — "If any of you lacks wisdom, let him ask of God, who gives to all liberally and without reproach, and it will be given to him."</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1 Corinthians 14:3 (NKJV) — "But he who prophesies speaks edification and exhortation and comfort to men."</a:t>
            </a:r>
            <a:endParaRPr lang="en-US" sz="1100" dirty="0"/>
          </a:p>
          <a:p>
            <a:pPr algn="l" marL="342900" indent="-342900">
              <a:lnSpc>
                <a:spcPts val="1600"/>
              </a:lnSpc>
              <a:buSzPct val="100000"/>
              <a:buChar char="•"/>
            </a:pPr>
            <a:r>
              <a:rPr lang="en-US" sz="1100" dirty="0">
                <a:solidFill>
                  <a:srgbClr val="4C4C4D"/>
                </a:solidFill>
                <a:latin typeface="Heebo" pitchFamily="34" charset="0"/>
                <a:ea typeface="Heebo" pitchFamily="34" charset="-122"/>
                <a:cs typeface="Heebo" pitchFamily="34" charset="-120"/>
              </a:rPr>
              <a:t>1 Corinthians 12:7 (NKJV) — "But the manifestation of the Spirit is given to each one for the profit of all."</a:t>
            </a:r>
            <a:endParaRPr lang="en-US" sz="1100" dirty="0"/>
          </a:p>
        </p:txBody>
      </p:sp>
      <p:sp>
        <p:nvSpPr>
          <p:cNvPr id="9" name="Text 6"/>
          <p:cNvSpPr/>
          <p:nvPr/>
        </p:nvSpPr>
        <p:spPr>
          <a:xfrm>
            <a:off x="499121" y="7667380"/>
            <a:ext cx="6774158" cy="256583"/>
          </a:xfrm>
          <a:prstGeom prst="rect">
            <a:avLst/>
          </a:prstGeom>
          <a:noFill/>
          <a:ln/>
        </p:spPr>
        <p:txBody>
          <a:bodyPr wrap="non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Teaching Content</a:t>
            </a:r>
            <a:endParaRPr lang="en-US" sz="1400" dirty="0"/>
          </a:p>
        </p:txBody>
      </p:sp>
      <p:sp>
        <p:nvSpPr>
          <p:cNvPr id="10" name="Text 7"/>
          <p:cNvSpPr/>
          <p:nvPr/>
        </p:nvSpPr>
        <p:spPr>
          <a:xfrm>
            <a:off x="499121" y="8052286"/>
            <a:ext cx="6774158" cy="1282914"/>
          </a:xfrm>
          <a:prstGeom prst="rect">
            <a:avLst/>
          </a:prstGeom>
          <a:noFill/>
          <a:ln/>
        </p:spPr>
        <p:txBody>
          <a:bodyPr wrap="square" lIns="0" tIns="0" rIns="0" bIns="0" rtlCol="0" anchor="t"/>
          <a:lstStyle/>
          <a:p>
            <a:pPr algn="l" indent="0" marL="0">
              <a:lnSpc>
                <a:spcPts val="2000"/>
              </a:lnSpc>
              <a:buNone/>
            </a:pPr>
            <a:r>
              <a:rPr lang="en-US" sz="1400" dirty="0">
                <a:solidFill>
                  <a:srgbClr val="4C4C4D"/>
                </a:solidFill>
                <a:latin typeface="Heebo" pitchFamily="34" charset="0"/>
                <a:ea typeface="Heebo" pitchFamily="34" charset="-122"/>
                <a:cs typeface="Heebo" pitchFamily="34" charset="-120"/>
              </a:rPr>
              <a:t>"Before we go any further into how prophecy works, we need to stop and ask the most important question: Why? Why does the Father give this gift? Why does He speak to His children? And why does He choose to speak through His children? The answer is not found in technique or methodology. It is found in the nature and character of God Himself."</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99121" y="490714"/>
            <a:ext cx="3385940" cy="250638"/>
          </a:xfrm>
          <a:prstGeom prst="rect">
            <a:avLst/>
          </a:prstGeom>
          <a:noFill/>
          <a:ln/>
        </p:spPr>
        <p:txBody>
          <a:bodyPr wrap="none" lIns="0" tIns="0" rIns="0" bIns="0" rtlCol="0" anchor="t"/>
          <a:lstStyle/>
          <a:p>
            <a:pPr algn="l" indent="0" marL="0">
              <a:lnSpc>
                <a:spcPts val="1950"/>
              </a:lnSpc>
              <a:buNone/>
            </a:pPr>
            <a:r>
              <a:rPr lang="en-US" sz="1550" u="sng" dirty="0">
                <a:solidFill>
                  <a:srgbClr val="152D47"/>
                </a:solidFill>
                <a:latin typeface="Crimson Pro Semi Bold" pitchFamily="34" charset="0"/>
                <a:ea typeface="Crimson Pro Semi Bold" pitchFamily="34" charset="-122"/>
                <a:cs typeface="Crimson Pro Semi Bold" pitchFamily="34" charset="-120"/>
              </a:rPr>
              <a:t>The Father Speaks Because He Is a Father</a:t>
            </a:r>
            <a:endParaRPr lang="en-US" sz="1550" dirty="0"/>
          </a:p>
        </p:txBody>
      </p:sp>
      <p:sp>
        <p:nvSpPr>
          <p:cNvPr id="3" name="Text 1"/>
          <p:cNvSpPr/>
          <p:nvPr/>
        </p:nvSpPr>
        <p:spPr>
          <a:xfrm>
            <a:off x="499121" y="941837"/>
            <a:ext cx="6774158" cy="1403268"/>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"From the very beginning, our God has been a speaking God. In Genesis 1, He spoke and creation responded. He walked with Adam and Eve in the cool of the day — what a picture of intimacy and communion. Even after the fall, even after sin shattered that open fellowship, God continued to speak. He spoke to Noah. He spoke to Abraham, calling him 'friend.' He spoke to Moses face to face. He spoke through the prophets. And then, in the fullness of time, He spoke His final and greatest Word — His own Son, Jesus."</a:t>
            </a:r>
            <a:endParaRPr lang="en-US" sz="1300" dirty="0"/>
          </a:p>
        </p:txBody>
      </p:sp>
      <p:sp>
        <p:nvSpPr>
          <p:cNvPr id="4" name="Text 2"/>
          <p:cNvSpPr/>
          <p:nvPr/>
        </p:nvSpPr>
        <p:spPr>
          <a:xfrm>
            <a:off x="499121" y="2457870"/>
            <a:ext cx="6774158" cy="935512"/>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"The Father is not reluctant to speak. He is not hiding. He is not playing games. He is a Father who delights to make Himself known to His children. Jesus said it plainly: 'My sheep hear My voice.' This is not a promise for the elite. This is the normal Christian life. Hearing the Father's voice is our inheritance as His children."</a:t>
            </a:r>
            <a:endParaRPr lang="en-US" sz="1300" dirty="0"/>
          </a:p>
        </p:txBody>
      </p:sp>
      <p:sp>
        <p:nvSpPr>
          <p:cNvPr id="5" name="Text 3"/>
          <p:cNvSpPr/>
          <p:nvPr/>
        </p:nvSpPr>
        <p:spPr>
          <a:xfrm>
            <a:off x="499121" y="3506147"/>
            <a:ext cx="6774158" cy="1403268"/>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"Think about this: a good earthly father does not remain silent while his children are confused, afraid, lonely, or wandering. A good father speaks. He calls out in the night when his child has a nightmare. He whispers encouragement before the first day of school. He speaks truth when lies have taken hold. He says 'I love you' when no one else does. And if imperfect earthly fathers know how to speak life to their children, how much more does our perfect heavenly Father long to make His voice known?"</a:t>
            </a:r>
            <a:endParaRPr lang="en-US" sz="1300" dirty="0"/>
          </a:p>
        </p:txBody>
      </p:sp>
      <p:sp>
        <p:nvSpPr>
          <p:cNvPr id="6" name="Text 4"/>
          <p:cNvSpPr/>
          <p:nvPr/>
        </p:nvSpPr>
        <p:spPr>
          <a:xfrm>
            <a:off x="499121" y="5022180"/>
            <a:ext cx="6774158" cy="233878"/>
          </a:xfrm>
          <a:prstGeom prst="rect">
            <a:avLst/>
          </a:prstGeom>
          <a:noFill/>
          <a:ln/>
        </p:spPr>
        <p:txBody>
          <a:bodyPr wrap="non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The Father Speaks Because His Children Need to Hear Him</a:t>
            </a:r>
            <a:endParaRPr lang="en-US" sz="1300" dirty="0"/>
          </a:p>
        </p:txBody>
      </p:sp>
      <p:sp>
        <p:nvSpPr>
          <p:cNvPr id="7" name="Text 5"/>
          <p:cNvSpPr/>
          <p:nvPr/>
        </p:nvSpPr>
        <p:spPr>
          <a:xfrm>
            <a:off x="499121" y="5368823"/>
            <a:ext cx="6774158" cy="1403268"/>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"Consider the people who will sit before you in this training. Consider the people in your church, in your neighborhood, in your workplace. How many of them have never heard a personal word of love, encouragement, or affirmation from the Father? How many of them know facts about God but have never experienced the tenderness of His specific, personal attention? How many of them are carrying burdens they were never meant to carry alone, and a single word from the Father could lift that weight and replace it with hope?"</a:t>
            </a:r>
            <a:endParaRPr lang="en-US" sz="1300" dirty="0"/>
          </a:p>
        </p:txBody>
      </p:sp>
      <p:sp>
        <p:nvSpPr>
          <p:cNvPr id="8" name="Text 6"/>
          <p:cNvSpPr/>
          <p:nvPr/>
        </p:nvSpPr>
        <p:spPr>
          <a:xfrm>
            <a:off x="499121" y="6884856"/>
            <a:ext cx="6774158" cy="1403268"/>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"The world is full of voices telling people who they are not. Voices of accusation. Voices of condemnation. Voices of rejection. The enemy whispers constantly: 'You are not enough. You are forgotten. You are disqualified. No one sees you.' And into that noise, the Father longs to speak through His children with words that say: 'I see you. I know you. I have not forgotten you. I have plans for your good and not for harm. I am with you in this season, and I am not finished with your story.'"</a:t>
            </a:r>
            <a:endParaRPr lang="en-US" sz="1300" dirty="0"/>
          </a:p>
        </p:txBody>
      </p:sp>
      <p:sp>
        <p:nvSpPr>
          <p:cNvPr id="9" name="Text 7"/>
          <p:cNvSpPr/>
          <p:nvPr/>
        </p:nvSpPr>
        <p:spPr>
          <a:xfrm>
            <a:off x="499121" y="8400889"/>
            <a:ext cx="6774158" cy="701634"/>
          </a:xfrm>
          <a:prstGeom prst="rect">
            <a:avLst/>
          </a:prstGeom>
          <a:noFill/>
          <a:ln/>
        </p:spPr>
        <p:txBody>
          <a:bodyPr wrap="square" lIns="0" tIns="0" rIns="0" bIns="0" rtlCol="0" anchor="t"/>
          <a:lstStyle/>
          <a:p>
            <a:pPr algn="l" indent="0" marL="0">
              <a:lnSpc>
                <a:spcPts val="1800"/>
              </a:lnSpc>
              <a:buNone/>
            </a:pPr>
            <a:r>
              <a:rPr lang="en-US" sz="1300" dirty="0">
                <a:solidFill>
                  <a:srgbClr val="4C4C4D"/>
                </a:solidFill>
                <a:latin typeface="Heebo" pitchFamily="34" charset="0"/>
                <a:ea typeface="Heebo" pitchFamily="34" charset="-122"/>
                <a:cs typeface="Heebo" pitchFamily="34" charset="-120"/>
              </a:rPr>
              <a:t>"This is why we prophesy. Not to be impressive. Not to build a reputation. Not to display spiritual power. We prophesy because the Father's heart is burning with love for His children, and He invites us to be the voices through which that love is made audible."</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59</Slides>
  <Notes>59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2026-03-11T02:32:24Z</dcterms:created>
  <dcterms:modified xsi:type="dcterms:W3CDTF">2026-03-11T02:32:24Z</dcterms:modified>
</cp:coreProperties>
</file>