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4"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8"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3/15/2025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childwelfare.go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60D06-7121-4B7C-9BCC-EC5B4E4ADC80}"/>
              </a:ext>
            </a:extLst>
          </p:cNvPr>
          <p:cNvSpPr>
            <a:spLocks noGrp="1"/>
          </p:cNvSpPr>
          <p:nvPr>
            <p:ph type="ctrTitle"/>
          </p:nvPr>
        </p:nvSpPr>
        <p:spPr>
          <a:xfrm>
            <a:off x="684212" y="223574"/>
            <a:ext cx="8001000" cy="2971801"/>
          </a:xfrm>
        </p:spPr>
        <p:txBody>
          <a:bodyPr/>
          <a:lstStyle/>
          <a:p>
            <a:r>
              <a:rPr lang="en-US" dirty="0"/>
              <a:t>Calvary Chapel </a:t>
            </a:r>
            <a:br>
              <a:rPr lang="en-US" dirty="0"/>
            </a:br>
            <a:r>
              <a:rPr lang="en-US" dirty="0"/>
              <a:t>Point Loma</a:t>
            </a:r>
          </a:p>
        </p:txBody>
      </p:sp>
      <p:sp>
        <p:nvSpPr>
          <p:cNvPr id="3" name="Subtitle 2">
            <a:extLst>
              <a:ext uri="{FF2B5EF4-FFF2-40B4-BE49-F238E27FC236}">
                <a16:creationId xmlns:a16="http://schemas.microsoft.com/office/drawing/2014/main" id="{3C557D7E-DDA3-48AD-98CC-63C44838BBB2}"/>
              </a:ext>
            </a:extLst>
          </p:cNvPr>
          <p:cNvSpPr>
            <a:spLocks noGrp="1"/>
          </p:cNvSpPr>
          <p:nvPr>
            <p:ph type="subTitle" idx="1"/>
          </p:nvPr>
        </p:nvSpPr>
        <p:spPr/>
        <p:txBody>
          <a:bodyPr/>
          <a:lstStyle/>
          <a:p>
            <a:endParaRPr lang="en-US" dirty="0"/>
          </a:p>
          <a:p>
            <a:r>
              <a:rPr lang="en-US" sz="2400" dirty="0"/>
              <a:t>Children's Ministry Safety Meeting</a:t>
            </a:r>
          </a:p>
        </p:txBody>
      </p:sp>
    </p:spTree>
    <p:extLst>
      <p:ext uri="{BB962C8B-B14F-4D97-AF65-F5344CB8AC3E}">
        <p14:creationId xmlns:p14="http://schemas.microsoft.com/office/powerpoint/2010/main" val="1341317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35D03-5BF4-4284-B24C-27D6F955A78A}"/>
              </a:ext>
            </a:extLst>
          </p:cNvPr>
          <p:cNvSpPr>
            <a:spLocks noGrp="1"/>
          </p:cNvSpPr>
          <p:nvPr>
            <p:ph type="title"/>
          </p:nvPr>
        </p:nvSpPr>
        <p:spPr>
          <a:xfrm>
            <a:off x="763674" y="1657699"/>
            <a:ext cx="8454938" cy="3542601"/>
          </a:xfrm>
        </p:spPr>
        <p:txBody>
          <a:bodyPr>
            <a:normAutofit/>
          </a:bodyPr>
          <a:lstStyle/>
          <a:p>
            <a:r>
              <a:rPr lang="en-US" sz="2400" cap="none" dirty="0"/>
              <a:t>To reduce the risk of harm to children.</a:t>
            </a:r>
            <a:br>
              <a:rPr lang="en-US" sz="2400" cap="none" dirty="0"/>
            </a:br>
            <a:br>
              <a:rPr lang="en-US" sz="2400" cap="none" dirty="0"/>
            </a:br>
            <a:r>
              <a:rPr lang="en-US" sz="2400" cap="none" dirty="0"/>
              <a:t>To provide a safe and secure environment for children and workers</a:t>
            </a:r>
          </a:p>
        </p:txBody>
      </p:sp>
      <p:sp>
        <p:nvSpPr>
          <p:cNvPr id="3" name="Content Placeholder 2">
            <a:extLst>
              <a:ext uri="{FF2B5EF4-FFF2-40B4-BE49-F238E27FC236}">
                <a16:creationId xmlns:a16="http://schemas.microsoft.com/office/drawing/2014/main" id="{1B66AC52-644A-4227-8B44-D3CB42820C99}"/>
              </a:ext>
            </a:extLst>
          </p:cNvPr>
          <p:cNvSpPr>
            <a:spLocks noGrp="1"/>
          </p:cNvSpPr>
          <p:nvPr>
            <p:ph idx="1"/>
          </p:nvPr>
        </p:nvSpPr>
        <p:spPr>
          <a:xfrm>
            <a:off x="763674" y="685801"/>
            <a:ext cx="8454937" cy="1684868"/>
          </a:xfrm>
        </p:spPr>
        <p:txBody>
          <a:bodyPr>
            <a:normAutofit/>
          </a:bodyPr>
          <a:lstStyle/>
          <a:p>
            <a:r>
              <a:rPr lang="en-US" sz="3600" dirty="0"/>
              <a:t>Goals of Child Protection training</a:t>
            </a:r>
          </a:p>
        </p:txBody>
      </p:sp>
    </p:spTree>
    <p:extLst>
      <p:ext uri="{BB962C8B-B14F-4D97-AF65-F5344CB8AC3E}">
        <p14:creationId xmlns:p14="http://schemas.microsoft.com/office/powerpoint/2010/main" val="1812826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A724B-DF47-4944-A017-839EA5BC9B21}"/>
              </a:ext>
            </a:extLst>
          </p:cNvPr>
          <p:cNvSpPr>
            <a:spLocks noGrp="1"/>
          </p:cNvSpPr>
          <p:nvPr>
            <p:ph type="title"/>
          </p:nvPr>
        </p:nvSpPr>
        <p:spPr>
          <a:xfrm>
            <a:off x="763673" y="2471895"/>
            <a:ext cx="10349804" cy="3798276"/>
          </a:xfrm>
        </p:spPr>
        <p:txBody>
          <a:bodyPr>
            <a:noAutofit/>
          </a:bodyPr>
          <a:lstStyle/>
          <a:p>
            <a:r>
              <a:rPr lang="en-US" sz="2400" cap="none" dirty="0"/>
              <a:t>We have a duty to report child abuse. Romans 13:1 – </a:t>
            </a:r>
            <a:r>
              <a:rPr lang="en-US" sz="2400" i="1" cap="none" dirty="0"/>
              <a:t>Let every person be subject to the governing authorities. For there is no authority except from God, and those that exist have been instituted by God</a:t>
            </a:r>
            <a:r>
              <a:rPr lang="en-US" sz="2400" cap="none" dirty="0"/>
              <a:t>.</a:t>
            </a:r>
            <a:br>
              <a:rPr lang="en-US" sz="2400" cap="none" dirty="0"/>
            </a:br>
            <a:br>
              <a:rPr lang="en-US" sz="2400" cap="none" dirty="0"/>
            </a:br>
            <a:r>
              <a:rPr lang="en-US" sz="2400" cap="none" dirty="0"/>
              <a:t>Guidance for Reporting can be found at: </a:t>
            </a:r>
            <a:r>
              <a:rPr lang="en-US" sz="2400" cap="none" dirty="0">
                <a:hlinkClick r:id="rId2"/>
              </a:rPr>
              <a:t>www.childwelfare.gov</a:t>
            </a:r>
            <a:r>
              <a:rPr lang="en-US" sz="2400" cap="none" dirty="0"/>
              <a:t>.</a:t>
            </a:r>
            <a:br>
              <a:rPr lang="en-US" sz="2400" cap="none" dirty="0"/>
            </a:br>
            <a:br>
              <a:rPr lang="en-US" sz="2400" cap="none" dirty="0"/>
            </a:br>
            <a:r>
              <a:rPr lang="en-US" sz="2400" cap="none" dirty="0"/>
              <a:t>After reporting suspected abuse, </a:t>
            </a:r>
            <a:r>
              <a:rPr lang="en-US" sz="2400" cap="none" dirty="0">
                <a:highlight>
                  <a:srgbClr val="C0C0C0"/>
                </a:highlight>
              </a:rPr>
              <a:t>notify your immediate </a:t>
            </a:r>
            <a:r>
              <a:rPr lang="en-US" sz="2400" cap="none" dirty="0"/>
              <a:t>Children's Ministry Leader who will also inform </a:t>
            </a:r>
            <a:r>
              <a:rPr lang="en-US" sz="2400" cap="none" dirty="0">
                <a:highlight>
                  <a:srgbClr val="C0C0C0"/>
                </a:highlight>
              </a:rPr>
              <a:t>the pastor </a:t>
            </a:r>
            <a:r>
              <a:rPr lang="en-US" sz="2400" cap="none" dirty="0"/>
              <a:t>at CCPL</a:t>
            </a:r>
            <a:br>
              <a:rPr lang="en-US" sz="2400" cap="none" dirty="0"/>
            </a:br>
            <a:br>
              <a:rPr lang="en-US" sz="2400" cap="none" dirty="0"/>
            </a:br>
            <a:r>
              <a:rPr lang="en-US" sz="2400" cap="none" dirty="0"/>
              <a:t>After reporting suspected abuse, you may be approached for an interview or for comments by the media or other sources. Don’t comment other than referring them to </a:t>
            </a:r>
            <a:r>
              <a:rPr lang="en-US" sz="2400" cap="none" dirty="0">
                <a:highlight>
                  <a:srgbClr val="C0C0C0"/>
                </a:highlight>
              </a:rPr>
              <a:t>the Pastor </a:t>
            </a:r>
            <a:r>
              <a:rPr lang="en-US" sz="2400" cap="none" dirty="0"/>
              <a:t>of CCPL.</a:t>
            </a:r>
            <a:br>
              <a:rPr lang="en-US" sz="2400" dirty="0"/>
            </a:br>
            <a:endParaRPr lang="en-US" sz="2400" dirty="0"/>
          </a:p>
        </p:txBody>
      </p:sp>
      <p:sp>
        <p:nvSpPr>
          <p:cNvPr id="3" name="Content Placeholder 2">
            <a:extLst>
              <a:ext uri="{FF2B5EF4-FFF2-40B4-BE49-F238E27FC236}">
                <a16:creationId xmlns:a16="http://schemas.microsoft.com/office/drawing/2014/main" id="{357C824E-C467-4C73-80B5-59C2F25A771D}"/>
              </a:ext>
            </a:extLst>
          </p:cNvPr>
          <p:cNvSpPr>
            <a:spLocks noGrp="1"/>
          </p:cNvSpPr>
          <p:nvPr>
            <p:ph idx="1"/>
          </p:nvPr>
        </p:nvSpPr>
        <p:spPr>
          <a:xfrm>
            <a:off x="592852" y="163287"/>
            <a:ext cx="8454937" cy="1684868"/>
          </a:xfrm>
        </p:spPr>
        <p:txBody>
          <a:bodyPr>
            <a:normAutofit/>
          </a:bodyPr>
          <a:lstStyle/>
          <a:p>
            <a:r>
              <a:rPr lang="en-US" sz="3600" dirty="0"/>
              <a:t>Obligation to Report</a:t>
            </a:r>
          </a:p>
        </p:txBody>
      </p:sp>
    </p:spTree>
    <p:extLst>
      <p:ext uri="{BB962C8B-B14F-4D97-AF65-F5344CB8AC3E}">
        <p14:creationId xmlns:p14="http://schemas.microsoft.com/office/powerpoint/2010/main" val="41693340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2BCBA-288A-4F2A-8F06-3473048287CF}"/>
              </a:ext>
            </a:extLst>
          </p:cNvPr>
          <p:cNvSpPr>
            <a:spLocks noGrp="1"/>
          </p:cNvSpPr>
          <p:nvPr>
            <p:ph type="title"/>
          </p:nvPr>
        </p:nvSpPr>
        <p:spPr>
          <a:xfrm>
            <a:off x="684211" y="2773347"/>
            <a:ext cx="9645493" cy="3476728"/>
          </a:xfrm>
        </p:spPr>
        <p:txBody>
          <a:bodyPr>
            <a:noAutofit/>
          </a:bodyPr>
          <a:lstStyle/>
          <a:p>
            <a:r>
              <a:rPr lang="en-US" sz="2400" cap="none" dirty="0"/>
              <a:t>The trauma and abuse to the victim.</a:t>
            </a:r>
            <a:br>
              <a:rPr lang="en-US" sz="2400" cap="none" dirty="0"/>
            </a:br>
            <a:br>
              <a:rPr lang="en-US" sz="2400" cap="none" dirty="0"/>
            </a:br>
            <a:r>
              <a:rPr lang="en-US" sz="2400" cap="none" dirty="0"/>
              <a:t>The emotional and spiritual impact on the congregation.</a:t>
            </a:r>
            <a:br>
              <a:rPr lang="en-US" sz="2400" cap="none" dirty="0"/>
            </a:br>
            <a:br>
              <a:rPr lang="en-US" sz="2400" cap="none" dirty="0"/>
            </a:br>
            <a:r>
              <a:rPr lang="en-US" sz="2400" cap="none" dirty="0"/>
              <a:t>The negative news coverage.</a:t>
            </a:r>
            <a:br>
              <a:rPr lang="en-US" sz="2400" cap="none" dirty="0"/>
            </a:br>
            <a:br>
              <a:rPr lang="en-US" sz="2400" cap="none" dirty="0"/>
            </a:br>
            <a:r>
              <a:rPr lang="en-US" sz="2400" cap="none" dirty="0"/>
              <a:t>The stress of litigation and the investigative process.</a:t>
            </a:r>
            <a:br>
              <a:rPr lang="en-US" sz="2400" cap="none" dirty="0"/>
            </a:br>
            <a:br>
              <a:rPr lang="en-US" sz="2400" cap="none" dirty="0"/>
            </a:br>
            <a:r>
              <a:rPr lang="en-US" sz="2400" cap="none" dirty="0"/>
              <a:t>The financial cost.</a:t>
            </a:r>
            <a:br>
              <a:rPr lang="en-US" sz="2400" cap="none" dirty="0"/>
            </a:br>
            <a:br>
              <a:rPr lang="en-US" sz="2400" cap="none" dirty="0"/>
            </a:br>
            <a:r>
              <a:rPr lang="en-US" sz="2400" cap="none" dirty="0"/>
              <a:t>The personal impact on church leaders.</a:t>
            </a:r>
            <a:br>
              <a:rPr lang="en-US" sz="2400" dirty="0"/>
            </a:br>
            <a:endParaRPr lang="en-US" sz="2400" dirty="0"/>
          </a:p>
        </p:txBody>
      </p:sp>
      <p:sp>
        <p:nvSpPr>
          <p:cNvPr id="3" name="Content Placeholder 2">
            <a:extLst>
              <a:ext uri="{FF2B5EF4-FFF2-40B4-BE49-F238E27FC236}">
                <a16:creationId xmlns:a16="http://schemas.microsoft.com/office/drawing/2014/main" id="{97DCC6AD-1289-4E11-9922-207F2E871AC7}"/>
              </a:ext>
            </a:extLst>
          </p:cNvPr>
          <p:cNvSpPr>
            <a:spLocks noGrp="1"/>
          </p:cNvSpPr>
          <p:nvPr>
            <p:ph idx="1"/>
          </p:nvPr>
        </p:nvSpPr>
        <p:spPr>
          <a:xfrm>
            <a:off x="684211" y="243674"/>
            <a:ext cx="8534400" cy="2047352"/>
          </a:xfrm>
        </p:spPr>
        <p:txBody>
          <a:bodyPr>
            <a:normAutofit/>
          </a:bodyPr>
          <a:lstStyle/>
          <a:p>
            <a:r>
              <a:rPr lang="en-US" sz="3600" dirty="0"/>
              <a:t>The Problem of Negligent Volunteer Screening</a:t>
            </a:r>
          </a:p>
        </p:txBody>
      </p:sp>
    </p:spTree>
    <p:extLst>
      <p:ext uri="{BB962C8B-B14F-4D97-AF65-F5344CB8AC3E}">
        <p14:creationId xmlns:p14="http://schemas.microsoft.com/office/powerpoint/2010/main" val="1516750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E746A-B989-4672-B0BE-0902BD4CCA1B}"/>
              </a:ext>
            </a:extLst>
          </p:cNvPr>
          <p:cNvSpPr>
            <a:spLocks noGrp="1"/>
          </p:cNvSpPr>
          <p:nvPr>
            <p:ph type="title"/>
          </p:nvPr>
        </p:nvSpPr>
        <p:spPr>
          <a:xfrm>
            <a:off x="828987" y="2592475"/>
            <a:ext cx="8334357" cy="3271296"/>
          </a:xfrm>
        </p:spPr>
        <p:txBody>
          <a:bodyPr>
            <a:noAutofit/>
          </a:bodyPr>
          <a:lstStyle/>
          <a:p>
            <a:r>
              <a:rPr lang="en-US" sz="2400" cap="none" dirty="0"/>
              <a:t>One of the greatest risks facing churches today is the problem of child abuse. Churches that have screened its workers will be in a better position to reduce their liability by showing that they acted with responsible care in staff selections(Paid and unpaid).</a:t>
            </a:r>
            <a:br>
              <a:rPr lang="en-US" sz="2400" cap="none" dirty="0"/>
            </a:br>
            <a:br>
              <a:rPr lang="en-US" sz="2400" cap="none" dirty="0"/>
            </a:br>
            <a:r>
              <a:rPr lang="en-US" sz="2400" cap="none" dirty="0"/>
              <a:t>Effective screening can:</a:t>
            </a:r>
            <a:br>
              <a:rPr lang="en-US" sz="2400" cap="none" dirty="0"/>
            </a:br>
            <a:r>
              <a:rPr lang="en-US" sz="2400" cap="none" dirty="0"/>
              <a:t>- identify individuals with criminal backgrounds.</a:t>
            </a:r>
            <a:br>
              <a:rPr lang="en-US" sz="2400" cap="none" dirty="0"/>
            </a:br>
            <a:r>
              <a:rPr lang="en-US" sz="2400" cap="none" dirty="0"/>
              <a:t>- validate an applicant's qualifications</a:t>
            </a:r>
            <a:br>
              <a:rPr lang="en-US" sz="2400" cap="none" dirty="0"/>
            </a:br>
            <a:r>
              <a:rPr lang="en-US" sz="2400" cap="none" dirty="0"/>
              <a:t>- provide information on an applicant's character, 	reliability, knowledge, skills and overall suitability for 	a specific area of ministry.</a:t>
            </a:r>
          </a:p>
        </p:txBody>
      </p:sp>
      <p:sp>
        <p:nvSpPr>
          <p:cNvPr id="3" name="Content Placeholder 2">
            <a:extLst>
              <a:ext uri="{FF2B5EF4-FFF2-40B4-BE49-F238E27FC236}">
                <a16:creationId xmlns:a16="http://schemas.microsoft.com/office/drawing/2014/main" id="{9ED6DB3B-9FF1-4A24-A7B5-517944CBA37E}"/>
              </a:ext>
            </a:extLst>
          </p:cNvPr>
          <p:cNvSpPr>
            <a:spLocks noGrp="1"/>
          </p:cNvSpPr>
          <p:nvPr>
            <p:ph idx="1"/>
          </p:nvPr>
        </p:nvSpPr>
        <p:spPr>
          <a:xfrm>
            <a:off x="828987" y="193432"/>
            <a:ext cx="8444889" cy="1684868"/>
          </a:xfrm>
        </p:spPr>
        <p:txBody>
          <a:bodyPr>
            <a:normAutofit/>
          </a:bodyPr>
          <a:lstStyle/>
          <a:p>
            <a:r>
              <a:rPr lang="en-US" sz="3600" dirty="0"/>
              <a:t>Reasons why screening should be taken seriously</a:t>
            </a:r>
          </a:p>
        </p:txBody>
      </p:sp>
    </p:spTree>
    <p:extLst>
      <p:ext uri="{BB962C8B-B14F-4D97-AF65-F5344CB8AC3E}">
        <p14:creationId xmlns:p14="http://schemas.microsoft.com/office/powerpoint/2010/main" val="2972822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D41D1-0694-4B5B-B151-DE0F756F08D9}"/>
              </a:ext>
            </a:extLst>
          </p:cNvPr>
          <p:cNvSpPr>
            <a:spLocks noGrp="1"/>
          </p:cNvSpPr>
          <p:nvPr>
            <p:ph type="title"/>
          </p:nvPr>
        </p:nvSpPr>
        <p:spPr>
          <a:xfrm>
            <a:off x="684212" y="2190542"/>
            <a:ext cx="8534400" cy="3864148"/>
          </a:xfrm>
        </p:spPr>
        <p:txBody>
          <a:bodyPr>
            <a:normAutofit fontScale="90000"/>
          </a:bodyPr>
          <a:lstStyle/>
          <a:p>
            <a:r>
              <a:rPr lang="en-US" sz="2700" cap="none" dirty="0"/>
              <a:t>Always require a child to be signed in and out of ministry programs by a parent or authorized adult(keep a security list identifying authorized pick-ups with the sign-in sheet).</a:t>
            </a:r>
            <a:br>
              <a:rPr lang="en-US" sz="2700" cap="none" dirty="0"/>
            </a:br>
            <a:br>
              <a:rPr lang="en-US" sz="2700" cap="none" dirty="0"/>
            </a:br>
            <a:r>
              <a:rPr lang="en-US" sz="2700" cap="none" dirty="0"/>
              <a:t>Maintain a two-worker rule. </a:t>
            </a:r>
            <a:br>
              <a:rPr lang="en-US" sz="2700" cap="none" dirty="0"/>
            </a:br>
            <a:r>
              <a:rPr lang="en-US" sz="2700" cap="none" dirty="0"/>
              <a:t>Always have an adult worker present with teenage 	volunteers.</a:t>
            </a:r>
            <a:br>
              <a:rPr lang="en-US" sz="2700" cap="none" dirty="0"/>
            </a:br>
            <a:r>
              <a:rPr lang="en-US" sz="2700" cap="none" dirty="0"/>
              <a:t>Have volunteer workers wear name badges.</a:t>
            </a:r>
            <a:br>
              <a:rPr lang="en-US" sz="2700" cap="none" dirty="0"/>
            </a:br>
            <a:r>
              <a:rPr lang="en-US" sz="2700" cap="none" dirty="0"/>
              <a:t>Always use appropriate verbal communication.</a:t>
            </a:r>
            <a:br>
              <a:rPr lang="en-US" sz="2700" cap="none" dirty="0"/>
            </a:br>
            <a:r>
              <a:rPr lang="en-US" sz="2700" cap="none" dirty="0"/>
              <a:t>Do not allow lap sitting in classes or during activities, etc.</a:t>
            </a:r>
            <a:br>
              <a:rPr lang="en-US" sz="2700" cap="none" dirty="0"/>
            </a:br>
            <a:br>
              <a:rPr lang="en-US" sz="2700" cap="none" dirty="0"/>
            </a:br>
            <a:r>
              <a:rPr lang="en-US" sz="2700" cap="none" dirty="0"/>
              <a:t>Always document accidents with an accident report and keep a copy</a:t>
            </a:r>
            <a:r>
              <a:rPr lang="en-US" sz="2400" cap="none" dirty="0"/>
              <a:t>.</a:t>
            </a:r>
          </a:p>
        </p:txBody>
      </p:sp>
      <p:sp>
        <p:nvSpPr>
          <p:cNvPr id="3" name="Content Placeholder 2">
            <a:extLst>
              <a:ext uri="{FF2B5EF4-FFF2-40B4-BE49-F238E27FC236}">
                <a16:creationId xmlns:a16="http://schemas.microsoft.com/office/drawing/2014/main" id="{49B071F0-3EEB-4D1A-8706-FB167D64C623}"/>
              </a:ext>
            </a:extLst>
          </p:cNvPr>
          <p:cNvSpPr>
            <a:spLocks noGrp="1"/>
          </p:cNvSpPr>
          <p:nvPr>
            <p:ph idx="1"/>
          </p:nvPr>
        </p:nvSpPr>
        <p:spPr>
          <a:xfrm>
            <a:off x="684212" y="92948"/>
            <a:ext cx="8534400" cy="1684868"/>
          </a:xfrm>
        </p:spPr>
        <p:txBody>
          <a:bodyPr>
            <a:normAutofit/>
          </a:bodyPr>
          <a:lstStyle/>
          <a:p>
            <a:r>
              <a:rPr lang="en-US" sz="3600" dirty="0"/>
              <a:t>Standards of Conduct</a:t>
            </a:r>
          </a:p>
        </p:txBody>
      </p:sp>
    </p:spTree>
    <p:extLst>
      <p:ext uri="{BB962C8B-B14F-4D97-AF65-F5344CB8AC3E}">
        <p14:creationId xmlns:p14="http://schemas.microsoft.com/office/powerpoint/2010/main" val="22588517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B6ED3-677E-4C45-82D1-908974F1665E}"/>
              </a:ext>
            </a:extLst>
          </p:cNvPr>
          <p:cNvSpPr>
            <a:spLocks noGrp="1"/>
          </p:cNvSpPr>
          <p:nvPr>
            <p:ph type="title"/>
          </p:nvPr>
        </p:nvSpPr>
        <p:spPr>
          <a:xfrm>
            <a:off x="684211" y="1919236"/>
            <a:ext cx="8821529" cy="3271296"/>
          </a:xfrm>
        </p:spPr>
        <p:txBody>
          <a:bodyPr>
            <a:normAutofit/>
          </a:bodyPr>
          <a:lstStyle/>
          <a:p>
            <a:r>
              <a:rPr lang="en-US" sz="2400" cap="none" dirty="0"/>
              <a:t>Arrive at your designated ministry area at least 15 minutes before the start of the ministry or activity.</a:t>
            </a:r>
            <a:br>
              <a:rPr lang="en-US" sz="2400" cap="none" dirty="0"/>
            </a:br>
            <a:br>
              <a:rPr lang="en-US" sz="2400" cap="none" dirty="0"/>
            </a:br>
            <a:r>
              <a:rPr lang="en-US" sz="2400" cap="none" dirty="0"/>
              <a:t>Remain in your designated ministry area 15 minutes after the end of the activity or until all youth have left.</a:t>
            </a:r>
          </a:p>
        </p:txBody>
      </p:sp>
      <p:sp>
        <p:nvSpPr>
          <p:cNvPr id="3" name="Content Placeholder 2">
            <a:extLst>
              <a:ext uri="{FF2B5EF4-FFF2-40B4-BE49-F238E27FC236}">
                <a16:creationId xmlns:a16="http://schemas.microsoft.com/office/drawing/2014/main" id="{F358D672-D61D-4221-A565-3383C4C92A7D}"/>
              </a:ext>
            </a:extLst>
          </p:cNvPr>
          <p:cNvSpPr>
            <a:spLocks noGrp="1"/>
          </p:cNvSpPr>
          <p:nvPr>
            <p:ph idx="1"/>
          </p:nvPr>
        </p:nvSpPr>
        <p:spPr>
          <a:xfrm>
            <a:off x="684212" y="685800"/>
            <a:ext cx="8534400" cy="1507067"/>
          </a:xfrm>
        </p:spPr>
        <p:txBody>
          <a:bodyPr>
            <a:normAutofit/>
          </a:bodyPr>
          <a:lstStyle/>
          <a:p>
            <a:r>
              <a:rPr lang="en-US" sz="3600" dirty="0"/>
              <a:t>Standards of Conduct</a:t>
            </a:r>
          </a:p>
        </p:txBody>
      </p:sp>
    </p:spTree>
    <p:extLst>
      <p:ext uri="{BB962C8B-B14F-4D97-AF65-F5344CB8AC3E}">
        <p14:creationId xmlns:p14="http://schemas.microsoft.com/office/powerpoint/2010/main" val="31530789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751E8-9831-453C-9D26-045745B3F1A8}"/>
              </a:ext>
            </a:extLst>
          </p:cNvPr>
          <p:cNvSpPr>
            <a:spLocks noGrp="1"/>
          </p:cNvSpPr>
          <p:nvPr>
            <p:ph type="title"/>
          </p:nvPr>
        </p:nvSpPr>
        <p:spPr>
          <a:xfrm>
            <a:off x="684212" y="2291025"/>
            <a:ext cx="8534400" cy="3512456"/>
          </a:xfrm>
        </p:spPr>
        <p:txBody>
          <a:bodyPr>
            <a:normAutofit fontScale="90000"/>
          </a:bodyPr>
          <a:lstStyle/>
          <a:p>
            <a:r>
              <a:rPr lang="en-US" sz="2700" i="1" cap="none" dirty="0"/>
              <a:t>Weather permitting, the classroom doors should remain open. When the doors need to be closed, the blinds or the curtains to the </a:t>
            </a:r>
            <a:r>
              <a:rPr lang="en-US" sz="2700" cap="none" dirty="0"/>
              <a:t>room must be open allowing an unobstructed view into the room. </a:t>
            </a:r>
            <a:br>
              <a:rPr lang="en-US" sz="2700" cap="none" dirty="0"/>
            </a:br>
            <a:br>
              <a:rPr lang="en-US" sz="2700" cap="none" dirty="0"/>
            </a:br>
            <a:r>
              <a:rPr lang="en-US" sz="2700" cap="none" dirty="0"/>
              <a:t>Both policies allow anyone passing by to see what is going on in the classrooms.</a:t>
            </a:r>
            <a:br>
              <a:rPr lang="en-US" sz="2700" cap="none" dirty="0"/>
            </a:br>
            <a:br>
              <a:rPr lang="en-US" sz="2700" cap="none" dirty="0"/>
            </a:br>
            <a:r>
              <a:rPr lang="en-US" sz="2700" cap="none" dirty="0"/>
              <a:t>Parents of the children being served in the ministries of this church have the right to visit and observe any ministry or activity without advance notice</a:t>
            </a:r>
            <a:r>
              <a:rPr lang="en-US" sz="2400" cap="none" dirty="0"/>
              <a:t>.</a:t>
            </a:r>
          </a:p>
        </p:txBody>
      </p:sp>
      <p:sp>
        <p:nvSpPr>
          <p:cNvPr id="3" name="Content Placeholder 2">
            <a:extLst>
              <a:ext uri="{FF2B5EF4-FFF2-40B4-BE49-F238E27FC236}">
                <a16:creationId xmlns:a16="http://schemas.microsoft.com/office/drawing/2014/main" id="{F3EE0DBF-398E-4E0C-9F83-56ABAFE6360E}"/>
              </a:ext>
            </a:extLst>
          </p:cNvPr>
          <p:cNvSpPr>
            <a:spLocks noGrp="1"/>
          </p:cNvSpPr>
          <p:nvPr>
            <p:ph idx="1"/>
          </p:nvPr>
        </p:nvSpPr>
        <p:spPr>
          <a:xfrm>
            <a:off x="684212" y="535076"/>
            <a:ext cx="8534400" cy="1605224"/>
          </a:xfrm>
        </p:spPr>
        <p:txBody>
          <a:bodyPr>
            <a:normAutofit/>
          </a:bodyPr>
          <a:lstStyle/>
          <a:p>
            <a:r>
              <a:rPr lang="en-US" sz="3600" dirty="0"/>
              <a:t>Open Door Policy</a:t>
            </a:r>
          </a:p>
        </p:txBody>
      </p:sp>
    </p:spTree>
    <p:extLst>
      <p:ext uri="{BB962C8B-B14F-4D97-AF65-F5344CB8AC3E}">
        <p14:creationId xmlns:p14="http://schemas.microsoft.com/office/powerpoint/2010/main" val="2511020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CAF30-3420-4511-8A29-5C84D1C1867C}"/>
              </a:ext>
            </a:extLst>
          </p:cNvPr>
          <p:cNvSpPr>
            <a:spLocks noGrp="1"/>
          </p:cNvSpPr>
          <p:nvPr>
            <p:ph type="title"/>
          </p:nvPr>
        </p:nvSpPr>
        <p:spPr>
          <a:xfrm>
            <a:off x="592853" y="2451799"/>
            <a:ext cx="8545372" cy="3522504"/>
          </a:xfrm>
        </p:spPr>
        <p:txBody>
          <a:bodyPr>
            <a:noAutofit/>
          </a:bodyPr>
          <a:lstStyle/>
          <a:p>
            <a:r>
              <a:rPr lang="en-US" sz="2400" cap="none" dirty="0"/>
              <a:t>Before, during and after activities that are youth specific, the class restrooms are off limits to adults and ministry volunteers. Volunteers are to use the restrooms in the hallway connected to the main sanctuary or the restrooms in the gymnasium.</a:t>
            </a:r>
            <a:br>
              <a:rPr lang="en-US" sz="2400" cap="none" dirty="0"/>
            </a:br>
            <a:br>
              <a:rPr lang="en-US" sz="2400" cap="none" dirty="0"/>
            </a:br>
            <a:r>
              <a:rPr lang="en-US" sz="2400" cap="none" dirty="0"/>
              <a:t>Procedures: Volunteers may walk the children to the entrance of the restroom. Volunteers are to remain in the hallway outside of the restroom. If the child needs assistance and can respond to verbal commands, give them verbal instruction from the doorway of the restroom.</a:t>
            </a:r>
          </a:p>
        </p:txBody>
      </p:sp>
      <p:sp>
        <p:nvSpPr>
          <p:cNvPr id="3" name="Content Placeholder 2">
            <a:extLst>
              <a:ext uri="{FF2B5EF4-FFF2-40B4-BE49-F238E27FC236}">
                <a16:creationId xmlns:a16="http://schemas.microsoft.com/office/drawing/2014/main" id="{99BBAEDE-11DF-4EC9-8E4B-94FEE4607B57}"/>
              </a:ext>
            </a:extLst>
          </p:cNvPr>
          <p:cNvSpPr>
            <a:spLocks noGrp="1"/>
          </p:cNvSpPr>
          <p:nvPr>
            <p:ph idx="1"/>
          </p:nvPr>
        </p:nvSpPr>
        <p:spPr>
          <a:xfrm>
            <a:off x="592853" y="193431"/>
            <a:ext cx="8625759" cy="1786095"/>
          </a:xfrm>
        </p:spPr>
        <p:txBody>
          <a:bodyPr>
            <a:normAutofit/>
          </a:bodyPr>
          <a:lstStyle/>
          <a:p>
            <a:r>
              <a:rPr lang="en-US" sz="3600" dirty="0"/>
              <a:t>Restroom Policies</a:t>
            </a:r>
          </a:p>
        </p:txBody>
      </p:sp>
    </p:spTree>
    <p:extLst>
      <p:ext uri="{BB962C8B-B14F-4D97-AF65-F5344CB8AC3E}">
        <p14:creationId xmlns:p14="http://schemas.microsoft.com/office/powerpoint/2010/main" val="2993202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C60F2-6514-4364-95FA-F6F407894E23}"/>
              </a:ext>
            </a:extLst>
          </p:cNvPr>
          <p:cNvSpPr>
            <a:spLocks noGrp="1"/>
          </p:cNvSpPr>
          <p:nvPr>
            <p:ph type="title"/>
          </p:nvPr>
        </p:nvSpPr>
        <p:spPr>
          <a:xfrm>
            <a:off x="713433" y="1879044"/>
            <a:ext cx="8505179" cy="4014874"/>
          </a:xfrm>
        </p:spPr>
        <p:txBody>
          <a:bodyPr>
            <a:normAutofit/>
          </a:bodyPr>
          <a:lstStyle/>
          <a:p>
            <a:r>
              <a:rPr lang="en-US" sz="2400" cap="none" dirty="0"/>
              <a:t>If a child needs assistance and cannot respond to verbal instruction, two volunteers over the age of 18 need to be present to physically assist the child the restroom.</a:t>
            </a:r>
            <a:br>
              <a:rPr lang="en-US" sz="2400" cap="none" dirty="0"/>
            </a:br>
            <a:br>
              <a:rPr lang="en-US" sz="2400" cap="none" dirty="0"/>
            </a:br>
            <a:r>
              <a:rPr lang="en-US" sz="2400" cap="none" dirty="0"/>
              <a:t>If parents are not approved as volunteers by this ministry, then they may only assist with their OWN children in restroom situations. They should use the hallway restroom attached to the sanctuary or the restrooms in the gymnasium</a:t>
            </a:r>
          </a:p>
        </p:txBody>
      </p:sp>
      <p:sp>
        <p:nvSpPr>
          <p:cNvPr id="3" name="Content Placeholder 2">
            <a:extLst>
              <a:ext uri="{FF2B5EF4-FFF2-40B4-BE49-F238E27FC236}">
                <a16:creationId xmlns:a16="http://schemas.microsoft.com/office/drawing/2014/main" id="{50297A08-9172-47EA-B6E5-0CA435A57B9C}"/>
              </a:ext>
            </a:extLst>
          </p:cNvPr>
          <p:cNvSpPr>
            <a:spLocks noGrp="1"/>
          </p:cNvSpPr>
          <p:nvPr>
            <p:ph idx="1"/>
          </p:nvPr>
        </p:nvSpPr>
        <p:spPr>
          <a:xfrm>
            <a:off x="713433" y="565221"/>
            <a:ext cx="8414744" cy="1293725"/>
          </a:xfrm>
        </p:spPr>
        <p:txBody>
          <a:bodyPr>
            <a:normAutofit/>
          </a:bodyPr>
          <a:lstStyle/>
          <a:p>
            <a:r>
              <a:rPr lang="en-US" sz="3600" dirty="0"/>
              <a:t>Restroom Policies, cont.</a:t>
            </a:r>
          </a:p>
        </p:txBody>
      </p:sp>
    </p:spTree>
    <p:extLst>
      <p:ext uri="{BB962C8B-B14F-4D97-AF65-F5344CB8AC3E}">
        <p14:creationId xmlns:p14="http://schemas.microsoft.com/office/powerpoint/2010/main" val="16351446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4A1BE-F03C-4672-84CB-47183DDB0997}"/>
              </a:ext>
            </a:extLst>
          </p:cNvPr>
          <p:cNvSpPr>
            <a:spLocks noGrp="1"/>
          </p:cNvSpPr>
          <p:nvPr>
            <p:ph type="title"/>
          </p:nvPr>
        </p:nvSpPr>
        <p:spPr>
          <a:xfrm>
            <a:off x="683287" y="1939332"/>
            <a:ext cx="10490480" cy="4119824"/>
          </a:xfrm>
        </p:spPr>
        <p:txBody>
          <a:bodyPr>
            <a:normAutofit fontScale="90000"/>
          </a:bodyPr>
          <a:lstStyle/>
          <a:p>
            <a:br>
              <a:rPr lang="en-US" sz="2400" cap="none" dirty="0"/>
            </a:br>
            <a:r>
              <a:rPr lang="en-US" sz="2700" cap="none" dirty="0"/>
              <a:t>No forms of physical punishment are to be used at any time by ministry leaders or volunteers. This includes all contact of any kind and time outs. </a:t>
            </a:r>
            <a:br>
              <a:rPr lang="en-US" sz="2700" cap="none" dirty="0"/>
            </a:br>
            <a:br>
              <a:rPr lang="en-US" sz="2700" cap="none" dirty="0"/>
            </a:br>
            <a:r>
              <a:rPr lang="en-US" sz="2700" cap="none" dirty="0"/>
              <a:t>No forms of verbal abuse, such as ridicule or coarse joking are to be used at any time. </a:t>
            </a:r>
            <a:br>
              <a:rPr lang="en-US" sz="2700" cap="none" dirty="0"/>
            </a:br>
            <a:br>
              <a:rPr lang="en-US" sz="2700" cap="none" dirty="0"/>
            </a:br>
            <a:r>
              <a:rPr lang="en-US" sz="2700" cap="none" dirty="0"/>
              <a:t>It is our policy to send for the parent of the child when there is a need for disciplinary action -so that the parent can administer the necessary correction or discipline that may be needed.</a:t>
            </a:r>
            <a:br>
              <a:rPr lang="en-US" sz="2700" cap="none" dirty="0"/>
            </a:br>
            <a:br>
              <a:rPr lang="en-US" sz="2700" cap="none" dirty="0"/>
            </a:br>
            <a:r>
              <a:rPr lang="en-US" sz="2700" cap="none" dirty="0"/>
              <a:t>Discipline, if ever used, should always be constructive, intended to train and instruct rather than punish. Discipline comes form the root word for disciple(“to learn”).</a:t>
            </a:r>
            <a:br>
              <a:rPr lang="en-US" sz="2700" cap="none" dirty="0"/>
            </a:br>
            <a:endParaRPr lang="en-US" sz="2700" cap="none" dirty="0"/>
          </a:p>
        </p:txBody>
      </p:sp>
      <p:sp>
        <p:nvSpPr>
          <p:cNvPr id="3" name="Content Placeholder 2">
            <a:extLst>
              <a:ext uri="{FF2B5EF4-FFF2-40B4-BE49-F238E27FC236}">
                <a16:creationId xmlns:a16="http://schemas.microsoft.com/office/drawing/2014/main" id="{9B4A301C-C266-471B-8024-DDA26F4C829A}"/>
              </a:ext>
            </a:extLst>
          </p:cNvPr>
          <p:cNvSpPr>
            <a:spLocks noGrp="1"/>
          </p:cNvSpPr>
          <p:nvPr>
            <p:ph idx="1"/>
          </p:nvPr>
        </p:nvSpPr>
        <p:spPr>
          <a:xfrm>
            <a:off x="683287" y="0"/>
            <a:ext cx="8615711" cy="1585127"/>
          </a:xfrm>
        </p:spPr>
        <p:txBody>
          <a:bodyPr>
            <a:normAutofit/>
          </a:bodyPr>
          <a:lstStyle/>
          <a:p>
            <a:r>
              <a:rPr lang="en-US" sz="3600" dirty="0"/>
              <a:t>Discipline</a:t>
            </a:r>
          </a:p>
        </p:txBody>
      </p:sp>
    </p:spTree>
    <p:extLst>
      <p:ext uri="{BB962C8B-B14F-4D97-AF65-F5344CB8AC3E}">
        <p14:creationId xmlns:p14="http://schemas.microsoft.com/office/powerpoint/2010/main" val="22473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FEBC9-F842-4A74-9C73-D3D7DADBD532}"/>
              </a:ext>
            </a:extLst>
          </p:cNvPr>
          <p:cNvSpPr>
            <a:spLocks noGrp="1"/>
          </p:cNvSpPr>
          <p:nvPr>
            <p:ph type="title"/>
          </p:nvPr>
        </p:nvSpPr>
        <p:spPr>
          <a:xfrm>
            <a:off x="684212" y="1517304"/>
            <a:ext cx="8686049" cy="3401924"/>
          </a:xfrm>
        </p:spPr>
        <p:txBody>
          <a:bodyPr>
            <a:normAutofit/>
          </a:bodyPr>
          <a:lstStyle/>
          <a:p>
            <a:r>
              <a:rPr lang="en-US" sz="2400" cap="none" dirty="0"/>
              <a:t>That all children, youth and families throughout San Diego will come to know, love and serve the Lord Jesus</a:t>
            </a:r>
          </a:p>
        </p:txBody>
      </p:sp>
      <p:sp>
        <p:nvSpPr>
          <p:cNvPr id="3" name="Content Placeholder 2">
            <a:extLst>
              <a:ext uri="{FF2B5EF4-FFF2-40B4-BE49-F238E27FC236}">
                <a16:creationId xmlns:a16="http://schemas.microsoft.com/office/drawing/2014/main" id="{FD3FC37E-36AB-42E3-B2C7-2EA60AE2F6D9}"/>
              </a:ext>
            </a:extLst>
          </p:cNvPr>
          <p:cNvSpPr>
            <a:spLocks noGrp="1"/>
          </p:cNvSpPr>
          <p:nvPr>
            <p:ph idx="1"/>
          </p:nvPr>
        </p:nvSpPr>
        <p:spPr>
          <a:xfrm>
            <a:off x="684212" y="685801"/>
            <a:ext cx="10348878" cy="1507068"/>
          </a:xfrm>
        </p:spPr>
        <p:txBody>
          <a:bodyPr>
            <a:normAutofit/>
          </a:bodyPr>
          <a:lstStyle/>
          <a:p>
            <a:r>
              <a:rPr lang="en-US" sz="3600" dirty="0"/>
              <a:t>Ministry Purpose or Goal</a:t>
            </a:r>
          </a:p>
        </p:txBody>
      </p:sp>
    </p:spTree>
    <p:extLst>
      <p:ext uri="{BB962C8B-B14F-4D97-AF65-F5344CB8AC3E}">
        <p14:creationId xmlns:p14="http://schemas.microsoft.com/office/powerpoint/2010/main" val="2102647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71579-1E0D-4C3E-AC49-DD4DCDD04C07}"/>
              </a:ext>
            </a:extLst>
          </p:cNvPr>
          <p:cNvSpPr>
            <a:spLocks noGrp="1"/>
          </p:cNvSpPr>
          <p:nvPr>
            <p:ph type="title"/>
          </p:nvPr>
        </p:nvSpPr>
        <p:spPr>
          <a:xfrm>
            <a:off x="512466" y="2441751"/>
            <a:ext cx="8535324" cy="3341634"/>
          </a:xfrm>
        </p:spPr>
        <p:txBody>
          <a:bodyPr>
            <a:noAutofit/>
          </a:bodyPr>
          <a:lstStyle/>
          <a:p>
            <a:r>
              <a:rPr lang="en-US" sz="2400" cap="none" dirty="0"/>
              <a:t>Any photos taken of anyone at church, especially children, must be taken in ‘good taste’.</a:t>
            </a:r>
            <a:br>
              <a:rPr lang="en-US" sz="2400" cap="none" dirty="0"/>
            </a:br>
            <a:br>
              <a:rPr lang="en-US" sz="2400" cap="none" dirty="0"/>
            </a:br>
            <a:r>
              <a:rPr lang="en-US" sz="2400" cap="none" dirty="0"/>
              <a:t>Photographs are to be used for non-commercial reasons(i.e., you cannot sell photos).</a:t>
            </a:r>
            <a:br>
              <a:rPr lang="en-US" sz="2400" cap="none" dirty="0"/>
            </a:br>
            <a:br>
              <a:rPr lang="en-US" sz="2400" cap="none" dirty="0"/>
            </a:br>
            <a:r>
              <a:rPr lang="en-US" sz="2400" cap="none" dirty="0"/>
              <a:t>Any photographs taken for publication in Newsletters, Websites, Facebook, Social media of any kind, etc. must have written consent of each parent of each child in the picture. You must also have the consent of every adult in the picture.</a:t>
            </a:r>
            <a:br>
              <a:rPr lang="en-US" sz="2400" cap="none" dirty="0"/>
            </a:br>
            <a:br>
              <a:rPr lang="en-US" sz="2400" cap="none" dirty="0"/>
            </a:br>
            <a:r>
              <a:rPr lang="en-US" sz="2400" cap="none" dirty="0"/>
              <a:t>A photographic release at CCPL covers this policy and gives blanket permission.</a:t>
            </a:r>
          </a:p>
        </p:txBody>
      </p:sp>
      <p:sp>
        <p:nvSpPr>
          <p:cNvPr id="3" name="Content Placeholder 2">
            <a:extLst>
              <a:ext uri="{FF2B5EF4-FFF2-40B4-BE49-F238E27FC236}">
                <a16:creationId xmlns:a16="http://schemas.microsoft.com/office/drawing/2014/main" id="{3B573D1E-52AE-470F-A483-EDC2DA004604}"/>
              </a:ext>
            </a:extLst>
          </p:cNvPr>
          <p:cNvSpPr>
            <a:spLocks noGrp="1"/>
          </p:cNvSpPr>
          <p:nvPr>
            <p:ph idx="1"/>
          </p:nvPr>
        </p:nvSpPr>
        <p:spPr>
          <a:xfrm>
            <a:off x="602901" y="133140"/>
            <a:ext cx="8635808" cy="1507067"/>
          </a:xfrm>
        </p:spPr>
        <p:txBody>
          <a:bodyPr>
            <a:normAutofit/>
          </a:bodyPr>
          <a:lstStyle/>
          <a:p>
            <a:r>
              <a:rPr lang="en-US" sz="3600" dirty="0"/>
              <a:t>Photography Usage</a:t>
            </a:r>
          </a:p>
        </p:txBody>
      </p:sp>
    </p:spTree>
    <p:extLst>
      <p:ext uri="{BB962C8B-B14F-4D97-AF65-F5344CB8AC3E}">
        <p14:creationId xmlns:p14="http://schemas.microsoft.com/office/powerpoint/2010/main" val="26832023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17293-D61F-479A-B0B8-C078D7F59F1B}"/>
              </a:ext>
            </a:extLst>
          </p:cNvPr>
          <p:cNvSpPr>
            <a:spLocks noGrp="1"/>
          </p:cNvSpPr>
          <p:nvPr>
            <p:ph type="title"/>
          </p:nvPr>
        </p:nvSpPr>
        <p:spPr>
          <a:xfrm>
            <a:off x="684212" y="2411607"/>
            <a:ext cx="8534400" cy="3492358"/>
          </a:xfrm>
        </p:spPr>
        <p:txBody>
          <a:bodyPr>
            <a:noAutofit/>
          </a:bodyPr>
          <a:lstStyle/>
          <a:p>
            <a:r>
              <a:rPr lang="en-US" sz="2400" cap="none" dirty="0"/>
              <a:t>Illness or injuries, other than simple cuts and scrapes, should be documented in writing using the approved CCPL injury report. Ask the Children’s Ministry leader for this document.</a:t>
            </a:r>
            <a:br>
              <a:rPr lang="en-US" sz="2400" cap="none" dirty="0"/>
            </a:br>
            <a:br>
              <a:rPr lang="en-US" sz="2400" cap="none" dirty="0"/>
            </a:br>
            <a:r>
              <a:rPr lang="en-US" sz="2400" cap="none" dirty="0"/>
              <a:t>2 copies of the original report must be made:</a:t>
            </a:r>
            <a:br>
              <a:rPr lang="en-US" sz="2400" cap="none" dirty="0"/>
            </a:br>
            <a:r>
              <a:rPr lang="en-US" sz="2400" cap="none" dirty="0"/>
              <a:t>- one for the church</a:t>
            </a:r>
            <a:br>
              <a:rPr lang="en-US" sz="2400" cap="none" dirty="0"/>
            </a:br>
            <a:r>
              <a:rPr lang="en-US" sz="2400" cap="none" dirty="0"/>
              <a:t>- one for the ministry leader</a:t>
            </a:r>
            <a:br>
              <a:rPr lang="en-US" sz="2400" cap="none" dirty="0"/>
            </a:br>
            <a:r>
              <a:rPr lang="en-US" sz="2400" cap="none" dirty="0"/>
              <a:t>- originals are to be sent home with the parent(s)</a:t>
            </a:r>
            <a:br>
              <a:rPr lang="en-US" sz="2400" cap="none" dirty="0"/>
            </a:br>
            <a:br>
              <a:rPr lang="en-US" sz="2400" cap="none" dirty="0"/>
            </a:br>
            <a:r>
              <a:rPr lang="en-US" sz="2400" cap="none" dirty="0"/>
              <a:t>Injury reports MUST be completed for all head, neck, and back injuries or accidents- regardless of how minor they may appear.</a:t>
            </a:r>
          </a:p>
        </p:txBody>
      </p:sp>
      <p:sp>
        <p:nvSpPr>
          <p:cNvPr id="3" name="Content Placeholder 2">
            <a:extLst>
              <a:ext uri="{FF2B5EF4-FFF2-40B4-BE49-F238E27FC236}">
                <a16:creationId xmlns:a16="http://schemas.microsoft.com/office/drawing/2014/main" id="{575652E3-5791-4A62-B163-3C509B3D6BCA}"/>
              </a:ext>
            </a:extLst>
          </p:cNvPr>
          <p:cNvSpPr>
            <a:spLocks noGrp="1"/>
          </p:cNvSpPr>
          <p:nvPr>
            <p:ph idx="1"/>
          </p:nvPr>
        </p:nvSpPr>
        <p:spPr>
          <a:xfrm>
            <a:off x="684212" y="45915"/>
            <a:ext cx="8534400" cy="1816240"/>
          </a:xfrm>
        </p:spPr>
        <p:txBody>
          <a:bodyPr>
            <a:normAutofit/>
          </a:bodyPr>
          <a:lstStyle/>
          <a:p>
            <a:r>
              <a:rPr lang="en-US" sz="3600" dirty="0"/>
              <a:t>Illness and Injury</a:t>
            </a:r>
          </a:p>
        </p:txBody>
      </p:sp>
    </p:spTree>
    <p:extLst>
      <p:ext uri="{BB962C8B-B14F-4D97-AF65-F5344CB8AC3E}">
        <p14:creationId xmlns:p14="http://schemas.microsoft.com/office/powerpoint/2010/main" val="2397876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C789E8-6AE3-4661-8297-0A5C8403F5D7}"/>
              </a:ext>
            </a:extLst>
          </p:cNvPr>
          <p:cNvSpPr>
            <a:spLocks noGrp="1"/>
          </p:cNvSpPr>
          <p:nvPr>
            <p:ph idx="1"/>
          </p:nvPr>
        </p:nvSpPr>
        <p:spPr>
          <a:xfrm>
            <a:off x="4734911" y="1127926"/>
            <a:ext cx="2710918" cy="3645040"/>
          </a:xfrm>
        </p:spPr>
        <p:txBody>
          <a:bodyPr>
            <a:normAutofit/>
          </a:bodyPr>
          <a:lstStyle/>
          <a:p>
            <a:pPr marL="0" indent="0">
              <a:buNone/>
            </a:pPr>
            <a:r>
              <a:rPr lang="en-US" sz="3600" dirty="0">
                <a:solidFill>
                  <a:schemeClr val="tx1"/>
                </a:solidFill>
              </a:rPr>
              <a:t>Questions?</a:t>
            </a:r>
          </a:p>
        </p:txBody>
      </p:sp>
    </p:spTree>
    <p:extLst>
      <p:ext uri="{BB962C8B-B14F-4D97-AF65-F5344CB8AC3E}">
        <p14:creationId xmlns:p14="http://schemas.microsoft.com/office/powerpoint/2010/main" val="3412817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B0863-9462-47B3-8EE9-C3E077F9CDFE}"/>
              </a:ext>
            </a:extLst>
          </p:cNvPr>
          <p:cNvSpPr>
            <a:spLocks noGrp="1"/>
          </p:cNvSpPr>
          <p:nvPr>
            <p:ph type="title"/>
          </p:nvPr>
        </p:nvSpPr>
        <p:spPr>
          <a:xfrm>
            <a:off x="684212" y="2793442"/>
            <a:ext cx="8534400" cy="2809072"/>
          </a:xfrm>
        </p:spPr>
        <p:txBody>
          <a:bodyPr>
            <a:noAutofit/>
          </a:bodyPr>
          <a:lstStyle/>
          <a:p>
            <a:r>
              <a:rPr lang="en-US" sz="2400" cap="none" dirty="0"/>
              <a:t>To establish proper preventative measures to protect individuals against child abuse allegations of any form.</a:t>
            </a:r>
            <a:br>
              <a:rPr lang="en-US" sz="2400" cap="none" dirty="0"/>
            </a:br>
            <a:br>
              <a:rPr lang="en-US" sz="2400" cap="none" dirty="0"/>
            </a:br>
            <a:r>
              <a:rPr lang="en-US" sz="2400" cap="none" dirty="0"/>
              <a:t>To establish proper preventative measures to ensure the safety of the children in our ministry care.</a:t>
            </a:r>
          </a:p>
        </p:txBody>
      </p:sp>
      <p:sp>
        <p:nvSpPr>
          <p:cNvPr id="3" name="Content Placeholder 2">
            <a:extLst>
              <a:ext uri="{FF2B5EF4-FFF2-40B4-BE49-F238E27FC236}">
                <a16:creationId xmlns:a16="http://schemas.microsoft.com/office/drawing/2014/main" id="{A6CD2FB1-29DF-4A45-9613-CAED3C44536A}"/>
              </a:ext>
            </a:extLst>
          </p:cNvPr>
          <p:cNvSpPr>
            <a:spLocks noGrp="1"/>
          </p:cNvSpPr>
          <p:nvPr>
            <p:ph idx="1"/>
          </p:nvPr>
        </p:nvSpPr>
        <p:spPr>
          <a:xfrm>
            <a:off x="684212" y="484833"/>
            <a:ext cx="8258821" cy="2650253"/>
          </a:xfrm>
        </p:spPr>
        <p:txBody>
          <a:bodyPr>
            <a:normAutofit/>
          </a:bodyPr>
          <a:lstStyle/>
          <a:p>
            <a:r>
              <a:rPr lang="en-US" sz="3600" dirty="0"/>
              <a:t>Why develop a Child Protective Policy?</a:t>
            </a:r>
          </a:p>
        </p:txBody>
      </p:sp>
    </p:spTree>
    <p:extLst>
      <p:ext uri="{BB962C8B-B14F-4D97-AF65-F5344CB8AC3E}">
        <p14:creationId xmlns:p14="http://schemas.microsoft.com/office/powerpoint/2010/main" val="3225084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6146D-28A9-486E-B323-D42FCA7ACAD1}"/>
              </a:ext>
            </a:extLst>
          </p:cNvPr>
          <p:cNvSpPr>
            <a:spLocks noGrp="1"/>
          </p:cNvSpPr>
          <p:nvPr>
            <p:ph type="title"/>
          </p:nvPr>
        </p:nvSpPr>
        <p:spPr>
          <a:xfrm>
            <a:off x="808891" y="2120203"/>
            <a:ext cx="8374550" cy="3874196"/>
          </a:xfrm>
        </p:spPr>
        <p:txBody>
          <a:bodyPr>
            <a:normAutofit/>
          </a:bodyPr>
          <a:lstStyle/>
          <a:p>
            <a:r>
              <a:rPr lang="en-US" sz="2400" cap="none" dirty="0"/>
              <a:t>Matthew 18:6 -  </a:t>
            </a:r>
            <a:r>
              <a:rPr lang="en-US" sz="2400" i="1" cap="none" dirty="0"/>
              <a:t>But whoever causes one of these little ones who believe in me to sin, it would be better for him to have a great millstone fastened around his neck, and to be drowned in the depth of the sea</a:t>
            </a:r>
            <a:r>
              <a:rPr lang="en-US" sz="2400" cap="none" dirty="0"/>
              <a:t>.</a:t>
            </a:r>
            <a:br>
              <a:rPr lang="en-US" sz="2400" cap="none" dirty="0"/>
            </a:br>
            <a:r>
              <a:rPr lang="en-US" sz="2400" cap="none" dirty="0"/>
              <a:t>(Also Mark 9:4)</a:t>
            </a:r>
          </a:p>
        </p:txBody>
      </p:sp>
      <p:sp>
        <p:nvSpPr>
          <p:cNvPr id="3" name="Content Placeholder 2">
            <a:extLst>
              <a:ext uri="{FF2B5EF4-FFF2-40B4-BE49-F238E27FC236}">
                <a16:creationId xmlns:a16="http://schemas.microsoft.com/office/drawing/2014/main" id="{D64D7F6E-9ADE-4976-B3F6-8F77F8156F8F}"/>
              </a:ext>
            </a:extLst>
          </p:cNvPr>
          <p:cNvSpPr>
            <a:spLocks noGrp="1"/>
          </p:cNvSpPr>
          <p:nvPr>
            <p:ph idx="1"/>
          </p:nvPr>
        </p:nvSpPr>
        <p:spPr>
          <a:xfrm>
            <a:off x="773721" y="863601"/>
            <a:ext cx="8444889" cy="1434402"/>
          </a:xfrm>
        </p:spPr>
        <p:txBody>
          <a:bodyPr>
            <a:normAutofit/>
          </a:bodyPr>
          <a:lstStyle/>
          <a:p>
            <a:r>
              <a:rPr lang="en-US" sz="3600" dirty="0"/>
              <a:t>Scriptural Basis for Child Protective Policies</a:t>
            </a:r>
          </a:p>
        </p:txBody>
      </p:sp>
    </p:spTree>
    <p:extLst>
      <p:ext uri="{BB962C8B-B14F-4D97-AF65-F5344CB8AC3E}">
        <p14:creationId xmlns:p14="http://schemas.microsoft.com/office/powerpoint/2010/main" val="1656872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F5940-8FC0-4368-A4C5-ED49EBA58EA8}"/>
              </a:ext>
            </a:extLst>
          </p:cNvPr>
          <p:cNvSpPr>
            <a:spLocks noGrp="1"/>
          </p:cNvSpPr>
          <p:nvPr>
            <p:ph type="title"/>
          </p:nvPr>
        </p:nvSpPr>
        <p:spPr>
          <a:xfrm>
            <a:off x="884256" y="2090058"/>
            <a:ext cx="8495131" cy="3783762"/>
          </a:xfrm>
        </p:spPr>
        <p:txBody>
          <a:bodyPr>
            <a:normAutofit/>
          </a:bodyPr>
          <a:lstStyle/>
          <a:p>
            <a:r>
              <a:rPr lang="en-US" sz="2400" cap="none" dirty="0"/>
              <a:t>Luke 17:1, 2 – </a:t>
            </a:r>
            <a:r>
              <a:rPr lang="en-US" sz="2400" i="1" cap="none" dirty="0"/>
              <a:t>And He said to His disciples, “Temptations to sin are sure to come, but woe to the one through whom they come! It would be better for Him if a millstone were hung around his neck and he was cast into the sea than that he should cause one of these little ones to sin”.</a:t>
            </a:r>
          </a:p>
        </p:txBody>
      </p:sp>
      <p:sp>
        <p:nvSpPr>
          <p:cNvPr id="3" name="Content Placeholder 2">
            <a:extLst>
              <a:ext uri="{FF2B5EF4-FFF2-40B4-BE49-F238E27FC236}">
                <a16:creationId xmlns:a16="http://schemas.microsoft.com/office/drawing/2014/main" id="{F4EF96A6-B595-4B80-9756-2AD7522ADC65}"/>
              </a:ext>
            </a:extLst>
          </p:cNvPr>
          <p:cNvSpPr>
            <a:spLocks noGrp="1"/>
          </p:cNvSpPr>
          <p:nvPr>
            <p:ph idx="1"/>
          </p:nvPr>
        </p:nvSpPr>
        <p:spPr>
          <a:xfrm>
            <a:off x="844062" y="685801"/>
            <a:ext cx="8374550" cy="1765998"/>
          </a:xfrm>
        </p:spPr>
        <p:txBody>
          <a:bodyPr>
            <a:normAutofit/>
          </a:bodyPr>
          <a:lstStyle/>
          <a:p>
            <a:r>
              <a:rPr lang="en-US" sz="3600" dirty="0"/>
              <a:t>Scriptural Basis for Child Protective Policies</a:t>
            </a:r>
          </a:p>
        </p:txBody>
      </p:sp>
    </p:spTree>
    <p:extLst>
      <p:ext uri="{BB962C8B-B14F-4D97-AF65-F5344CB8AC3E}">
        <p14:creationId xmlns:p14="http://schemas.microsoft.com/office/powerpoint/2010/main" val="3285854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F878A-18F1-42AB-8CB7-F743F6A16132}"/>
              </a:ext>
            </a:extLst>
          </p:cNvPr>
          <p:cNvSpPr>
            <a:spLocks noGrp="1"/>
          </p:cNvSpPr>
          <p:nvPr>
            <p:ph type="title"/>
          </p:nvPr>
        </p:nvSpPr>
        <p:spPr>
          <a:xfrm>
            <a:off x="854110" y="2130252"/>
            <a:ext cx="8364502" cy="3452166"/>
          </a:xfrm>
        </p:spPr>
        <p:txBody>
          <a:bodyPr>
            <a:normAutofit/>
          </a:bodyPr>
          <a:lstStyle/>
          <a:p>
            <a:r>
              <a:rPr lang="en-US" sz="2400" cap="none" dirty="0"/>
              <a:t>The actual striking of a child.</a:t>
            </a:r>
            <a:br>
              <a:rPr lang="en-US" sz="2400" cap="none" dirty="0"/>
            </a:br>
            <a:br>
              <a:rPr lang="en-US" sz="2400" cap="none" dirty="0"/>
            </a:br>
            <a:r>
              <a:rPr lang="en-US" sz="2400" cap="none" dirty="0"/>
              <a:t>The exposure of a child to unreasonable risk of harm or 	personal injury.</a:t>
            </a:r>
            <a:br>
              <a:rPr lang="en-US" sz="2400" cap="none" dirty="0"/>
            </a:br>
            <a:br>
              <a:rPr lang="en-US" sz="2400" cap="none" dirty="0"/>
            </a:br>
            <a:r>
              <a:rPr lang="en-US" sz="2400" cap="none" dirty="0"/>
              <a:t>The exposure of a child to harmful substances.</a:t>
            </a:r>
            <a:br>
              <a:rPr lang="en-US" sz="2400" cap="none" dirty="0"/>
            </a:br>
            <a:br>
              <a:rPr lang="en-US" sz="2400" cap="none" dirty="0"/>
            </a:br>
            <a:r>
              <a:rPr lang="en-US" sz="2400" cap="none" dirty="0"/>
              <a:t>The witnessing of acts of abuse.</a:t>
            </a:r>
          </a:p>
        </p:txBody>
      </p:sp>
      <p:sp>
        <p:nvSpPr>
          <p:cNvPr id="3" name="Content Placeholder 2">
            <a:extLst>
              <a:ext uri="{FF2B5EF4-FFF2-40B4-BE49-F238E27FC236}">
                <a16:creationId xmlns:a16="http://schemas.microsoft.com/office/drawing/2014/main" id="{5603320A-FD6D-4BB8-81B8-3A68B85F6E0A}"/>
              </a:ext>
            </a:extLst>
          </p:cNvPr>
          <p:cNvSpPr>
            <a:spLocks noGrp="1"/>
          </p:cNvSpPr>
          <p:nvPr>
            <p:ph idx="1"/>
          </p:nvPr>
        </p:nvSpPr>
        <p:spPr>
          <a:xfrm>
            <a:off x="854110" y="555171"/>
            <a:ext cx="8364502" cy="1856433"/>
          </a:xfrm>
        </p:spPr>
        <p:txBody>
          <a:bodyPr>
            <a:normAutofit/>
          </a:bodyPr>
          <a:lstStyle/>
          <a:p>
            <a:r>
              <a:rPr lang="en-US" sz="3600" dirty="0"/>
              <a:t>Physical Abuse can be…</a:t>
            </a:r>
          </a:p>
        </p:txBody>
      </p:sp>
    </p:spTree>
    <p:extLst>
      <p:ext uri="{BB962C8B-B14F-4D97-AF65-F5344CB8AC3E}">
        <p14:creationId xmlns:p14="http://schemas.microsoft.com/office/powerpoint/2010/main" val="1064189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079E9-0987-4042-B0D7-31096F3F16DC}"/>
              </a:ext>
            </a:extLst>
          </p:cNvPr>
          <p:cNvSpPr>
            <a:spLocks noGrp="1"/>
          </p:cNvSpPr>
          <p:nvPr>
            <p:ph type="title"/>
          </p:nvPr>
        </p:nvSpPr>
        <p:spPr>
          <a:xfrm>
            <a:off x="763674" y="2401556"/>
            <a:ext cx="8454938" cy="3522504"/>
          </a:xfrm>
        </p:spPr>
        <p:txBody>
          <a:bodyPr>
            <a:noAutofit/>
          </a:bodyPr>
          <a:lstStyle/>
          <a:p>
            <a:r>
              <a:rPr lang="en-US" sz="2400" cap="none" dirty="0"/>
              <a:t>Inappropriately touching a minor.</a:t>
            </a:r>
            <a:br>
              <a:rPr lang="en-US" sz="2400" cap="none" dirty="0"/>
            </a:br>
            <a:br>
              <a:rPr lang="en-US" sz="2400" cap="none" dirty="0"/>
            </a:br>
            <a:r>
              <a:rPr lang="en-US" sz="2400" cap="none" dirty="0"/>
              <a:t>Persuading a minor to engage in sexual activity.</a:t>
            </a:r>
            <a:br>
              <a:rPr lang="en-US" sz="2400" cap="none" dirty="0"/>
            </a:br>
            <a:br>
              <a:rPr lang="en-US" sz="2400" cap="none" dirty="0"/>
            </a:br>
            <a:r>
              <a:rPr lang="en-US" sz="2400" cap="none" dirty="0"/>
              <a:t>Allowing a minor to engage in sexual activity.</a:t>
            </a:r>
            <a:br>
              <a:rPr lang="en-US" sz="2400" cap="none" dirty="0"/>
            </a:br>
            <a:br>
              <a:rPr lang="en-US" sz="2400" cap="none" dirty="0"/>
            </a:br>
            <a:r>
              <a:rPr lang="en-US" sz="2400" cap="none" dirty="0"/>
              <a:t>Allowing a minor to witness sexual activity or to view 	pornography.</a:t>
            </a:r>
            <a:br>
              <a:rPr lang="en-US" sz="2400" cap="none" dirty="0"/>
            </a:br>
            <a:br>
              <a:rPr lang="en-US" sz="2400" cap="none" dirty="0"/>
            </a:br>
            <a:r>
              <a:rPr lang="en-US" sz="2400" cap="none" dirty="0"/>
              <a:t>Communicating in a sexual manner with a minor</a:t>
            </a:r>
          </a:p>
        </p:txBody>
      </p:sp>
      <p:sp>
        <p:nvSpPr>
          <p:cNvPr id="3" name="Content Placeholder 2">
            <a:extLst>
              <a:ext uri="{FF2B5EF4-FFF2-40B4-BE49-F238E27FC236}">
                <a16:creationId xmlns:a16="http://schemas.microsoft.com/office/drawing/2014/main" id="{32C150EA-F52F-4489-875D-9CA7AF456552}"/>
              </a:ext>
            </a:extLst>
          </p:cNvPr>
          <p:cNvSpPr>
            <a:spLocks noGrp="1"/>
          </p:cNvSpPr>
          <p:nvPr>
            <p:ph idx="1"/>
          </p:nvPr>
        </p:nvSpPr>
        <p:spPr>
          <a:xfrm>
            <a:off x="763674" y="434591"/>
            <a:ext cx="8454937" cy="1966965"/>
          </a:xfrm>
        </p:spPr>
        <p:txBody>
          <a:bodyPr>
            <a:normAutofit/>
          </a:bodyPr>
          <a:lstStyle/>
          <a:p>
            <a:r>
              <a:rPr lang="en-US" sz="3600" dirty="0"/>
              <a:t>Sexual Abuse can be…</a:t>
            </a:r>
          </a:p>
        </p:txBody>
      </p:sp>
    </p:spTree>
    <p:extLst>
      <p:ext uri="{BB962C8B-B14F-4D97-AF65-F5344CB8AC3E}">
        <p14:creationId xmlns:p14="http://schemas.microsoft.com/office/powerpoint/2010/main" val="3501678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F6F93-6FB4-45E4-BA1D-2A89F0743913}"/>
              </a:ext>
            </a:extLst>
          </p:cNvPr>
          <p:cNvSpPr>
            <a:spLocks noGrp="1"/>
          </p:cNvSpPr>
          <p:nvPr>
            <p:ph type="title"/>
          </p:nvPr>
        </p:nvSpPr>
        <p:spPr>
          <a:xfrm>
            <a:off x="813915" y="1838849"/>
            <a:ext cx="8404697" cy="3572746"/>
          </a:xfrm>
        </p:spPr>
        <p:txBody>
          <a:bodyPr>
            <a:normAutofit/>
          </a:bodyPr>
          <a:lstStyle/>
          <a:p>
            <a:r>
              <a:rPr lang="en-US" sz="2400" cap="none" dirty="0"/>
              <a:t>Actions or words that cause a child to believe he or she is bad, inferior, or unacceptable.</a:t>
            </a:r>
          </a:p>
        </p:txBody>
      </p:sp>
      <p:sp>
        <p:nvSpPr>
          <p:cNvPr id="3" name="Content Placeholder 2">
            <a:extLst>
              <a:ext uri="{FF2B5EF4-FFF2-40B4-BE49-F238E27FC236}">
                <a16:creationId xmlns:a16="http://schemas.microsoft.com/office/drawing/2014/main" id="{CF4B426B-D366-4702-A18E-10001FC7F5FC}"/>
              </a:ext>
            </a:extLst>
          </p:cNvPr>
          <p:cNvSpPr>
            <a:spLocks noGrp="1"/>
          </p:cNvSpPr>
          <p:nvPr>
            <p:ph idx="1"/>
          </p:nvPr>
        </p:nvSpPr>
        <p:spPr>
          <a:xfrm>
            <a:off x="813916" y="685801"/>
            <a:ext cx="8404696" cy="1946868"/>
          </a:xfrm>
        </p:spPr>
        <p:txBody>
          <a:bodyPr>
            <a:normAutofit/>
          </a:bodyPr>
          <a:lstStyle/>
          <a:p>
            <a:r>
              <a:rPr lang="en-US" sz="3600" dirty="0"/>
              <a:t>Emotional and Psychological maltreatment is…</a:t>
            </a:r>
          </a:p>
        </p:txBody>
      </p:sp>
    </p:spTree>
    <p:extLst>
      <p:ext uri="{BB962C8B-B14F-4D97-AF65-F5344CB8AC3E}">
        <p14:creationId xmlns:p14="http://schemas.microsoft.com/office/powerpoint/2010/main" val="2561748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8227E-E9FA-4EB4-BCDA-408ABB53EE4F}"/>
              </a:ext>
            </a:extLst>
          </p:cNvPr>
          <p:cNvSpPr>
            <a:spLocks noGrp="1"/>
          </p:cNvSpPr>
          <p:nvPr>
            <p:ph type="title"/>
          </p:nvPr>
        </p:nvSpPr>
        <p:spPr>
          <a:xfrm>
            <a:off x="875130" y="2441008"/>
            <a:ext cx="8534400" cy="3623730"/>
          </a:xfrm>
        </p:spPr>
        <p:txBody>
          <a:bodyPr>
            <a:normAutofit/>
          </a:bodyPr>
          <a:lstStyle/>
          <a:p>
            <a:r>
              <a:rPr lang="en-US" sz="2400" cap="none" dirty="0"/>
              <a:t>It is the failure to provide for a child’s:</a:t>
            </a:r>
            <a:br>
              <a:rPr lang="en-US" sz="2400" cap="none" dirty="0"/>
            </a:br>
            <a:br>
              <a:rPr lang="en-US" sz="2400" cap="none" dirty="0"/>
            </a:br>
            <a:r>
              <a:rPr lang="en-US" sz="2400" cap="none" dirty="0"/>
              <a:t>- physical needs</a:t>
            </a:r>
            <a:br>
              <a:rPr lang="en-US" sz="2400" cap="none" dirty="0"/>
            </a:br>
            <a:br>
              <a:rPr lang="en-US" sz="2400" cap="none" dirty="0"/>
            </a:br>
            <a:r>
              <a:rPr lang="en-US" sz="2400" cap="none" dirty="0"/>
              <a:t>- medical needs</a:t>
            </a:r>
            <a:br>
              <a:rPr lang="en-US" sz="2400" cap="none" dirty="0"/>
            </a:br>
            <a:br>
              <a:rPr lang="en-US" sz="2400" cap="none" dirty="0"/>
            </a:br>
            <a:r>
              <a:rPr lang="en-US" sz="2400" cap="none" dirty="0"/>
              <a:t>- emotional needs</a:t>
            </a:r>
            <a:br>
              <a:rPr lang="en-US" sz="2400" cap="none" dirty="0"/>
            </a:br>
            <a:br>
              <a:rPr lang="en-US" sz="2400" cap="none" dirty="0"/>
            </a:br>
            <a:r>
              <a:rPr lang="en-US" sz="2400" cap="none" dirty="0"/>
              <a:t>- safety needs, including adequate supervision</a:t>
            </a:r>
          </a:p>
        </p:txBody>
      </p:sp>
      <p:sp>
        <p:nvSpPr>
          <p:cNvPr id="3" name="Content Placeholder 2">
            <a:extLst>
              <a:ext uri="{FF2B5EF4-FFF2-40B4-BE49-F238E27FC236}">
                <a16:creationId xmlns:a16="http://schemas.microsoft.com/office/drawing/2014/main" id="{4AA49BA0-802D-4941-B1A9-6F72F060CF47}"/>
              </a:ext>
            </a:extLst>
          </p:cNvPr>
          <p:cNvSpPr>
            <a:spLocks noGrp="1"/>
          </p:cNvSpPr>
          <p:nvPr>
            <p:ph idx="1"/>
          </p:nvPr>
        </p:nvSpPr>
        <p:spPr>
          <a:xfrm>
            <a:off x="875130" y="525027"/>
            <a:ext cx="8534400" cy="1684868"/>
          </a:xfrm>
        </p:spPr>
        <p:txBody>
          <a:bodyPr>
            <a:normAutofit/>
          </a:bodyPr>
          <a:lstStyle/>
          <a:p>
            <a:r>
              <a:rPr lang="en-US" sz="3600" dirty="0"/>
              <a:t>Neglect is the most common form of child abuse</a:t>
            </a:r>
          </a:p>
        </p:txBody>
      </p:sp>
    </p:spTree>
    <p:extLst>
      <p:ext uri="{BB962C8B-B14F-4D97-AF65-F5344CB8AC3E}">
        <p14:creationId xmlns:p14="http://schemas.microsoft.com/office/powerpoint/2010/main" val="3653062268"/>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{7EFD993A-2E80-4CD4-9C19-47603E2DBA81}tf02900771</Template>
  <TotalTime>1513</TotalTime>
  <Words>1421</Words>
  <Application>Microsoft Office PowerPoint</Application>
  <PresentationFormat>Widescreen</PresentationFormat>
  <Paragraphs>44</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Century Gothic</vt:lpstr>
      <vt:lpstr>Wingdings 3</vt:lpstr>
      <vt:lpstr>Slice</vt:lpstr>
      <vt:lpstr>Calvary Chapel  Point Loma</vt:lpstr>
      <vt:lpstr>That all children, youth and families throughout San Diego will come to know, love and serve the Lord Jesus</vt:lpstr>
      <vt:lpstr>To establish proper preventative measures to protect individuals against child abuse allegations of any form.  To establish proper preventative measures to ensure the safety of the children in our ministry care.</vt:lpstr>
      <vt:lpstr>Matthew 18:6 -  But whoever causes one of these little ones who believe in me to sin, it would be better for him to have a great millstone fastened around his neck, and to be drowned in the depth of the sea. (Also Mark 9:4)</vt:lpstr>
      <vt:lpstr>Luke 17:1, 2 – And He said to His disciples, “Temptations to sin are sure to come, but woe to the one through whom they come! It would be better for Him if a millstone were hung around his neck and he was cast into the sea than that he should cause one of these little ones to sin”.</vt:lpstr>
      <vt:lpstr>The actual striking of a child.  The exposure of a child to unreasonable risk of harm or  personal injury.  The exposure of a child to harmful substances.  The witnessing of acts of abuse.</vt:lpstr>
      <vt:lpstr>Inappropriately touching a minor.  Persuading a minor to engage in sexual activity.  Allowing a minor to engage in sexual activity.  Allowing a minor to witness sexual activity or to view  pornography.  Communicating in a sexual manner with a minor</vt:lpstr>
      <vt:lpstr>Actions or words that cause a child to believe he or she is bad, inferior, or unacceptable.</vt:lpstr>
      <vt:lpstr>It is the failure to provide for a child’s:  - physical needs  - medical needs  - emotional needs  - safety needs, including adequate supervision</vt:lpstr>
      <vt:lpstr>To reduce the risk of harm to children.  To provide a safe and secure environment for children and workers</vt:lpstr>
      <vt:lpstr>We have a duty to report child abuse. Romans 13:1 – Let every person be subject to the governing authorities. For there is no authority except from God, and those that exist have been instituted by God.  Guidance for Reporting can be found at: www.childwelfare.gov.  After reporting suspected abuse, notify your immediate Children's Ministry Leader who will also inform the pastor at CCPL  After reporting suspected abuse, you may be approached for an interview or for comments by the media or other sources. Don’t comment other than referring them to the Pastor of CCPL. </vt:lpstr>
      <vt:lpstr>The trauma and abuse to the victim.  The emotional and spiritual impact on the congregation.  The negative news coverage.  The stress of litigation and the investigative process.  The financial cost.  The personal impact on church leaders. </vt:lpstr>
      <vt:lpstr>One of the greatest risks facing churches today is the problem of child abuse. Churches that have screened its workers will be in a better position to reduce their liability by showing that they acted with responsible care in staff selections(Paid and unpaid).  Effective screening can: - identify individuals with criminal backgrounds. - validate an applicant's qualifications - provide information on an applicant's character,  reliability, knowledge, skills and overall suitability for  a specific area of ministry.</vt:lpstr>
      <vt:lpstr>Always require a child to be signed in and out of ministry programs by a parent or authorized adult(keep a security list identifying authorized pick-ups with the sign-in sheet).  Maintain a two-worker rule.  Always have an adult worker present with teenage  volunteers. Have volunteer workers wear name badges. Always use appropriate verbal communication. Do not allow lap sitting in classes or during activities, etc.  Always document accidents with an accident report and keep a copy.</vt:lpstr>
      <vt:lpstr>Arrive at your designated ministry area at least 15 minutes before the start of the ministry or activity.  Remain in your designated ministry area 15 minutes after the end of the activity or until all youth have left.</vt:lpstr>
      <vt:lpstr>Weather permitting, the classroom doors should remain open. When the doors need to be closed, the blinds or the curtains to the room must be open allowing an unobstructed view into the room.   Both policies allow anyone passing by to see what is going on in the classrooms.  Parents of the children being served in the ministries of this church have the right to visit and observe any ministry or activity without advance notice.</vt:lpstr>
      <vt:lpstr>Before, during and after activities that are youth specific, the class restrooms are off limits to adults and ministry volunteers. Volunteers are to use the restrooms in the hallway connected to the main sanctuary or the restrooms in the gymnasium.  Procedures: Volunteers may walk the children to the entrance of the restroom. Volunteers are to remain in the hallway outside of the restroom. If the child needs assistance and can respond to verbal commands, give them verbal instruction from the doorway of the restroom.</vt:lpstr>
      <vt:lpstr>If a child needs assistance and cannot respond to verbal instruction, two volunteers over the age of 18 need to be present to physically assist the child the restroom.  If parents are not approved as volunteers by this ministry, then they may only assist with their OWN children in restroom situations. They should use the hallway restroom attached to the sanctuary or the restrooms in the gymnasium</vt:lpstr>
      <vt:lpstr> No forms of physical punishment are to be used at any time by ministry leaders or volunteers. This includes all contact of any kind and time outs.   No forms of verbal abuse, such as ridicule or coarse joking are to be used at any time.   It is our policy to send for the parent of the child when there is a need for disciplinary action -so that the parent can administer the necessary correction or discipline that may be needed.  Discipline, if ever used, should always be constructive, intended to train and instruct rather than punish. Discipline comes form the root word for disciple(“to learn”). </vt:lpstr>
      <vt:lpstr>Any photos taken of anyone at church, especially children, must be taken in ‘good taste’.  Photographs are to be used for non-commercial reasons(i.e., you cannot sell photos).  Any photographs taken for publication in Newsletters, Websites, Facebook, Social media of any kind, etc. must have written consent of each parent of each child in the picture. You must also have the consent of every adult in the picture.  A photographic release at CCPL covers this policy and gives blanket permission.</vt:lpstr>
      <vt:lpstr>Illness or injuries, other than simple cuts and scrapes, should be documented in writing using the approved CCPL injury report. Ask the Children’s Ministry leader for this document.  2 copies of the original report must be made: - one for the church - one for the ministry leader - originals are to be sent home with the parent(s)  Injury reports MUST be completed for all head, neck, and back injuries or accidents- regardless of how minor they may appear.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Calvary Chapel  Point Loma</dc:title>
  <dc:creator>Michael Hickey</dc:creator>
  <cp:lastModifiedBy>CCPL CCPL</cp:lastModifiedBy>
  <cp:revision>66</cp:revision>
  <dcterms:created xsi:type="dcterms:W3CDTF">2020-02-19T06:08:44Z</dcterms:created>
  <dcterms:modified xsi:type="dcterms:W3CDTF">2025-03-16T03:10:58Z</dcterms:modified>
</cp:coreProperties>
</file>