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5323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DF4"/>
          </a:solidFill>
          <a:ln w="12700">
            <a:solidFill>
              <a:srgbClr val="FFFDF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047924" cy="68580"/>
          </a:xfrm>
          <a:prstGeom prst="rect">
            <a:avLst/>
          </a:prstGeom>
          <a:solidFill>
            <a:srgbClr val="E7333F"/>
          </a:solidFill>
          <a:ln w="12700">
            <a:solidFill>
              <a:srgbClr val="E7333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047924" y="0"/>
            <a:ext cx="3047924" cy="68580"/>
          </a:xfrm>
          <a:prstGeom prst="rect">
            <a:avLst/>
          </a:prstGeom>
          <a:solidFill>
            <a:srgbClr val="006BCB"/>
          </a:solidFill>
          <a:ln w="12700">
            <a:solidFill>
              <a:srgbClr val="006BC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095848" y="0"/>
            <a:ext cx="3047924" cy="68580"/>
          </a:xfrm>
          <a:prstGeom prst="rect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3771" y="0"/>
            <a:ext cx="3047924" cy="68580"/>
          </a:xfrm>
          <a:prstGeom prst="rect">
            <a:avLst/>
          </a:prstGeom>
          <a:solidFill>
            <a:srgbClr val="FFD200"/>
          </a:solidFill>
          <a:ln w="12700">
            <a:solidFill>
              <a:srgbClr val="FFD2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219456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AWANA 30A Club Calendar — Fall 2026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11480" y="621792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September • October • November • December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9555480" y="612648"/>
            <a:ext cx="2011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Gray rows = no club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84048" y="996696"/>
            <a:ext cx="2732456" cy="411480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SEPTEMBER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384048" y="1481328"/>
            <a:ext cx="2732456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0060" y="1577340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946404" y="1577340"/>
            <a:ext cx="2074088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Registration + Water Games</a:t>
            </a:r>
            <a:endParaRPr lang="en-US" sz="1140" dirty="0"/>
          </a:p>
        </p:txBody>
      </p:sp>
      <p:sp>
        <p:nvSpPr>
          <p:cNvPr id="18" name="Text 16"/>
          <p:cNvSpPr/>
          <p:nvPr/>
        </p:nvSpPr>
        <p:spPr>
          <a:xfrm>
            <a:off x="480060" y="2792349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46404" y="2792349"/>
            <a:ext cx="2074088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Night of AWANA!</a:t>
            </a:r>
            <a:endParaRPr lang="en-US" sz="1140" dirty="0"/>
          </a:p>
        </p:txBody>
      </p:sp>
      <p:sp>
        <p:nvSpPr>
          <p:cNvPr id="20" name="Text 18"/>
          <p:cNvSpPr/>
          <p:nvPr/>
        </p:nvSpPr>
        <p:spPr>
          <a:xfrm>
            <a:off x="480060" y="4007358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46404" y="4007358"/>
            <a:ext cx="2074088" cy="1146429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480060" y="5222367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946404" y="5222367"/>
            <a:ext cx="2074088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Color War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 your team's color!</a:t>
            </a:r>
            <a:endParaRPr lang="en-US" sz="1140" dirty="0"/>
          </a:p>
        </p:txBody>
      </p:sp>
      <p:sp>
        <p:nvSpPr>
          <p:cNvPr id="24" name="Text 22"/>
          <p:cNvSpPr/>
          <p:nvPr/>
        </p:nvSpPr>
        <p:spPr>
          <a:xfrm>
            <a:off x="3281096" y="996696"/>
            <a:ext cx="2732456" cy="411480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OCTOBER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3281096" y="1481328"/>
            <a:ext cx="2732456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377108" y="1577340"/>
            <a:ext cx="420624" cy="903427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3843452" y="1577340"/>
            <a:ext cx="2074088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140" dirty="0"/>
          </a:p>
        </p:txBody>
      </p:sp>
      <p:sp>
        <p:nvSpPr>
          <p:cNvPr id="28" name="Text 26"/>
          <p:cNvSpPr/>
          <p:nvPr/>
        </p:nvSpPr>
        <p:spPr>
          <a:xfrm>
            <a:off x="3377108" y="2549347"/>
            <a:ext cx="420624" cy="903427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3843452" y="2549347"/>
            <a:ext cx="2074088" cy="903427"/>
          </a:xfrm>
          <a:prstGeom prst="rect">
            <a:avLst/>
          </a:prstGeom>
          <a:solidFill>
            <a:srgbClr val="EAF4FF"/>
          </a:solidFill>
          <a:ln w="7620">
            <a:solidFill>
              <a:srgbClr val="006BCB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Parent Night</a:t>
            </a:r>
            <a:endParaRPr lang="en-US" sz="1140" dirty="0"/>
          </a:p>
        </p:txBody>
      </p:sp>
      <p:sp>
        <p:nvSpPr>
          <p:cNvPr id="30" name="Text 28"/>
          <p:cNvSpPr/>
          <p:nvPr/>
        </p:nvSpPr>
        <p:spPr>
          <a:xfrm>
            <a:off x="3377108" y="3521354"/>
            <a:ext cx="420624" cy="903427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3843452" y="3521354"/>
            <a:ext cx="2074088" cy="903427"/>
          </a:xfrm>
          <a:prstGeom prst="rect">
            <a:avLst/>
          </a:prstGeom>
          <a:solidFill>
            <a:srgbClr val="EAF4FF"/>
          </a:solidFill>
          <a:ln w="7620">
            <a:solidFill>
              <a:srgbClr val="006BCB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AWANA Store + Crazy Sock Night</a:t>
            </a:r>
            <a:endParaRPr lang="en-US" sz="1140" dirty="0"/>
          </a:p>
        </p:txBody>
      </p:sp>
      <p:sp>
        <p:nvSpPr>
          <p:cNvPr id="32" name="Text 30"/>
          <p:cNvSpPr/>
          <p:nvPr/>
        </p:nvSpPr>
        <p:spPr>
          <a:xfrm>
            <a:off x="3377108" y="4493362"/>
            <a:ext cx="420624" cy="903427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22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3843452" y="4493362"/>
            <a:ext cx="2074088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140" dirty="0"/>
          </a:p>
        </p:txBody>
      </p:sp>
      <p:sp>
        <p:nvSpPr>
          <p:cNvPr id="34" name="Text 32"/>
          <p:cNvSpPr/>
          <p:nvPr/>
        </p:nvSpPr>
        <p:spPr>
          <a:xfrm>
            <a:off x="3377108" y="5465369"/>
            <a:ext cx="420624" cy="903427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29</a:t>
            </a:r>
            <a:endParaRPr lang="en-US" sz="1450" dirty="0"/>
          </a:p>
        </p:txBody>
      </p:sp>
      <p:sp>
        <p:nvSpPr>
          <p:cNvPr id="35" name="Text 33"/>
          <p:cNvSpPr/>
          <p:nvPr/>
        </p:nvSpPr>
        <p:spPr>
          <a:xfrm>
            <a:off x="3843452" y="5465369"/>
            <a:ext cx="2074088" cy="903427"/>
          </a:xfrm>
          <a:prstGeom prst="rect">
            <a:avLst/>
          </a:prstGeom>
          <a:solidFill>
            <a:srgbClr val="EAF4FF"/>
          </a:solidFill>
          <a:ln w="7620">
            <a:solidFill>
              <a:srgbClr val="006BCB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Costume Night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 scary, please!</a:t>
            </a:r>
            <a:endParaRPr lang="en-US" sz="1140" dirty="0"/>
          </a:p>
        </p:txBody>
      </p:sp>
      <p:sp>
        <p:nvSpPr>
          <p:cNvPr id="36" name="Text 34"/>
          <p:cNvSpPr/>
          <p:nvPr/>
        </p:nvSpPr>
        <p:spPr>
          <a:xfrm>
            <a:off x="6178144" y="996696"/>
            <a:ext cx="2732456" cy="411480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NOVEMBER</a:t>
            </a:r>
            <a:endParaRPr lang="en-US" sz="1550" dirty="0"/>
          </a:p>
        </p:txBody>
      </p:sp>
      <p:sp>
        <p:nvSpPr>
          <p:cNvPr id="37" name="Shape 35"/>
          <p:cNvSpPr/>
          <p:nvPr/>
        </p:nvSpPr>
        <p:spPr>
          <a:xfrm>
            <a:off x="6178144" y="1481328"/>
            <a:ext cx="2732456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274156" y="1577340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450" dirty="0"/>
          </a:p>
        </p:txBody>
      </p:sp>
      <p:sp>
        <p:nvSpPr>
          <p:cNvPr id="39" name="Text 37"/>
          <p:cNvSpPr/>
          <p:nvPr/>
        </p:nvSpPr>
        <p:spPr>
          <a:xfrm>
            <a:off x="6740500" y="1577340"/>
            <a:ext cx="2074088" cy="1146429"/>
          </a:xfrm>
          <a:prstGeom prst="rect">
            <a:avLst/>
          </a:prstGeom>
          <a:solidFill>
            <a:srgbClr val="E8F7EE"/>
          </a:solidFill>
          <a:ln w="7620">
            <a:solidFill>
              <a:srgbClr val="00A651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a Friend Night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Double shares!</a:t>
            </a:r>
            <a:endParaRPr lang="en-US" sz="1140" dirty="0"/>
          </a:p>
        </p:txBody>
      </p:sp>
      <p:sp>
        <p:nvSpPr>
          <p:cNvPr id="40" name="Text 38"/>
          <p:cNvSpPr/>
          <p:nvPr/>
        </p:nvSpPr>
        <p:spPr>
          <a:xfrm>
            <a:off x="6274156" y="2792349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</a:t>
            </a:r>
            <a:endParaRPr lang="en-US" sz="1450" dirty="0"/>
          </a:p>
        </p:txBody>
      </p:sp>
      <p:sp>
        <p:nvSpPr>
          <p:cNvPr id="41" name="Text 39"/>
          <p:cNvSpPr/>
          <p:nvPr/>
        </p:nvSpPr>
        <p:spPr>
          <a:xfrm>
            <a:off x="6740500" y="2792349"/>
            <a:ext cx="2074088" cy="1146429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140" dirty="0"/>
          </a:p>
        </p:txBody>
      </p:sp>
      <p:sp>
        <p:nvSpPr>
          <p:cNvPr id="42" name="Text 40"/>
          <p:cNvSpPr/>
          <p:nvPr/>
        </p:nvSpPr>
        <p:spPr>
          <a:xfrm>
            <a:off x="6274156" y="4007358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19</a:t>
            </a:r>
            <a:endParaRPr lang="en-US" sz="1450" dirty="0"/>
          </a:p>
        </p:txBody>
      </p:sp>
      <p:sp>
        <p:nvSpPr>
          <p:cNvPr id="43" name="Text 41"/>
          <p:cNvSpPr/>
          <p:nvPr/>
        </p:nvSpPr>
        <p:spPr>
          <a:xfrm>
            <a:off x="6740500" y="4007358"/>
            <a:ext cx="2074088" cy="1146429"/>
          </a:xfrm>
          <a:prstGeom prst="rect">
            <a:avLst/>
          </a:prstGeom>
          <a:solidFill>
            <a:srgbClr val="E8F7EE"/>
          </a:solidFill>
          <a:ln w="7620">
            <a:solidFill>
              <a:srgbClr val="00A651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Harvest Food Drive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listed items</a:t>
            </a:r>
            <a:endParaRPr lang="en-US" sz="1140" dirty="0"/>
          </a:p>
        </p:txBody>
      </p:sp>
      <p:sp>
        <p:nvSpPr>
          <p:cNvPr id="44" name="Text 42"/>
          <p:cNvSpPr/>
          <p:nvPr/>
        </p:nvSpPr>
        <p:spPr>
          <a:xfrm>
            <a:off x="6274156" y="5222367"/>
            <a:ext cx="420624" cy="1146429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26</a:t>
            </a:r>
            <a:endParaRPr lang="en-US" sz="1450" dirty="0"/>
          </a:p>
        </p:txBody>
      </p:sp>
      <p:sp>
        <p:nvSpPr>
          <p:cNvPr id="45" name="Text 43"/>
          <p:cNvSpPr/>
          <p:nvPr/>
        </p:nvSpPr>
        <p:spPr>
          <a:xfrm>
            <a:off x="6740500" y="5222367"/>
            <a:ext cx="2074088" cy="1146429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Thanksgiving!</a:t>
            </a:r>
            <a:endParaRPr lang="en-US" sz="1140" dirty="0"/>
          </a:p>
        </p:txBody>
      </p:sp>
      <p:sp>
        <p:nvSpPr>
          <p:cNvPr id="46" name="Text 44"/>
          <p:cNvSpPr/>
          <p:nvPr/>
        </p:nvSpPr>
        <p:spPr>
          <a:xfrm>
            <a:off x="9075191" y="996696"/>
            <a:ext cx="2732456" cy="411480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DECEMBER</a:t>
            </a:r>
            <a:endParaRPr lang="en-US" sz="1550" dirty="0"/>
          </a:p>
        </p:txBody>
      </p:sp>
      <p:sp>
        <p:nvSpPr>
          <p:cNvPr id="47" name="Shape 45"/>
          <p:cNvSpPr/>
          <p:nvPr/>
        </p:nvSpPr>
        <p:spPr>
          <a:xfrm>
            <a:off x="9075191" y="1481328"/>
            <a:ext cx="2732456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9171203" y="1577340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450" dirty="0"/>
          </a:p>
        </p:txBody>
      </p:sp>
      <p:sp>
        <p:nvSpPr>
          <p:cNvPr id="49" name="Text 47"/>
          <p:cNvSpPr/>
          <p:nvPr/>
        </p:nvSpPr>
        <p:spPr>
          <a:xfrm>
            <a:off x="9637547" y="1577340"/>
            <a:ext cx="2074088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140" dirty="0"/>
          </a:p>
        </p:txBody>
      </p:sp>
      <p:sp>
        <p:nvSpPr>
          <p:cNvPr id="50" name="Text 48"/>
          <p:cNvSpPr/>
          <p:nvPr/>
        </p:nvSpPr>
        <p:spPr>
          <a:xfrm>
            <a:off x="9171203" y="2549347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1450" dirty="0"/>
          </a:p>
        </p:txBody>
      </p:sp>
      <p:sp>
        <p:nvSpPr>
          <p:cNvPr id="51" name="Text 49"/>
          <p:cNvSpPr/>
          <p:nvPr/>
        </p:nvSpPr>
        <p:spPr>
          <a:xfrm>
            <a:off x="9637547" y="2549347"/>
            <a:ext cx="2074088" cy="903427"/>
          </a:xfrm>
          <a:prstGeom prst="rect">
            <a:avLst/>
          </a:prstGeom>
          <a:solidFill>
            <a:srgbClr val="FFF7D6"/>
          </a:solidFill>
          <a:ln w="7620">
            <a:solidFill>
              <a:srgbClr val="FFD200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AWANA Store + Christmas Party!</a:t>
            </a:r>
            <a:endParaRPr lang="en-US" sz="1140" dirty="0"/>
          </a:p>
        </p:txBody>
      </p:sp>
      <p:sp>
        <p:nvSpPr>
          <p:cNvPr id="52" name="Text 50"/>
          <p:cNvSpPr/>
          <p:nvPr/>
        </p:nvSpPr>
        <p:spPr>
          <a:xfrm>
            <a:off x="9171203" y="3521354"/>
            <a:ext cx="420624" cy="903427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</a:t>
            </a:r>
            <a:endParaRPr lang="en-US" sz="1450" dirty="0"/>
          </a:p>
        </p:txBody>
      </p:sp>
      <p:sp>
        <p:nvSpPr>
          <p:cNvPr id="53" name="Text 51"/>
          <p:cNvSpPr/>
          <p:nvPr/>
        </p:nvSpPr>
        <p:spPr>
          <a:xfrm>
            <a:off x="9637547" y="3521354"/>
            <a:ext cx="2074088" cy="903427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Christmas Break!</a:t>
            </a:r>
            <a:endParaRPr lang="en-US" sz="1140" dirty="0"/>
          </a:p>
        </p:txBody>
      </p:sp>
      <p:sp>
        <p:nvSpPr>
          <p:cNvPr id="54" name="Text 52"/>
          <p:cNvSpPr/>
          <p:nvPr/>
        </p:nvSpPr>
        <p:spPr>
          <a:xfrm>
            <a:off x="9171203" y="4493362"/>
            <a:ext cx="420624" cy="903427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24</a:t>
            </a:r>
            <a:endParaRPr lang="en-US" sz="1450" dirty="0"/>
          </a:p>
        </p:txBody>
      </p:sp>
      <p:sp>
        <p:nvSpPr>
          <p:cNvPr id="55" name="Text 53"/>
          <p:cNvSpPr/>
          <p:nvPr/>
        </p:nvSpPr>
        <p:spPr>
          <a:xfrm>
            <a:off x="9637547" y="4493362"/>
            <a:ext cx="2074088" cy="903427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Merry Christmas!</a:t>
            </a:r>
            <a:endParaRPr lang="en-US" sz="1140" dirty="0"/>
          </a:p>
        </p:txBody>
      </p:sp>
      <p:sp>
        <p:nvSpPr>
          <p:cNvPr id="56" name="Text 54"/>
          <p:cNvSpPr/>
          <p:nvPr/>
        </p:nvSpPr>
        <p:spPr>
          <a:xfrm>
            <a:off x="9171203" y="5465369"/>
            <a:ext cx="420624" cy="903427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31</a:t>
            </a:r>
            <a:endParaRPr lang="en-US" sz="1450" dirty="0"/>
          </a:p>
        </p:txBody>
      </p:sp>
      <p:sp>
        <p:nvSpPr>
          <p:cNvPr id="57" name="Text 55"/>
          <p:cNvSpPr/>
          <p:nvPr/>
        </p:nvSpPr>
        <p:spPr>
          <a:xfrm>
            <a:off x="9637547" y="5465369"/>
            <a:ext cx="2074088" cy="903427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140" dirty="0"/>
          </a:p>
          <a:p>
            <a:pPr marL="0" indent="0" algn="l">
              <a:buNone/>
            </a:pPr>
            <a:r>
              <a:rPr lang="en-US" sz="114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New Year's Eve!</a:t>
            </a:r>
            <a:endParaRPr lang="en-US" sz="1140" dirty="0"/>
          </a:p>
        </p:txBody>
      </p:sp>
      <p:sp>
        <p:nvSpPr>
          <p:cNvPr id="58" name="Text 56"/>
          <p:cNvSpPr/>
          <p:nvPr/>
        </p:nvSpPr>
        <p:spPr>
          <a:xfrm>
            <a:off x="438912" y="65196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i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your Bible, handbook, and a ready-to-have-fun attitude each week!</a:t>
            </a:r>
            <a:endParaRPr lang="en-US" sz="103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15">
            <a:extLst>
              <a:ext uri="{FF2B5EF4-FFF2-40B4-BE49-F238E27FC236}">
                <a16:creationId xmlns:a16="http://schemas.microsoft.com/office/drawing/2014/main" id="{62359953-CFEA-C18F-01C2-8057EA99E6C9}"/>
              </a:ext>
            </a:extLst>
          </p:cNvPr>
          <p:cNvSpPr/>
          <p:nvPr/>
        </p:nvSpPr>
        <p:spPr>
          <a:xfrm>
            <a:off x="10240731" y="1577340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 Games</a:t>
            </a:r>
            <a:endParaRPr lang="en-US" sz="1080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DF4"/>
          </a:solidFill>
          <a:ln w="12700">
            <a:solidFill>
              <a:srgbClr val="FFFDF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047924" cy="68580"/>
          </a:xfrm>
          <a:prstGeom prst="rect">
            <a:avLst/>
          </a:prstGeom>
          <a:solidFill>
            <a:srgbClr val="E7333F"/>
          </a:solidFill>
          <a:ln w="12700">
            <a:solidFill>
              <a:srgbClr val="E7333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047924" y="0"/>
            <a:ext cx="3047924" cy="68580"/>
          </a:xfrm>
          <a:prstGeom prst="rect">
            <a:avLst/>
          </a:prstGeom>
          <a:solidFill>
            <a:srgbClr val="006BCB"/>
          </a:solidFill>
          <a:ln w="12700">
            <a:solidFill>
              <a:srgbClr val="006BC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095848" y="0"/>
            <a:ext cx="3047924" cy="68580"/>
          </a:xfrm>
          <a:prstGeom prst="rect">
            <a:avLst/>
          </a:prstGeom>
          <a:solidFill>
            <a:srgbClr val="00A651"/>
          </a:solidFill>
          <a:ln w="12700">
            <a:solidFill>
              <a:srgbClr val="00A65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3771" y="0"/>
            <a:ext cx="3047924" cy="68580"/>
          </a:xfrm>
          <a:prstGeom prst="rect">
            <a:avLst/>
          </a:prstGeom>
          <a:solidFill>
            <a:srgbClr val="FFD200"/>
          </a:solidFill>
          <a:ln w="12700">
            <a:solidFill>
              <a:srgbClr val="FFD2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219456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AWANA 30A Club Calendar — Spring 2027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11480" y="621792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January • February • March • April • May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9555480" y="612648"/>
            <a:ext cx="2011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Gray rows = no club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29184" y="996696"/>
            <a:ext cx="2211568" cy="411480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JANUARY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329184" y="1481328"/>
            <a:ext cx="2211568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5196" y="1577340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91540" y="1577340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Missions Night</a:t>
            </a:r>
            <a:endParaRPr lang="en-US" sz="1080" dirty="0"/>
          </a:p>
        </p:txBody>
      </p:sp>
      <p:sp>
        <p:nvSpPr>
          <p:cNvPr id="18" name="Text 16"/>
          <p:cNvSpPr/>
          <p:nvPr/>
        </p:nvSpPr>
        <p:spPr>
          <a:xfrm>
            <a:off x="425196" y="2792349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91540" y="2792349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Penny Project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1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425196" y="4007358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21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91540" y="4007358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Penny Project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2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425196" y="5222367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28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91540" y="5222367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Penny Project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3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2659624" y="996696"/>
            <a:ext cx="2211568" cy="411480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FEBRUARY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2659624" y="1481328"/>
            <a:ext cx="2211568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55636" y="1577340"/>
            <a:ext cx="420624" cy="1146429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3221980" y="1577340"/>
            <a:ext cx="1553200" cy="1146429"/>
          </a:xfrm>
          <a:prstGeom prst="rect">
            <a:avLst/>
          </a:prstGeom>
          <a:solidFill>
            <a:srgbClr val="EAF4FF"/>
          </a:solidFill>
          <a:ln w="7620">
            <a:solidFill>
              <a:srgbClr val="006BCB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Week of Penny Project!</a:t>
            </a:r>
            <a:endParaRPr lang="en-US" sz="1080" dirty="0"/>
          </a:p>
        </p:txBody>
      </p:sp>
      <p:sp>
        <p:nvSpPr>
          <p:cNvPr id="28" name="Text 26"/>
          <p:cNvSpPr/>
          <p:nvPr/>
        </p:nvSpPr>
        <p:spPr>
          <a:xfrm>
            <a:off x="2755636" y="2792349"/>
            <a:ext cx="420624" cy="1146429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3221980" y="2792349"/>
            <a:ext cx="1553200" cy="1146429"/>
          </a:xfrm>
          <a:prstGeom prst="rect">
            <a:avLst/>
          </a:prstGeom>
          <a:solidFill>
            <a:srgbClr val="EAF4FF"/>
          </a:solidFill>
          <a:ln w="7620">
            <a:solidFill>
              <a:srgbClr val="006BCB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AWANA Store + Inside Out Night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 everything inside out!</a:t>
            </a:r>
            <a:endParaRPr lang="en-US" sz="1080" dirty="0"/>
          </a:p>
        </p:txBody>
      </p:sp>
      <p:sp>
        <p:nvSpPr>
          <p:cNvPr id="30" name="Text 28"/>
          <p:cNvSpPr/>
          <p:nvPr/>
        </p:nvSpPr>
        <p:spPr>
          <a:xfrm>
            <a:off x="2755636" y="4007358"/>
            <a:ext cx="420624" cy="1146429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18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3221980" y="4007358"/>
            <a:ext cx="1553200" cy="1146429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32" name="Text 30"/>
          <p:cNvSpPr/>
          <p:nvPr/>
        </p:nvSpPr>
        <p:spPr>
          <a:xfrm>
            <a:off x="2755636" y="5222367"/>
            <a:ext cx="420624" cy="1146429"/>
          </a:xfrm>
          <a:prstGeom prst="rect">
            <a:avLst/>
          </a:prstGeom>
          <a:solidFill>
            <a:srgbClr val="006BCB"/>
          </a:solidFill>
          <a:ln>
            <a:solidFill>
              <a:srgbClr val="006BCB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3221980" y="5222367"/>
            <a:ext cx="1553200" cy="1146429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34" name="Text 32"/>
          <p:cNvSpPr/>
          <p:nvPr/>
        </p:nvSpPr>
        <p:spPr>
          <a:xfrm>
            <a:off x="4990064" y="996696"/>
            <a:ext cx="2211568" cy="411480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MARCH</a:t>
            </a:r>
            <a:endParaRPr lang="en-US" sz="1550" dirty="0"/>
          </a:p>
        </p:txBody>
      </p:sp>
      <p:sp>
        <p:nvSpPr>
          <p:cNvPr id="35" name="Shape 33"/>
          <p:cNvSpPr/>
          <p:nvPr/>
        </p:nvSpPr>
        <p:spPr>
          <a:xfrm>
            <a:off x="4990064" y="1481328"/>
            <a:ext cx="2211568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086076" y="1577340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5552420" y="1577340"/>
            <a:ext cx="1553200" cy="1146429"/>
          </a:xfrm>
          <a:prstGeom prst="rect">
            <a:avLst/>
          </a:prstGeom>
          <a:solidFill>
            <a:srgbClr val="E8F7EE"/>
          </a:solidFill>
          <a:ln w="7620">
            <a:solidFill>
              <a:srgbClr val="00A651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Crazy Hat Night</a:t>
            </a:r>
            <a:endParaRPr lang="en-US" sz="1080" dirty="0"/>
          </a:p>
        </p:txBody>
      </p:sp>
      <p:sp>
        <p:nvSpPr>
          <p:cNvPr id="38" name="Text 36"/>
          <p:cNvSpPr/>
          <p:nvPr/>
        </p:nvSpPr>
        <p:spPr>
          <a:xfrm>
            <a:off x="5086076" y="2792349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5552420" y="2792349"/>
            <a:ext cx="1553200" cy="1146429"/>
          </a:xfrm>
          <a:prstGeom prst="rect">
            <a:avLst/>
          </a:prstGeom>
          <a:solidFill>
            <a:srgbClr val="E8F7EE"/>
          </a:solidFill>
          <a:ln w="7620">
            <a:solidFill>
              <a:srgbClr val="00A651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a Friend Night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Double shares!</a:t>
            </a:r>
            <a:endParaRPr lang="en-US" sz="1080" dirty="0"/>
          </a:p>
        </p:txBody>
      </p:sp>
      <p:sp>
        <p:nvSpPr>
          <p:cNvPr id="40" name="Text 38"/>
          <p:cNvSpPr/>
          <p:nvPr/>
        </p:nvSpPr>
        <p:spPr>
          <a:xfrm>
            <a:off x="5086076" y="4007358"/>
            <a:ext cx="420624" cy="1146429"/>
          </a:xfrm>
          <a:prstGeom prst="rect">
            <a:avLst/>
          </a:prstGeom>
          <a:solidFill>
            <a:srgbClr val="00A651"/>
          </a:solidFill>
          <a:ln>
            <a:solidFill>
              <a:srgbClr val="00A651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18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5552420" y="4007358"/>
            <a:ext cx="1553200" cy="1146429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42" name="Text 40"/>
          <p:cNvSpPr/>
          <p:nvPr/>
        </p:nvSpPr>
        <p:spPr>
          <a:xfrm>
            <a:off x="5086076" y="5222367"/>
            <a:ext cx="420624" cy="1146429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</a:t>
            </a:r>
            <a:endParaRPr lang="en-US" sz="1350" dirty="0"/>
          </a:p>
        </p:txBody>
      </p:sp>
      <p:sp>
        <p:nvSpPr>
          <p:cNvPr id="43" name="Text 41"/>
          <p:cNvSpPr/>
          <p:nvPr/>
        </p:nvSpPr>
        <p:spPr>
          <a:xfrm>
            <a:off x="5552420" y="5222367"/>
            <a:ext cx="1553200" cy="1146429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Spring Break!</a:t>
            </a:r>
            <a:endParaRPr lang="en-US" sz="1080" dirty="0"/>
          </a:p>
        </p:txBody>
      </p:sp>
      <p:sp>
        <p:nvSpPr>
          <p:cNvPr id="44" name="Text 42"/>
          <p:cNvSpPr/>
          <p:nvPr/>
        </p:nvSpPr>
        <p:spPr>
          <a:xfrm>
            <a:off x="7320504" y="996696"/>
            <a:ext cx="2211568" cy="411480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APRIL</a:t>
            </a:r>
            <a:endParaRPr lang="en-US" sz="1550" dirty="0"/>
          </a:p>
        </p:txBody>
      </p:sp>
      <p:sp>
        <p:nvSpPr>
          <p:cNvPr id="45" name="Shape 43"/>
          <p:cNvSpPr/>
          <p:nvPr/>
        </p:nvSpPr>
        <p:spPr>
          <a:xfrm>
            <a:off x="7320504" y="1481328"/>
            <a:ext cx="2211568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7416516" y="1577340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7882860" y="1577340"/>
            <a:ext cx="1553200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48" name="Text 46"/>
          <p:cNvSpPr/>
          <p:nvPr/>
        </p:nvSpPr>
        <p:spPr>
          <a:xfrm>
            <a:off x="7416516" y="2549347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7882860" y="2549347"/>
            <a:ext cx="1553200" cy="903427"/>
          </a:xfrm>
          <a:prstGeom prst="rect">
            <a:avLst/>
          </a:prstGeom>
          <a:solidFill>
            <a:srgbClr val="FFF7D6"/>
          </a:solidFill>
          <a:ln w="7620">
            <a:solidFill>
              <a:srgbClr val="FFD200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+ Tell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Cubbies/Sparks • Beach: T&amp;T/Journey</a:t>
            </a:r>
            <a:endParaRPr lang="en-US" sz="1080" dirty="0"/>
          </a:p>
        </p:txBody>
      </p:sp>
      <p:sp>
        <p:nvSpPr>
          <p:cNvPr id="50" name="Text 48"/>
          <p:cNvSpPr/>
          <p:nvPr/>
        </p:nvSpPr>
        <p:spPr>
          <a:xfrm>
            <a:off x="7416516" y="3521354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7882860" y="3521354"/>
            <a:ext cx="1553200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52" name="Text 50"/>
          <p:cNvSpPr/>
          <p:nvPr/>
        </p:nvSpPr>
        <p:spPr>
          <a:xfrm>
            <a:off x="7416516" y="4493362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22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7882860" y="4493362"/>
            <a:ext cx="1553200" cy="903427"/>
          </a:xfrm>
          <a:prstGeom prst="rect">
            <a:avLst/>
          </a:prstGeom>
          <a:solidFill>
            <a:srgbClr val="FFFFFF"/>
          </a:solidFill>
          <a:ln w="7620">
            <a:solidFill>
              <a:srgbClr val="D9DEE8"/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Club Night</a:t>
            </a:r>
            <a:endParaRPr lang="en-US" sz="1080" dirty="0"/>
          </a:p>
        </p:txBody>
      </p:sp>
      <p:sp>
        <p:nvSpPr>
          <p:cNvPr id="54" name="Text 52"/>
          <p:cNvSpPr/>
          <p:nvPr/>
        </p:nvSpPr>
        <p:spPr>
          <a:xfrm>
            <a:off x="7416516" y="5465369"/>
            <a:ext cx="420624" cy="903427"/>
          </a:xfrm>
          <a:prstGeom prst="rect">
            <a:avLst/>
          </a:prstGeom>
          <a:solidFill>
            <a:srgbClr val="FFD200"/>
          </a:solidFill>
          <a:ln>
            <a:solidFill>
              <a:srgbClr val="FFD200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3B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29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7882860" y="5465369"/>
            <a:ext cx="1553200" cy="903427"/>
          </a:xfrm>
          <a:prstGeom prst="rect">
            <a:avLst/>
          </a:prstGeom>
          <a:solidFill>
            <a:srgbClr val="FFF7D6"/>
          </a:solidFill>
          <a:ln w="7620">
            <a:solidFill>
              <a:srgbClr val="FFD200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AWANA Store + Picture Night</a:t>
            </a:r>
            <a:endParaRPr lang="en-US" sz="1080" dirty="0"/>
          </a:p>
        </p:txBody>
      </p:sp>
      <p:sp>
        <p:nvSpPr>
          <p:cNvPr id="56" name="Text 54"/>
          <p:cNvSpPr/>
          <p:nvPr/>
        </p:nvSpPr>
        <p:spPr>
          <a:xfrm>
            <a:off x="9650943" y="996696"/>
            <a:ext cx="2211568" cy="411480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MAY</a:t>
            </a:r>
            <a:endParaRPr lang="en-US" sz="1550" dirty="0"/>
          </a:p>
        </p:txBody>
      </p:sp>
      <p:sp>
        <p:nvSpPr>
          <p:cNvPr id="57" name="Shape 55"/>
          <p:cNvSpPr/>
          <p:nvPr/>
        </p:nvSpPr>
        <p:spPr>
          <a:xfrm>
            <a:off x="9650943" y="1481328"/>
            <a:ext cx="2211568" cy="4983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DE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38912" y="65196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i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Finish strong: verses, friends, shares, and celebration!</a:t>
            </a:r>
            <a:endParaRPr lang="en-US" sz="1030" dirty="0"/>
          </a:p>
        </p:txBody>
      </p:sp>
      <p:sp>
        <p:nvSpPr>
          <p:cNvPr id="64" name="Text 14">
            <a:extLst>
              <a:ext uri="{FF2B5EF4-FFF2-40B4-BE49-F238E27FC236}">
                <a16:creationId xmlns:a16="http://schemas.microsoft.com/office/drawing/2014/main" id="{FE175E76-C892-B6BB-73A0-49B6E8CBFA7E}"/>
              </a:ext>
            </a:extLst>
          </p:cNvPr>
          <p:cNvSpPr/>
          <p:nvPr/>
        </p:nvSpPr>
        <p:spPr>
          <a:xfrm>
            <a:off x="9774387" y="1563624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350" dirty="0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430F9C4A-FDE0-04C1-5D93-2C9F8548BF97}"/>
              </a:ext>
            </a:extLst>
          </p:cNvPr>
          <p:cNvSpPr/>
          <p:nvPr/>
        </p:nvSpPr>
        <p:spPr>
          <a:xfrm>
            <a:off x="9774387" y="2792349"/>
            <a:ext cx="420624" cy="1146429"/>
          </a:xfrm>
          <a:prstGeom prst="rect">
            <a:avLst/>
          </a:prstGeom>
          <a:solidFill>
            <a:srgbClr val="E7333F"/>
          </a:solidFill>
          <a:ln>
            <a:solidFill>
              <a:srgbClr val="E7333F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</a:t>
            </a:r>
            <a:endParaRPr lang="en-US" sz="1350" dirty="0"/>
          </a:p>
        </p:txBody>
      </p:sp>
      <p:sp>
        <p:nvSpPr>
          <p:cNvPr id="70" name="Text 17">
            <a:extLst>
              <a:ext uri="{FF2B5EF4-FFF2-40B4-BE49-F238E27FC236}">
                <a16:creationId xmlns:a16="http://schemas.microsoft.com/office/drawing/2014/main" id="{88AD6C87-5352-15F8-5B31-151882ECFF57}"/>
              </a:ext>
            </a:extLst>
          </p:cNvPr>
          <p:cNvSpPr/>
          <p:nvPr/>
        </p:nvSpPr>
        <p:spPr>
          <a:xfrm>
            <a:off x="10240731" y="2792349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Ceremony</a:t>
            </a:r>
            <a:endParaRPr lang="en-US" sz="1080" dirty="0"/>
          </a:p>
        </p:txBody>
      </p:sp>
      <p:sp>
        <p:nvSpPr>
          <p:cNvPr id="72" name="Text 17">
            <a:extLst>
              <a:ext uri="{FF2B5EF4-FFF2-40B4-BE49-F238E27FC236}">
                <a16:creationId xmlns:a16="http://schemas.microsoft.com/office/drawing/2014/main" id="{78263479-571B-B099-BEA8-47C3B3A29ABF}"/>
              </a:ext>
            </a:extLst>
          </p:cNvPr>
          <p:cNvSpPr/>
          <p:nvPr/>
        </p:nvSpPr>
        <p:spPr>
          <a:xfrm>
            <a:off x="10240731" y="1571855"/>
            <a:ext cx="1553200" cy="1146429"/>
          </a:xfrm>
          <a:prstGeom prst="rect">
            <a:avLst/>
          </a:prstGeom>
          <a:solidFill>
            <a:srgbClr val="FDE9EC"/>
          </a:solidFill>
          <a:ln w="7620">
            <a:solidFill>
              <a:srgbClr val="E7333F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r>
              <a:rPr lang="en-US" sz="1080" b="1" dirty="0">
                <a:solidFill>
                  <a:srgbClr val="1E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 Games</a:t>
            </a:r>
            <a:endParaRPr lang="en-US" sz="1080" dirty="0"/>
          </a:p>
        </p:txBody>
      </p:sp>
      <p:sp>
        <p:nvSpPr>
          <p:cNvPr id="74" name="Text 40">
            <a:extLst>
              <a:ext uri="{FF2B5EF4-FFF2-40B4-BE49-F238E27FC236}">
                <a16:creationId xmlns:a16="http://schemas.microsoft.com/office/drawing/2014/main" id="{27B2F851-4D69-E137-6C51-176EA4CC6E19}"/>
              </a:ext>
            </a:extLst>
          </p:cNvPr>
          <p:cNvSpPr/>
          <p:nvPr/>
        </p:nvSpPr>
        <p:spPr>
          <a:xfrm>
            <a:off x="9774387" y="4007358"/>
            <a:ext cx="420624" cy="1146429"/>
          </a:xfrm>
          <a:prstGeom prst="rect">
            <a:avLst/>
          </a:prstGeom>
          <a:solidFill>
            <a:srgbClr val="7A7F86"/>
          </a:solidFill>
          <a:ln>
            <a:solidFill>
              <a:srgbClr val="7A7F86">
                <a:alpha val="0"/>
              </a:srgbClr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</a:t>
            </a:r>
            <a:endParaRPr lang="en-US" sz="1350" dirty="0"/>
          </a:p>
        </p:txBody>
      </p:sp>
      <p:sp>
        <p:nvSpPr>
          <p:cNvPr id="76" name="Text 41">
            <a:extLst>
              <a:ext uri="{FF2B5EF4-FFF2-40B4-BE49-F238E27FC236}">
                <a16:creationId xmlns:a16="http://schemas.microsoft.com/office/drawing/2014/main" id="{135D7DFB-4975-087C-47B5-3AD8A40FC97B}"/>
              </a:ext>
            </a:extLst>
          </p:cNvPr>
          <p:cNvSpPr/>
          <p:nvPr/>
        </p:nvSpPr>
        <p:spPr>
          <a:xfrm>
            <a:off x="10240731" y="4007358"/>
            <a:ext cx="1553200" cy="1146429"/>
          </a:xfrm>
          <a:prstGeom prst="rect">
            <a:avLst/>
          </a:prstGeom>
          <a:solidFill>
            <a:srgbClr val="F1F3F5"/>
          </a:solidFill>
          <a:ln w="7620">
            <a:solidFill>
              <a:srgbClr val="C7CCD2">
                <a:alpha val="8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CLUB</a:t>
            </a:r>
            <a:endParaRPr lang="en-US" sz="1080" dirty="0"/>
          </a:p>
          <a:p>
            <a:pPr marL="0" indent="0" algn="l">
              <a:buNone/>
            </a:pPr>
            <a:r>
              <a:rPr lang="en-US" sz="108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Happy Summer Break!</a:t>
            </a:r>
            <a:endParaRPr lang="en-US" sz="10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298</Words>
  <Application>Microsoft Office PowerPoint</Application>
  <PresentationFormat>Widescreen</PresentationFormat>
  <Paragraphs>112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AWANA Club Calendar</dc:title>
  <dc:subject>AWANA club calendar</dc:subject>
  <dc:creator>OpenAI</dc:creator>
  <cp:lastModifiedBy>Josh.Alexander</cp:lastModifiedBy>
  <cp:revision>2</cp:revision>
  <dcterms:created xsi:type="dcterms:W3CDTF">2026-08-11T04:02:42Z</dcterms:created>
  <dcterms:modified xsi:type="dcterms:W3CDTF">2026-08-11T04:14:45Z</dcterms:modified>
</cp:coreProperties>
</file>