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9" r:id="rId2"/>
    <p:sldId id="258" r:id="rId3"/>
    <p:sldId id="256" r:id="rId4"/>
    <p:sldId id="257" r:id="rId5"/>
    <p:sldId id="260" r:id="rId6"/>
    <p:sldId id="308" r:id="rId7"/>
    <p:sldId id="295" r:id="rId8"/>
    <p:sldId id="261" r:id="rId9"/>
    <p:sldId id="302" r:id="rId10"/>
    <p:sldId id="262" r:id="rId11"/>
    <p:sldId id="263" r:id="rId12"/>
    <p:sldId id="264" r:id="rId13"/>
    <p:sldId id="265" r:id="rId14"/>
    <p:sldId id="303" r:id="rId15"/>
    <p:sldId id="304" r:id="rId16"/>
    <p:sldId id="305" r:id="rId17"/>
    <p:sldId id="266" r:id="rId18"/>
    <p:sldId id="309" r:id="rId19"/>
    <p:sldId id="297" r:id="rId20"/>
    <p:sldId id="267" r:id="rId21"/>
    <p:sldId id="268" r:id="rId22"/>
    <p:sldId id="269" r:id="rId23"/>
    <p:sldId id="306" r:id="rId24"/>
    <p:sldId id="270" r:id="rId25"/>
    <p:sldId id="271" r:id="rId26"/>
    <p:sldId id="274" r:id="rId27"/>
    <p:sldId id="272" r:id="rId28"/>
    <p:sldId id="299" r:id="rId29"/>
    <p:sldId id="273" r:id="rId30"/>
    <p:sldId id="307" r:id="rId31"/>
    <p:sldId id="280" r:id="rId32"/>
    <p:sldId id="275" r:id="rId33"/>
    <p:sldId id="276" r:id="rId34"/>
    <p:sldId id="310" r:id="rId35"/>
    <p:sldId id="277" r:id="rId36"/>
    <p:sldId id="278" r:id="rId37"/>
    <p:sldId id="298" r:id="rId38"/>
    <p:sldId id="279" r:id="rId39"/>
    <p:sldId id="281" r:id="rId40"/>
    <p:sldId id="283" r:id="rId41"/>
    <p:sldId id="284" r:id="rId42"/>
    <p:sldId id="285" r:id="rId43"/>
    <p:sldId id="286" r:id="rId44"/>
    <p:sldId id="287" r:id="rId45"/>
    <p:sldId id="282" r:id="rId46"/>
    <p:sldId id="300" r:id="rId47"/>
    <p:sldId id="301" r:id="rId48"/>
    <p:sldId id="288" r:id="rId49"/>
    <p:sldId id="292" r:id="rId50"/>
    <p:sldId id="293" r:id="rId51"/>
    <p:sldId id="289" r:id="rId52"/>
    <p:sldId id="290" r:id="rId53"/>
    <p:sldId id="291" r:id="rId54"/>
    <p:sldId id="296"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Margreet van Ouwerkerk" initials="EvO" lastIdx="2" clrIdx="0">
    <p:extLst>
      <p:ext uri="{19B8F6BF-5375-455C-9EA6-DF929625EA0E}">
        <p15:presenceInfo xmlns:p15="http://schemas.microsoft.com/office/powerpoint/2012/main" userId="5574b786a1b321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99" d="100"/>
          <a:sy n="99" d="100"/>
        </p:scale>
        <p:origin x="4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02T17:24:12.608" idx="1">
    <p:pos x="7282" y="326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3EF62-80DB-4E32-A770-5946A588AC8C}"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08594-1297-43CF-81E6-B7212670C2DF}" type="slidenum">
              <a:rPr lang="en-US" smtClean="0"/>
              <a:t>‹#›</a:t>
            </a:fld>
            <a:endParaRPr lang="en-US"/>
          </a:p>
        </p:txBody>
      </p:sp>
    </p:spTree>
    <p:extLst>
      <p:ext uri="{BB962C8B-B14F-4D97-AF65-F5344CB8AC3E}">
        <p14:creationId xmlns:p14="http://schemas.microsoft.com/office/powerpoint/2010/main" val="63727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B96A-72D3-4E0D-9C1F-966E69C22E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A70157-F039-4622-B32F-F96E194FBC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0135D2-90FF-4C5B-AAE0-1408D7F02A15}"/>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6BC67B99-A398-4B2C-B2C4-984457A625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A2F35A-A162-4783-A914-236E581DFF4A}"/>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397101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8CE8-248F-46CC-AD01-16844BEEEB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706BA2-6028-4D9A-8C04-C6065EE7A0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321B1F-0D64-4795-B652-7874E5DD986E}"/>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0ABB2244-3E5D-4236-A17F-5F80A6D535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DD9ED-3FCF-425C-80CE-BC5BE356815F}"/>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851699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8609E-AAB2-4D5C-BA25-1E6D374A28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963FA9-5033-442E-8FCF-3E95F0D220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5EE610-9B44-46DD-84E1-CED704CF6A7C}"/>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DD9E0A0C-09CC-4DF6-8FD6-12F5D85A1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362A03-7B79-4D94-9C15-8FF4FE6DDB22}"/>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251147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F8C65-056C-4935-A7B1-23FC68272A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37233D-4024-4D2C-8185-B586D0B9B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A54DAD-5517-4B51-AC69-8609C84A27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4736C2-2E7A-4D8E-913E-A17805173164}"/>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6" name="Footer Placeholder 5">
            <a:extLst>
              <a:ext uri="{FF2B5EF4-FFF2-40B4-BE49-F238E27FC236}">
                <a16:creationId xmlns:a16="http://schemas.microsoft.com/office/drawing/2014/main" id="{3D3CBF00-199E-4196-B8D4-1B3EF89B0C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CB3CA3-8C9C-4F12-85F8-B443A75B83FD}"/>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3845885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4D8F-0CDA-44F9-BD1C-1A8E3FDC7A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070DEC-B3B8-4606-9CA7-3AD8CCA785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E1D455-D678-4E09-B3C6-797A07F9E2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E60DCA-04FF-4E06-8F8A-C51707AA79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D1567D-3336-44C4-82C0-E0B65EE183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A47A8B-023B-4FFF-ABE6-ACEDA9715D40}"/>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8" name="Footer Placeholder 7">
            <a:extLst>
              <a:ext uri="{FF2B5EF4-FFF2-40B4-BE49-F238E27FC236}">
                <a16:creationId xmlns:a16="http://schemas.microsoft.com/office/drawing/2014/main" id="{69F5C14D-D468-41AC-8E84-074BB1BB8A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9E263F-552C-4A40-ACD6-AAC6FD391A22}"/>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608604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47A01-A101-4215-BDA5-442E592D7B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0B9955-68EB-4E26-B8B7-C63E982DC74A}"/>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4" name="Footer Placeholder 3">
            <a:extLst>
              <a:ext uri="{FF2B5EF4-FFF2-40B4-BE49-F238E27FC236}">
                <a16:creationId xmlns:a16="http://schemas.microsoft.com/office/drawing/2014/main" id="{830DAAC1-DB91-4016-9F90-A55278413A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9CE80F-AA07-47F5-B26B-C1DA2D3F4878}"/>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2474587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66D7BB-A1BD-4B34-A683-0038FFBB4025}"/>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3" name="Footer Placeholder 2">
            <a:extLst>
              <a:ext uri="{FF2B5EF4-FFF2-40B4-BE49-F238E27FC236}">
                <a16:creationId xmlns:a16="http://schemas.microsoft.com/office/drawing/2014/main" id="{2CB6DFF8-FC45-4C1C-B3B3-D39B224573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281B7-BA76-4AE9-AC13-008C682878AA}"/>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1059872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3A41-FC07-42A0-AFB4-C089495562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A8383F-EEB2-4196-97E4-8ADBBA09D9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7CA265-C039-46A4-A54C-409C6CBDB3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7A7B8-7721-4183-8A53-0A2988E05502}"/>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6" name="Footer Placeholder 5">
            <a:extLst>
              <a:ext uri="{FF2B5EF4-FFF2-40B4-BE49-F238E27FC236}">
                <a16:creationId xmlns:a16="http://schemas.microsoft.com/office/drawing/2014/main" id="{D7C79B53-AA9E-4385-AB33-B26EECA3D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AC10AD-6C6E-49D6-9F9F-153658382C57}"/>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91338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FA36F-6B0E-4186-BA03-5B4F8A349A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22CCF0-0A5D-4DE2-84F7-1CACC67D0F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1809A6-165C-4E06-8D51-CE37604AD5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75EE6E-E37C-4589-B18B-5E7C7C0AEE06}"/>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6" name="Footer Placeholder 5">
            <a:extLst>
              <a:ext uri="{FF2B5EF4-FFF2-40B4-BE49-F238E27FC236}">
                <a16:creationId xmlns:a16="http://schemas.microsoft.com/office/drawing/2014/main" id="{603109D7-ED73-4C3A-A05A-36EEABA2AF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F578C4-2BBD-4742-99D0-7FBFC1FFA1A9}"/>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95566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B60E3-F016-4617-9422-858926EB3D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195A0-301C-45EF-8F86-32D393F7E9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ACB019-7C6E-475E-AFE3-90FEEFA04B88}"/>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C62FB7AE-2D69-4654-86E3-5019875485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BB84E6-EA3B-45A4-AD47-BFDC2B69EC92}"/>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290105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B05E3B-79F2-4005-B3B4-307B8FC23B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1B47CB-E5C1-4E22-9BC8-1D669C1154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22653F-5CB2-4829-B5F9-85D43CE7CB22}"/>
              </a:ext>
            </a:extLst>
          </p:cNvPr>
          <p:cNvSpPr>
            <a:spLocks noGrp="1"/>
          </p:cNvSpPr>
          <p:nvPr>
            <p:ph type="dt" sz="half" idx="10"/>
          </p:nvPr>
        </p:nvSpPr>
        <p:spPr/>
        <p:txBody>
          <a:body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8CAE6FFC-8E41-46DC-BAAC-51258AD65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49897E-DE8C-4F4F-9A93-5A027733C42A}"/>
              </a:ext>
            </a:extLst>
          </p:cNvPr>
          <p:cNvSpPr>
            <a:spLocks noGrp="1"/>
          </p:cNvSpPr>
          <p:nvPr>
            <p:ph type="sldNum" sz="quarter" idx="12"/>
          </p:nvPr>
        </p:nvSpPr>
        <p:spPr/>
        <p:txBody>
          <a:bodyPr/>
          <a:lstStyle/>
          <a:p>
            <a:fld id="{A81C50E3-A911-4418-BAEB-F8286905EE14}" type="slidenum">
              <a:rPr lang="en-US" smtClean="0"/>
              <a:t>‹#›</a:t>
            </a:fld>
            <a:endParaRPr lang="en-US"/>
          </a:p>
        </p:txBody>
      </p:sp>
    </p:spTree>
    <p:extLst>
      <p:ext uri="{BB962C8B-B14F-4D97-AF65-F5344CB8AC3E}">
        <p14:creationId xmlns:p14="http://schemas.microsoft.com/office/powerpoint/2010/main" val="651744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C5F8AF-F85A-4B1F-98B3-39CA0FFCFD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3916A4-EE5E-4B60-8108-8AC0B44558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4D2449-C20E-4DA5-9B86-1BD649A98C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E1AC3C-E415-448C-864C-A83180B767E0}" type="datetimeFigureOut">
              <a:rPr lang="en-US" smtClean="0"/>
              <a:t>9/29/2026</a:t>
            </a:fld>
            <a:endParaRPr lang="en-US"/>
          </a:p>
        </p:txBody>
      </p:sp>
      <p:sp>
        <p:nvSpPr>
          <p:cNvPr id="5" name="Footer Placeholder 4">
            <a:extLst>
              <a:ext uri="{FF2B5EF4-FFF2-40B4-BE49-F238E27FC236}">
                <a16:creationId xmlns:a16="http://schemas.microsoft.com/office/drawing/2014/main" id="{B34852BA-7E7F-43DD-9065-A47DF82EA4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C4C546-4559-41AB-8B6A-C8012DFF09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1C50E3-A911-4418-BAEB-F8286905EE14}" type="slidenum">
              <a:rPr lang="en-US" smtClean="0"/>
              <a:t>‹#›</a:t>
            </a:fld>
            <a:endParaRPr lang="en-US"/>
          </a:p>
        </p:txBody>
      </p:sp>
    </p:spTree>
    <p:extLst>
      <p:ext uri="{BB962C8B-B14F-4D97-AF65-F5344CB8AC3E}">
        <p14:creationId xmlns:p14="http://schemas.microsoft.com/office/powerpoint/2010/main" val="332101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csmn.nl/ed/headlines/end-times/default.asp?lan=e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csmn.nl/ed/headlines/end-times/second-comin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csmn.nl/ed/headlines/end-times/Israel-invasions/default.asp?lan=en"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403C06-3E17-4CC3-BB73-BE852DC888AD}"/>
              </a:ext>
            </a:extLst>
          </p:cNvPr>
          <p:cNvSpPr txBox="1"/>
          <p:nvPr/>
        </p:nvSpPr>
        <p:spPr>
          <a:xfrm>
            <a:off x="4597589" y="3075057"/>
            <a:ext cx="2316019" cy="707886"/>
          </a:xfrm>
          <a:prstGeom prst="rect">
            <a:avLst/>
          </a:prstGeom>
          <a:noFill/>
        </p:spPr>
        <p:txBody>
          <a:bodyPr wrap="none" rtlCol="0">
            <a:spAutoFit/>
          </a:bodyPr>
          <a:lstStyle/>
          <a:p>
            <a:r>
              <a:rPr lang="en-US" sz="4000" dirty="0">
                <a:solidFill>
                  <a:srgbClr val="FF0000"/>
                </a:solidFill>
              </a:rPr>
              <a:t>1</a:t>
            </a:r>
            <a:r>
              <a:rPr lang="en-US" sz="4000" baseline="30000" dirty="0">
                <a:solidFill>
                  <a:srgbClr val="FF0000"/>
                </a:solidFill>
              </a:rPr>
              <a:t>st</a:t>
            </a:r>
            <a:r>
              <a:rPr lang="en-US" sz="4000" dirty="0">
                <a:solidFill>
                  <a:srgbClr val="FF0000"/>
                </a:solidFill>
              </a:rPr>
              <a:t> session</a:t>
            </a:r>
          </a:p>
        </p:txBody>
      </p:sp>
    </p:spTree>
    <p:extLst>
      <p:ext uri="{BB962C8B-B14F-4D97-AF65-F5344CB8AC3E}">
        <p14:creationId xmlns:p14="http://schemas.microsoft.com/office/powerpoint/2010/main" val="1962993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46876C-EC34-46BC-8393-1988E3B3503C}"/>
              </a:ext>
            </a:extLst>
          </p:cNvPr>
          <p:cNvSpPr txBox="1"/>
          <p:nvPr/>
        </p:nvSpPr>
        <p:spPr>
          <a:xfrm>
            <a:off x="4587227" y="751210"/>
            <a:ext cx="2113079" cy="646331"/>
          </a:xfrm>
          <a:prstGeom prst="rect">
            <a:avLst/>
          </a:prstGeom>
          <a:noFill/>
        </p:spPr>
        <p:txBody>
          <a:bodyPr wrap="none" rtlCol="0">
            <a:spAutoFit/>
          </a:bodyPr>
          <a:lstStyle/>
          <a:p>
            <a:r>
              <a:rPr lang="en-US" sz="3600" b="1" dirty="0">
                <a:solidFill>
                  <a:srgbClr val="FF0000"/>
                </a:solidFill>
              </a:rPr>
              <a:t>End-times</a:t>
            </a:r>
          </a:p>
        </p:txBody>
      </p:sp>
      <p:sp>
        <p:nvSpPr>
          <p:cNvPr id="2" name="TextBox 1">
            <a:extLst>
              <a:ext uri="{FF2B5EF4-FFF2-40B4-BE49-F238E27FC236}">
                <a16:creationId xmlns:a16="http://schemas.microsoft.com/office/drawing/2014/main" id="{AF6BF012-FB44-4B53-9B12-80FF1C367E28}"/>
              </a:ext>
            </a:extLst>
          </p:cNvPr>
          <p:cNvSpPr txBox="1"/>
          <p:nvPr/>
        </p:nvSpPr>
        <p:spPr>
          <a:xfrm>
            <a:off x="4928974" y="2724107"/>
            <a:ext cx="1617000" cy="369332"/>
          </a:xfrm>
          <a:prstGeom prst="rect">
            <a:avLst/>
          </a:prstGeom>
          <a:noFill/>
        </p:spPr>
        <p:txBody>
          <a:bodyPr wrap="square" rtlCol="0">
            <a:spAutoFit/>
          </a:bodyPr>
          <a:lstStyle/>
          <a:p>
            <a:r>
              <a:rPr lang="en-US" dirty="0">
                <a:hlinkClick r:id="rId2"/>
              </a:rPr>
              <a:t>text document</a:t>
            </a:r>
            <a:endParaRPr lang="en-US" dirty="0"/>
          </a:p>
        </p:txBody>
      </p:sp>
      <p:sp>
        <p:nvSpPr>
          <p:cNvPr id="3" name="TextBox 2">
            <a:extLst>
              <a:ext uri="{FF2B5EF4-FFF2-40B4-BE49-F238E27FC236}">
                <a16:creationId xmlns:a16="http://schemas.microsoft.com/office/drawing/2014/main" id="{B5F70A4A-2D43-4BCB-BC91-8DE1AC9A3E9F}"/>
              </a:ext>
            </a:extLst>
          </p:cNvPr>
          <p:cNvSpPr txBox="1"/>
          <p:nvPr/>
        </p:nvSpPr>
        <p:spPr>
          <a:xfrm>
            <a:off x="1687313" y="1431565"/>
            <a:ext cx="8619475" cy="523220"/>
          </a:xfrm>
          <a:prstGeom prst="rect">
            <a:avLst/>
          </a:prstGeom>
          <a:noFill/>
        </p:spPr>
        <p:txBody>
          <a:bodyPr wrap="none" rtlCol="0">
            <a:spAutoFit/>
          </a:bodyPr>
          <a:lstStyle/>
          <a:p>
            <a:r>
              <a:rPr lang="en-US" sz="2800" dirty="0"/>
              <a:t>interactive online teaching on Biblical End-times Prophecy</a:t>
            </a:r>
          </a:p>
        </p:txBody>
      </p:sp>
      <p:sp>
        <p:nvSpPr>
          <p:cNvPr id="8" name="TextBox 7">
            <a:extLst>
              <a:ext uri="{FF2B5EF4-FFF2-40B4-BE49-F238E27FC236}">
                <a16:creationId xmlns:a16="http://schemas.microsoft.com/office/drawing/2014/main" id="{BD1A2CEC-4E18-4E00-BB7A-96C07C2BBB5B}"/>
              </a:ext>
            </a:extLst>
          </p:cNvPr>
          <p:cNvSpPr txBox="1"/>
          <p:nvPr/>
        </p:nvSpPr>
        <p:spPr>
          <a:xfrm>
            <a:off x="2054355" y="6220223"/>
            <a:ext cx="7762510" cy="369332"/>
          </a:xfrm>
          <a:prstGeom prst="rect">
            <a:avLst/>
          </a:prstGeom>
          <a:noFill/>
        </p:spPr>
        <p:txBody>
          <a:bodyPr wrap="none" rtlCol="0">
            <a:spAutoFit/>
          </a:bodyPr>
          <a:lstStyle/>
          <a:p>
            <a:r>
              <a:rPr lang="en-US" dirty="0"/>
              <a:t>© 2021 Ed van Ouwerkerk. This presentation is available in English and in Dutch</a:t>
            </a:r>
          </a:p>
        </p:txBody>
      </p:sp>
      <p:sp>
        <p:nvSpPr>
          <p:cNvPr id="5" name="Rectangle 4">
            <a:extLst>
              <a:ext uri="{FF2B5EF4-FFF2-40B4-BE49-F238E27FC236}">
                <a16:creationId xmlns:a16="http://schemas.microsoft.com/office/drawing/2014/main" id="{EE2590D2-7033-4F9C-B9FB-92D0D2C8AB42}"/>
              </a:ext>
            </a:extLst>
          </p:cNvPr>
          <p:cNvSpPr/>
          <p:nvPr/>
        </p:nvSpPr>
        <p:spPr>
          <a:xfrm>
            <a:off x="2756037" y="4745563"/>
            <a:ext cx="6096000" cy="1200329"/>
          </a:xfrm>
          <a:prstGeom prst="rect">
            <a:avLst/>
          </a:prstGeom>
        </p:spPr>
        <p:txBody>
          <a:bodyPr>
            <a:spAutoFit/>
          </a:bodyPr>
          <a:lstStyle/>
          <a:p>
            <a:pPr algn="ctr"/>
            <a:r>
              <a:rPr lang="en-US" dirty="0">
                <a:solidFill>
                  <a:srgbClr val="444444"/>
                </a:solidFill>
                <a:latin typeface="ArialMT"/>
              </a:rPr>
              <a:t>'The Lord is not slow in keeping his promise, as some understand slowness. Instead he is patient with you, not wanting anyone to perish, but everyone to come to repentance.' 2 Peter 3:9 NIV</a:t>
            </a:r>
            <a:endParaRPr lang="en-US" dirty="0"/>
          </a:p>
        </p:txBody>
      </p:sp>
      <p:pic>
        <p:nvPicPr>
          <p:cNvPr id="1026" name="Picture 2" descr="end-times">
            <a:extLst>
              <a:ext uri="{FF2B5EF4-FFF2-40B4-BE49-F238E27FC236}">
                <a16:creationId xmlns:a16="http://schemas.microsoft.com/office/drawing/2014/main" id="{A74FA82D-B67D-4203-A5CD-989CC8A6E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4185" y="2033099"/>
            <a:ext cx="4554429" cy="2561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15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F29390-A982-43BB-8D25-38B192AAD819}"/>
              </a:ext>
            </a:extLst>
          </p:cNvPr>
          <p:cNvSpPr txBox="1"/>
          <p:nvPr/>
        </p:nvSpPr>
        <p:spPr>
          <a:xfrm>
            <a:off x="2568541" y="284730"/>
            <a:ext cx="9326897" cy="6555641"/>
          </a:xfrm>
          <a:prstGeom prst="rect">
            <a:avLst/>
          </a:prstGeom>
          <a:noFill/>
        </p:spPr>
        <p:txBody>
          <a:bodyPr wrap="square" rtlCol="0">
            <a:spAutoFit/>
          </a:bodyPr>
          <a:lstStyle/>
          <a:p>
            <a:pPr marL="285750" indent="-285750">
              <a:buFont typeface="Arial" panose="020B0604020202020204" pitchFamily="34" charset="0"/>
              <a:buChar char="•"/>
            </a:pPr>
            <a:r>
              <a:rPr lang="en-US" sz="2800" dirty="0"/>
              <a:t>Why is teaching about the end times important</a:t>
            </a:r>
          </a:p>
          <a:p>
            <a:pPr marL="285750" indent="-285750">
              <a:buFont typeface="Arial" panose="020B0604020202020204" pitchFamily="34" charset="0"/>
              <a:buChar char="•"/>
            </a:pPr>
            <a:r>
              <a:rPr lang="en-US" sz="2800" dirty="0"/>
              <a:t>Which Bible books display yet unfulfilled future events</a:t>
            </a:r>
          </a:p>
          <a:p>
            <a:pPr marL="285750" indent="-285750">
              <a:buFont typeface="Arial" panose="020B0604020202020204" pitchFamily="34" charset="0"/>
              <a:buChar char="•"/>
            </a:pPr>
            <a:r>
              <a:rPr lang="en-US" sz="2800" dirty="0"/>
              <a:t>Daniel’s interpretation of Nebuchadnezzar’s dream </a:t>
            </a:r>
          </a:p>
          <a:p>
            <a:pPr marL="285750" indent="-285750">
              <a:buFont typeface="Arial" panose="020B0604020202020204" pitchFamily="34" charset="0"/>
              <a:buChar char="•"/>
            </a:pPr>
            <a:r>
              <a:rPr lang="en-US" sz="2800" dirty="0"/>
              <a:t>Daniel’s 70 year-weeks</a:t>
            </a:r>
          </a:p>
          <a:p>
            <a:pPr marL="285750" indent="-285750">
              <a:buFont typeface="Arial" panose="020B0604020202020204" pitchFamily="34" charset="0"/>
              <a:buChar char="•"/>
            </a:pPr>
            <a:r>
              <a:rPr lang="en-US" sz="2800" dirty="0"/>
              <a:t>What is the millennial kingdom</a:t>
            </a:r>
          </a:p>
          <a:p>
            <a:pPr marL="285750" indent="-285750">
              <a:buFont typeface="Arial" panose="020B0604020202020204" pitchFamily="34" charset="0"/>
              <a:buChar char="•"/>
            </a:pPr>
            <a:r>
              <a:rPr lang="en-US" sz="2800" dirty="0"/>
              <a:t>End-time positions</a:t>
            </a:r>
          </a:p>
          <a:p>
            <a:pPr marL="285750" indent="-285750">
              <a:buFont typeface="Arial" panose="020B0604020202020204" pitchFamily="34" charset="0"/>
              <a:buChar char="•"/>
            </a:pPr>
            <a:r>
              <a:rPr lang="en-US" sz="2800" dirty="0"/>
              <a:t>Post-tribulationisme</a:t>
            </a:r>
          </a:p>
          <a:p>
            <a:pPr marL="285750" indent="-285750">
              <a:buFont typeface="Arial" panose="020B0604020202020204" pitchFamily="34" charset="0"/>
              <a:buChar char="•"/>
            </a:pPr>
            <a:r>
              <a:rPr lang="en-US" sz="2800" dirty="0"/>
              <a:t>A-</a:t>
            </a:r>
            <a:r>
              <a:rPr lang="en-US" sz="2800" dirty="0" err="1"/>
              <a:t>millennianism</a:t>
            </a:r>
            <a:endParaRPr lang="en-US" sz="2800" dirty="0"/>
          </a:p>
          <a:p>
            <a:pPr marL="285750" indent="-285750">
              <a:buFont typeface="Arial" panose="020B0604020202020204" pitchFamily="34" charset="0"/>
              <a:buChar char="•"/>
            </a:pPr>
            <a:r>
              <a:rPr lang="en-US" sz="2800" dirty="0"/>
              <a:t>Pan-millennialism</a:t>
            </a:r>
          </a:p>
          <a:p>
            <a:pPr marL="285750" indent="-285750">
              <a:buFont typeface="Arial" panose="020B0604020202020204" pitchFamily="34" charset="0"/>
              <a:buChar char="•"/>
            </a:pPr>
            <a:r>
              <a:rPr lang="en-US" sz="2800" dirty="0"/>
              <a:t>What is dispensationalism</a:t>
            </a:r>
          </a:p>
          <a:p>
            <a:pPr marL="285750" indent="-285750">
              <a:buFont typeface="Arial" panose="020B0604020202020204" pitchFamily="34" charset="0"/>
              <a:buChar char="•"/>
            </a:pPr>
            <a:r>
              <a:rPr lang="en-US" sz="2800" dirty="0"/>
              <a:t>What is covenant theology</a:t>
            </a:r>
          </a:p>
          <a:p>
            <a:pPr marL="285750" indent="-285750">
              <a:buFont typeface="Arial" panose="020B0604020202020204" pitchFamily="34" charset="0"/>
              <a:buChar char="•"/>
            </a:pPr>
            <a:r>
              <a:rPr lang="en-US" sz="2800" dirty="0"/>
              <a:t>What is replacement theology</a:t>
            </a:r>
          </a:p>
          <a:p>
            <a:pPr marL="285750" indent="-285750">
              <a:buFont typeface="Arial" panose="020B0604020202020204" pitchFamily="34" charset="0"/>
              <a:buChar char="•"/>
            </a:pPr>
            <a:r>
              <a:rPr lang="en-US" sz="2800" dirty="0"/>
              <a:t>Kingdom Now</a:t>
            </a:r>
          </a:p>
          <a:p>
            <a:pPr marL="285750" indent="-285750">
              <a:buFont typeface="Arial" panose="020B0604020202020204" pitchFamily="34" charset="0"/>
              <a:buChar char="•"/>
            </a:pPr>
            <a:r>
              <a:rPr lang="en-US" sz="2800" dirty="0" err="1"/>
              <a:t>Tumpets</a:t>
            </a:r>
            <a:endParaRPr lang="en-US" sz="2800" dirty="0"/>
          </a:p>
          <a:p>
            <a:pPr marL="285750" indent="-285750">
              <a:buFont typeface="Arial" panose="020B0604020202020204" pitchFamily="34" charset="0"/>
              <a:buChar char="•"/>
            </a:pPr>
            <a:r>
              <a:rPr lang="en-US" sz="2800" dirty="0"/>
              <a:t>The four major positions in eschatology</a:t>
            </a:r>
          </a:p>
        </p:txBody>
      </p:sp>
      <p:sp>
        <p:nvSpPr>
          <p:cNvPr id="7" name="TextBox 6">
            <a:extLst>
              <a:ext uri="{FF2B5EF4-FFF2-40B4-BE49-F238E27FC236}">
                <a16:creationId xmlns:a16="http://schemas.microsoft.com/office/drawing/2014/main" id="{0A403C06-3E17-4CC3-BB73-BE852DC888AD}"/>
              </a:ext>
            </a:extLst>
          </p:cNvPr>
          <p:cNvSpPr txBox="1"/>
          <p:nvPr/>
        </p:nvSpPr>
        <p:spPr>
          <a:xfrm>
            <a:off x="183313" y="301210"/>
            <a:ext cx="2316019" cy="1323439"/>
          </a:xfrm>
          <a:prstGeom prst="rect">
            <a:avLst/>
          </a:prstGeom>
          <a:noFill/>
        </p:spPr>
        <p:txBody>
          <a:bodyPr wrap="none" rtlCol="0">
            <a:spAutoFit/>
          </a:bodyPr>
          <a:lstStyle/>
          <a:p>
            <a:r>
              <a:rPr lang="en-US" sz="4000" dirty="0">
                <a:solidFill>
                  <a:srgbClr val="FF0000"/>
                </a:solidFill>
              </a:rPr>
              <a:t>content of</a:t>
            </a:r>
            <a:br>
              <a:rPr lang="en-US" sz="4000" dirty="0">
                <a:solidFill>
                  <a:srgbClr val="FF0000"/>
                </a:solidFill>
              </a:rPr>
            </a:br>
            <a:r>
              <a:rPr lang="en-US" sz="4000" dirty="0">
                <a:solidFill>
                  <a:srgbClr val="FF0000"/>
                </a:solidFill>
              </a:rPr>
              <a:t>1</a:t>
            </a:r>
            <a:r>
              <a:rPr lang="en-US" sz="4000" baseline="30000" dirty="0">
                <a:solidFill>
                  <a:srgbClr val="FF0000"/>
                </a:solidFill>
              </a:rPr>
              <a:t>st</a:t>
            </a:r>
            <a:r>
              <a:rPr lang="en-US" sz="4000" dirty="0">
                <a:solidFill>
                  <a:srgbClr val="FF0000"/>
                </a:solidFill>
              </a:rPr>
              <a:t> session</a:t>
            </a:r>
          </a:p>
        </p:txBody>
      </p:sp>
    </p:spTree>
    <p:extLst>
      <p:ext uri="{BB962C8B-B14F-4D97-AF65-F5344CB8AC3E}">
        <p14:creationId xmlns:p14="http://schemas.microsoft.com/office/powerpoint/2010/main" val="205137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5254B8-0B58-405F-A544-6036D781804E}"/>
              </a:ext>
            </a:extLst>
          </p:cNvPr>
          <p:cNvSpPr txBox="1"/>
          <p:nvPr/>
        </p:nvSpPr>
        <p:spPr>
          <a:xfrm>
            <a:off x="440405" y="151179"/>
            <a:ext cx="2432076" cy="1323439"/>
          </a:xfrm>
          <a:prstGeom prst="rect">
            <a:avLst/>
          </a:prstGeom>
          <a:noFill/>
        </p:spPr>
        <p:txBody>
          <a:bodyPr wrap="none" rtlCol="0">
            <a:spAutoFit/>
          </a:bodyPr>
          <a:lstStyle/>
          <a:p>
            <a:r>
              <a:rPr lang="en-US" sz="4000" dirty="0">
                <a:solidFill>
                  <a:srgbClr val="FF0000"/>
                </a:solidFill>
              </a:rPr>
              <a:t>content of</a:t>
            </a:r>
            <a:br>
              <a:rPr lang="en-US" sz="4000" dirty="0">
                <a:solidFill>
                  <a:srgbClr val="FF0000"/>
                </a:solidFill>
              </a:rPr>
            </a:br>
            <a:r>
              <a:rPr lang="en-US" sz="4000" dirty="0">
                <a:solidFill>
                  <a:srgbClr val="FF0000"/>
                </a:solidFill>
              </a:rPr>
              <a:t>2</a:t>
            </a:r>
            <a:r>
              <a:rPr lang="en-US" sz="4000" baseline="30000" dirty="0">
                <a:solidFill>
                  <a:srgbClr val="FF0000"/>
                </a:solidFill>
              </a:rPr>
              <a:t>nd</a:t>
            </a:r>
            <a:r>
              <a:rPr lang="en-US" sz="4000" dirty="0">
                <a:solidFill>
                  <a:srgbClr val="FF0000"/>
                </a:solidFill>
              </a:rPr>
              <a:t> session</a:t>
            </a:r>
          </a:p>
        </p:txBody>
      </p:sp>
      <p:sp>
        <p:nvSpPr>
          <p:cNvPr id="5" name="TextBox 4">
            <a:extLst>
              <a:ext uri="{FF2B5EF4-FFF2-40B4-BE49-F238E27FC236}">
                <a16:creationId xmlns:a16="http://schemas.microsoft.com/office/drawing/2014/main" id="{ECC54166-4E06-42A7-8FB4-646F45DBD5A3}"/>
              </a:ext>
            </a:extLst>
          </p:cNvPr>
          <p:cNvSpPr txBox="1"/>
          <p:nvPr/>
        </p:nvSpPr>
        <p:spPr>
          <a:xfrm>
            <a:off x="3189884" y="88511"/>
            <a:ext cx="5572423" cy="6878806"/>
          </a:xfrm>
          <a:prstGeom prst="rect">
            <a:avLst/>
          </a:prstGeom>
          <a:noFill/>
        </p:spPr>
        <p:txBody>
          <a:bodyPr wrap="none" rtlCol="0">
            <a:spAutoFit/>
          </a:bodyPr>
          <a:lstStyle/>
          <a:p>
            <a:pPr marL="285750" indent="-285750">
              <a:buFont typeface="Arial" panose="020B0604020202020204" pitchFamily="34" charset="0"/>
              <a:buChar char="•"/>
            </a:pPr>
            <a:r>
              <a:rPr lang="en-US" sz="2100" dirty="0"/>
              <a:t>Prophetic calendar</a:t>
            </a:r>
          </a:p>
          <a:p>
            <a:pPr marL="285750" indent="-285750">
              <a:buFont typeface="Arial" panose="020B0604020202020204" pitchFamily="34" charset="0"/>
              <a:buChar char="•"/>
            </a:pPr>
            <a:r>
              <a:rPr lang="en-US" sz="2100" dirty="0"/>
              <a:t>Wars and invasions 1 (from 1948 – now)</a:t>
            </a:r>
          </a:p>
          <a:p>
            <a:pPr marL="285750" indent="-285750">
              <a:buFont typeface="Arial" panose="020B0604020202020204" pitchFamily="34" charset="0"/>
              <a:buChar char="•"/>
            </a:pPr>
            <a:r>
              <a:rPr lang="en-US" sz="2100" dirty="0"/>
              <a:t>Rapture, Jesus appearing for the church</a:t>
            </a:r>
          </a:p>
          <a:p>
            <a:pPr marL="285750" indent="-285750">
              <a:buFont typeface="Arial" panose="020B0604020202020204" pitchFamily="34" charset="0"/>
              <a:buChar char="•"/>
            </a:pPr>
            <a:r>
              <a:rPr lang="en-US" sz="2100" dirty="0"/>
              <a:t>Judgment Seat of Christ, also called BEMA seat</a:t>
            </a:r>
          </a:p>
          <a:p>
            <a:pPr marL="285750" indent="-285750">
              <a:buFont typeface="Arial" panose="020B0604020202020204" pitchFamily="34" charset="0"/>
              <a:buChar char="•"/>
            </a:pPr>
            <a:r>
              <a:rPr lang="en-US" sz="2100" dirty="0"/>
              <a:t>Wedding Feast of the Lamb</a:t>
            </a:r>
          </a:p>
          <a:p>
            <a:pPr marL="285750" indent="-285750">
              <a:buFont typeface="Arial" panose="020B0604020202020204" pitchFamily="34" charset="0"/>
              <a:buChar char="•"/>
            </a:pPr>
            <a:r>
              <a:rPr lang="en-US" sz="2100" dirty="0"/>
              <a:t>Second coming of Christ with the church</a:t>
            </a:r>
          </a:p>
          <a:p>
            <a:pPr marL="285750" indent="-285750">
              <a:buFont typeface="Arial" panose="020B0604020202020204" pitchFamily="34" charset="0"/>
              <a:buChar char="•"/>
            </a:pPr>
            <a:r>
              <a:rPr lang="en-US" sz="2100" dirty="0"/>
              <a:t>Flowchart of resurrections</a:t>
            </a:r>
          </a:p>
          <a:p>
            <a:pPr marL="285750" indent="-285750">
              <a:buFont typeface="Arial" panose="020B0604020202020204" pitchFamily="34" charset="0"/>
              <a:buChar char="•"/>
            </a:pPr>
            <a:r>
              <a:rPr lang="en-US" sz="2100" dirty="0"/>
              <a:t>Tribulation and great tribulation</a:t>
            </a:r>
          </a:p>
          <a:p>
            <a:pPr marL="285750" indent="-285750">
              <a:buFont typeface="Arial" panose="020B0604020202020204" pitchFamily="34" charset="0"/>
              <a:buChar char="•"/>
            </a:pPr>
            <a:r>
              <a:rPr lang="en-US" sz="2100" dirty="0"/>
              <a:t>Wars and invasions 2 (Ezekiel war)</a:t>
            </a:r>
          </a:p>
          <a:p>
            <a:pPr marL="285750" indent="-285750">
              <a:buFont typeface="Arial" panose="020B0604020202020204" pitchFamily="34" charset="0"/>
              <a:buChar char="•"/>
            </a:pPr>
            <a:r>
              <a:rPr lang="en-US" sz="2100" dirty="0"/>
              <a:t>Unholy trinity</a:t>
            </a:r>
          </a:p>
          <a:p>
            <a:pPr marL="285750" indent="-285750">
              <a:buFont typeface="Arial" panose="020B0604020202020204" pitchFamily="34" charset="0"/>
              <a:buChar char="•"/>
            </a:pPr>
            <a:r>
              <a:rPr lang="en-US" sz="2100" dirty="0"/>
              <a:t>Antichrist</a:t>
            </a:r>
          </a:p>
          <a:p>
            <a:pPr marL="285750" indent="-285750">
              <a:buFont typeface="Arial" panose="020B0604020202020204" pitchFamily="34" charset="0"/>
              <a:buChar char="•"/>
            </a:pPr>
            <a:r>
              <a:rPr lang="en-US" sz="2100" dirty="0"/>
              <a:t>False Prophet</a:t>
            </a:r>
          </a:p>
          <a:p>
            <a:pPr marL="285750" indent="-285750">
              <a:buFont typeface="Arial" panose="020B0604020202020204" pitchFamily="34" charset="0"/>
              <a:buChar char="•"/>
            </a:pPr>
            <a:r>
              <a:rPr lang="en-US" sz="2100" dirty="0"/>
              <a:t>The 144,000</a:t>
            </a:r>
          </a:p>
          <a:p>
            <a:pPr marL="285750" indent="-285750">
              <a:buFont typeface="Arial" panose="020B0604020202020204" pitchFamily="34" charset="0"/>
              <a:buChar char="•"/>
            </a:pPr>
            <a:r>
              <a:rPr lang="en-US" sz="2100" dirty="0"/>
              <a:t>The Two Witnesses</a:t>
            </a:r>
          </a:p>
          <a:p>
            <a:pPr marL="285750" indent="-285750">
              <a:buFont typeface="Arial" panose="020B0604020202020204" pitchFamily="34" charset="0"/>
              <a:buChar char="•"/>
            </a:pPr>
            <a:r>
              <a:rPr lang="en-US" sz="2100" dirty="0"/>
              <a:t>Wars and invasions 3 (Armageddon)</a:t>
            </a:r>
          </a:p>
          <a:p>
            <a:pPr marL="285750" indent="-285750">
              <a:buFont typeface="Arial" panose="020B0604020202020204" pitchFamily="34" charset="0"/>
              <a:buChar char="•"/>
            </a:pPr>
            <a:r>
              <a:rPr lang="en-US" sz="2100" dirty="0"/>
              <a:t>Millennial Kingdom</a:t>
            </a:r>
          </a:p>
          <a:p>
            <a:pPr marL="285750" indent="-285750">
              <a:buFont typeface="Arial" panose="020B0604020202020204" pitchFamily="34" charset="0"/>
              <a:buChar char="•"/>
            </a:pPr>
            <a:r>
              <a:rPr lang="en-US" sz="2100" dirty="0"/>
              <a:t>Reign with Christ in the Millennial Kingdom</a:t>
            </a:r>
          </a:p>
          <a:p>
            <a:pPr marL="285750" indent="-285750">
              <a:buFont typeface="Arial" panose="020B0604020202020204" pitchFamily="34" charset="0"/>
              <a:buChar char="•"/>
            </a:pPr>
            <a:r>
              <a:rPr lang="en-US" sz="2100" dirty="0"/>
              <a:t>Wars and invasions 4 (Revelation 20:7-10)</a:t>
            </a:r>
          </a:p>
          <a:p>
            <a:pPr marL="285750" indent="-285750">
              <a:buFont typeface="Arial" panose="020B0604020202020204" pitchFamily="34" charset="0"/>
              <a:buChar char="•"/>
            </a:pPr>
            <a:r>
              <a:rPr lang="en-US" sz="2100" dirty="0"/>
              <a:t>The Great White Throne judgment</a:t>
            </a:r>
          </a:p>
          <a:p>
            <a:pPr marL="285750" indent="-285750">
              <a:buFont typeface="Arial" panose="020B0604020202020204" pitchFamily="34" charset="0"/>
              <a:buChar char="•"/>
            </a:pPr>
            <a:r>
              <a:rPr lang="en-US" sz="2100" dirty="0"/>
              <a:t>The New Jerusalem</a:t>
            </a:r>
          </a:p>
          <a:p>
            <a:pPr marL="285750" indent="-285750">
              <a:buFont typeface="Arial" panose="020B0604020202020204" pitchFamily="34" charset="0"/>
              <a:buChar char="•"/>
            </a:pPr>
            <a:r>
              <a:rPr lang="en-US" sz="2100" dirty="0"/>
              <a:t>The ABC of salvation</a:t>
            </a:r>
          </a:p>
        </p:txBody>
      </p:sp>
    </p:spTree>
    <p:extLst>
      <p:ext uri="{BB962C8B-B14F-4D97-AF65-F5344CB8AC3E}">
        <p14:creationId xmlns:p14="http://schemas.microsoft.com/office/powerpoint/2010/main" val="295904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9F29390-A982-43BB-8D25-38B192AAD819}"/>
              </a:ext>
            </a:extLst>
          </p:cNvPr>
          <p:cNvSpPr txBox="1"/>
          <p:nvPr/>
        </p:nvSpPr>
        <p:spPr>
          <a:xfrm>
            <a:off x="477795" y="132361"/>
            <a:ext cx="8756405" cy="523220"/>
          </a:xfrm>
          <a:prstGeom prst="rect">
            <a:avLst/>
          </a:prstGeom>
          <a:noFill/>
        </p:spPr>
        <p:txBody>
          <a:bodyPr wrap="square" rtlCol="0">
            <a:spAutoFit/>
          </a:bodyPr>
          <a:lstStyle/>
          <a:p>
            <a:r>
              <a:rPr lang="en-US" sz="2800" b="1" dirty="0">
                <a:solidFill>
                  <a:srgbClr val="FF0000"/>
                </a:solidFill>
              </a:rPr>
              <a:t>Why is teaching about the end times important</a:t>
            </a:r>
          </a:p>
        </p:txBody>
      </p:sp>
      <p:sp>
        <p:nvSpPr>
          <p:cNvPr id="2" name="Rectangle 1">
            <a:extLst>
              <a:ext uri="{FF2B5EF4-FFF2-40B4-BE49-F238E27FC236}">
                <a16:creationId xmlns:a16="http://schemas.microsoft.com/office/drawing/2014/main" id="{2AC9A48A-05E0-4DD4-9C28-2271686CD98D}"/>
              </a:ext>
            </a:extLst>
          </p:cNvPr>
          <p:cNvSpPr/>
          <p:nvPr/>
        </p:nvSpPr>
        <p:spPr>
          <a:xfrm>
            <a:off x="457200" y="655581"/>
            <a:ext cx="11277600" cy="4893647"/>
          </a:xfrm>
          <a:prstGeom prst="rect">
            <a:avLst/>
          </a:prstGeom>
        </p:spPr>
        <p:txBody>
          <a:bodyPr wrap="square">
            <a:spAutoFit/>
          </a:bodyPr>
          <a:lstStyle/>
          <a:p>
            <a:r>
              <a:rPr lang="en-US" sz="2600" dirty="0">
                <a:solidFill>
                  <a:srgbClr val="000000"/>
                </a:solidFill>
              </a:rPr>
              <a:t>About 27% of the content of the Bible is prophetic. </a:t>
            </a:r>
          </a:p>
          <a:p>
            <a:endParaRPr lang="en-US" sz="2600" dirty="0">
              <a:solidFill>
                <a:srgbClr val="000000"/>
              </a:solidFill>
            </a:endParaRPr>
          </a:p>
          <a:p>
            <a:r>
              <a:rPr lang="en-US" sz="2600" dirty="0">
                <a:solidFill>
                  <a:srgbClr val="000000"/>
                </a:solidFill>
              </a:rPr>
              <a:t>Many Old Testament prophesies are fulfilled in Jesus. But a large part of biblical prophecy is still hidden in the future. That is about 15% of the Bible.</a:t>
            </a:r>
          </a:p>
          <a:p>
            <a:endParaRPr lang="en-US" sz="2600" dirty="0">
              <a:solidFill>
                <a:srgbClr val="000000"/>
              </a:solidFill>
            </a:endParaRPr>
          </a:p>
          <a:p>
            <a:r>
              <a:rPr lang="en-US" sz="2600" dirty="0">
                <a:solidFill>
                  <a:srgbClr val="000000"/>
                </a:solidFill>
              </a:rPr>
              <a:t>Most churches in Europe fall short to teach about biblical prophecy. Then the church is left without knowledge and insight and isn't prepared for future events.</a:t>
            </a:r>
          </a:p>
          <a:p>
            <a:endParaRPr lang="en-US" sz="2600" dirty="0">
              <a:solidFill>
                <a:srgbClr val="000000"/>
              </a:solidFill>
            </a:endParaRPr>
          </a:p>
          <a:p>
            <a:r>
              <a:rPr lang="en-US" sz="2600" dirty="0">
                <a:solidFill>
                  <a:srgbClr val="000000"/>
                </a:solidFill>
              </a:rPr>
              <a:t>Now, in times of distress (current corona-virus pandemic/pandemonium, the global plague of locusts, and forest wildfires, etc.), it is time to be prepared and to persevere in sharing the hope that is in us, through Jesus, the perfecter of our faith. </a:t>
            </a:r>
            <a:endParaRPr lang="en-US" sz="2600" dirty="0"/>
          </a:p>
        </p:txBody>
      </p:sp>
      <p:sp>
        <p:nvSpPr>
          <p:cNvPr id="3" name="TextBox 2">
            <a:extLst>
              <a:ext uri="{FF2B5EF4-FFF2-40B4-BE49-F238E27FC236}">
                <a16:creationId xmlns:a16="http://schemas.microsoft.com/office/drawing/2014/main" id="{EE8EF14C-851E-4313-A72D-BF94CD1A2B6D}"/>
              </a:ext>
            </a:extLst>
          </p:cNvPr>
          <p:cNvSpPr txBox="1"/>
          <p:nvPr/>
        </p:nvSpPr>
        <p:spPr>
          <a:xfrm>
            <a:off x="477795" y="5741647"/>
            <a:ext cx="11110466" cy="892552"/>
          </a:xfrm>
          <a:prstGeom prst="rect">
            <a:avLst/>
          </a:prstGeom>
          <a:noFill/>
        </p:spPr>
        <p:txBody>
          <a:bodyPr wrap="square" rtlCol="0">
            <a:spAutoFit/>
          </a:bodyPr>
          <a:lstStyle/>
          <a:p>
            <a:r>
              <a:rPr lang="en-US" sz="2600" dirty="0"/>
              <a:t>In this corona-virus time, Exodus 12:22 is both historic as well prophetic as it says: “ . . . none of you shall go out of the door of your house . . .”</a:t>
            </a:r>
          </a:p>
        </p:txBody>
      </p:sp>
    </p:spTree>
    <p:extLst>
      <p:ext uri="{BB962C8B-B14F-4D97-AF65-F5344CB8AC3E}">
        <p14:creationId xmlns:p14="http://schemas.microsoft.com/office/powerpoint/2010/main" val="289340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791EC-92A7-47C4-8C23-E07BD499AFB6}"/>
              </a:ext>
            </a:extLst>
          </p:cNvPr>
          <p:cNvSpPr>
            <a:spLocks noGrp="1"/>
          </p:cNvSpPr>
          <p:nvPr>
            <p:ph type="title"/>
          </p:nvPr>
        </p:nvSpPr>
        <p:spPr>
          <a:xfrm>
            <a:off x="252046" y="0"/>
            <a:ext cx="10515600" cy="1325563"/>
          </a:xfrm>
        </p:spPr>
        <p:txBody>
          <a:bodyPr/>
          <a:lstStyle/>
          <a:p>
            <a:r>
              <a:rPr lang="en-US" b="1" dirty="0">
                <a:solidFill>
                  <a:srgbClr val="FF0000"/>
                </a:solidFill>
              </a:rPr>
              <a:t>Last week of Jesus on earth</a:t>
            </a:r>
          </a:p>
        </p:txBody>
      </p:sp>
      <p:sp>
        <p:nvSpPr>
          <p:cNvPr id="3" name="Content Placeholder 2">
            <a:extLst>
              <a:ext uri="{FF2B5EF4-FFF2-40B4-BE49-F238E27FC236}">
                <a16:creationId xmlns:a16="http://schemas.microsoft.com/office/drawing/2014/main" id="{580BA3EA-7CA8-42AA-B689-40896F6C9ED1}"/>
              </a:ext>
            </a:extLst>
          </p:cNvPr>
          <p:cNvSpPr>
            <a:spLocks noGrp="1"/>
          </p:cNvSpPr>
          <p:nvPr>
            <p:ph idx="1"/>
          </p:nvPr>
        </p:nvSpPr>
        <p:spPr>
          <a:xfrm>
            <a:off x="252045" y="1110517"/>
            <a:ext cx="11687909" cy="5302006"/>
          </a:xfrm>
        </p:spPr>
        <p:txBody>
          <a:bodyPr>
            <a:noAutofit/>
          </a:bodyPr>
          <a:lstStyle/>
          <a:p>
            <a:pPr marL="0" indent="0">
              <a:buNone/>
            </a:pPr>
            <a:r>
              <a:rPr lang="en-US" dirty="0"/>
              <a:t>Jesus teaches two messages on dispensation (time-period):</a:t>
            </a:r>
          </a:p>
          <a:p>
            <a:pPr marL="514350" indent="-514350">
              <a:buFont typeface="Arial" panose="020B0604020202020204" pitchFamily="34" charset="0"/>
              <a:buAutoNum type="arabicPeriod"/>
            </a:pPr>
            <a:r>
              <a:rPr lang="en-US" dirty="0"/>
              <a:t>Location: Mount of Olives, east of Jerusalem</a:t>
            </a:r>
            <a:br>
              <a:rPr lang="en-US" dirty="0"/>
            </a:br>
            <a:r>
              <a:rPr lang="en-US" dirty="0"/>
              <a:t>Audience: Jews</a:t>
            </a:r>
            <a:br>
              <a:rPr lang="en-US" dirty="0"/>
            </a:br>
            <a:r>
              <a:rPr lang="en-US" dirty="0"/>
              <a:t>Theme: “Goodbye Israel”</a:t>
            </a:r>
            <a:br>
              <a:rPr lang="en-US" dirty="0"/>
            </a:br>
            <a:r>
              <a:rPr lang="en-US" dirty="0"/>
              <a:t>Scripture: Matthew 24-25, Mark 13, Luke 21</a:t>
            </a:r>
            <a:br>
              <a:rPr lang="en-US" dirty="0"/>
            </a:br>
            <a:r>
              <a:rPr lang="en-US" dirty="0"/>
              <a:t>Message: Old Testament is fulfilled. I will come again to deal with Israel in the tribulation. Sermon is also called the Olivet Discourse</a:t>
            </a:r>
          </a:p>
          <a:p>
            <a:pPr marL="514350" indent="-514350">
              <a:buAutoNum type="arabicPeriod"/>
            </a:pPr>
            <a:r>
              <a:rPr lang="en-US" dirty="0"/>
              <a:t>Location: Upper room, in Jerusalem</a:t>
            </a:r>
            <a:br>
              <a:rPr lang="en-US" dirty="0"/>
            </a:br>
            <a:r>
              <a:rPr lang="en-US" dirty="0"/>
              <a:t>Audience: Christians</a:t>
            </a:r>
            <a:br>
              <a:rPr lang="en-US" dirty="0"/>
            </a:br>
            <a:r>
              <a:rPr lang="en-US" dirty="0"/>
              <a:t>Theme: “Welcome church”</a:t>
            </a:r>
            <a:br>
              <a:rPr lang="en-US" dirty="0"/>
            </a:br>
            <a:r>
              <a:rPr lang="en-US" dirty="0"/>
              <a:t>Scripture: John 13-17</a:t>
            </a:r>
            <a:br>
              <a:rPr lang="en-US" dirty="0"/>
            </a:br>
            <a:r>
              <a:rPr lang="en-US" dirty="0"/>
              <a:t>Message: New Testament period starts. I will take you up to heaven during the tribulation and bring you back to earth for the Millennial Kingdom.</a:t>
            </a:r>
          </a:p>
        </p:txBody>
      </p:sp>
    </p:spTree>
    <p:extLst>
      <p:ext uri="{BB962C8B-B14F-4D97-AF65-F5344CB8AC3E}">
        <p14:creationId xmlns:p14="http://schemas.microsoft.com/office/powerpoint/2010/main" val="2260315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9C2B74-C9C4-40C4-85C3-A6025A1AA466}"/>
              </a:ext>
            </a:extLst>
          </p:cNvPr>
          <p:cNvSpPr/>
          <p:nvPr/>
        </p:nvSpPr>
        <p:spPr>
          <a:xfrm>
            <a:off x="515155" y="592428"/>
            <a:ext cx="11500834" cy="1384995"/>
          </a:xfrm>
          <a:prstGeom prst="rect">
            <a:avLst/>
          </a:prstGeom>
        </p:spPr>
        <p:txBody>
          <a:bodyPr wrap="square">
            <a:spAutoFit/>
          </a:bodyPr>
          <a:lstStyle/>
          <a:p>
            <a:r>
              <a:rPr lang="en-US" sz="2800" b="1" dirty="0">
                <a:solidFill>
                  <a:srgbClr val="FF0000"/>
                </a:solidFill>
              </a:rPr>
              <a:t>The old recipe renewed for our lifetime</a:t>
            </a:r>
            <a:br>
              <a:rPr lang="en-US" sz="2800" dirty="0">
                <a:solidFill>
                  <a:srgbClr val="000000"/>
                </a:solidFill>
              </a:rPr>
            </a:br>
            <a:br>
              <a:rPr lang="en-US" sz="2800" dirty="0">
                <a:solidFill>
                  <a:srgbClr val="000000"/>
                </a:solidFill>
              </a:rPr>
            </a:br>
            <a:r>
              <a:rPr lang="en-US" sz="2800" dirty="0">
                <a:solidFill>
                  <a:srgbClr val="000000"/>
                </a:solidFill>
              </a:rPr>
              <a:t>Let’s do the same as the first churches in Europe did. </a:t>
            </a:r>
          </a:p>
        </p:txBody>
      </p:sp>
      <p:sp>
        <p:nvSpPr>
          <p:cNvPr id="3" name="Rectangle 2">
            <a:extLst>
              <a:ext uri="{FF2B5EF4-FFF2-40B4-BE49-F238E27FC236}">
                <a16:creationId xmlns:a16="http://schemas.microsoft.com/office/drawing/2014/main" id="{F674D326-1B68-4186-A176-327DB7818BD3}"/>
              </a:ext>
            </a:extLst>
          </p:cNvPr>
          <p:cNvSpPr/>
          <p:nvPr/>
        </p:nvSpPr>
        <p:spPr>
          <a:xfrm>
            <a:off x="523781" y="3612422"/>
            <a:ext cx="11216770" cy="2246769"/>
          </a:xfrm>
          <a:prstGeom prst="rect">
            <a:avLst/>
          </a:prstGeom>
        </p:spPr>
        <p:txBody>
          <a:bodyPr wrap="square">
            <a:spAutoFit/>
          </a:bodyPr>
          <a:lstStyle/>
          <a:p>
            <a:r>
              <a:rPr lang="en-US" sz="2800" dirty="0">
                <a:solidFill>
                  <a:srgbClr val="000000"/>
                </a:solidFill>
              </a:rPr>
              <a:t>“They (the people who heard about God’s work through the church) tell how you (the church in Thessalonica) turned to God from idols, to serve the living and true God, and to </a:t>
            </a:r>
            <a:r>
              <a:rPr lang="en-US" sz="2800" u="sng" dirty="0">
                <a:solidFill>
                  <a:srgbClr val="000000"/>
                </a:solidFill>
              </a:rPr>
              <a:t>wait for his Son from heaven</a:t>
            </a:r>
            <a:r>
              <a:rPr lang="en-US" sz="2800" dirty="0">
                <a:solidFill>
                  <a:srgbClr val="000000"/>
                </a:solidFill>
              </a:rPr>
              <a:t>, whom he (God) </a:t>
            </a:r>
            <a:r>
              <a:rPr lang="en-US" sz="2800">
                <a:solidFill>
                  <a:srgbClr val="000000"/>
                </a:solidFill>
              </a:rPr>
              <a:t>raised from </a:t>
            </a:r>
            <a:r>
              <a:rPr lang="en-US" sz="2800" dirty="0">
                <a:solidFill>
                  <a:srgbClr val="000000"/>
                </a:solidFill>
              </a:rPr>
              <a:t>the dead – Jesus, who rescues us from the coming wrath”</a:t>
            </a:r>
            <a:br>
              <a:rPr lang="en-US" sz="2800" dirty="0">
                <a:solidFill>
                  <a:srgbClr val="000000"/>
                </a:solidFill>
              </a:rPr>
            </a:br>
            <a:r>
              <a:rPr lang="en-US" sz="2800" dirty="0">
                <a:solidFill>
                  <a:srgbClr val="000000"/>
                </a:solidFill>
              </a:rPr>
              <a:t>(1 Thessalonians 1:8-10 NIV).</a:t>
            </a:r>
            <a:endParaRPr lang="en-US" sz="2800" dirty="0"/>
          </a:p>
        </p:txBody>
      </p:sp>
      <p:sp>
        <p:nvSpPr>
          <p:cNvPr id="4" name="Rectangle 3">
            <a:extLst>
              <a:ext uri="{FF2B5EF4-FFF2-40B4-BE49-F238E27FC236}">
                <a16:creationId xmlns:a16="http://schemas.microsoft.com/office/drawing/2014/main" id="{E24FDBE8-F6D2-42D5-A6F8-211E1BD8B242}"/>
              </a:ext>
            </a:extLst>
          </p:cNvPr>
          <p:cNvSpPr/>
          <p:nvPr/>
        </p:nvSpPr>
        <p:spPr>
          <a:xfrm>
            <a:off x="515155" y="2242868"/>
            <a:ext cx="11500834" cy="954107"/>
          </a:xfrm>
          <a:prstGeom prst="rect">
            <a:avLst/>
          </a:prstGeom>
        </p:spPr>
        <p:txBody>
          <a:bodyPr wrap="square">
            <a:spAutoFit/>
          </a:bodyPr>
          <a:lstStyle/>
          <a:p>
            <a:r>
              <a:rPr lang="en-US" sz="2800" dirty="0">
                <a:solidFill>
                  <a:srgbClr val="000000"/>
                </a:solidFill>
              </a:rPr>
              <a:t>Look how early the apostle Paul taught on the topic of the Second Coming of Jesus, as we see in 1 Thessalonians, that was written in approximately 58 AD.</a:t>
            </a:r>
            <a:endParaRPr lang="en-US" sz="2800" dirty="0"/>
          </a:p>
        </p:txBody>
      </p:sp>
    </p:spTree>
    <p:extLst>
      <p:ext uri="{BB962C8B-B14F-4D97-AF65-F5344CB8AC3E}">
        <p14:creationId xmlns:p14="http://schemas.microsoft.com/office/powerpoint/2010/main" val="405644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66ACDF1-800A-4EF1-B32C-61B08035BB94}"/>
              </a:ext>
            </a:extLst>
          </p:cNvPr>
          <p:cNvSpPr/>
          <p:nvPr/>
        </p:nvSpPr>
        <p:spPr>
          <a:xfrm>
            <a:off x="439947" y="353887"/>
            <a:ext cx="8590886" cy="523220"/>
          </a:xfrm>
          <a:prstGeom prst="rect">
            <a:avLst/>
          </a:prstGeom>
        </p:spPr>
        <p:txBody>
          <a:bodyPr wrap="square">
            <a:spAutoFit/>
          </a:bodyPr>
          <a:lstStyle/>
          <a:p>
            <a:r>
              <a:rPr lang="en-US" sz="2800" b="1" dirty="0">
                <a:solidFill>
                  <a:srgbClr val="FF0000"/>
                </a:solidFill>
              </a:rPr>
              <a:t>Which Bible books display yet unfulfilled future events</a:t>
            </a:r>
          </a:p>
        </p:txBody>
      </p:sp>
      <p:sp>
        <p:nvSpPr>
          <p:cNvPr id="3" name="TextBox 2">
            <a:extLst>
              <a:ext uri="{FF2B5EF4-FFF2-40B4-BE49-F238E27FC236}">
                <a16:creationId xmlns:a16="http://schemas.microsoft.com/office/drawing/2014/main" id="{D7A8A838-77B2-4706-8FEC-8BC5A532EB9C}"/>
              </a:ext>
            </a:extLst>
          </p:cNvPr>
          <p:cNvSpPr txBox="1"/>
          <p:nvPr/>
        </p:nvSpPr>
        <p:spPr>
          <a:xfrm>
            <a:off x="439947" y="917968"/>
            <a:ext cx="11344222" cy="5632311"/>
          </a:xfrm>
          <a:prstGeom prst="rect">
            <a:avLst/>
          </a:prstGeom>
          <a:noFill/>
        </p:spPr>
        <p:txBody>
          <a:bodyPr wrap="square" rtlCol="0">
            <a:spAutoFit/>
          </a:bodyPr>
          <a:lstStyle/>
          <a:p>
            <a:r>
              <a:rPr lang="en-US" sz="2000" dirty="0">
                <a:solidFill>
                  <a:srgbClr val="FF0000"/>
                </a:solidFill>
              </a:rPr>
              <a:t>In the Old Testament</a:t>
            </a:r>
          </a:p>
          <a:p>
            <a:pPr marL="285750" indent="-285750">
              <a:buFont typeface="Arial" panose="020B0604020202020204" pitchFamily="34" charset="0"/>
              <a:buChar char="•"/>
            </a:pPr>
            <a:r>
              <a:rPr lang="en-US" sz="2000" dirty="0"/>
              <a:t>Psalm 83 (partly fulfilled)</a:t>
            </a:r>
          </a:p>
          <a:p>
            <a:pPr marL="285750" indent="-285750">
              <a:buFont typeface="Arial" panose="020B0604020202020204" pitchFamily="34" charset="0"/>
              <a:buChar char="•"/>
            </a:pPr>
            <a:r>
              <a:rPr lang="en-US" sz="2000" dirty="0"/>
              <a:t>Daniel, chapter 2 (Nebuchadnezzar’s dream and the statue), chapter 7 (beasts-prophecy, Antichrist and judgment of the nations), chapter 9 (the 70 sevens), and chapter 12 (75-days time between tribulation and millennial kingdom)</a:t>
            </a:r>
          </a:p>
          <a:p>
            <a:pPr marL="285750" indent="-285750">
              <a:buFont typeface="Arial" panose="020B0604020202020204" pitchFamily="34" charset="0"/>
              <a:buChar char="•"/>
            </a:pPr>
            <a:r>
              <a:rPr lang="en-US" sz="2000" dirty="0"/>
              <a:t>Ezekiel, chapters 38-39 (the Ezekiel war)</a:t>
            </a:r>
          </a:p>
          <a:p>
            <a:pPr marL="285750" indent="-285750">
              <a:buFont typeface="Arial" panose="020B0604020202020204" pitchFamily="34" charset="0"/>
              <a:buChar char="•"/>
            </a:pPr>
            <a:r>
              <a:rPr lang="en-US" sz="2000" dirty="0"/>
              <a:t>Joel 3 (the nations judged)</a:t>
            </a:r>
          </a:p>
          <a:p>
            <a:pPr marL="285750" indent="-285750">
              <a:buFont typeface="Arial" panose="020B0604020202020204" pitchFamily="34" charset="0"/>
              <a:buChar char="•"/>
            </a:pPr>
            <a:endParaRPr lang="en-US" sz="2000" dirty="0"/>
          </a:p>
          <a:p>
            <a:r>
              <a:rPr lang="en-US" sz="2000" dirty="0">
                <a:solidFill>
                  <a:srgbClr val="FF0000"/>
                </a:solidFill>
              </a:rPr>
              <a:t>In the New Testament</a:t>
            </a:r>
          </a:p>
          <a:p>
            <a:pPr marL="285750" indent="-285750">
              <a:buFont typeface="Arial" panose="020B0604020202020204" pitchFamily="34" charset="0"/>
              <a:buChar char="•"/>
            </a:pPr>
            <a:r>
              <a:rPr lang="en-US" sz="2000" dirty="0"/>
              <a:t>Jesus' own words in the </a:t>
            </a:r>
            <a:r>
              <a:rPr lang="en-US" sz="2000" b="1" dirty="0"/>
              <a:t>Olivet Discourse </a:t>
            </a:r>
            <a:r>
              <a:rPr lang="en-US" sz="2000" dirty="0"/>
              <a:t>(instructions on the Mount of Olives in the beginning of His passion week) as a “goodbye Israel”-message:</a:t>
            </a:r>
          </a:p>
          <a:p>
            <a:pPr marL="569913" lvl="1" indent="-285750">
              <a:buFont typeface="Arial" panose="020B0604020202020204" pitchFamily="34" charset="0"/>
              <a:buChar char="•"/>
            </a:pPr>
            <a:r>
              <a:rPr lang="en-US" sz="2000" dirty="0"/>
              <a:t>Mark 13:1-13 (signs of the end times); parallel texts Matthew 24:4-35 and Luke 21:5-19 </a:t>
            </a:r>
          </a:p>
          <a:p>
            <a:pPr marL="569913" lvl="1" indent="-285750">
              <a:buFont typeface="Arial" panose="020B0604020202020204" pitchFamily="34" charset="0"/>
              <a:buChar char="•"/>
            </a:pPr>
            <a:r>
              <a:rPr lang="en-US" sz="2000" dirty="0"/>
              <a:t>Mark 13:14-31 (day and hour unknown, in the tribulation just before the second coming); parallel text in Matthew 24:36-51 </a:t>
            </a:r>
          </a:p>
          <a:p>
            <a:pPr marL="569913" lvl="1" indent="-285750">
              <a:buFont typeface="Arial" panose="020B0604020202020204" pitchFamily="34" charset="0"/>
              <a:buChar char="•"/>
            </a:pPr>
            <a:r>
              <a:rPr lang="en-US" sz="2000" dirty="0"/>
              <a:t>Matthew 25:1-13 (parable of the virgins, division of believing and unbelieving Jews at the 2</a:t>
            </a:r>
            <a:r>
              <a:rPr lang="en-US" sz="2000" baseline="30000" dirty="0"/>
              <a:t>nd</a:t>
            </a:r>
            <a:r>
              <a:rPr lang="en-US" sz="2000" dirty="0"/>
              <a:t> coming)</a:t>
            </a:r>
          </a:p>
          <a:p>
            <a:pPr marL="569913" lvl="1" indent="-285750">
              <a:buFont typeface="Arial" panose="020B0604020202020204" pitchFamily="34" charset="0"/>
              <a:buChar char="•"/>
            </a:pPr>
            <a:r>
              <a:rPr lang="en-US" sz="2000" dirty="0"/>
              <a:t>Matthew 25:31-46 (judgment of the nations at the second coming, sheep and goats separated, last judgment), also Luke 17:26-37 </a:t>
            </a:r>
          </a:p>
          <a:p>
            <a:pPr marL="569913" lvl="1" indent="-285750">
              <a:buFont typeface="Arial" panose="020B0604020202020204" pitchFamily="34" charset="0"/>
              <a:buChar char="•"/>
            </a:pPr>
            <a:r>
              <a:rPr lang="en-US" sz="2000" dirty="0"/>
              <a:t>Luke 21:20-36 (for the Jews, to flee during the second half of the tribulation)</a:t>
            </a:r>
          </a:p>
        </p:txBody>
      </p:sp>
    </p:spTree>
    <p:extLst>
      <p:ext uri="{BB962C8B-B14F-4D97-AF65-F5344CB8AC3E}">
        <p14:creationId xmlns:p14="http://schemas.microsoft.com/office/powerpoint/2010/main" val="234472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CAF4DC-28CF-435B-A887-49F8833943F6}"/>
              </a:ext>
            </a:extLst>
          </p:cNvPr>
          <p:cNvSpPr txBox="1"/>
          <p:nvPr/>
        </p:nvSpPr>
        <p:spPr>
          <a:xfrm>
            <a:off x="439946" y="581538"/>
            <a:ext cx="11570822" cy="6186309"/>
          </a:xfrm>
          <a:prstGeom prst="rect">
            <a:avLst/>
          </a:prstGeom>
          <a:noFill/>
        </p:spPr>
        <p:txBody>
          <a:bodyPr wrap="square" rtlCol="0">
            <a:spAutoFit/>
          </a:bodyPr>
          <a:lstStyle/>
          <a:p>
            <a:r>
              <a:rPr lang="en-US" dirty="0">
                <a:solidFill>
                  <a:srgbClr val="FF0000"/>
                </a:solidFill>
              </a:rPr>
              <a:t>In the New Testament</a:t>
            </a:r>
          </a:p>
          <a:p>
            <a:pPr marL="285750" indent="-285750">
              <a:buFont typeface="Arial" panose="020B0604020202020204" pitchFamily="34" charset="0"/>
              <a:buChar char="•"/>
            </a:pPr>
            <a:r>
              <a:rPr lang="en-US" dirty="0"/>
              <a:t>Jesus’ own words in the </a:t>
            </a:r>
            <a:r>
              <a:rPr lang="en-US" b="1" dirty="0"/>
              <a:t>Upper Room Discourse </a:t>
            </a:r>
            <a:r>
              <a:rPr lang="en-US" dirty="0"/>
              <a:t>(instructions in the Upper Room at the end of the Passion week) as a “welcome church”-message:</a:t>
            </a:r>
          </a:p>
          <a:p>
            <a:pPr marL="569913" lvl="1" indent="-285750">
              <a:buFont typeface="Arial" panose="020B0604020202020204" pitchFamily="34" charset="0"/>
              <a:buChar char="•"/>
            </a:pPr>
            <a:r>
              <a:rPr lang="en-US" dirty="0"/>
              <a:t>John 13-17, especially John 14:1-3 (preparation of room for us in the Father’s House and the rapture)</a:t>
            </a:r>
          </a:p>
          <a:p>
            <a:pPr marL="285750" indent="-285750">
              <a:buFont typeface="Arial" panose="020B0604020202020204" pitchFamily="34" charset="0"/>
              <a:buChar char="•"/>
            </a:pPr>
            <a:r>
              <a:rPr lang="en-US" b="1" dirty="0"/>
              <a:t>Paul’s prophetic insights </a:t>
            </a:r>
            <a:r>
              <a:rPr lang="en-US" dirty="0"/>
              <a:t>in:</a:t>
            </a:r>
          </a:p>
          <a:p>
            <a:pPr marL="569913" lvl="1" indent="-285750">
              <a:buFont typeface="Arial" panose="020B0604020202020204" pitchFamily="34" charset="0"/>
              <a:buChar char="•"/>
            </a:pPr>
            <a:r>
              <a:rPr lang="en-US" dirty="0"/>
              <a:t>1 Thessalonians 4:13-18 (rapture), 2 Thessalonians 2:3 (rapture, as right translation of ‘</a:t>
            </a:r>
            <a:r>
              <a:rPr lang="en-US" dirty="0" err="1"/>
              <a:t>apostasia</a:t>
            </a:r>
            <a:r>
              <a:rPr lang="en-US" dirty="0"/>
              <a:t>’, NOT falling away)</a:t>
            </a:r>
          </a:p>
          <a:p>
            <a:pPr marL="569913" lvl="1" indent="-285750">
              <a:buFont typeface="Arial" panose="020B0604020202020204" pitchFamily="34" charset="0"/>
              <a:buChar char="•"/>
            </a:pPr>
            <a:r>
              <a:rPr lang="en-US" dirty="0"/>
              <a:t>1 Corinthians 15:52 (rapture)</a:t>
            </a:r>
          </a:p>
          <a:p>
            <a:pPr marL="569913" lvl="1" indent="-285750">
              <a:buFont typeface="Arial" panose="020B0604020202020204" pitchFamily="34" charset="0"/>
              <a:buChar char="•"/>
            </a:pPr>
            <a:r>
              <a:rPr lang="en-US" dirty="0"/>
              <a:t>2 Thessalonians 2:1-12 (the Day of the Lord = the tribulation and the second coming, the man of lawlessness)</a:t>
            </a:r>
          </a:p>
          <a:p>
            <a:pPr marL="569913" lvl="1" indent="-285750">
              <a:buFont typeface="Arial" panose="020B0604020202020204" pitchFamily="34" charset="0"/>
              <a:buChar char="•"/>
            </a:pPr>
            <a:r>
              <a:rPr lang="en-US" dirty="0"/>
              <a:t>1 Corinthians 15:12-49 (resurrection bodies)</a:t>
            </a:r>
          </a:p>
          <a:p>
            <a:pPr marL="285750" indent="-285750">
              <a:buFont typeface="Arial" panose="020B0604020202020204" pitchFamily="34" charset="0"/>
              <a:buChar char="•"/>
            </a:pPr>
            <a:r>
              <a:rPr lang="en-US" dirty="0"/>
              <a:t>Jesus’ prophecy through John in </a:t>
            </a:r>
            <a:r>
              <a:rPr lang="en-US" b="1" dirty="0"/>
              <a:t>Revelation</a:t>
            </a:r>
            <a:r>
              <a:rPr lang="en-US" dirty="0"/>
              <a:t>:</a:t>
            </a:r>
          </a:p>
          <a:p>
            <a:pPr marL="568325" lvl="1" indent="-285750">
              <a:buFont typeface="Arial" panose="020B0604020202020204" pitchFamily="34" charset="0"/>
              <a:buChar char="•"/>
            </a:pPr>
            <a:r>
              <a:rPr lang="en-US" dirty="0"/>
              <a:t>Chapter 1 is about </a:t>
            </a:r>
            <a:r>
              <a:rPr lang="en-US" u="sng" dirty="0"/>
              <a:t>the past</a:t>
            </a:r>
          </a:p>
          <a:p>
            <a:pPr marL="568325" lvl="1" indent="-285750">
              <a:buFont typeface="Arial" panose="020B0604020202020204" pitchFamily="34" charset="0"/>
              <a:buChar char="•"/>
            </a:pPr>
            <a:r>
              <a:rPr lang="en-US" dirty="0"/>
              <a:t>Chapters 2 - 3 are about </a:t>
            </a:r>
            <a:r>
              <a:rPr lang="en-US" u="sng" dirty="0"/>
              <a:t>the present or the church history</a:t>
            </a:r>
          </a:p>
          <a:p>
            <a:pPr marL="568325" lvl="2" indent="-285750">
              <a:buFont typeface="Arial" panose="020B0604020202020204" pitchFamily="34" charset="0"/>
              <a:buChar char="•"/>
            </a:pPr>
            <a:r>
              <a:rPr lang="en-US" dirty="0"/>
              <a:t>Chapters 4 - 5 are about </a:t>
            </a:r>
            <a:r>
              <a:rPr lang="en-US" u="sng" dirty="0"/>
              <a:t>the rapture</a:t>
            </a:r>
          </a:p>
          <a:p>
            <a:pPr marL="568325" lvl="3" indent="-285750">
              <a:buFont typeface="Arial" panose="020B0604020202020204" pitchFamily="34" charset="0"/>
              <a:buChar char="•"/>
            </a:pPr>
            <a:r>
              <a:rPr lang="en-US" dirty="0"/>
              <a:t>Chapters 6 - 18 are about </a:t>
            </a:r>
            <a:r>
              <a:rPr lang="en-US" u="sng" dirty="0"/>
              <a:t>the 7-year tribulation</a:t>
            </a:r>
            <a:r>
              <a:rPr lang="en-US" dirty="0"/>
              <a:t>, where the church in not mentioned</a:t>
            </a:r>
          </a:p>
          <a:p>
            <a:pPr marL="857250" lvl="4" indent="-285750">
              <a:buFont typeface="Arial" panose="020B0604020202020204" pitchFamily="34" charset="0"/>
              <a:buChar char="•"/>
            </a:pPr>
            <a:r>
              <a:rPr lang="en-US" dirty="0"/>
              <a:t>Chapter 7 (the 144,000)</a:t>
            </a:r>
          </a:p>
          <a:p>
            <a:pPr marL="857250" lvl="4" indent="-285750">
              <a:buFont typeface="Arial" panose="020B0604020202020204" pitchFamily="34" charset="0"/>
              <a:buChar char="•"/>
            </a:pPr>
            <a:r>
              <a:rPr lang="en-US" dirty="0"/>
              <a:t>Chapter 11 (two witnesses)</a:t>
            </a:r>
          </a:p>
          <a:p>
            <a:pPr marL="857250" lvl="4" indent="-285750">
              <a:buFont typeface="Arial" panose="020B0604020202020204" pitchFamily="34" charset="0"/>
              <a:buChar char="•"/>
            </a:pPr>
            <a:r>
              <a:rPr lang="en-US" dirty="0"/>
              <a:t>Chapter 12 (the Jews’ 3.5 years in the wilderness)</a:t>
            </a:r>
          </a:p>
          <a:p>
            <a:pPr marL="857250" lvl="4" indent="-285750">
              <a:buFont typeface="Arial" panose="020B0604020202020204" pitchFamily="34" charset="0"/>
              <a:buChar char="•"/>
            </a:pPr>
            <a:r>
              <a:rPr lang="en-US" dirty="0"/>
              <a:t>Chapter 13 (the Antichrist and False Prophet)</a:t>
            </a:r>
          </a:p>
          <a:p>
            <a:pPr marL="568325" lvl="2" indent="-285750">
              <a:buFont typeface="Arial" panose="020B0604020202020204" pitchFamily="34" charset="0"/>
              <a:buChar char="•"/>
            </a:pPr>
            <a:r>
              <a:rPr lang="en-US" dirty="0"/>
              <a:t>Chapter 19 is about </a:t>
            </a:r>
            <a:r>
              <a:rPr lang="en-US" u="sng" dirty="0"/>
              <a:t>the second coming</a:t>
            </a:r>
          </a:p>
          <a:p>
            <a:pPr marL="568325" lvl="2" indent="-285750">
              <a:buFont typeface="Arial" panose="020B0604020202020204" pitchFamily="34" charset="0"/>
              <a:buChar char="•"/>
            </a:pPr>
            <a:r>
              <a:rPr lang="en-US" dirty="0"/>
              <a:t>Chapter 20 is about </a:t>
            </a:r>
            <a:r>
              <a:rPr lang="en-US" u="sng" dirty="0"/>
              <a:t>the millennium</a:t>
            </a:r>
          </a:p>
          <a:p>
            <a:pPr marL="568325" lvl="2" indent="-285750">
              <a:buFont typeface="Arial" panose="020B0604020202020204" pitchFamily="34" charset="0"/>
              <a:buChar char="•"/>
            </a:pPr>
            <a:r>
              <a:rPr lang="en-US" dirty="0"/>
              <a:t>Chapters 21-22 are about </a:t>
            </a:r>
            <a:r>
              <a:rPr lang="en-US" u="sng" dirty="0"/>
              <a:t>the new heavens and the new earth</a:t>
            </a:r>
          </a:p>
          <a:p>
            <a:pPr marL="569913"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876539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190E81-2D42-4377-A2B7-C3C502B25E61}"/>
              </a:ext>
            </a:extLst>
          </p:cNvPr>
          <p:cNvSpPr/>
          <p:nvPr/>
        </p:nvSpPr>
        <p:spPr>
          <a:xfrm>
            <a:off x="437069" y="253397"/>
            <a:ext cx="11684545" cy="523220"/>
          </a:xfrm>
          <a:prstGeom prst="rect">
            <a:avLst/>
          </a:prstGeom>
        </p:spPr>
        <p:txBody>
          <a:bodyPr wrap="none">
            <a:spAutoFit/>
          </a:bodyPr>
          <a:lstStyle/>
          <a:p>
            <a:r>
              <a:rPr lang="en-US" sz="2800" b="1" dirty="0">
                <a:solidFill>
                  <a:srgbClr val="FF0000"/>
                </a:solidFill>
              </a:rPr>
              <a:t>Daniel’s interpretation of Nebuchadnezzar’s dream (</a:t>
            </a:r>
            <a:r>
              <a:rPr lang="en-US" sz="2800" b="1" dirty="0" err="1">
                <a:solidFill>
                  <a:srgbClr val="FF0000"/>
                </a:solidFill>
              </a:rPr>
              <a:t>ch.</a:t>
            </a:r>
            <a:r>
              <a:rPr lang="en-US" sz="2800" b="1" dirty="0">
                <a:solidFill>
                  <a:srgbClr val="FF0000"/>
                </a:solidFill>
              </a:rPr>
              <a:t> 2) &amp; own vision (</a:t>
            </a:r>
            <a:r>
              <a:rPr lang="en-US" sz="2800" b="1" dirty="0" err="1">
                <a:solidFill>
                  <a:srgbClr val="FF0000"/>
                </a:solidFill>
              </a:rPr>
              <a:t>ch.</a:t>
            </a:r>
            <a:r>
              <a:rPr lang="en-US" sz="2800" b="1" dirty="0">
                <a:solidFill>
                  <a:srgbClr val="FF0000"/>
                </a:solidFill>
              </a:rPr>
              <a:t> 7)</a:t>
            </a:r>
          </a:p>
        </p:txBody>
      </p:sp>
      <p:pic>
        <p:nvPicPr>
          <p:cNvPr id="4" name="Picture 3">
            <a:extLst>
              <a:ext uri="{FF2B5EF4-FFF2-40B4-BE49-F238E27FC236}">
                <a16:creationId xmlns:a16="http://schemas.microsoft.com/office/drawing/2014/main" id="{0B6918C6-9EB9-44DE-A538-0FEDD68B12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7391" y="822829"/>
            <a:ext cx="7841122" cy="5880842"/>
          </a:xfrm>
          <a:prstGeom prst="rect">
            <a:avLst/>
          </a:prstGeom>
        </p:spPr>
      </p:pic>
      <p:sp>
        <p:nvSpPr>
          <p:cNvPr id="5" name="TextBox 4">
            <a:extLst>
              <a:ext uri="{FF2B5EF4-FFF2-40B4-BE49-F238E27FC236}">
                <a16:creationId xmlns:a16="http://schemas.microsoft.com/office/drawing/2014/main" id="{9E6C8A24-E9A1-43F4-9A57-6AD57588358E}"/>
              </a:ext>
            </a:extLst>
          </p:cNvPr>
          <p:cNvSpPr txBox="1"/>
          <p:nvPr/>
        </p:nvSpPr>
        <p:spPr>
          <a:xfrm>
            <a:off x="396049" y="1214438"/>
            <a:ext cx="3119893" cy="954107"/>
          </a:xfrm>
          <a:prstGeom prst="rect">
            <a:avLst/>
          </a:prstGeom>
          <a:noFill/>
        </p:spPr>
        <p:txBody>
          <a:bodyPr wrap="none" rtlCol="0">
            <a:spAutoFit/>
          </a:bodyPr>
          <a:lstStyle/>
          <a:p>
            <a:r>
              <a:rPr lang="en-US" sz="2800" dirty="0"/>
              <a:t>Read Daniel 2:36-45</a:t>
            </a:r>
            <a:br>
              <a:rPr lang="en-US" sz="2800" dirty="0"/>
            </a:br>
            <a:r>
              <a:rPr lang="en-US" sz="2800" dirty="0"/>
              <a:t>and chapter 7</a:t>
            </a:r>
          </a:p>
        </p:txBody>
      </p:sp>
      <p:sp>
        <p:nvSpPr>
          <p:cNvPr id="6" name="TextBox 5">
            <a:extLst>
              <a:ext uri="{FF2B5EF4-FFF2-40B4-BE49-F238E27FC236}">
                <a16:creationId xmlns:a16="http://schemas.microsoft.com/office/drawing/2014/main" id="{B2023A3C-C12C-424E-9EBD-D3E890614F26}"/>
              </a:ext>
            </a:extLst>
          </p:cNvPr>
          <p:cNvSpPr txBox="1"/>
          <p:nvPr/>
        </p:nvSpPr>
        <p:spPr>
          <a:xfrm>
            <a:off x="3868520" y="1253348"/>
            <a:ext cx="828675" cy="523220"/>
          </a:xfrm>
          <a:prstGeom prst="rect">
            <a:avLst/>
          </a:prstGeom>
          <a:noFill/>
          <a:effectLst>
            <a:outerShdw blurRad="50800" dist="50800" dir="5400000" algn="ctr" rotWithShape="0">
              <a:srgbClr val="000000">
                <a:alpha val="0"/>
              </a:srgbClr>
            </a:outerShdw>
          </a:effectLst>
        </p:spPr>
        <p:txBody>
          <a:bodyPr wrap="square" rtlCol="0">
            <a:spAutoFit/>
          </a:bodyPr>
          <a:lstStyle/>
          <a:p>
            <a:r>
              <a:rPr lang="en-US" sz="2800" dirty="0">
                <a:solidFill>
                  <a:schemeClr val="bg1"/>
                </a:solidFill>
              </a:rPr>
              <a:t>1</a:t>
            </a:r>
          </a:p>
        </p:txBody>
      </p:sp>
      <p:sp>
        <p:nvSpPr>
          <p:cNvPr id="7" name="TextBox 6">
            <a:extLst>
              <a:ext uri="{FF2B5EF4-FFF2-40B4-BE49-F238E27FC236}">
                <a16:creationId xmlns:a16="http://schemas.microsoft.com/office/drawing/2014/main" id="{56E30D0C-0B0B-44FF-BD49-51A24B146112}"/>
              </a:ext>
            </a:extLst>
          </p:cNvPr>
          <p:cNvSpPr txBox="1"/>
          <p:nvPr/>
        </p:nvSpPr>
        <p:spPr>
          <a:xfrm>
            <a:off x="3876757" y="1934711"/>
            <a:ext cx="828675" cy="523220"/>
          </a:xfrm>
          <a:prstGeom prst="rect">
            <a:avLst/>
          </a:prstGeom>
          <a:noFill/>
          <a:effectLst>
            <a:outerShdw blurRad="50800" dist="50800" dir="5400000" algn="ctr" rotWithShape="0">
              <a:srgbClr val="000000">
                <a:alpha val="0"/>
              </a:srgbClr>
            </a:outerShdw>
          </a:effectLst>
        </p:spPr>
        <p:txBody>
          <a:bodyPr wrap="square" rtlCol="0">
            <a:spAutoFit/>
          </a:bodyPr>
          <a:lstStyle/>
          <a:p>
            <a:r>
              <a:rPr lang="en-US" sz="2800" dirty="0">
                <a:solidFill>
                  <a:schemeClr val="bg1"/>
                </a:solidFill>
              </a:rPr>
              <a:t>2</a:t>
            </a:r>
          </a:p>
        </p:txBody>
      </p:sp>
      <p:sp>
        <p:nvSpPr>
          <p:cNvPr id="8" name="TextBox 7">
            <a:extLst>
              <a:ext uri="{FF2B5EF4-FFF2-40B4-BE49-F238E27FC236}">
                <a16:creationId xmlns:a16="http://schemas.microsoft.com/office/drawing/2014/main" id="{FC303101-872F-4651-8A6F-DE6546CEA26B}"/>
              </a:ext>
            </a:extLst>
          </p:cNvPr>
          <p:cNvSpPr txBox="1"/>
          <p:nvPr/>
        </p:nvSpPr>
        <p:spPr>
          <a:xfrm>
            <a:off x="3884996" y="2934662"/>
            <a:ext cx="828675" cy="523220"/>
          </a:xfrm>
          <a:prstGeom prst="rect">
            <a:avLst/>
          </a:prstGeom>
          <a:noFill/>
          <a:effectLst>
            <a:outerShdw blurRad="50800" dist="50800" dir="5400000" algn="ctr" rotWithShape="0">
              <a:srgbClr val="000000">
                <a:alpha val="0"/>
              </a:srgbClr>
            </a:outerShdw>
          </a:effectLst>
        </p:spPr>
        <p:txBody>
          <a:bodyPr wrap="square" rtlCol="0">
            <a:spAutoFit/>
          </a:bodyPr>
          <a:lstStyle/>
          <a:p>
            <a:r>
              <a:rPr lang="en-US" sz="2800" dirty="0">
                <a:solidFill>
                  <a:schemeClr val="bg1"/>
                </a:solidFill>
              </a:rPr>
              <a:t>3</a:t>
            </a:r>
          </a:p>
        </p:txBody>
      </p:sp>
      <p:sp>
        <p:nvSpPr>
          <p:cNvPr id="9" name="TextBox 8">
            <a:extLst>
              <a:ext uri="{FF2B5EF4-FFF2-40B4-BE49-F238E27FC236}">
                <a16:creationId xmlns:a16="http://schemas.microsoft.com/office/drawing/2014/main" id="{E811ED75-7176-40EF-8469-8214ED096443}"/>
              </a:ext>
            </a:extLst>
          </p:cNvPr>
          <p:cNvSpPr txBox="1"/>
          <p:nvPr/>
        </p:nvSpPr>
        <p:spPr>
          <a:xfrm>
            <a:off x="3884996" y="3943046"/>
            <a:ext cx="828675" cy="523220"/>
          </a:xfrm>
          <a:prstGeom prst="rect">
            <a:avLst/>
          </a:prstGeom>
          <a:noFill/>
          <a:effectLst>
            <a:outerShdw blurRad="50800" dist="50800" dir="5400000" algn="ctr" rotWithShape="0">
              <a:srgbClr val="000000">
                <a:alpha val="0"/>
              </a:srgbClr>
            </a:outerShdw>
          </a:effectLst>
        </p:spPr>
        <p:txBody>
          <a:bodyPr wrap="square" rtlCol="0">
            <a:spAutoFit/>
          </a:bodyPr>
          <a:lstStyle/>
          <a:p>
            <a:r>
              <a:rPr lang="en-US" sz="2800" dirty="0">
                <a:solidFill>
                  <a:schemeClr val="bg1"/>
                </a:solidFill>
              </a:rPr>
              <a:t>4</a:t>
            </a:r>
          </a:p>
        </p:txBody>
      </p:sp>
      <p:sp>
        <p:nvSpPr>
          <p:cNvPr id="10" name="TextBox 9">
            <a:extLst>
              <a:ext uri="{FF2B5EF4-FFF2-40B4-BE49-F238E27FC236}">
                <a16:creationId xmlns:a16="http://schemas.microsoft.com/office/drawing/2014/main" id="{FB2380D4-BBEE-411F-A57E-F6C29D830450}"/>
              </a:ext>
            </a:extLst>
          </p:cNvPr>
          <p:cNvSpPr txBox="1"/>
          <p:nvPr/>
        </p:nvSpPr>
        <p:spPr>
          <a:xfrm>
            <a:off x="683487" y="2310644"/>
            <a:ext cx="2721258" cy="1384995"/>
          </a:xfrm>
          <a:prstGeom prst="rect">
            <a:avLst/>
          </a:prstGeom>
          <a:noFill/>
        </p:spPr>
        <p:txBody>
          <a:bodyPr wrap="none" rtlCol="0">
            <a:spAutoFit/>
          </a:bodyPr>
          <a:lstStyle/>
          <a:p>
            <a:pPr algn="r"/>
            <a:r>
              <a:rPr lang="en-US" sz="2800" dirty="0"/>
              <a:t>prophesies about</a:t>
            </a:r>
          </a:p>
          <a:p>
            <a:pPr algn="r"/>
            <a:r>
              <a:rPr lang="en-US" sz="2800" dirty="0"/>
              <a:t>four kingdoms</a:t>
            </a:r>
            <a:br>
              <a:rPr lang="en-US" sz="2800" dirty="0"/>
            </a:br>
            <a:r>
              <a:rPr lang="en-US" sz="2800" dirty="0"/>
              <a:t>fulfilled</a:t>
            </a:r>
          </a:p>
        </p:txBody>
      </p:sp>
      <p:grpSp>
        <p:nvGrpSpPr>
          <p:cNvPr id="13" name="Group 12">
            <a:extLst>
              <a:ext uri="{FF2B5EF4-FFF2-40B4-BE49-F238E27FC236}">
                <a16:creationId xmlns:a16="http://schemas.microsoft.com/office/drawing/2014/main" id="{BEA65624-ECCB-429A-89FB-DE17A91E629F}"/>
              </a:ext>
            </a:extLst>
          </p:cNvPr>
          <p:cNvGrpSpPr/>
          <p:nvPr/>
        </p:nvGrpSpPr>
        <p:grpSpPr>
          <a:xfrm>
            <a:off x="261898" y="4255252"/>
            <a:ext cx="4137968" cy="1384995"/>
            <a:chOff x="206729" y="4258931"/>
            <a:chExt cx="4137968" cy="1384995"/>
          </a:xfrm>
        </p:grpSpPr>
        <p:sp>
          <p:nvSpPr>
            <p:cNvPr id="11" name="Arrow: Right 10">
              <a:extLst>
                <a:ext uri="{FF2B5EF4-FFF2-40B4-BE49-F238E27FC236}">
                  <a16:creationId xmlns:a16="http://schemas.microsoft.com/office/drawing/2014/main" id="{9482C42A-AA56-498C-AC29-5018E1FB8F3C}"/>
                </a:ext>
              </a:extLst>
            </p:cNvPr>
            <p:cNvSpPr/>
            <p:nvPr/>
          </p:nvSpPr>
          <p:spPr>
            <a:xfrm>
              <a:off x="3349576" y="4736565"/>
              <a:ext cx="995121" cy="4297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0B59170-883C-4081-8E77-F6A3B1C15920}"/>
                </a:ext>
              </a:extLst>
            </p:cNvPr>
            <p:cNvSpPr txBox="1"/>
            <p:nvPr/>
          </p:nvSpPr>
          <p:spPr>
            <a:xfrm>
              <a:off x="206729" y="4258931"/>
              <a:ext cx="3142847" cy="1384995"/>
            </a:xfrm>
            <a:prstGeom prst="rect">
              <a:avLst/>
            </a:prstGeom>
            <a:noFill/>
          </p:spPr>
          <p:txBody>
            <a:bodyPr wrap="none" rtlCol="0">
              <a:spAutoFit/>
            </a:bodyPr>
            <a:lstStyle/>
            <a:p>
              <a:pPr algn="r"/>
              <a:r>
                <a:rPr lang="en-US" sz="2800" dirty="0">
                  <a:solidFill>
                    <a:schemeClr val="accent1">
                      <a:lumMod val="75000"/>
                    </a:schemeClr>
                  </a:solidFill>
                </a:rPr>
                <a:t>kingdom of the</a:t>
              </a:r>
              <a:br>
                <a:rPr lang="en-US" sz="2800" dirty="0">
                  <a:solidFill>
                    <a:schemeClr val="accent1">
                      <a:lumMod val="75000"/>
                    </a:schemeClr>
                  </a:solidFill>
                </a:rPr>
              </a:br>
              <a:r>
                <a:rPr lang="en-US" sz="2800" dirty="0">
                  <a:solidFill>
                    <a:schemeClr val="accent1">
                      <a:lumMod val="75000"/>
                    </a:schemeClr>
                  </a:solidFill>
                </a:rPr>
                <a:t>antichrist during the</a:t>
              </a:r>
              <a:br>
                <a:rPr lang="en-US" sz="2800" dirty="0">
                  <a:solidFill>
                    <a:schemeClr val="accent1">
                      <a:lumMod val="75000"/>
                    </a:schemeClr>
                  </a:solidFill>
                </a:rPr>
              </a:br>
              <a:r>
                <a:rPr lang="en-US" sz="2800" dirty="0">
                  <a:solidFill>
                    <a:schemeClr val="accent1">
                      <a:lumMod val="75000"/>
                    </a:schemeClr>
                  </a:solidFill>
                </a:rPr>
                <a:t>(great) tribulation</a:t>
              </a:r>
            </a:p>
          </p:txBody>
        </p:sp>
      </p:grpSp>
      <p:grpSp>
        <p:nvGrpSpPr>
          <p:cNvPr id="16" name="Group 15">
            <a:extLst>
              <a:ext uri="{FF2B5EF4-FFF2-40B4-BE49-F238E27FC236}">
                <a16:creationId xmlns:a16="http://schemas.microsoft.com/office/drawing/2014/main" id="{37A1E786-1D36-49B3-9C40-5E98DA1DC3E3}"/>
              </a:ext>
            </a:extLst>
          </p:cNvPr>
          <p:cNvGrpSpPr/>
          <p:nvPr/>
        </p:nvGrpSpPr>
        <p:grpSpPr>
          <a:xfrm>
            <a:off x="415299" y="5650496"/>
            <a:ext cx="3912416" cy="954107"/>
            <a:chOff x="396049" y="5650496"/>
            <a:chExt cx="3912416" cy="954107"/>
          </a:xfrm>
        </p:grpSpPr>
        <p:sp>
          <p:nvSpPr>
            <p:cNvPr id="14" name="TextBox 13">
              <a:extLst>
                <a:ext uri="{FF2B5EF4-FFF2-40B4-BE49-F238E27FC236}">
                  <a16:creationId xmlns:a16="http://schemas.microsoft.com/office/drawing/2014/main" id="{A3358C39-86A6-401D-92AC-17A1E86FD37D}"/>
                </a:ext>
              </a:extLst>
            </p:cNvPr>
            <p:cNvSpPr txBox="1"/>
            <p:nvPr/>
          </p:nvSpPr>
          <p:spPr>
            <a:xfrm>
              <a:off x="396049" y="5650496"/>
              <a:ext cx="2954528" cy="954107"/>
            </a:xfrm>
            <a:prstGeom prst="rect">
              <a:avLst/>
            </a:prstGeom>
            <a:noFill/>
          </p:spPr>
          <p:txBody>
            <a:bodyPr wrap="none" rtlCol="0">
              <a:spAutoFit/>
            </a:bodyPr>
            <a:lstStyle/>
            <a:p>
              <a:pPr algn="r"/>
              <a:r>
                <a:rPr lang="en-US" sz="2800" dirty="0">
                  <a:solidFill>
                    <a:srgbClr val="FF0000"/>
                  </a:solidFill>
                </a:rPr>
                <a:t>millennial kingdom</a:t>
              </a:r>
              <a:br>
                <a:rPr lang="en-US" sz="2800" dirty="0">
                  <a:solidFill>
                    <a:srgbClr val="FF0000"/>
                  </a:solidFill>
                </a:rPr>
              </a:br>
              <a:r>
                <a:rPr lang="en-US" sz="2800" dirty="0">
                  <a:solidFill>
                    <a:srgbClr val="FF0000"/>
                  </a:solidFill>
                </a:rPr>
                <a:t>of Jesus</a:t>
              </a:r>
            </a:p>
          </p:txBody>
        </p:sp>
        <p:sp>
          <p:nvSpPr>
            <p:cNvPr id="15" name="Arrow: Right 14">
              <a:extLst>
                <a:ext uri="{FF2B5EF4-FFF2-40B4-BE49-F238E27FC236}">
                  <a16:creationId xmlns:a16="http://schemas.microsoft.com/office/drawing/2014/main" id="{17396254-43E5-4E8C-B7F1-06F277D43F48}"/>
                </a:ext>
              </a:extLst>
            </p:cNvPr>
            <p:cNvSpPr/>
            <p:nvPr/>
          </p:nvSpPr>
          <p:spPr>
            <a:xfrm>
              <a:off x="3313344" y="5741385"/>
              <a:ext cx="995121" cy="42972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977BB5A7-C643-4F2E-A3E4-9D6B382F06CC}"/>
              </a:ext>
            </a:extLst>
          </p:cNvPr>
          <p:cNvSpPr txBox="1"/>
          <p:nvPr/>
        </p:nvSpPr>
        <p:spPr>
          <a:xfrm>
            <a:off x="70386" y="-1656"/>
            <a:ext cx="12192000" cy="7109639"/>
          </a:xfrm>
          <a:prstGeom prst="rect">
            <a:avLst/>
          </a:prstGeom>
          <a:solidFill>
            <a:schemeClr val="bg1"/>
          </a:solidFill>
        </p:spPr>
        <p:txBody>
          <a:bodyPr wrap="square" rtlCol="0">
            <a:spAutoFit/>
          </a:bodyPr>
          <a:lstStyle/>
          <a:p>
            <a:r>
              <a:rPr lang="en-US" sz="2400" dirty="0"/>
              <a:t>“This was the dream, and now we will interpret it to the king. Your Majesty, you are the king of kings. The God of heaven has given you dominion and power and might and glory; in your hands he has placed all mankind and the beasts of the field and the birds in the sky. Wherever they live, he has made you ruler over them all. You are that head of gold. “After you, another kingdom will arise, inferior to yours. Next, a third kingdom, one of bronze, will rule over the whole earth. Finally, there will be a fourth kingdom, strong as iron—for iron breaks and smashes everything—and as iron breaks things to pieces, so it will crush and break all the others. Just as you saw that the feet and toes were partly of baked clay and partly of iron, so this will be a divided kingdom; yet it will have some of the strength of iron in it, even as you saw iron mixed with clay. As the toes were partly iron and partly clay, so this kingdom will be partly strong and partly brittle. And just as you saw the iron mixed with baked clay, so the people will be a mixture and will not remain united, any more than iron mixes with clay. “In the time of those kings, the God of heaven will set up a kingdom that will never be destroyed, nor will it be left to another people. It will crush all those kingdoms and bring them to an end, but it will itself endure forever. This is the meaning of the vision of the rock cut out of a mountain, but not by human hands—a rock that broke the iron, the bronze, the clay, the silver and the gold to pieces. “The great God has shown the king what will take place in the future. The dream is true, and its interpretation is trustworthy.” Then King Nebuchadnezzar fell prostrate before Daniel and paid him honor and ordered that an offering and incense be presented to him.  (Daniel 2:36-46 NIV)</a:t>
            </a:r>
          </a:p>
        </p:txBody>
      </p:sp>
      <p:sp>
        <p:nvSpPr>
          <p:cNvPr id="3" name="TextBox 2">
            <a:extLst>
              <a:ext uri="{FF2B5EF4-FFF2-40B4-BE49-F238E27FC236}">
                <a16:creationId xmlns:a16="http://schemas.microsoft.com/office/drawing/2014/main" id="{87A0639C-52B6-4E79-8066-DB7D49282583}"/>
              </a:ext>
            </a:extLst>
          </p:cNvPr>
          <p:cNvSpPr txBox="1"/>
          <p:nvPr/>
        </p:nvSpPr>
        <p:spPr>
          <a:xfrm>
            <a:off x="3756012" y="939113"/>
            <a:ext cx="696666" cy="369332"/>
          </a:xfrm>
          <a:prstGeom prst="rect">
            <a:avLst/>
          </a:prstGeom>
          <a:noFill/>
        </p:spPr>
        <p:txBody>
          <a:bodyPr wrap="none" rtlCol="0">
            <a:spAutoFit/>
          </a:bodyPr>
          <a:lstStyle/>
          <a:p>
            <a:r>
              <a:rPr lang="en-US" dirty="0">
                <a:solidFill>
                  <a:schemeClr val="bg1"/>
                </a:solidFill>
              </a:rPr>
              <a:t>beast</a:t>
            </a:r>
          </a:p>
        </p:txBody>
      </p:sp>
    </p:spTree>
    <p:extLst>
      <p:ext uri="{BB962C8B-B14F-4D97-AF65-F5344CB8AC3E}">
        <p14:creationId xmlns:p14="http://schemas.microsoft.com/office/powerpoint/2010/main" val="410781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animBg="1"/>
      <p:bldP spid="1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D651D42-B178-4BFB-A342-738EAE6D51F4}"/>
              </a:ext>
            </a:extLst>
          </p:cNvPr>
          <p:cNvSpPr/>
          <p:nvPr/>
        </p:nvSpPr>
        <p:spPr>
          <a:xfrm>
            <a:off x="129398" y="126754"/>
            <a:ext cx="5421678" cy="523220"/>
          </a:xfrm>
          <a:prstGeom prst="rect">
            <a:avLst/>
          </a:prstGeom>
        </p:spPr>
        <p:txBody>
          <a:bodyPr wrap="square">
            <a:spAutoFit/>
          </a:bodyPr>
          <a:lstStyle/>
          <a:p>
            <a:r>
              <a:rPr lang="en-US" sz="2800" b="1" dirty="0">
                <a:solidFill>
                  <a:srgbClr val="FF0000"/>
                </a:solidFill>
              </a:rPr>
              <a:t>Daniel’s 70 year-weeks</a:t>
            </a:r>
            <a:endParaRPr lang="en-US" dirty="0"/>
          </a:p>
        </p:txBody>
      </p:sp>
      <p:sp>
        <p:nvSpPr>
          <p:cNvPr id="4" name="TextBox 3">
            <a:extLst>
              <a:ext uri="{FF2B5EF4-FFF2-40B4-BE49-F238E27FC236}">
                <a16:creationId xmlns:a16="http://schemas.microsoft.com/office/drawing/2014/main" id="{C0E640C5-E985-4F84-BDC7-BAD7D76F4A3B}"/>
              </a:ext>
            </a:extLst>
          </p:cNvPr>
          <p:cNvSpPr txBox="1"/>
          <p:nvPr/>
        </p:nvSpPr>
        <p:spPr>
          <a:xfrm>
            <a:off x="129397" y="718876"/>
            <a:ext cx="11046607" cy="1200329"/>
          </a:xfrm>
          <a:prstGeom prst="rect">
            <a:avLst/>
          </a:prstGeom>
          <a:noFill/>
        </p:spPr>
        <p:txBody>
          <a:bodyPr wrap="square" rtlCol="0">
            <a:spAutoFit/>
          </a:bodyPr>
          <a:lstStyle/>
          <a:p>
            <a:r>
              <a:rPr lang="en-US" sz="2400" dirty="0"/>
              <a:t>We read the words of the prophet Daniel: “Know and understand this: From the time </a:t>
            </a:r>
            <a:r>
              <a:rPr lang="en-US" sz="2400" dirty="0">
                <a:solidFill>
                  <a:srgbClr val="00B050"/>
                </a:solidFill>
              </a:rPr>
              <a:t>the word goes out to restore and rebuild Jerusalem </a:t>
            </a:r>
            <a:r>
              <a:rPr lang="en-US" sz="2400" dirty="0"/>
              <a:t>until </a:t>
            </a:r>
            <a:r>
              <a:rPr lang="en-US" sz="2400" dirty="0">
                <a:solidFill>
                  <a:srgbClr val="00B050"/>
                </a:solidFill>
              </a:rPr>
              <a:t>the Anointed One, the ruler, comes</a:t>
            </a:r>
            <a:r>
              <a:rPr lang="en-US" sz="2400" dirty="0"/>
              <a:t>, there will be seven ‘sevens,’ and sixty-two ‘sevens.’ (Daniel 9:25 NIV)</a:t>
            </a:r>
          </a:p>
        </p:txBody>
      </p:sp>
      <p:sp>
        <p:nvSpPr>
          <p:cNvPr id="5" name="TextBox 4">
            <a:extLst>
              <a:ext uri="{FF2B5EF4-FFF2-40B4-BE49-F238E27FC236}">
                <a16:creationId xmlns:a16="http://schemas.microsoft.com/office/drawing/2014/main" id="{20C91142-03D1-4E54-9DFD-0B0760FE606C}"/>
              </a:ext>
            </a:extLst>
          </p:cNvPr>
          <p:cNvSpPr txBox="1"/>
          <p:nvPr/>
        </p:nvSpPr>
        <p:spPr>
          <a:xfrm>
            <a:off x="129397" y="2013989"/>
            <a:ext cx="9512257" cy="1200329"/>
          </a:xfrm>
          <a:prstGeom prst="rect">
            <a:avLst/>
          </a:prstGeom>
          <a:noFill/>
        </p:spPr>
        <p:txBody>
          <a:bodyPr wrap="square" rtlCol="0">
            <a:spAutoFit/>
          </a:bodyPr>
          <a:lstStyle/>
          <a:p>
            <a:r>
              <a:rPr lang="en-US" sz="2400" dirty="0"/>
              <a:t>This means 7 + 62 = 69 year-weeks, </a:t>
            </a:r>
            <a:br>
              <a:rPr lang="en-US" sz="2400" dirty="0"/>
            </a:br>
            <a:r>
              <a:rPr lang="en-US" sz="2400" dirty="0"/>
              <a:t>which is 69 x 7 = 483 years (of 360 days/year in the Jewish lunar calendar),</a:t>
            </a:r>
          </a:p>
          <a:p>
            <a:r>
              <a:rPr lang="en-US" sz="2400" dirty="0"/>
              <a:t>which is 476 years and 25 days (in our Gregorian calendar).</a:t>
            </a:r>
          </a:p>
        </p:txBody>
      </p:sp>
      <p:sp>
        <p:nvSpPr>
          <p:cNvPr id="6" name="TextBox 5">
            <a:extLst>
              <a:ext uri="{FF2B5EF4-FFF2-40B4-BE49-F238E27FC236}">
                <a16:creationId xmlns:a16="http://schemas.microsoft.com/office/drawing/2014/main" id="{08C623D6-3F5C-417F-9E53-F4BD6713A243}"/>
              </a:ext>
            </a:extLst>
          </p:cNvPr>
          <p:cNvSpPr txBox="1"/>
          <p:nvPr/>
        </p:nvSpPr>
        <p:spPr>
          <a:xfrm>
            <a:off x="129397" y="3265972"/>
            <a:ext cx="12062604" cy="3477875"/>
          </a:xfrm>
          <a:prstGeom prst="rect">
            <a:avLst/>
          </a:prstGeom>
          <a:noFill/>
        </p:spPr>
        <p:txBody>
          <a:bodyPr wrap="square" rtlCol="0">
            <a:spAutoFit/>
          </a:bodyPr>
          <a:lstStyle/>
          <a:p>
            <a:r>
              <a:rPr lang="en-US" sz="2400" dirty="0"/>
              <a:t>That time span is exactly the time between the day that the decree was given to Nehemiah </a:t>
            </a:r>
            <a:br>
              <a:rPr lang="en-US" sz="2400" dirty="0"/>
            </a:br>
            <a:r>
              <a:rPr lang="en-US" sz="2400" dirty="0"/>
              <a:t>(445 BC*) to rebuild the walls of Jerusalem and the day of Jesus’ entrance in Jerusalem on Palm Sunday. Prophecy was fulfilled, which gives reason to believe that also the 70</a:t>
            </a:r>
            <a:r>
              <a:rPr lang="en-US" sz="2400" baseline="30000" dirty="0"/>
              <a:t>th</a:t>
            </a:r>
            <a:r>
              <a:rPr lang="en-US" sz="2400" dirty="0"/>
              <a:t> year week prophecy (7-year tribulation) will be fulfilled.</a:t>
            </a:r>
          </a:p>
          <a:p>
            <a:endParaRPr lang="en-US" sz="2400" dirty="0"/>
          </a:p>
          <a:p>
            <a:r>
              <a:rPr lang="en-US" sz="2000" dirty="0"/>
              <a:t>* </a:t>
            </a:r>
            <a:r>
              <a:rPr lang="en-US" sz="2000" i="1" dirty="0"/>
              <a:t>Some people take the date of the destruction of the temple (587 BC) as start to rebuild the Jerusalem walls, and arrive with the 69 year-weeks at the reign of successive Greek-Syrian </a:t>
            </a:r>
            <a:r>
              <a:rPr lang="en-US" sz="2000" i="1" dirty="0" err="1"/>
              <a:t>Celeucid</a:t>
            </a:r>
            <a:r>
              <a:rPr lang="en-US" sz="2000" i="1" dirty="0"/>
              <a:t> Empire kings Antiochus Epiphanes (175-96 BC) which would fulfill Daniel’s prophecy. They point to a “ruler”, not to the “Anointed One”. </a:t>
            </a:r>
            <a:r>
              <a:rPr lang="nl-NL" sz="2000" i="1" dirty="0"/>
              <a:t> </a:t>
            </a:r>
            <a:r>
              <a:rPr lang="en-US" sz="2000" i="1" dirty="0"/>
              <a:t>They use evidence taken from the book of the Maccabees. This position is taken by </a:t>
            </a:r>
            <a:r>
              <a:rPr lang="en-US" sz="2000" i="1" dirty="0" err="1"/>
              <a:t>amillennialists</a:t>
            </a:r>
            <a:r>
              <a:rPr lang="en-US" sz="2000" i="1" dirty="0"/>
              <a:t>, who argue that the symbolic Millennial Kingdom started at first Pentecost.</a:t>
            </a:r>
            <a:endParaRPr lang="en-US" sz="2000" dirty="0"/>
          </a:p>
        </p:txBody>
      </p:sp>
    </p:spTree>
    <p:extLst>
      <p:ext uri="{BB962C8B-B14F-4D97-AF65-F5344CB8AC3E}">
        <p14:creationId xmlns:p14="http://schemas.microsoft.com/office/powerpoint/2010/main" val="168743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CEC62A-96D2-4C38-9870-B0451B23C9DC}"/>
              </a:ext>
            </a:extLst>
          </p:cNvPr>
          <p:cNvSpPr/>
          <p:nvPr/>
        </p:nvSpPr>
        <p:spPr>
          <a:xfrm>
            <a:off x="703991" y="492897"/>
            <a:ext cx="4830810" cy="523220"/>
          </a:xfrm>
          <a:prstGeom prst="rect">
            <a:avLst/>
          </a:prstGeom>
        </p:spPr>
        <p:txBody>
          <a:bodyPr wrap="none">
            <a:spAutoFit/>
          </a:bodyPr>
          <a:lstStyle/>
          <a:p>
            <a:r>
              <a:rPr lang="en-US" sz="2800" b="1" dirty="0">
                <a:solidFill>
                  <a:srgbClr val="FF0000"/>
                </a:solidFill>
              </a:rPr>
              <a:t>What is the millennial kingdom</a:t>
            </a:r>
          </a:p>
        </p:txBody>
      </p:sp>
      <p:sp>
        <p:nvSpPr>
          <p:cNvPr id="4" name="Rectangle 3">
            <a:extLst>
              <a:ext uri="{FF2B5EF4-FFF2-40B4-BE49-F238E27FC236}">
                <a16:creationId xmlns:a16="http://schemas.microsoft.com/office/drawing/2014/main" id="{E4DA31F9-F226-4829-B9F6-508A7F59AC9D}"/>
              </a:ext>
            </a:extLst>
          </p:cNvPr>
          <p:cNvSpPr/>
          <p:nvPr/>
        </p:nvSpPr>
        <p:spPr>
          <a:xfrm>
            <a:off x="703990" y="1153467"/>
            <a:ext cx="10903124" cy="1384995"/>
          </a:xfrm>
          <a:prstGeom prst="rect">
            <a:avLst/>
          </a:prstGeom>
        </p:spPr>
        <p:txBody>
          <a:bodyPr wrap="square">
            <a:spAutoFit/>
          </a:bodyPr>
          <a:lstStyle/>
          <a:p>
            <a:r>
              <a:rPr lang="en-US" sz="2800" dirty="0">
                <a:solidFill>
                  <a:srgbClr val="000000"/>
                </a:solidFill>
              </a:rPr>
              <a:t>The millennial kingdom in earthly state is the 1000-year reign of Jesus Christ on the earth. Most Christian scholars take this time span literally, however, some see it as allegorical or symbolic. </a:t>
            </a:r>
            <a:endParaRPr lang="en-US" sz="2800" dirty="0"/>
          </a:p>
        </p:txBody>
      </p:sp>
      <p:sp>
        <p:nvSpPr>
          <p:cNvPr id="5" name="Rectangle 4">
            <a:extLst>
              <a:ext uri="{FF2B5EF4-FFF2-40B4-BE49-F238E27FC236}">
                <a16:creationId xmlns:a16="http://schemas.microsoft.com/office/drawing/2014/main" id="{F575E89A-BCFB-499E-A376-1F8CEB931476}"/>
              </a:ext>
            </a:extLst>
          </p:cNvPr>
          <p:cNvSpPr/>
          <p:nvPr/>
        </p:nvSpPr>
        <p:spPr>
          <a:xfrm>
            <a:off x="703989" y="2675812"/>
            <a:ext cx="10334713" cy="954107"/>
          </a:xfrm>
          <a:prstGeom prst="rect">
            <a:avLst/>
          </a:prstGeom>
        </p:spPr>
        <p:txBody>
          <a:bodyPr wrap="square">
            <a:spAutoFit/>
          </a:bodyPr>
          <a:lstStyle/>
          <a:p>
            <a:r>
              <a:rPr lang="en-US" sz="2800" dirty="0">
                <a:solidFill>
                  <a:srgbClr val="000000"/>
                </a:solidFill>
              </a:rPr>
              <a:t>In Revelation 20:2-7, the millennial kingdom is six times said to be 1000 years in length.</a:t>
            </a:r>
            <a:endParaRPr lang="en-US" sz="2800" dirty="0"/>
          </a:p>
        </p:txBody>
      </p:sp>
      <p:sp>
        <p:nvSpPr>
          <p:cNvPr id="6" name="Rectangle 5">
            <a:extLst>
              <a:ext uri="{FF2B5EF4-FFF2-40B4-BE49-F238E27FC236}">
                <a16:creationId xmlns:a16="http://schemas.microsoft.com/office/drawing/2014/main" id="{300B7BEC-1533-4DF6-A879-D24002FDFDA7}"/>
              </a:ext>
            </a:extLst>
          </p:cNvPr>
          <p:cNvSpPr/>
          <p:nvPr/>
        </p:nvSpPr>
        <p:spPr>
          <a:xfrm>
            <a:off x="703988" y="3736492"/>
            <a:ext cx="10969027" cy="1384995"/>
          </a:xfrm>
          <a:prstGeom prst="rect">
            <a:avLst/>
          </a:prstGeom>
        </p:spPr>
        <p:txBody>
          <a:bodyPr wrap="square">
            <a:spAutoFit/>
          </a:bodyPr>
          <a:lstStyle/>
          <a:p>
            <a:r>
              <a:rPr lang="en-US" sz="2800" dirty="0">
                <a:solidFill>
                  <a:srgbClr val="000000"/>
                </a:solidFill>
              </a:rPr>
              <a:t>The Bible tells us that, when </a:t>
            </a:r>
            <a:r>
              <a:rPr lang="en-US" sz="2800" dirty="0">
                <a:hlinkClick r:id="rId2">
                  <a:extLst>
                    <a:ext uri="{A12FA001-AC4F-418D-AE19-62706E023703}">
                      <ahyp:hlinkClr xmlns:ahyp="http://schemas.microsoft.com/office/drawing/2018/hyperlinkcolor" val="tx"/>
                    </a:ext>
                  </a:extLst>
                </a:hlinkClick>
              </a:rPr>
              <a:t>Christ returns to the earth</a:t>
            </a:r>
            <a:r>
              <a:rPr lang="en-US" sz="2800" dirty="0"/>
              <a:t>,</a:t>
            </a:r>
            <a:r>
              <a:rPr lang="en-US" sz="2800" dirty="0">
                <a:solidFill>
                  <a:srgbClr val="000000"/>
                </a:solidFill>
              </a:rPr>
              <a:t> He will establish Himself as king in Jerusalem, sitting on the throne of David </a:t>
            </a:r>
            <a:br>
              <a:rPr lang="en-US" sz="2800" dirty="0">
                <a:solidFill>
                  <a:srgbClr val="000000"/>
                </a:solidFill>
              </a:rPr>
            </a:br>
            <a:r>
              <a:rPr lang="en-US" sz="2800" dirty="0">
                <a:solidFill>
                  <a:srgbClr val="000000"/>
                </a:solidFill>
              </a:rPr>
              <a:t>(</a:t>
            </a:r>
            <a:r>
              <a:rPr lang="en-US" sz="2800" dirty="0"/>
              <a:t>2 Samuel 7:10–13, </a:t>
            </a:r>
            <a:r>
              <a:rPr lang="en-US" sz="2800" dirty="0">
                <a:solidFill>
                  <a:srgbClr val="000000"/>
                </a:solidFill>
              </a:rPr>
              <a:t>Luke 1:32–33). </a:t>
            </a:r>
            <a:endParaRPr lang="en-US" sz="2800" dirty="0"/>
          </a:p>
        </p:txBody>
      </p:sp>
      <p:sp>
        <p:nvSpPr>
          <p:cNvPr id="7" name="TextBox 6">
            <a:extLst>
              <a:ext uri="{FF2B5EF4-FFF2-40B4-BE49-F238E27FC236}">
                <a16:creationId xmlns:a16="http://schemas.microsoft.com/office/drawing/2014/main" id="{26B40A30-155D-4221-95E6-F65D293DB37F}"/>
              </a:ext>
            </a:extLst>
          </p:cNvPr>
          <p:cNvSpPr txBox="1"/>
          <p:nvPr/>
        </p:nvSpPr>
        <p:spPr>
          <a:xfrm>
            <a:off x="774357" y="5354595"/>
            <a:ext cx="9981002" cy="523220"/>
          </a:xfrm>
          <a:prstGeom prst="rect">
            <a:avLst/>
          </a:prstGeom>
          <a:noFill/>
        </p:spPr>
        <p:txBody>
          <a:bodyPr wrap="none" rtlCol="0">
            <a:spAutoFit/>
          </a:bodyPr>
          <a:lstStyle/>
          <a:p>
            <a:r>
              <a:rPr lang="en-US" sz="2800" dirty="0"/>
              <a:t>Satan will not be able to disturb the reign of Jesus (Revelation 20:2).</a:t>
            </a:r>
          </a:p>
        </p:txBody>
      </p:sp>
    </p:spTree>
    <p:extLst>
      <p:ext uri="{BB962C8B-B14F-4D97-AF65-F5344CB8AC3E}">
        <p14:creationId xmlns:p14="http://schemas.microsoft.com/office/powerpoint/2010/main" val="307060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59C354-0669-4907-884D-DB5BC2D0DB03}"/>
              </a:ext>
            </a:extLst>
          </p:cNvPr>
          <p:cNvSpPr/>
          <p:nvPr/>
        </p:nvSpPr>
        <p:spPr>
          <a:xfrm>
            <a:off x="4044102" y="878766"/>
            <a:ext cx="3158660" cy="523220"/>
          </a:xfrm>
          <a:prstGeom prst="rect">
            <a:avLst/>
          </a:prstGeom>
        </p:spPr>
        <p:txBody>
          <a:bodyPr wrap="square">
            <a:spAutoFit/>
          </a:bodyPr>
          <a:lstStyle/>
          <a:p>
            <a:r>
              <a:rPr lang="en-US" sz="2800" b="1" dirty="0" err="1">
                <a:solidFill>
                  <a:srgbClr val="FF0000"/>
                </a:solidFill>
              </a:rPr>
              <a:t>Endtimes</a:t>
            </a:r>
            <a:r>
              <a:rPr lang="en-US" sz="2800" b="1" dirty="0">
                <a:solidFill>
                  <a:srgbClr val="FF0000"/>
                </a:solidFill>
              </a:rPr>
              <a:t> positions</a:t>
            </a:r>
          </a:p>
        </p:txBody>
      </p:sp>
      <p:sp>
        <p:nvSpPr>
          <p:cNvPr id="9" name="Rectangle 8">
            <a:extLst>
              <a:ext uri="{FF2B5EF4-FFF2-40B4-BE49-F238E27FC236}">
                <a16:creationId xmlns:a16="http://schemas.microsoft.com/office/drawing/2014/main" id="{534963F4-8C42-4BEC-8CDD-B3E0E29C62C5}"/>
              </a:ext>
            </a:extLst>
          </p:cNvPr>
          <p:cNvSpPr/>
          <p:nvPr/>
        </p:nvSpPr>
        <p:spPr>
          <a:xfrm>
            <a:off x="3466848" y="2033929"/>
            <a:ext cx="2360141" cy="8913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pre-millennialism</a:t>
            </a:r>
          </a:p>
        </p:txBody>
      </p:sp>
      <p:sp>
        <p:nvSpPr>
          <p:cNvPr id="10" name="Rectangle 9">
            <a:extLst>
              <a:ext uri="{FF2B5EF4-FFF2-40B4-BE49-F238E27FC236}">
                <a16:creationId xmlns:a16="http://schemas.microsoft.com/office/drawing/2014/main" id="{A5618E2C-3847-4448-B678-9DD5E9AF28A7}"/>
              </a:ext>
            </a:extLst>
          </p:cNvPr>
          <p:cNvSpPr/>
          <p:nvPr/>
        </p:nvSpPr>
        <p:spPr>
          <a:xfrm>
            <a:off x="8821165" y="2042167"/>
            <a:ext cx="1650342" cy="875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a-millennialism</a:t>
            </a:r>
          </a:p>
        </p:txBody>
      </p:sp>
      <p:sp>
        <p:nvSpPr>
          <p:cNvPr id="11" name="Rectangle 10">
            <a:extLst>
              <a:ext uri="{FF2B5EF4-FFF2-40B4-BE49-F238E27FC236}">
                <a16:creationId xmlns:a16="http://schemas.microsoft.com/office/drawing/2014/main" id="{7C4F45D3-00CC-4982-8E5A-2B1173CD18FA}"/>
              </a:ext>
            </a:extLst>
          </p:cNvPr>
          <p:cNvSpPr/>
          <p:nvPr/>
        </p:nvSpPr>
        <p:spPr>
          <a:xfrm>
            <a:off x="6747792" y="2047485"/>
            <a:ext cx="1953027" cy="875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post-millennialism</a:t>
            </a:r>
          </a:p>
        </p:txBody>
      </p:sp>
      <p:sp>
        <p:nvSpPr>
          <p:cNvPr id="12" name="Rectangle 11">
            <a:extLst>
              <a:ext uri="{FF2B5EF4-FFF2-40B4-BE49-F238E27FC236}">
                <a16:creationId xmlns:a16="http://schemas.microsoft.com/office/drawing/2014/main" id="{A296033B-1BDF-47EA-A12B-AC51AE972E39}"/>
              </a:ext>
            </a:extLst>
          </p:cNvPr>
          <p:cNvSpPr/>
          <p:nvPr/>
        </p:nvSpPr>
        <p:spPr>
          <a:xfrm>
            <a:off x="3723718" y="3750126"/>
            <a:ext cx="1837611" cy="9603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mid-</a:t>
            </a:r>
            <a:r>
              <a:rPr lang="en-US" dirty="0" err="1"/>
              <a:t>tribulationism</a:t>
            </a:r>
            <a:endParaRPr lang="en-US" dirty="0"/>
          </a:p>
        </p:txBody>
      </p:sp>
      <p:sp>
        <p:nvSpPr>
          <p:cNvPr id="13" name="Rectangle 12">
            <a:extLst>
              <a:ext uri="{FF2B5EF4-FFF2-40B4-BE49-F238E27FC236}">
                <a16:creationId xmlns:a16="http://schemas.microsoft.com/office/drawing/2014/main" id="{E76C286D-9AB7-47BA-BBF0-C804AE0C26CD}"/>
              </a:ext>
            </a:extLst>
          </p:cNvPr>
          <p:cNvSpPr/>
          <p:nvPr/>
        </p:nvSpPr>
        <p:spPr>
          <a:xfrm>
            <a:off x="1951614" y="3750125"/>
            <a:ext cx="1595786" cy="960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a:t>
            </a:r>
            <a:r>
              <a:rPr lang="en-US" dirty="0" err="1"/>
              <a:t>tribulationism</a:t>
            </a:r>
            <a:endParaRPr lang="en-US" dirty="0"/>
          </a:p>
        </p:txBody>
      </p:sp>
      <p:sp>
        <p:nvSpPr>
          <p:cNvPr id="14" name="Rectangle 13">
            <a:extLst>
              <a:ext uri="{FF2B5EF4-FFF2-40B4-BE49-F238E27FC236}">
                <a16:creationId xmlns:a16="http://schemas.microsoft.com/office/drawing/2014/main" id="{216AA38B-5056-4831-99DB-35694B6B2018}"/>
              </a:ext>
            </a:extLst>
          </p:cNvPr>
          <p:cNvSpPr/>
          <p:nvPr/>
        </p:nvSpPr>
        <p:spPr>
          <a:xfrm>
            <a:off x="5745546" y="3750125"/>
            <a:ext cx="1708800" cy="960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post-</a:t>
            </a:r>
            <a:r>
              <a:rPr lang="en-US" dirty="0" err="1"/>
              <a:t>tribulationism</a:t>
            </a:r>
            <a:endParaRPr lang="en-US" dirty="0"/>
          </a:p>
        </p:txBody>
      </p:sp>
      <p:cxnSp>
        <p:nvCxnSpPr>
          <p:cNvPr id="16" name="Connector: Elbow 15">
            <a:extLst>
              <a:ext uri="{FF2B5EF4-FFF2-40B4-BE49-F238E27FC236}">
                <a16:creationId xmlns:a16="http://schemas.microsoft.com/office/drawing/2014/main" id="{D59F2877-8FD8-4B47-83D6-C2D0552A2F8E}"/>
              </a:ext>
            </a:extLst>
          </p:cNvPr>
          <p:cNvCxnSpPr>
            <a:cxnSpLocks/>
            <a:stCxn id="9" idx="2"/>
            <a:endCxn id="14" idx="0"/>
          </p:cNvCxnSpPr>
          <p:nvPr/>
        </p:nvCxnSpPr>
        <p:spPr>
          <a:xfrm rot="16200000" flipH="1">
            <a:off x="5210992" y="2361170"/>
            <a:ext cx="824881" cy="1953027"/>
          </a:xfrm>
          <a:prstGeom prst="bentConnector3">
            <a:avLst/>
          </a:prstGeom>
          <a:ln w="63500"/>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8773BD15-3D50-4B9A-8819-DD6DD2F9610C}"/>
              </a:ext>
            </a:extLst>
          </p:cNvPr>
          <p:cNvCxnSpPr>
            <a:cxnSpLocks/>
            <a:stCxn id="13" idx="0"/>
            <a:endCxn id="9" idx="2"/>
          </p:cNvCxnSpPr>
          <p:nvPr/>
        </p:nvCxnSpPr>
        <p:spPr>
          <a:xfrm rot="5400000" flipH="1" flipV="1">
            <a:off x="3285773" y="2388979"/>
            <a:ext cx="824881" cy="1897412"/>
          </a:xfrm>
          <a:prstGeom prst="bentConnector3">
            <a:avLst/>
          </a:prstGeom>
          <a:ln w="63500"/>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A88DAD89-E103-40C1-ADFD-B12972748A50}"/>
              </a:ext>
            </a:extLst>
          </p:cNvPr>
          <p:cNvCxnSpPr>
            <a:cxnSpLocks/>
            <a:endCxn id="12" idx="0"/>
          </p:cNvCxnSpPr>
          <p:nvPr/>
        </p:nvCxnSpPr>
        <p:spPr>
          <a:xfrm rot="5400000">
            <a:off x="4266572" y="3370221"/>
            <a:ext cx="755858" cy="3953"/>
          </a:xfrm>
          <a:prstGeom prst="bentConnector3">
            <a:avLst>
              <a:gd name="adj1" fmla="val 50000"/>
            </a:avLst>
          </a:prstGeom>
          <a:ln w="63500"/>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BA3065F-F364-4661-AF19-4BFF727AC017}"/>
              </a:ext>
            </a:extLst>
          </p:cNvPr>
          <p:cNvSpPr/>
          <p:nvPr/>
        </p:nvSpPr>
        <p:spPr>
          <a:xfrm>
            <a:off x="1820561" y="5125767"/>
            <a:ext cx="1870205" cy="960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dispensationalism</a:t>
            </a:r>
          </a:p>
        </p:txBody>
      </p:sp>
      <p:sp>
        <p:nvSpPr>
          <p:cNvPr id="22" name="TextBox 21">
            <a:extLst>
              <a:ext uri="{FF2B5EF4-FFF2-40B4-BE49-F238E27FC236}">
                <a16:creationId xmlns:a16="http://schemas.microsoft.com/office/drawing/2014/main" id="{413BA168-5B65-47D2-B23B-455FB4DA1617}"/>
              </a:ext>
            </a:extLst>
          </p:cNvPr>
          <p:cNvSpPr txBox="1"/>
          <p:nvPr/>
        </p:nvSpPr>
        <p:spPr>
          <a:xfrm>
            <a:off x="189816" y="2305644"/>
            <a:ext cx="2954527" cy="523220"/>
          </a:xfrm>
          <a:prstGeom prst="rect">
            <a:avLst/>
          </a:prstGeom>
          <a:noFill/>
        </p:spPr>
        <p:txBody>
          <a:bodyPr wrap="none" rtlCol="0">
            <a:spAutoFit/>
          </a:bodyPr>
          <a:lstStyle/>
          <a:p>
            <a:r>
              <a:rPr lang="en-US" sz="2800" dirty="0"/>
              <a:t>millennial kingdom</a:t>
            </a:r>
          </a:p>
        </p:txBody>
      </p:sp>
      <p:sp>
        <p:nvSpPr>
          <p:cNvPr id="24" name="TextBox 23">
            <a:extLst>
              <a:ext uri="{FF2B5EF4-FFF2-40B4-BE49-F238E27FC236}">
                <a16:creationId xmlns:a16="http://schemas.microsoft.com/office/drawing/2014/main" id="{8C665B2F-9A88-4EBF-924A-856BC026DC45}"/>
              </a:ext>
            </a:extLst>
          </p:cNvPr>
          <p:cNvSpPr txBox="1"/>
          <p:nvPr/>
        </p:nvSpPr>
        <p:spPr>
          <a:xfrm>
            <a:off x="189816" y="3805085"/>
            <a:ext cx="1720215" cy="523220"/>
          </a:xfrm>
          <a:prstGeom prst="rect">
            <a:avLst/>
          </a:prstGeom>
          <a:noFill/>
        </p:spPr>
        <p:txBody>
          <a:bodyPr wrap="none" rtlCol="0">
            <a:spAutoFit/>
          </a:bodyPr>
          <a:lstStyle/>
          <a:p>
            <a:r>
              <a:rPr lang="en-US" sz="2800" dirty="0"/>
              <a:t>tribulation</a:t>
            </a:r>
          </a:p>
        </p:txBody>
      </p:sp>
      <p:sp>
        <p:nvSpPr>
          <p:cNvPr id="25" name="TextBox 24">
            <a:extLst>
              <a:ext uri="{FF2B5EF4-FFF2-40B4-BE49-F238E27FC236}">
                <a16:creationId xmlns:a16="http://schemas.microsoft.com/office/drawing/2014/main" id="{561A17D1-9238-471D-B97C-BD9A11A963D5}"/>
              </a:ext>
            </a:extLst>
          </p:cNvPr>
          <p:cNvSpPr txBox="1"/>
          <p:nvPr/>
        </p:nvSpPr>
        <p:spPr>
          <a:xfrm>
            <a:off x="420820" y="5390914"/>
            <a:ext cx="964367" cy="523220"/>
          </a:xfrm>
          <a:prstGeom prst="rect">
            <a:avLst/>
          </a:prstGeom>
          <a:noFill/>
        </p:spPr>
        <p:txBody>
          <a:bodyPr wrap="none" rtlCol="0">
            <a:spAutoFit/>
          </a:bodyPr>
          <a:lstStyle/>
          <a:p>
            <a:r>
              <a:rPr lang="en-US" sz="2800" dirty="0"/>
              <a:t>Israel</a:t>
            </a:r>
          </a:p>
        </p:txBody>
      </p:sp>
      <p:cxnSp>
        <p:nvCxnSpPr>
          <p:cNvPr id="27" name="Straight Connector 26">
            <a:extLst>
              <a:ext uri="{FF2B5EF4-FFF2-40B4-BE49-F238E27FC236}">
                <a16:creationId xmlns:a16="http://schemas.microsoft.com/office/drawing/2014/main" id="{36BEA576-1EE4-403B-A7BB-8F0CFA1BF97A}"/>
              </a:ext>
            </a:extLst>
          </p:cNvPr>
          <p:cNvCxnSpPr>
            <a:cxnSpLocks/>
            <a:stCxn id="13" idx="2"/>
            <a:endCxn id="21" idx="0"/>
          </p:cNvCxnSpPr>
          <p:nvPr/>
        </p:nvCxnSpPr>
        <p:spPr>
          <a:xfrm>
            <a:off x="2749507" y="4710466"/>
            <a:ext cx="6157" cy="415301"/>
          </a:xfrm>
          <a:prstGeom prst="line">
            <a:avLst/>
          </a:prstGeom>
          <a:ln w="635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1A042A58-6129-47ED-8E69-942573AA117E}"/>
              </a:ext>
            </a:extLst>
          </p:cNvPr>
          <p:cNvSpPr/>
          <p:nvPr/>
        </p:nvSpPr>
        <p:spPr>
          <a:xfrm>
            <a:off x="8947787" y="5131538"/>
            <a:ext cx="1423648" cy="954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replacement theology</a:t>
            </a:r>
          </a:p>
        </p:txBody>
      </p:sp>
      <p:sp>
        <p:nvSpPr>
          <p:cNvPr id="19" name="Rectangle 18">
            <a:extLst>
              <a:ext uri="{FF2B5EF4-FFF2-40B4-BE49-F238E27FC236}">
                <a16:creationId xmlns:a16="http://schemas.microsoft.com/office/drawing/2014/main" id="{E904EE92-2120-45BC-8D50-FA8246ED231C}"/>
              </a:ext>
            </a:extLst>
          </p:cNvPr>
          <p:cNvSpPr/>
          <p:nvPr/>
        </p:nvSpPr>
        <p:spPr>
          <a:xfrm>
            <a:off x="6712049" y="5131537"/>
            <a:ext cx="2064721" cy="9603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covenant</a:t>
            </a:r>
            <a:br>
              <a:rPr lang="en-US" dirty="0"/>
            </a:br>
            <a:r>
              <a:rPr lang="en-US" dirty="0"/>
              <a:t>(reformed/</a:t>
            </a:r>
            <a:r>
              <a:rPr lang="en-US" dirty="0" err="1"/>
              <a:t>calvinist</a:t>
            </a:r>
            <a:r>
              <a:rPr lang="en-US" dirty="0"/>
              <a:t>)  theology</a:t>
            </a:r>
          </a:p>
        </p:txBody>
      </p:sp>
      <p:cxnSp>
        <p:nvCxnSpPr>
          <p:cNvPr id="35" name="Straight Connector 34">
            <a:extLst>
              <a:ext uri="{FF2B5EF4-FFF2-40B4-BE49-F238E27FC236}">
                <a16:creationId xmlns:a16="http://schemas.microsoft.com/office/drawing/2014/main" id="{00F71A48-25C9-449A-98FF-E260EF98908E}"/>
              </a:ext>
            </a:extLst>
          </p:cNvPr>
          <p:cNvCxnSpPr>
            <a:cxnSpLocks/>
            <a:stCxn id="11" idx="2"/>
            <a:endCxn id="19" idx="0"/>
          </p:cNvCxnSpPr>
          <p:nvPr/>
        </p:nvCxnSpPr>
        <p:spPr>
          <a:xfrm>
            <a:off x="7724306" y="2923357"/>
            <a:ext cx="20104" cy="2208180"/>
          </a:xfrm>
          <a:prstGeom prst="line">
            <a:avLst/>
          </a:prstGeom>
          <a:ln w="635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512AA8F-D58D-40DD-A85A-1861CB4C82CA}"/>
              </a:ext>
            </a:extLst>
          </p:cNvPr>
          <p:cNvCxnSpPr>
            <a:cxnSpLocks/>
            <a:stCxn id="10" idx="2"/>
            <a:endCxn id="28" idx="0"/>
          </p:cNvCxnSpPr>
          <p:nvPr/>
        </p:nvCxnSpPr>
        <p:spPr>
          <a:xfrm>
            <a:off x="9646336" y="2918039"/>
            <a:ext cx="13275" cy="2213499"/>
          </a:xfrm>
          <a:prstGeom prst="line">
            <a:avLst/>
          </a:prstGeom>
          <a:ln w="635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BE61FB5D-0712-4FCD-B8F8-7B9A8F34B16C}"/>
              </a:ext>
            </a:extLst>
          </p:cNvPr>
          <p:cNvCxnSpPr>
            <a:cxnSpLocks/>
            <a:stCxn id="14" idx="2"/>
            <a:endCxn id="19" idx="0"/>
          </p:cNvCxnSpPr>
          <p:nvPr/>
        </p:nvCxnSpPr>
        <p:spPr>
          <a:xfrm rot="16200000" flipH="1">
            <a:off x="6961642" y="4348768"/>
            <a:ext cx="421073" cy="1144464"/>
          </a:xfrm>
          <a:prstGeom prst="bentConnector3">
            <a:avLst>
              <a:gd name="adj1" fmla="val 50000"/>
            </a:avLst>
          </a:prstGeom>
          <a:ln w="635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E090CC6D-A657-4243-936E-5F9DDCC05C21}"/>
              </a:ext>
            </a:extLst>
          </p:cNvPr>
          <p:cNvSpPr/>
          <p:nvPr/>
        </p:nvSpPr>
        <p:spPr>
          <a:xfrm>
            <a:off x="10614388" y="2033929"/>
            <a:ext cx="1430483" cy="875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pan-millennialism</a:t>
            </a:r>
          </a:p>
        </p:txBody>
      </p:sp>
    </p:spTree>
    <p:extLst>
      <p:ext uri="{BB962C8B-B14F-4D97-AF65-F5344CB8AC3E}">
        <p14:creationId xmlns:p14="http://schemas.microsoft.com/office/powerpoint/2010/main" val="1569038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16C82B-FD2B-448E-8DAB-1D25904C3B09}"/>
              </a:ext>
            </a:extLst>
          </p:cNvPr>
          <p:cNvSpPr txBox="1"/>
          <p:nvPr/>
        </p:nvSpPr>
        <p:spPr>
          <a:xfrm>
            <a:off x="708454" y="174316"/>
            <a:ext cx="3045706" cy="523220"/>
          </a:xfrm>
          <a:prstGeom prst="rect">
            <a:avLst/>
          </a:prstGeom>
          <a:noFill/>
        </p:spPr>
        <p:txBody>
          <a:bodyPr wrap="none" rtlCol="0">
            <a:spAutoFit/>
          </a:bodyPr>
          <a:lstStyle/>
          <a:p>
            <a:r>
              <a:rPr lang="en-US" sz="2800" b="1" dirty="0">
                <a:solidFill>
                  <a:srgbClr val="FF0000"/>
                </a:solidFill>
              </a:rPr>
              <a:t>Post-</a:t>
            </a:r>
            <a:r>
              <a:rPr lang="en-US" sz="2800" b="1" dirty="0" err="1">
                <a:solidFill>
                  <a:srgbClr val="FF0000"/>
                </a:solidFill>
              </a:rPr>
              <a:t>tribulationism</a:t>
            </a:r>
            <a:endParaRPr lang="en-US" sz="2800" b="1" dirty="0"/>
          </a:p>
        </p:txBody>
      </p:sp>
      <p:sp>
        <p:nvSpPr>
          <p:cNvPr id="3" name="TextBox 2">
            <a:extLst>
              <a:ext uri="{FF2B5EF4-FFF2-40B4-BE49-F238E27FC236}">
                <a16:creationId xmlns:a16="http://schemas.microsoft.com/office/drawing/2014/main" id="{E391F33C-B141-46A7-B7F8-FAAB5C4A9CC2}"/>
              </a:ext>
            </a:extLst>
          </p:cNvPr>
          <p:cNvSpPr txBox="1"/>
          <p:nvPr/>
        </p:nvSpPr>
        <p:spPr>
          <a:xfrm>
            <a:off x="708454" y="819683"/>
            <a:ext cx="11186984" cy="3170099"/>
          </a:xfrm>
          <a:prstGeom prst="rect">
            <a:avLst/>
          </a:prstGeom>
          <a:noFill/>
        </p:spPr>
        <p:txBody>
          <a:bodyPr wrap="square" rtlCol="0">
            <a:spAutoFit/>
          </a:bodyPr>
          <a:lstStyle/>
          <a:p>
            <a:r>
              <a:rPr lang="en-US" sz="2000" b="1" dirty="0"/>
              <a:t>Arguments against two second comings (rapture and second advent)*</a:t>
            </a:r>
            <a:br>
              <a:rPr lang="en-US" sz="2000" dirty="0"/>
            </a:br>
            <a:r>
              <a:rPr lang="en-US" sz="2000" dirty="0"/>
              <a:t>They argue that there cannot be two second comings, what pre-</a:t>
            </a:r>
            <a:r>
              <a:rPr lang="en-US" sz="2000" dirty="0" err="1"/>
              <a:t>trubulationists</a:t>
            </a:r>
            <a:r>
              <a:rPr lang="en-US" sz="2000" dirty="0"/>
              <a:t> believe (rapture + second coming), because 2 Thessalonians 1:7 says: “This will happen </a:t>
            </a:r>
            <a:r>
              <a:rPr lang="en-US" sz="2000" u="sng" dirty="0"/>
              <a:t>when</a:t>
            </a:r>
            <a:r>
              <a:rPr lang="en-US" sz="2000" dirty="0"/>
              <a:t> the Lord Jesus is revealed from heaven in blazing fire with his powerful angels”. This would mean that there is only one coming, which excludes a </a:t>
            </a:r>
            <a:r>
              <a:rPr lang="en-US" sz="2000" u="sng" dirty="0"/>
              <a:t>coming in the air</a:t>
            </a:r>
            <a:r>
              <a:rPr lang="en-US" sz="2000" dirty="0"/>
              <a:t> prior to the second </a:t>
            </a:r>
            <a:r>
              <a:rPr lang="en-US" sz="2000" u="sng" dirty="0"/>
              <a:t>coming on earth</a:t>
            </a:r>
            <a:r>
              <a:rPr lang="en-US" sz="2000" dirty="0"/>
              <a:t>. The word ‘when’ would exclude two times.</a:t>
            </a:r>
          </a:p>
          <a:p>
            <a:r>
              <a:rPr lang="en-US" sz="2000" dirty="0"/>
              <a:t>Another point they try to make is from 1 Thessalonians 4:17. It says: “After that, we who are still alive and are left will be caught up together with them in the clouds to </a:t>
            </a:r>
            <a:r>
              <a:rPr lang="en-US" sz="2000" u="sng" dirty="0"/>
              <a:t>meet</a:t>
            </a:r>
            <a:r>
              <a:rPr lang="en-US" sz="2000" dirty="0"/>
              <a:t> the Lord in the air. And so, we will be with the Lord forever.” They argue that when people </a:t>
            </a:r>
            <a:r>
              <a:rPr lang="en-US" sz="2000" u="sng" dirty="0"/>
              <a:t>meet</a:t>
            </a:r>
            <a:r>
              <a:rPr lang="en-US" sz="2000" dirty="0"/>
              <a:t>, they always need to return to the same location. They argue that after meeting in the air cannot mean to go elsewhere thereafter (in this case to heaven).</a:t>
            </a:r>
          </a:p>
        </p:txBody>
      </p:sp>
      <p:sp>
        <p:nvSpPr>
          <p:cNvPr id="4" name="TextBox 3">
            <a:extLst>
              <a:ext uri="{FF2B5EF4-FFF2-40B4-BE49-F238E27FC236}">
                <a16:creationId xmlns:a16="http://schemas.microsoft.com/office/drawing/2014/main" id="{9D1AC091-395F-4DB6-94E0-15B1E6E695D1}"/>
              </a:ext>
            </a:extLst>
          </p:cNvPr>
          <p:cNvSpPr txBox="1"/>
          <p:nvPr/>
        </p:nvSpPr>
        <p:spPr>
          <a:xfrm>
            <a:off x="527222" y="6112476"/>
            <a:ext cx="10210296" cy="369332"/>
          </a:xfrm>
          <a:prstGeom prst="rect">
            <a:avLst/>
          </a:prstGeom>
          <a:noFill/>
        </p:spPr>
        <p:txBody>
          <a:bodyPr wrap="none" rtlCol="0">
            <a:spAutoFit/>
          </a:bodyPr>
          <a:lstStyle/>
          <a:p>
            <a:r>
              <a:rPr lang="en-US" dirty="0"/>
              <a:t>* Interview with pastor John Piper (post-</a:t>
            </a:r>
            <a:r>
              <a:rPr lang="en-US" dirty="0" err="1"/>
              <a:t>tribulationist</a:t>
            </a:r>
            <a:r>
              <a:rPr lang="en-US" dirty="0"/>
              <a:t>), called “What is the Rapture”, YouTube Dec 21, 2018</a:t>
            </a:r>
          </a:p>
        </p:txBody>
      </p:sp>
      <p:sp>
        <p:nvSpPr>
          <p:cNvPr id="5" name="TextBox 4">
            <a:extLst>
              <a:ext uri="{FF2B5EF4-FFF2-40B4-BE49-F238E27FC236}">
                <a16:creationId xmlns:a16="http://schemas.microsoft.com/office/drawing/2014/main" id="{0E8F6DAB-F15A-4F76-B4CD-25BDD13030A7}"/>
              </a:ext>
            </a:extLst>
          </p:cNvPr>
          <p:cNvSpPr txBox="1"/>
          <p:nvPr/>
        </p:nvSpPr>
        <p:spPr>
          <a:xfrm>
            <a:off x="708454" y="4112570"/>
            <a:ext cx="11186984" cy="1631216"/>
          </a:xfrm>
          <a:prstGeom prst="rect">
            <a:avLst/>
          </a:prstGeom>
          <a:noFill/>
        </p:spPr>
        <p:txBody>
          <a:bodyPr wrap="square" rtlCol="0">
            <a:spAutoFit/>
          </a:bodyPr>
          <a:lstStyle/>
          <a:p>
            <a:r>
              <a:rPr lang="en-US" sz="2000" b="1" dirty="0"/>
              <a:t>Arguments for post-</a:t>
            </a:r>
            <a:r>
              <a:rPr lang="en-US" sz="2000" b="1" dirty="0" err="1"/>
              <a:t>tribulationism</a:t>
            </a:r>
            <a:r>
              <a:rPr lang="en-US" sz="2000" b="1" dirty="0"/>
              <a:t>**</a:t>
            </a:r>
            <a:br>
              <a:rPr lang="en-US" sz="2000" dirty="0"/>
            </a:br>
            <a:r>
              <a:rPr lang="en-US" sz="2000" dirty="0"/>
              <a:t>1 Thessalonians 3:4 speaks about suffering, although it is not sure that the suffering refers to the tribulation for the believers. 2 Thessalonians 1:5-12 speaks about judgment and suffering for the believers and those who oppress them (verses 5-6). It is not clear when this will take place. But it could be that this is an argument for the belief that Christians will go through the tribulation.</a:t>
            </a:r>
          </a:p>
        </p:txBody>
      </p:sp>
      <p:sp>
        <p:nvSpPr>
          <p:cNvPr id="6" name="TextBox 5">
            <a:extLst>
              <a:ext uri="{FF2B5EF4-FFF2-40B4-BE49-F238E27FC236}">
                <a16:creationId xmlns:a16="http://schemas.microsoft.com/office/drawing/2014/main" id="{46986134-000D-4494-A165-2A8D7568DD5A}"/>
              </a:ext>
            </a:extLst>
          </p:cNvPr>
          <p:cNvSpPr txBox="1"/>
          <p:nvPr/>
        </p:nvSpPr>
        <p:spPr>
          <a:xfrm>
            <a:off x="403653" y="6435815"/>
            <a:ext cx="11676851" cy="369332"/>
          </a:xfrm>
          <a:prstGeom prst="rect">
            <a:avLst/>
          </a:prstGeom>
          <a:noFill/>
        </p:spPr>
        <p:txBody>
          <a:bodyPr wrap="none" rtlCol="0">
            <a:spAutoFit/>
          </a:bodyPr>
          <a:lstStyle/>
          <a:p>
            <a:r>
              <a:rPr lang="en-US" dirty="0"/>
              <a:t>** Sermon by pastor John Piper (post-</a:t>
            </a:r>
            <a:r>
              <a:rPr lang="en-US" dirty="0" err="1"/>
              <a:t>tribulationist</a:t>
            </a:r>
            <a:r>
              <a:rPr lang="en-US" dirty="0"/>
              <a:t>), called “The Second Coming: Wrath and Rescue”, YouTube April 5, 2020</a:t>
            </a:r>
          </a:p>
        </p:txBody>
      </p:sp>
    </p:spTree>
    <p:extLst>
      <p:ext uri="{BB962C8B-B14F-4D97-AF65-F5344CB8AC3E}">
        <p14:creationId xmlns:p14="http://schemas.microsoft.com/office/powerpoint/2010/main" val="427007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501E10-957D-453B-948F-9A7F11FD1C76}"/>
              </a:ext>
            </a:extLst>
          </p:cNvPr>
          <p:cNvSpPr txBox="1"/>
          <p:nvPr/>
        </p:nvSpPr>
        <p:spPr>
          <a:xfrm>
            <a:off x="562150" y="494356"/>
            <a:ext cx="2401619" cy="523220"/>
          </a:xfrm>
          <a:prstGeom prst="rect">
            <a:avLst/>
          </a:prstGeom>
          <a:noFill/>
        </p:spPr>
        <p:txBody>
          <a:bodyPr wrap="none" rtlCol="0">
            <a:spAutoFit/>
          </a:bodyPr>
          <a:lstStyle/>
          <a:p>
            <a:r>
              <a:rPr lang="en-US" sz="2800" b="1" dirty="0">
                <a:solidFill>
                  <a:srgbClr val="FF0000"/>
                </a:solidFill>
              </a:rPr>
              <a:t>Amillennialism</a:t>
            </a:r>
            <a:endParaRPr lang="en-US" sz="2800" b="1" dirty="0"/>
          </a:p>
        </p:txBody>
      </p:sp>
      <p:sp>
        <p:nvSpPr>
          <p:cNvPr id="3" name="Rectangle 2">
            <a:extLst>
              <a:ext uri="{FF2B5EF4-FFF2-40B4-BE49-F238E27FC236}">
                <a16:creationId xmlns:a16="http://schemas.microsoft.com/office/drawing/2014/main" id="{4EC59A2D-075F-4379-B2EF-2BBD673A88B9}"/>
              </a:ext>
            </a:extLst>
          </p:cNvPr>
          <p:cNvSpPr/>
          <p:nvPr/>
        </p:nvSpPr>
        <p:spPr>
          <a:xfrm>
            <a:off x="562150" y="1179577"/>
            <a:ext cx="11288474" cy="4154984"/>
          </a:xfrm>
          <a:prstGeom prst="rect">
            <a:avLst/>
          </a:prstGeom>
        </p:spPr>
        <p:txBody>
          <a:bodyPr wrap="square">
            <a:spAutoFit/>
          </a:bodyPr>
          <a:lstStyle/>
          <a:p>
            <a:r>
              <a:rPr lang="en-US" sz="2400" dirty="0">
                <a:solidFill>
                  <a:srgbClr val="111111"/>
                </a:solidFill>
              </a:rPr>
              <a:t>Amillennialism is the name given to the belief that there will not be a literal 1,000-year reign of Christ. A</a:t>
            </a:r>
            <a:r>
              <a:rPr lang="en-US" sz="2400" dirty="0"/>
              <a:t>millennialists do not believe that there is no millennium at all. Instead, they believe that Christ is now sitting on the throne of David and that this present church age is the kingdom over which Christ reigns. In order for God to keep His promises to Israel and His covenant with David (2 Samuel 7:8-16, 23:5; Psalm 89:3-4), there must be a literal, physical kingdom on this earth. To doubt this is to call into question God’s desire and/or ability to keep His promises. Those who hold to amillennialism believe that a “spiritual” reading of unfulfilled prophecy is the normal reading of the texts.</a:t>
            </a:r>
          </a:p>
          <a:p>
            <a:r>
              <a:rPr lang="en-US" sz="2400" dirty="0"/>
              <a:t>The prophecies concerning Christ’s first coming were all fulfilled literally. The fact that fulfilled prophecy was fulfilled literally is the best reason of all for assuming that unfulfilled prophecy will also be literally fulfilled. </a:t>
            </a:r>
          </a:p>
        </p:txBody>
      </p:sp>
    </p:spTree>
    <p:extLst>
      <p:ext uri="{BB962C8B-B14F-4D97-AF65-F5344CB8AC3E}">
        <p14:creationId xmlns:p14="http://schemas.microsoft.com/office/powerpoint/2010/main" val="178810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501E10-957D-453B-948F-9A7F11FD1C76}"/>
              </a:ext>
            </a:extLst>
          </p:cNvPr>
          <p:cNvSpPr txBox="1"/>
          <p:nvPr/>
        </p:nvSpPr>
        <p:spPr>
          <a:xfrm>
            <a:off x="562150" y="494356"/>
            <a:ext cx="2848280" cy="523220"/>
          </a:xfrm>
          <a:prstGeom prst="rect">
            <a:avLst/>
          </a:prstGeom>
          <a:noFill/>
        </p:spPr>
        <p:txBody>
          <a:bodyPr wrap="none" rtlCol="0">
            <a:spAutoFit/>
          </a:bodyPr>
          <a:lstStyle/>
          <a:p>
            <a:r>
              <a:rPr lang="en-US" sz="2800" b="1" dirty="0">
                <a:solidFill>
                  <a:srgbClr val="FF0000"/>
                </a:solidFill>
              </a:rPr>
              <a:t>Pan-millennialism</a:t>
            </a:r>
            <a:endParaRPr lang="en-US" sz="2800" b="1" dirty="0"/>
          </a:p>
        </p:txBody>
      </p:sp>
      <p:sp>
        <p:nvSpPr>
          <p:cNvPr id="4" name="Rectangle 3">
            <a:extLst>
              <a:ext uri="{FF2B5EF4-FFF2-40B4-BE49-F238E27FC236}">
                <a16:creationId xmlns:a16="http://schemas.microsoft.com/office/drawing/2014/main" id="{3DC157D4-0D0B-4B17-8C19-6856AAD03EC3}"/>
              </a:ext>
            </a:extLst>
          </p:cNvPr>
          <p:cNvSpPr/>
          <p:nvPr/>
        </p:nvSpPr>
        <p:spPr>
          <a:xfrm>
            <a:off x="562150" y="1243914"/>
            <a:ext cx="11275623" cy="3046988"/>
          </a:xfrm>
          <a:prstGeom prst="rect">
            <a:avLst/>
          </a:prstGeom>
        </p:spPr>
        <p:txBody>
          <a:bodyPr wrap="square">
            <a:spAutoFit/>
          </a:bodyPr>
          <a:lstStyle/>
          <a:p>
            <a:pPr fontAlgn="base"/>
            <a:r>
              <a:rPr lang="en-US" sz="2400" dirty="0">
                <a:latin typeface="Muli"/>
              </a:rPr>
              <a:t>Pan-millennialists believe that no one can know the future, </a:t>
            </a:r>
            <a:r>
              <a:rPr lang="en-US" sz="2400" dirty="0">
                <a:solidFill>
                  <a:srgbClr val="2E3C57"/>
                </a:solidFill>
                <a:latin typeface="Muli"/>
              </a:rPr>
              <a:t>but that everything will </a:t>
            </a:r>
            <a:r>
              <a:rPr lang="en-US" sz="2400" i="1" dirty="0">
                <a:solidFill>
                  <a:srgbClr val="2E3C57"/>
                </a:solidFill>
                <a:latin typeface="Muli"/>
              </a:rPr>
              <a:t>all pan out</a:t>
            </a:r>
            <a:r>
              <a:rPr lang="en-US" sz="2400" dirty="0">
                <a:solidFill>
                  <a:srgbClr val="2E3C57"/>
                </a:solidFill>
                <a:latin typeface="Muli"/>
              </a:rPr>
              <a:t> in the long run according to God's will and God's own timetable. Therefore, there is no need to study eschatology and to know the future.</a:t>
            </a:r>
            <a:br>
              <a:rPr lang="en-US" sz="2400" dirty="0">
                <a:solidFill>
                  <a:srgbClr val="2E3C57"/>
                </a:solidFill>
                <a:latin typeface="Muli"/>
              </a:rPr>
            </a:br>
            <a:endParaRPr lang="en-US" sz="2400" dirty="0">
              <a:solidFill>
                <a:srgbClr val="2E3C57"/>
              </a:solidFill>
              <a:latin typeface="Muli"/>
            </a:endParaRPr>
          </a:p>
          <a:p>
            <a:pPr fontAlgn="base"/>
            <a:r>
              <a:rPr lang="en-US" sz="2400" dirty="0">
                <a:solidFill>
                  <a:srgbClr val="2E3C57"/>
                </a:solidFill>
                <a:latin typeface="Muli"/>
              </a:rPr>
              <a:t>This attitude is contrary to God’s teaching in which all Christians are taught about His prophetic plan of salvation, both for Israel and the church. Over and over again the New Testament says “I do not want you to be </a:t>
            </a:r>
            <a:r>
              <a:rPr lang="en-US" sz="2400" u="sng" dirty="0">
                <a:solidFill>
                  <a:srgbClr val="2E3C57"/>
                </a:solidFill>
                <a:latin typeface="Muli"/>
              </a:rPr>
              <a:t>ignorant</a:t>
            </a:r>
            <a:r>
              <a:rPr lang="en-US" sz="2400" dirty="0">
                <a:solidFill>
                  <a:srgbClr val="2E3C57"/>
                </a:solidFill>
                <a:latin typeface="Muli"/>
              </a:rPr>
              <a:t> . . . “; Romans 11:25, 1 Corinthians 10:1, 1 Corinthians 15:34, Hebrews 5:2, 1 Peter 2:15, 2 Peter 3:16.</a:t>
            </a:r>
            <a:endParaRPr lang="en-US" sz="2400" b="0" i="0" dirty="0">
              <a:solidFill>
                <a:srgbClr val="2E3C57"/>
              </a:solidFill>
              <a:effectLst/>
              <a:latin typeface="Muli"/>
            </a:endParaRPr>
          </a:p>
        </p:txBody>
      </p:sp>
    </p:spTree>
    <p:extLst>
      <p:ext uri="{BB962C8B-B14F-4D97-AF65-F5344CB8AC3E}">
        <p14:creationId xmlns:p14="http://schemas.microsoft.com/office/powerpoint/2010/main" val="875507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6B48C4-2BC7-4FB6-95E6-F9A53420AB6D}"/>
              </a:ext>
            </a:extLst>
          </p:cNvPr>
          <p:cNvSpPr/>
          <p:nvPr/>
        </p:nvSpPr>
        <p:spPr>
          <a:xfrm>
            <a:off x="556398" y="178713"/>
            <a:ext cx="4089325" cy="523220"/>
          </a:xfrm>
          <a:prstGeom prst="rect">
            <a:avLst/>
          </a:prstGeom>
        </p:spPr>
        <p:txBody>
          <a:bodyPr wrap="none">
            <a:spAutoFit/>
          </a:bodyPr>
          <a:lstStyle/>
          <a:p>
            <a:r>
              <a:rPr lang="en-US" sz="2800" b="1" dirty="0">
                <a:solidFill>
                  <a:srgbClr val="FF0000"/>
                </a:solidFill>
              </a:rPr>
              <a:t>What is dispensationalism</a:t>
            </a:r>
          </a:p>
        </p:txBody>
      </p:sp>
      <p:sp>
        <p:nvSpPr>
          <p:cNvPr id="4" name="Rectangle 3">
            <a:extLst>
              <a:ext uri="{FF2B5EF4-FFF2-40B4-BE49-F238E27FC236}">
                <a16:creationId xmlns:a16="http://schemas.microsoft.com/office/drawing/2014/main" id="{4326F779-33E6-4698-9F31-24E86B08BF51}"/>
              </a:ext>
            </a:extLst>
          </p:cNvPr>
          <p:cNvSpPr/>
          <p:nvPr/>
        </p:nvSpPr>
        <p:spPr>
          <a:xfrm>
            <a:off x="582999" y="1163598"/>
            <a:ext cx="11131206" cy="4154984"/>
          </a:xfrm>
          <a:prstGeom prst="rect">
            <a:avLst/>
          </a:prstGeom>
        </p:spPr>
        <p:txBody>
          <a:bodyPr wrap="square">
            <a:spAutoFit/>
          </a:bodyPr>
          <a:lstStyle/>
          <a:p>
            <a:r>
              <a:rPr lang="en-US" sz="2400" dirty="0">
                <a:solidFill>
                  <a:srgbClr val="000000"/>
                </a:solidFill>
              </a:rPr>
              <a:t>Dispensationalism is a theological system that recognizes these ages ordained by God to order the affairs of the world. </a:t>
            </a:r>
            <a:br>
              <a:rPr lang="en-US" sz="2400" dirty="0">
                <a:solidFill>
                  <a:srgbClr val="000000"/>
                </a:solidFill>
              </a:rPr>
            </a:br>
            <a:r>
              <a:rPr lang="en-US" sz="2400" dirty="0">
                <a:solidFill>
                  <a:srgbClr val="000000"/>
                </a:solidFill>
              </a:rPr>
              <a:t>Dispensationalism has two primary distinctives: </a:t>
            </a:r>
          </a:p>
          <a:p>
            <a:pPr marL="568325" indent="-342900">
              <a:buFont typeface="+mj-lt"/>
              <a:buAutoNum type="arabicPeriod"/>
            </a:pPr>
            <a:r>
              <a:rPr lang="en-US" sz="2400" dirty="0">
                <a:solidFill>
                  <a:srgbClr val="000000"/>
                </a:solidFill>
              </a:rPr>
              <a:t>A consistently literal interpretation of Scripture, especially Bible prophecy. I</a:t>
            </a:r>
            <a:r>
              <a:rPr lang="en-US" sz="2400" dirty="0"/>
              <a:t>n Revelation 20, dispensationalists interpret “a thousand years” as a literal period of 1,000 years (the dispensation of the Kingdom). We now live in the so-called time of the dispensation of grace. It began with the New Covenant of Christ's blood (Luke 22:20). This time is also called the "Age of Grace" or the "Church Age", which occurs between the 69</a:t>
            </a:r>
            <a:r>
              <a:rPr lang="en-US" sz="2400" baseline="30000" dirty="0"/>
              <a:t>th</a:t>
            </a:r>
            <a:r>
              <a:rPr lang="en-US" sz="2400" dirty="0"/>
              <a:t> and 70</a:t>
            </a:r>
            <a:r>
              <a:rPr lang="en-US" sz="2400" baseline="30000" dirty="0"/>
              <a:t>th</a:t>
            </a:r>
            <a:r>
              <a:rPr lang="en-US" sz="2400" dirty="0"/>
              <a:t> year-week of Daniel. *</a:t>
            </a:r>
            <a:endParaRPr lang="en-US" sz="2400" dirty="0">
              <a:solidFill>
                <a:srgbClr val="000000"/>
              </a:solidFill>
            </a:endParaRPr>
          </a:p>
          <a:p>
            <a:pPr marL="568325" indent="-342900">
              <a:buFont typeface="+mj-lt"/>
              <a:buAutoNum type="arabicPeriod"/>
            </a:pPr>
            <a:r>
              <a:rPr lang="en-US" sz="2400" dirty="0">
                <a:solidFill>
                  <a:srgbClr val="000000"/>
                </a:solidFill>
              </a:rPr>
              <a:t>A view of the uniqueness of Israel as separate from the Church in God’s parallel plan of redemption. ** </a:t>
            </a:r>
            <a:endParaRPr lang="en-US" sz="2400" dirty="0"/>
          </a:p>
        </p:txBody>
      </p:sp>
      <p:sp>
        <p:nvSpPr>
          <p:cNvPr id="5" name="Rectangle 4">
            <a:extLst>
              <a:ext uri="{FF2B5EF4-FFF2-40B4-BE49-F238E27FC236}">
                <a16:creationId xmlns:a16="http://schemas.microsoft.com/office/drawing/2014/main" id="{431E806F-EF12-4C6F-AA06-337D79A0E0F3}"/>
              </a:ext>
            </a:extLst>
          </p:cNvPr>
          <p:cNvSpPr/>
          <p:nvPr/>
        </p:nvSpPr>
        <p:spPr>
          <a:xfrm>
            <a:off x="582999" y="701933"/>
            <a:ext cx="10933497" cy="461665"/>
          </a:xfrm>
          <a:prstGeom prst="rect">
            <a:avLst/>
          </a:prstGeom>
        </p:spPr>
        <p:txBody>
          <a:bodyPr wrap="square">
            <a:spAutoFit/>
          </a:bodyPr>
          <a:lstStyle/>
          <a:p>
            <a:r>
              <a:rPr lang="en-US" sz="2400" dirty="0">
                <a:solidFill>
                  <a:srgbClr val="000000"/>
                </a:solidFill>
              </a:rPr>
              <a:t>In theology, a dispensation is the divine administration of a time period.</a:t>
            </a:r>
            <a:endParaRPr lang="en-US" sz="2400" dirty="0"/>
          </a:p>
        </p:txBody>
      </p:sp>
      <p:sp>
        <p:nvSpPr>
          <p:cNvPr id="6" name="TextBox 5">
            <a:extLst>
              <a:ext uri="{FF2B5EF4-FFF2-40B4-BE49-F238E27FC236}">
                <a16:creationId xmlns:a16="http://schemas.microsoft.com/office/drawing/2014/main" id="{FF4EF4BD-D533-4600-B6B8-D266019DDA52}"/>
              </a:ext>
            </a:extLst>
          </p:cNvPr>
          <p:cNvSpPr txBox="1"/>
          <p:nvPr/>
        </p:nvSpPr>
        <p:spPr>
          <a:xfrm>
            <a:off x="290983" y="5318582"/>
            <a:ext cx="11610033" cy="830997"/>
          </a:xfrm>
          <a:prstGeom prst="rect">
            <a:avLst/>
          </a:prstGeom>
          <a:noFill/>
        </p:spPr>
        <p:txBody>
          <a:bodyPr wrap="square" rtlCol="0">
            <a:spAutoFit/>
          </a:bodyPr>
          <a:lstStyle/>
          <a:p>
            <a:r>
              <a:rPr lang="en-US" sz="1600" dirty="0"/>
              <a:t>* The church age is not part of Daniel’s prophecy, because that prophecy is only about Israel. The country Israel didn’t exist</a:t>
            </a:r>
            <a:br>
              <a:rPr lang="en-US" sz="1600" dirty="0"/>
            </a:br>
            <a:r>
              <a:rPr lang="en-US" sz="1600" dirty="0"/>
              <a:t>   from 70 AD until 1948. During this almost 2,000 year’s period God stopped the ‘clock’. The 70</a:t>
            </a:r>
            <a:r>
              <a:rPr lang="en-US" sz="1600" baseline="30000" dirty="0"/>
              <a:t>th</a:t>
            </a:r>
            <a:r>
              <a:rPr lang="en-US" sz="1600" dirty="0"/>
              <a:t> year-week of Daniel can begin any time,  </a:t>
            </a:r>
          </a:p>
          <a:p>
            <a:r>
              <a:rPr lang="en-US" sz="1600" dirty="0"/>
              <a:t>   since Israel became a nation in 1948.</a:t>
            </a:r>
          </a:p>
        </p:txBody>
      </p:sp>
      <p:sp>
        <p:nvSpPr>
          <p:cNvPr id="7" name="TextBox 6">
            <a:extLst>
              <a:ext uri="{FF2B5EF4-FFF2-40B4-BE49-F238E27FC236}">
                <a16:creationId xmlns:a16="http://schemas.microsoft.com/office/drawing/2014/main" id="{B137CA12-F69F-4CC6-81D7-E310C5593E8D}"/>
              </a:ext>
            </a:extLst>
          </p:cNvPr>
          <p:cNvSpPr txBox="1"/>
          <p:nvPr/>
        </p:nvSpPr>
        <p:spPr>
          <a:xfrm>
            <a:off x="159175" y="6161901"/>
            <a:ext cx="12153520" cy="584775"/>
          </a:xfrm>
          <a:prstGeom prst="rect">
            <a:avLst/>
          </a:prstGeom>
          <a:noFill/>
        </p:spPr>
        <p:txBody>
          <a:bodyPr wrap="none" rtlCol="0">
            <a:spAutoFit/>
          </a:bodyPr>
          <a:lstStyle/>
          <a:p>
            <a:r>
              <a:rPr lang="en-US" sz="1600" dirty="0"/>
              <a:t>** Don’t confuse dispensationalism with the erroneous dual-covenant theology, which states that the Jews don’t need to be redeemed</a:t>
            </a:r>
            <a:br>
              <a:rPr lang="en-US" sz="1600" dirty="0"/>
            </a:br>
            <a:r>
              <a:rPr lang="en-US" sz="1600" dirty="0"/>
              <a:t>      by Jesus, because they were already made righteous through Old Testament covenants. That theology contradicts the entire New Testament.</a:t>
            </a:r>
          </a:p>
        </p:txBody>
      </p:sp>
    </p:spTree>
    <p:extLst>
      <p:ext uri="{BB962C8B-B14F-4D97-AF65-F5344CB8AC3E}">
        <p14:creationId xmlns:p14="http://schemas.microsoft.com/office/powerpoint/2010/main" val="383020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64C1B1-1EF4-4969-852F-EA9EF597F8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1430549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099683-0F4C-493B-B31A-F2F0CFCE61F3}"/>
              </a:ext>
            </a:extLst>
          </p:cNvPr>
          <p:cNvSpPr/>
          <p:nvPr/>
        </p:nvSpPr>
        <p:spPr>
          <a:xfrm>
            <a:off x="854014" y="207872"/>
            <a:ext cx="4282070" cy="523220"/>
          </a:xfrm>
          <a:prstGeom prst="rect">
            <a:avLst/>
          </a:prstGeom>
        </p:spPr>
        <p:txBody>
          <a:bodyPr wrap="none">
            <a:spAutoFit/>
          </a:bodyPr>
          <a:lstStyle/>
          <a:p>
            <a:r>
              <a:rPr lang="en-US" sz="2800" b="1" dirty="0">
                <a:solidFill>
                  <a:srgbClr val="FF0000"/>
                </a:solidFill>
              </a:rPr>
              <a:t>What is covenant theology</a:t>
            </a:r>
          </a:p>
        </p:txBody>
      </p:sp>
      <p:sp>
        <p:nvSpPr>
          <p:cNvPr id="5" name="Rectangle 4">
            <a:extLst>
              <a:ext uri="{FF2B5EF4-FFF2-40B4-BE49-F238E27FC236}">
                <a16:creationId xmlns:a16="http://schemas.microsoft.com/office/drawing/2014/main" id="{F238ADC5-50D0-41C6-91E1-62AAB40102F9}"/>
              </a:ext>
            </a:extLst>
          </p:cNvPr>
          <p:cNvSpPr/>
          <p:nvPr/>
        </p:nvSpPr>
        <p:spPr>
          <a:xfrm>
            <a:off x="854014" y="776377"/>
            <a:ext cx="10627743" cy="4729500"/>
          </a:xfrm>
          <a:prstGeom prst="rect">
            <a:avLst/>
          </a:prstGeom>
        </p:spPr>
        <p:txBody>
          <a:bodyPr wrap="square">
            <a:spAutoFit/>
          </a:bodyPr>
          <a:lstStyle/>
          <a:p>
            <a:pPr>
              <a:lnSpc>
                <a:spcPct val="107000"/>
              </a:lnSpc>
              <a:spcAft>
                <a:spcPts val="800"/>
              </a:spcAft>
            </a:pPr>
            <a:r>
              <a:rPr lang="en-US" sz="2400" dirty="0">
                <a:solidFill>
                  <a:srgbClr val="000000"/>
                </a:solidFill>
                <a:latin typeface="Calibri" panose="020F0502020204030204" pitchFamily="34" charset="0"/>
                <a:ea typeface="DengXian" panose="02010600030101010101" pitchFamily="2" charset="-122"/>
                <a:cs typeface="Calibri" panose="020F0502020204030204" pitchFamily="34" charset="0"/>
              </a:rPr>
              <a:t>Covenant Theology, also called Reformed Theology, looks at the Scriptures through the grid of covenants. Covenant Theology defines two overriding covenants: the covenant of works (with Noah, Abraham, Moses, and David) and the covenant of grace (through Jesus, in which God writes His law upon our hearts and completely forgives our sins), b</a:t>
            </a:r>
            <a:r>
              <a:rPr lang="en-US" sz="2400" dirty="0">
                <a:latin typeface="Calibri" panose="020F0502020204030204" pitchFamily="34" charset="0"/>
                <a:ea typeface="DengXian" panose="02010600030101010101" pitchFamily="2" charset="-122"/>
                <a:cs typeface="Arial" panose="020B0604020202020204" pitchFamily="34" charset="0"/>
              </a:rPr>
              <a:t>ecause Christ came to fulfill the Law (Matthew 5:17).</a:t>
            </a:r>
          </a:p>
          <a:p>
            <a:pPr>
              <a:lnSpc>
                <a:spcPct val="107000"/>
              </a:lnSpc>
              <a:spcAft>
                <a:spcPts val="800"/>
              </a:spcAft>
            </a:pPr>
            <a:r>
              <a:rPr lang="en-US" sz="2400" dirty="0">
                <a:solidFill>
                  <a:srgbClr val="000000"/>
                </a:solidFill>
                <a:latin typeface="Calibri" panose="020F0502020204030204" pitchFamily="34" charset="0"/>
                <a:ea typeface="DengXian" panose="02010600030101010101" pitchFamily="2" charset="-122"/>
                <a:cs typeface="Calibri" panose="020F0502020204030204" pitchFamily="34" charset="0"/>
              </a:rPr>
              <a:t>The story of redemptive history is God unfolding the Covenant of Grace from its nascent stages (Genesis 3:15) through to its fruition in Christ.</a:t>
            </a:r>
            <a:r>
              <a:rPr lang="en-US" sz="2400" dirty="0">
                <a:latin typeface="Calibri" panose="020F0502020204030204" pitchFamily="34" charset="0"/>
                <a:ea typeface="DengXian" panose="02010600030101010101" pitchFamily="2" charset="-122"/>
                <a:cs typeface="Arial" panose="020B0604020202020204" pitchFamily="34" charset="0"/>
              </a:rPr>
              <a:t> </a:t>
            </a:r>
          </a:p>
          <a:p>
            <a:pPr>
              <a:lnSpc>
                <a:spcPct val="107000"/>
              </a:lnSpc>
              <a:spcAft>
                <a:spcPts val="800"/>
              </a:spcAft>
            </a:pPr>
            <a:r>
              <a:rPr lang="en-US" sz="2400" dirty="0">
                <a:solidFill>
                  <a:srgbClr val="000000"/>
                </a:solidFill>
                <a:latin typeface="Calibri" panose="020F0502020204030204" pitchFamily="34" charset="0"/>
                <a:ea typeface="DengXian" panose="02010600030101010101" pitchFamily="2" charset="-122"/>
                <a:cs typeface="Calibri" panose="020F0502020204030204" pitchFamily="34" charset="0"/>
              </a:rPr>
              <a:t>Covenant Theology states that the Church doesn’t replace Israel; the Church is Israel and Israel is the Church (Galatians 6:16 ESV).</a:t>
            </a:r>
            <a:endParaRPr lang="en-US" sz="2400" dirty="0">
              <a:latin typeface="Calibri" panose="020F0502020204030204" pitchFamily="34" charset="0"/>
              <a:ea typeface="DengXian" panose="02010600030101010101" pitchFamily="2" charset="-122"/>
              <a:cs typeface="Arial" panose="020B0604020202020204" pitchFamily="34" charset="0"/>
            </a:endParaRPr>
          </a:p>
          <a:p>
            <a:pPr>
              <a:lnSpc>
                <a:spcPct val="107000"/>
              </a:lnSpc>
              <a:spcAft>
                <a:spcPts val="800"/>
              </a:spcAft>
            </a:pPr>
            <a:r>
              <a:rPr lang="en-US" sz="2400" dirty="0">
                <a:solidFill>
                  <a:srgbClr val="000000"/>
                </a:solidFill>
                <a:latin typeface="Calibri" panose="020F0502020204030204" pitchFamily="34" charset="0"/>
                <a:ea typeface="DengXian" panose="02010600030101010101" pitchFamily="2" charset="-122"/>
                <a:cs typeface="Calibri" panose="020F0502020204030204" pitchFamily="34" charset="0"/>
              </a:rPr>
              <a:t>Reformed theologians regard Revelation 20:1-5 as a symbolic recapitulation of Christian church history</a:t>
            </a:r>
            <a:r>
              <a:rPr lang="en-US" sz="2400" dirty="0">
                <a:latin typeface="Calibri" panose="020F0502020204030204" pitchFamily="34" charset="0"/>
                <a:ea typeface="DengXian" panose="02010600030101010101" pitchFamily="2" charset="-122"/>
                <a:cs typeface="Arial" panose="020B0604020202020204" pitchFamily="34" charset="0"/>
              </a:rPr>
              <a:t>. </a:t>
            </a:r>
            <a:endParaRPr lang="en-US" sz="2400" dirty="0">
              <a:effectLst/>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68130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099683-0F4C-493B-B31A-F2F0CFCE61F3}"/>
              </a:ext>
            </a:extLst>
          </p:cNvPr>
          <p:cNvSpPr/>
          <p:nvPr/>
        </p:nvSpPr>
        <p:spPr>
          <a:xfrm>
            <a:off x="280086" y="130928"/>
            <a:ext cx="4797019" cy="523220"/>
          </a:xfrm>
          <a:prstGeom prst="rect">
            <a:avLst/>
          </a:prstGeom>
        </p:spPr>
        <p:txBody>
          <a:bodyPr wrap="none">
            <a:spAutoFit/>
          </a:bodyPr>
          <a:lstStyle/>
          <a:p>
            <a:r>
              <a:rPr lang="en-US" sz="2800" b="1" dirty="0">
                <a:solidFill>
                  <a:srgbClr val="FF0000"/>
                </a:solidFill>
              </a:rPr>
              <a:t>What is replacement theology</a:t>
            </a:r>
          </a:p>
        </p:txBody>
      </p:sp>
      <p:sp>
        <p:nvSpPr>
          <p:cNvPr id="3" name="Rectangle 2">
            <a:extLst>
              <a:ext uri="{FF2B5EF4-FFF2-40B4-BE49-F238E27FC236}">
                <a16:creationId xmlns:a16="http://schemas.microsoft.com/office/drawing/2014/main" id="{8B338A2E-FCB5-4BE9-B648-F807391523D9}"/>
              </a:ext>
            </a:extLst>
          </p:cNvPr>
          <p:cNvSpPr/>
          <p:nvPr/>
        </p:nvSpPr>
        <p:spPr>
          <a:xfrm>
            <a:off x="280086" y="756207"/>
            <a:ext cx="11738919" cy="3416320"/>
          </a:xfrm>
          <a:prstGeom prst="rect">
            <a:avLst/>
          </a:prstGeom>
        </p:spPr>
        <p:txBody>
          <a:bodyPr wrap="square">
            <a:spAutoFit/>
          </a:bodyPr>
          <a:lstStyle/>
          <a:p>
            <a:r>
              <a:rPr lang="en-US" sz="2400" dirty="0">
                <a:solidFill>
                  <a:srgbClr val="000000"/>
                </a:solidFill>
              </a:rPr>
              <a:t>Replacement theology is a belief system in which the Church has replaced Israel. That implies that God broke His covenant with the people and the land of Israel, because Israel rejected the Messiah Jesus. This theology is contrary to dispensationalism. The biblical vision on the relationship between Israel and the Church is illustrated in Romans chapter 11, in which we see that Israel will be saved, rather in a different manner than the Church.</a:t>
            </a:r>
          </a:p>
          <a:p>
            <a:endParaRPr lang="en-US" sz="2400" dirty="0">
              <a:solidFill>
                <a:srgbClr val="000000"/>
              </a:solidFill>
            </a:endParaRPr>
          </a:p>
          <a:p>
            <a:r>
              <a:rPr lang="en-US" sz="2400" dirty="0">
                <a:solidFill>
                  <a:srgbClr val="000000"/>
                </a:solidFill>
              </a:rPr>
              <a:t>The replacement theology was introduced in the early church, and it is still alive. The majority of the Roman Catholic Church and many liberal Protestant denominations adhere to this belief.</a:t>
            </a:r>
          </a:p>
        </p:txBody>
      </p:sp>
    </p:spTree>
    <p:extLst>
      <p:ext uri="{BB962C8B-B14F-4D97-AF65-F5344CB8AC3E}">
        <p14:creationId xmlns:p14="http://schemas.microsoft.com/office/powerpoint/2010/main" val="294052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B6C27B0-C70F-491D-8430-D3391E820655}"/>
              </a:ext>
            </a:extLst>
          </p:cNvPr>
          <p:cNvSpPr/>
          <p:nvPr/>
        </p:nvSpPr>
        <p:spPr>
          <a:xfrm>
            <a:off x="574752" y="241981"/>
            <a:ext cx="6745629" cy="523220"/>
          </a:xfrm>
          <a:prstGeom prst="rect">
            <a:avLst/>
          </a:prstGeom>
        </p:spPr>
        <p:txBody>
          <a:bodyPr wrap="none">
            <a:spAutoFit/>
          </a:bodyPr>
          <a:lstStyle/>
          <a:p>
            <a:r>
              <a:rPr lang="en-US" sz="2800" b="1" dirty="0">
                <a:solidFill>
                  <a:srgbClr val="FF0000"/>
                </a:solidFill>
              </a:rPr>
              <a:t>End-time related movement: Kingdom Now</a:t>
            </a:r>
          </a:p>
        </p:txBody>
      </p:sp>
      <p:sp>
        <p:nvSpPr>
          <p:cNvPr id="4" name="Rectangle 3">
            <a:extLst>
              <a:ext uri="{FF2B5EF4-FFF2-40B4-BE49-F238E27FC236}">
                <a16:creationId xmlns:a16="http://schemas.microsoft.com/office/drawing/2014/main" id="{68660E5C-FDB0-4726-A110-6E309DEEA769}"/>
              </a:ext>
            </a:extLst>
          </p:cNvPr>
          <p:cNvSpPr/>
          <p:nvPr/>
        </p:nvSpPr>
        <p:spPr>
          <a:xfrm>
            <a:off x="574753" y="790824"/>
            <a:ext cx="11044392" cy="1200329"/>
          </a:xfrm>
          <a:prstGeom prst="rect">
            <a:avLst/>
          </a:prstGeom>
        </p:spPr>
        <p:txBody>
          <a:bodyPr wrap="square">
            <a:spAutoFit/>
          </a:bodyPr>
          <a:lstStyle/>
          <a:p>
            <a:r>
              <a:rPr lang="en-US" sz="2400" dirty="0">
                <a:solidFill>
                  <a:srgbClr val="000000"/>
                </a:solidFill>
              </a:rPr>
              <a:t>Kingdom Now proponents believe that God lost control over the world to Satan when Adam and Eve sinned. Since then, the theology goes, God has been trying to reestablish control over the world by seeking a special group of believers. </a:t>
            </a:r>
            <a:endParaRPr lang="en-US" sz="2400" dirty="0"/>
          </a:p>
        </p:txBody>
      </p:sp>
      <p:sp>
        <p:nvSpPr>
          <p:cNvPr id="5" name="Rectangle 4">
            <a:extLst>
              <a:ext uri="{FF2B5EF4-FFF2-40B4-BE49-F238E27FC236}">
                <a16:creationId xmlns:a16="http://schemas.microsoft.com/office/drawing/2014/main" id="{2DE08A6A-F442-43C3-B65B-B3C56BE4F72E}"/>
              </a:ext>
            </a:extLst>
          </p:cNvPr>
          <p:cNvSpPr/>
          <p:nvPr/>
        </p:nvSpPr>
        <p:spPr>
          <a:xfrm>
            <a:off x="572855" y="1999391"/>
            <a:ext cx="10323906" cy="1569660"/>
          </a:xfrm>
          <a:prstGeom prst="rect">
            <a:avLst/>
          </a:prstGeom>
        </p:spPr>
        <p:txBody>
          <a:bodyPr wrap="square">
            <a:spAutoFit/>
          </a:bodyPr>
          <a:lstStyle/>
          <a:p>
            <a:r>
              <a:rPr lang="en-US" sz="2400" dirty="0"/>
              <a:t>The belief is that, since believers are indwelt by the same Holy Spirit that indwelt Jesus, we have all authority in heaven and on the earth; we have the power to believe for and speak into existence things that are not, and thus we can bring about the Kingdom Age.</a:t>
            </a:r>
          </a:p>
        </p:txBody>
      </p:sp>
      <p:sp>
        <p:nvSpPr>
          <p:cNvPr id="6" name="Rectangle 5">
            <a:extLst>
              <a:ext uri="{FF2B5EF4-FFF2-40B4-BE49-F238E27FC236}">
                <a16:creationId xmlns:a16="http://schemas.microsoft.com/office/drawing/2014/main" id="{CDC5ADF6-32AB-4779-98AE-157A623DF732}"/>
              </a:ext>
            </a:extLst>
          </p:cNvPr>
          <p:cNvSpPr/>
          <p:nvPr/>
        </p:nvSpPr>
        <p:spPr>
          <a:xfrm>
            <a:off x="572855" y="3494909"/>
            <a:ext cx="10851129" cy="830997"/>
          </a:xfrm>
          <a:prstGeom prst="rect">
            <a:avLst/>
          </a:prstGeom>
        </p:spPr>
        <p:txBody>
          <a:bodyPr wrap="square">
            <a:spAutoFit/>
          </a:bodyPr>
          <a:lstStyle/>
          <a:p>
            <a:r>
              <a:rPr lang="en-US" sz="2400" dirty="0">
                <a:solidFill>
                  <a:srgbClr val="000000"/>
                </a:solidFill>
              </a:rPr>
              <a:t>Kingdom Now claims that Jesus cannot return until all His enemies have been put under the feet of the church. </a:t>
            </a:r>
            <a:endParaRPr lang="en-US" sz="2400" dirty="0"/>
          </a:p>
        </p:txBody>
      </p:sp>
      <p:sp>
        <p:nvSpPr>
          <p:cNvPr id="7" name="TextBox 6">
            <a:extLst>
              <a:ext uri="{FF2B5EF4-FFF2-40B4-BE49-F238E27FC236}">
                <a16:creationId xmlns:a16="http://schemas.microsoft.com/office/drawing/2014/main" id="{6EA0157B-3FD7-47C2-8411-699750541CDA}"/>
              </a:ext>
            </a:extLst>
          </p:cNvPr>
          <p:cNvSpPr txBox="1"/>
          <p:nvPr/>
        </p:nvSpPr>
        <p:spPr>
          <a:xfrm>
            <a:off x="572856" y="4335280"/>
            <a:ext cx="10935404" cy="1569660"/>
          </a:xfrm>
          <a:prstGeom prst="rect">
            <a:avLst/>
          </a:prstGeom>
          <a:noFill/>
        </p:spPr>
        <p:txBody>
          <a:bodyPr wrap="square" rtlCol="0">
            <a:spAutoFit/>
          </a:bodyPr>
          <a:lstStyle/>
          <a:p>
            <a:r>
              <a:rPr lang="en-US" sz="2400" i="1" dirty="0"/>
              <a:t>Comments:</a:t>
            </a:r>
            <a:br>
              <a:rPr lang="en-US" sz="2400" i="1" dirty="0"/>
            </a:br>
            <a:r>
              <a:rPr lang="en-US" sz="2400" i="1" dirty="0">
                <a:solidFill>
                  <a:srgbClr val="000000"/>
                </a:solidFill>
              </a:rPr>
              <a:t>Kingdom Now theology focuses on New Testament revelation and lacks searching congruency with Old Testament revelation (Acts 17:11).</a:t>
            </a:r>
            <a:br>
              <a:rPr lang="en-US" sz="2400" i="1" dirty="0"/>
            </a:br>
            <a:r>
              <a:rPr lang="en-US" sz="2400" i="1" dirty="0"/>
              <a:t>It is God who will usher in the Kingdom, not men (Daniel 2:44).</a:t>
            </a:r>
          </a:p>
        </p:txBody>
      </p:sp>
      <p:sp>
        <p:nvSpPr>
          <p:cNvPr id="9" name="TextBox 8">
            <a:extLst>
              <a:ext uri="{FF2B5EF4-FFF2-40B4-BE49-F238E27FC236}">
                <a16:creationId xmlns:a16="http://schemas.microsoft.com/office/drawing/2014/main" id="{8B33093C-93D2-4816-A29C-AB210B6D1316}"/>
              </a:ext>
            </a:extLst>
          </p:cNvPr>
          <p:cNvSpPr txBox="1"/>
          <p:nvPr/>
        </p:nvSpPr>
        <p:spPr>
          <a:xfrm>
            <a:off x="572855" y="5820547"/>
            <a:ext cx="11033470" cy="830997"/>
          </a:xfrm>
          <a:prstGeom prst="rect">
            <a:avLst/>
          </a:prstGeom>
          <a:noFill/>
        </p:spPr>
        <p:txBody>
          <a:bodyPr wrap="none" rtlCol="0">
            <a:spAutoFit/>
          </a:bodyPr>
          <a:lstStyle/>
          <a:p>
            <a:r>
              <a:rPr lang="en-US" sz="2400" i="1" dirty="0"/>
              <a:t>The kingdom cannot arrive in this age (dispensation), because the old and the new will </a:t>
            </a:r>
            <a:br>
              <a:rPr lang="en-US" sz="2400" i="1" dirty="0"/>
            </a:br>
            <a:r>
              <a:rPr lang="en-US" sz="2400" i="1" dirty="0"/>
              <a:t>co-exist (Matthew 13:52)</a:t>
            </a:r>
          </a:p>
        </p:txBody>
      </p:sp>
    </p:spTree>
    <p:extLst>
      <p:ext uri="{BB962C8B-B14F-4D97-AF65-F5344CB8AC3E}">
        <p14:creationId xmlns:p14="http://schemas.microsoft.com/office/powerpoint/2010/main" val="34110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AD413D-84C0-4D81-A88F-EE34C0CA0C15}"/>
              </a:ext>
            </a:extLst>
          </p:cNvPr>
          <p:cNvSpPr/>
          <p:nvPr/>
        </p:nvSpPr>
        <p:spPr>
          <a:xfrm>
            <a:off x="462088" y="176994"/>
            <a:ext cx="11525399" cy="523220"/>
          </a:xfrm>
          <a:prstGeom prst="rect">
            <a:avLst/>
          </a:prstGeom>
        </p:spPr>
        <p:txBody>
          <a:bodyPr wrap="none">
            <a:spAutoFit/>
          </a:bodyPr>
          <a:lstStyle/>
          <a:p>
            <a:r>
              <a:rPr lang="en-US" sz="2800" b="1" dirty="0">
                <a:solidFill>
                  <a:srgbClr val="FF0000"/>
                </a:solidFill>
              </a:rPr>
              <a:t>Another end-time related movement: the New Apostolic Reformation (NAR)</a:t>
            </a:r>
          </a:p>
        </p:txBody>
      </p:sp>
      <p:sp>
        <p:nvSpPr>
          <p:cNvPr id="4" name="Rectangle 3">
            <a:extLst>
              <a:ext uri="{FF2B5EF4-FFF2-40B4-BE49-F238E27FC236}">
                <a16:creationId xmlns:a16="http://schemas.microsoft.com/office/drawing/2014/main" id="{016754CE-FF8A-4CF1-B22B-9D43694E812C}"/>
              </a:ext>
            </a:extLst>
          </p:cNvPr>
          <p:cNvSpPr/>
          <p:nvPr/>
        </p:nvSpPr>
        <p:spPr>
          <a:xfrm>
            <a:off x="482299" y="1161536"/>
            <a:ext cx="10721159" cy="1384995"/>
          </a:xfrm>
          <a:prstGeom prst="rect">
            <a:avLst/>
          </a:prstGeom>
        </p:spPr>
        <p:txBody>
          <a:bodyPr wrap="square">
            <a:spAutoFit/>
          </a:bodyPr>
          <a:lstStyle/>
          <a:p>
            <a:r>
              <a:rPr lang="en-US" sz="2800" dirty="0">
                <a:solidFill>
                  <a:srgbClr val="000000"/>
                </a:solidFill>
              </a:rPr>
              <a:t>The New Apostolic Reformation, or NAR, is a religious movement that emphasizes experience over Scripture, mysticism over doctrine, and modern-day “apostles” over the plain text of the Bible.</a:t>
            </a:r>
            <a:endParaRPr lang="en-US" sz="2800" dirty="0"/>
          </a:p>
        </p:txBody>
      </p:sp>
      <p:sp>
        <p:nvSpPr>
          <p:cNvPr id="5" name="Rectangle 4">
            <a:extLst>
              <a:ext uri="{FF2B5EF4-FFF2-40B4-BE49-F238E27FC236}">
                <a16:creationId xmlns:a16="http://schemas.microsoft.com/office/drawing/2014/main" id="{56EC6D68-36C7-4510-8904-BC5A31D67CFF}"/>
              </a:ext>
            </a:extLst>
          </p:cNvPr>
          <p:cNvSpPr/>
          <p:nvPr/>
        </p:nvSpPr>
        <p:spPr>
          <a:xfrm>
            <a:off x="482299" y="2777192"/>
            <a:ext cx="10877679" cy="1815882"/>
          </a:xfrm>
          <a:prstGeom prst="rect">
            <a:avLst/>
          </a:prstGeom>
        </p:spPr>
        <p:txBody>
          <a:bodyPr wrap="square">
            <a:spAutoFit/>
          </a:bodyPr>
          <a:lstStyle/>
          <a:p>
            <a:r>
              <a:rPr lang="en-US" sz="2800" dirty="0">
                <a:solidFill>
                  <a:srgbClr val="000000"/>
                </a:solidFill>
              </a:rPr>
              <a:t>Of particular distinction in the New Apostolic Reformation are the role and power of spiritual leaders and miracle-workers, the reception of “new” revelations from God, an over-emphasis on spiritual warfare, and a pursuit of cultural and political control in society.</a:t>
            </a:r>
            <a:endParaRPr lang="en-US" sz="2800" dirty="0"/>
          </a:p>
        </p:txBody>
      </p:sp>
      <p:sp>
        <p:nvSpPr>
          <p:cNvPr id="6" name="Rectangle 5">
            <a:extLst>
              <a:ext uri="{FF2B5EF4-FFF2-40B4-BE49-F238E27FC236}">
                <a16:creationId xmlns:a16="http://schemas.microsoft.com/office/drawing/2014/main" id="{066A7A6A-0029-4768-93C3-E7B607DE7B10}"/>
              </a:ext>
            </a:extLst>
          </p:cNvPr>
          <p:cNvSpPr/>
          <p:nvPr/>
        </p:nvSpPr>
        <p:spPr>
          <a:xfrm>
            <a:off x="482298" y="4823735"/>
            <a:ext cx="10721159" cy="954107"/>
          </a:xfrm>
          <a:prstGeom prst="rect">
            <a:avLst/>
          </a:prstGeom>
        </p:spPr>
        <p:txBody>
          <a:bodyPr wrap="square">
            <a:spAutoFit/>
          </a:bodyPr>
          <a:lstStyle/>
          <a:p>
            <a:r>
              <a:rPr lang="en-US" sz="2800" dirty="0">
                <a:solidFill>
                  <a:srgbClr val="000000"/>
                </a:solidFill>
              </a:rPr>
              <a:t>NAR teaches that new apostles and prophets hold leadership over evangelists, pastors, and teachers. </a:t>
            </a:r>
            <a:endParaRPr lang="en-US" sz="2800" dirty="0"/>
          </a:p>
        </p:txBody>
      </p:sp>
    </p:spTree>
    <p:extLst>
      <p:ext uri="{BB962C8B-B14F-4D97-AF65-F5344CB8AC3E}">
        <p14:creationId xmlns:p14="http://schemas.microsoft.com/office/powerpoint/2010/main" val="414326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B2CEE5-9F6B-4B94-8C95-4E38ABCC07D7}"/>
              </a:ext>
            </a:extLst>
          </p:cNvPr>
          <p:cNvSpPr txBox="1"/>
          <p:nvPr/>
        </p:nvSpPr>
        <p:spPr>
          <a:xfrm>
            <a:off x="395416" y="90612"/>
            <a:ext cx="2164472" cy="646331"/>
          </a:xfrm>
          <a:prstGeom prst="rect">
            <a:avLst/>
          </a:prstGeom>
          <a:noFill/>
        </p:spPr>
        <p:txBody>
          <a:bodyPr wrap="square" rtlCol="0">
            <a:spAutoFit/>
          </a:bodyPr>
          <a:lstStyle/>
          <a:p>
            <a:r>
              <a:rPr lang="en-US" sz="3600" b="1" dirty="0">
                <a:solidFill>
                  <a:srgbClr val="FF0000"/>
                </a:solidFill>
              </a:rPr>
              <a:t>Trumpets</a:t>
            </a:r>
          </a:p>
        </p:txBody>
      </p:sp>
      <p:sp>
        <p:nvSpPr>
          <p:cNvPr id="3" name="TextBox 2">
            <a:extLst>
              <a:ext uri="{FF2B5EF4-FFF2-40B4-BE49-F238E27FC236}">
                <a16:creationId xmlns:a16="http://schemas.microsoft.com/office/drawing/2014/main" id="{BD1C355A-75D7-4518-AB52-907F267550F5}"/>
              </a:ext>
            </a:extLst>
          </p:cNvPr>
          <p:cNvSpPr txBox="1"/>
          <p:nvPr/>
        </p:nvSpPr>
        <p:spPr>
          <a:xfrm>
            <a:off x="362468" y="736943"/>
            <a:ext cx="11458834" cy="1692771"/>
          </a:xfrm>
          <a:prstGeom prst="rect">
            <a:avLst/>
          </a:prstGeom>
          <a:noFill/>
        </p:spPr>
        <p:txBody>
          <a:bodyPr wrap="square" rtlCol="0">
            <a:spAutoFit/>
          </a:bodyPr>
          <a:lstStyle/>
          <a:p>
            <a:r>
              <a:rPr lang="en-US" sz="2600" dirty="0"/>
              <a:t>Some people get confused about the </a:t>
            </a:r>
            <a:r>
              <a:rPr lang="en-US" sz="2600" u="sng" dirty="0"/>
              <a:t>last trumpet</a:t>
            </a:r>
            <a:r>
              <a:rPr lang="en-US" sz="2600" dirty="0"/>
              <a:t> in 1 Corinthians 15 and the </a:t>
            </a:r>
            <a:r>
              <a:rPr lang="en-US" sz="2600" u="sng" dirty="0"/>
              <a:t>seven trumpets</a:t>
            </a:r>
            <a:r>
              <a:rPr lang="en-US" sz="2600" dirty="0"/>
              <a:t> in Revelation. The seven trumpets are blown in the first half of the tribulation. They (mid-</a:t>
            </a:r>
            <a:r>
              <a:rPr lang="en-US" sz="2600" dirty="0" err="1"/>
              <a:t>tribulationists</a:t>
            </a:r>
            <a:r>
              <a:rPr lang="en-US" sz="2600" dirty="0"/>
              <a:t>) think that the last trumpet (1 Cor. 15:52 and 1 Thess. 4:16) must be equal to the seventh trumpet (Rev. 11:15).</a:t>
            </a:r>
          </a:p>
        </p:txBody>
      </p:sp>
      <p:sp>
        <p:nvSpPr>
          <p:cNvPr id="4" name="TextBox 3">
            <a:extLst>
              <a:ext uri="{FF2B5EF4-FFF2-40B4-BE49-F238E27FC236}">
                <a16:creationId xmlns:a16="http://schemas.microsoft.com/office/drawing/2014/main" id="{1B764D5F-118E-4AFB-9780-CAD20FCEDE6A}"/>
              </a:ext>
            </a:extLst>
          </p:cNvPr>
          <p:cNvSpPr txBox="1"/>
          <p:nvPr/>
        </p:nvSpPr>
        <p:spPr>
          <a:xfrm>
            <a:off x="362468" y="2545264"/>
            <a:ext cx="11750948" cy="492443"/>
          </a:xfrm>
          <a:prstGeom prst="rect">
            <a:avLst/>
          </a:prstGeom>
          <a:noFill/>
        </p:spPr>
        <p:txBody>
          <a:bodyPr wrap="square" rtlCol="0">
            <a:spAutoFit/>
          </a:bodyPr>
          <a:lstStyle/>
          <a:p>
            <a:r>
              <a:rPr lang="en-US" sz="2600" dirty="0"/>
              <a:t>Pre-</a:t>
            </a:r>
            <a:r>
              <a:rPr lang="en-US" sz="2600" dirty="0" err="1"/>
              <a:t>tribulationists</a:t>
            </a:r>
            <a:r>
              <a:rPr lang="en-US" sz="2600" dirty="0"/>
              <a:t> are convinced that these trumpets are not the same. Why?</a:t>
            </a:r>
          </a:p>
        </p:txBody>
      </p:sp>
      <p:sp>
        <p:nvSpPr>
          <p:cNvPr id="5" name="TextBox 4">
            <a:extLst>
              <a:ext uri="{FF2B5EF4-FFF2-40B4-BE49-F238E27FC236}">
                <a16:creationId xmlns:a16="http://schemas.microsoft.com/office/drawing/2014/main" id="{E11F9266-15EA-4C09-93F6-81336E5ACCD7}"/>
              </a:ext>
            </a:extLst>
          </p:cNvPr>
          <p:cNvSpPr txBox="1"/>
          <p:nvPr/>
        </p:nvSpPr>
        <p:spPr>
          <a:xfrm>
            <a:off x="345991" y="3039861"/>
            <a:ext cx="11607112" cy="2492990"/>
          </a:xfrm>
          <a:prstGeom prst="rect">
            <a:avLst/>
          </a:prstGeom>
          <a:noFill/>
        </p:spPr>
        <p:txBody>
          <a:bodyPr wrap="square" rtlCol="0">
            <a:spAutoFit/>
          </a:bodyPr>
          <a:lstStyle/>
          <a:p>
            <a:r>
              <a:rPr lang="en-US" sz="2600" dirty="0"/>
              <a:t>Understanding this has to do with chronology. The last trumpet is a sign of the end of </a:t>
            </a:r>
            <a:r>
              <a:rPr lang="en-US" sz="2600" u="sng" dirty="0"/>
              <a:t>the church age</a:t>
            </a:r>
            <a:r>
              <a:rPr lang="en-US" sz="2600" dirty="0"/>
              <a:t> dispensation. Paul revealed this prophecy decennia before the prophecy of John in Revelation.</a:t>
            </a:r>
          </a:p>
          <a:p>
            <a:r>
              <a:rPr lang="en-US" sz="2600" dirty="0"/>
              <a:t>The seven trumpets blown by angels in Revelation sound in the next dispensation: </a:t>
            </a:r>
            <a:r>
              <a:rPr lang="en-US" sz="2600" u="sng" dirty="0"/>
              <a:t>the tribulation</a:t>
            </a:r>
            <a:r>
              <a:rPr lang="en-US" sz="2600" dirty="0"/>
              <a:t>, mainly for the Jews. They all have to do with God’s wrath upon the disobedient.</a:t>
            </a:r>
          </a:p>
        </p:txBody>
      </p:sp>
      <p:sp>
        <p:nvSpPr>
          <p:cNvPr id="6" name="TextBox 5">
            <a:extLst>
              <a:ext uri="{FF2B5EF4-FFF2-40B4-BE49-F238E27FC236}">
                <a16:creationId xmlns:a16="http://schemas.microsoft.com/office/drawing/2014/main" id="{E29E0FAE-5EA5-4607-AAF7-8F852BE6ED19}"/>
              </a:ext>
            </a:extLst>
          </p:cNvPr>
          <p:cNvSpPr txBox="1"/>
          <p:nvPr/>
        </p:nvSpPr>
        <p:spPr>
          <a:xfrm>
            <a:off x="345991" y="5449324"/>
            <a:ext cx="11825090" cy="1292662"/>
          </a:xfrm>
          <a:prstGeom prst="rect">
            <a:avLst/>
          </a:prstGeom>
          <a:noFill/>
        </p:spPr>
        <p:txBody>
          <a:bodyPr wrap="square" rtlCol="0">
            <a:spAutoFit/>
          </a:bodyPr>
          <a:lstStyle/>
          <a:p>
            <a:r>
              <a:rPr lang="en-US" sz="2600" dirty="0"/>
              <a:t>Another sign of a trumpet announcing the rapture before the judgments begin, is Revelation 4:1, right after the last descriptions of the church were done. Then Jesus says, “</a:t>
            </a:r>
            <a:r>
              <a:rPr lang="en-US" sz="2600" dirty="0">
                <a:solidFill>
                  <a:srgbClr val="FF0000"/>
                </a:solidFill>
              </a:rPr>
              <a:t>Come up here</a:t>
            </a:r>
            <a:r>
              <a:rPr lang="en-US" sz="2600" dirty="0"/>
              <a:t>”.</a:t>
            </a:r>
          </a:p>
        </p:txBody>
      </p:sp>
    </p:spTree>
    <p:extLst>
      <p:ext uri="{BB962C8B-B14F-4D97-AF65-F5344CB8AC3E}">
        <p14:creationId xmlns:p14="http://schemas.microsoft.com/office/powerpoint/2010/main" val="86935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4644A4-64D7-4B1D-A68A-CECBEF57665F}"/>
              </a:ext>
            </a:extLst>
          </p:cNvPr>
          <p:cNvSpPr/>
          <p:nvPr/>
        </p:nvSpPr>
        <p:spPr>
          <a:xfrm>
            <a:off x="5871410" y="3831"/>
            <a:ext cx="6926875" cy="523220"/>
          </a:xfrm>
          <a:prstGeom prst="rect">
            <a:avLst/>
          </a:prstGeom>
        </p:spPr>
        <p:txBody>
          <a:bodyPr wrap="square">
            <a:spAutoFit/>
          </a:bodyPr>
          <a:lstStyle/>
          <a:p>
            <a:r>
              <a:rPr lang="en-US" sz="2800" b="1" dirty="0">
                <a:solidFill>
                  <a:srgbClr val="FF0000"/>
                </a:solidFill>
              </a:rPr>
              <a:t>Four major positions in eschatology</a:t>
            </a:r>
          </a:p>
        </p:txBody>
      </p:sp>
      <p:sp>
        <p:nvSpPr>
          <p:cNvPr id="3" name="TextBox 2">
            <a:extLst>
              <a:ext uri="{FF2B5EF4-FFF2-40B4-BE49-F238E27FC236}">
                <a16:creationId xmlns:a16="http://schemas.microsoft.com/office/drawing/2014/main" id="{22B583D9-34D0-4E70-B952-36D3FEB8064B}"/>
              </a:ext>
            </a:extLst>
          </p:cNvPr>
          <p:cNvSpPr txBox="1"/>
          <p:nvPr/>
        </p:nvSpPr>
        <p:spPr>
          <a:xfrm>
            <a:off x="5958991" y="661192"/>
            <a:ext cx="6027163" cy="1384995"/>
          </a:xfrm>
          <a:prstGeom prst="rect">
            <a:avLst/>
          </a:prstGeom>
          <a:noFill/>
        </p:spPr>
        <p:txBody>
          <a:bodyPr wrap="none" rtlCol="0">
            <a:spAutoFit/>
          </a:bodyPr>
          <a:lstStyle/>
          <a:p>
            <a:r>
              <a:rPr lang="en-US" sz="2800" dirty="0">
                <a:solidFill>
                  <a:srgbClr val="0070C0"/>
                </a:solidFill>
              </a:rPr>
              <a:t>They have in common at the same time:</a:t>
            </a:r>
          </a:p>
          <a:p>
            <a:pPr marL="457200" indent="-457200">
              <a:buFont typeface="Arial" panose="020B0604020202020204" pitchFamily="34" charset="0"/>
              <a:buChar char="•"/>
            </a:pPr>
            <a:r>
              <a:rPr lang="en-US" sz="2800" dirty="0"/>
              <a:t>The first coming of Jesus (cross)</a:t>
            </a:r>
          </a:p>
          <a:p>
            <a:pPr marL="457200" indent="-457200">
              <a:buFont typeface="Arial" panose="020B0604020202020204" pitchFamily="34" charset="0"/>
              <a:buChar char="•"/>
            </a:pPr>
            <a:r>
              <a:rPr lang="en-US" sz="2800" dirty="0"/>
              <a:t>A last judgment</a:t>
            </a:r>
          </a:p>
        </p:txBody>
      </p:sp>
      <p:sp>
        <p:nvSpPr>
          <p:cNvPr id="5" name="TextBox 4">
            <a:extLst>
              <a:ext uri="{FF2B5EF4-FFF2-40B4-BE49-F238E27FC236}">
                <a16:creationId xmlns:a16="http://schemas.microsoft.com/office/drawing/2014/main" id="{6547A2BA-8897-4554-B716-D7C3AA2B87D6}"/>
              </a:ext>
            </a:extLst>
          </p:cNvPr>
          <p:cNvSpPr txBox="1"/>
          <p:nvPr/>
        </p:nvSpPr>
        <p:spPr>
          <a:xfrm>
            <a:off x="5958990" y="2057503"/>
            <a:ext cx="6269024" cy="2246769"/>
          </a:xfrm>
          <a:prstGeom prst="rect">
            <a:avLst/>
          </a:prstGeom>
          <a:noFill/>
        </p:spPr>
        <p:txBody>
          <a:bodyPr wrap="none" rtlCol="0">
            <a:spAutoFit/>
          </a:bodyPr>
          <a:lstStyle/>
          <a:p>
            <a:r>
              <a:rPr lang="en-US" sz="2800" dirty="0">
                <a:solidFill>
                  <a:srgbClr val="0070C0"/>
                </a:solidFill>
              </a:rPr>
              <a:t>They have in common at different times:</a:t>
            </a:r>
          </a:p>
          <a:p>
            <a:pPr marL="457200" indent="-457200">
              <a:buFont typeface="Arial" panose="020B0604020202020204" pitchFamily="34" charset="0"/>
              <a:buChar char="•"/>
            </a:pPr>
            <a:r>
              <a:rPr lang="en-US" sz="2800" dirty="0"/>
              <a:t>A millennium (one has another length)</a:t>
            </a:r>
          </a:p>
          <a:p>
            <a:pPr marL="457200" indent="-457200">
              <a:buFont typeface="Arial" panose="020B0604020202020204" pitchFamily="34" charset="0"/>
              <a:buChar char="•"/>
            </a:pPr>
            <a:r>
              <a:rPr lang="en-US" sz="2800" dirty="0"/>
              <a:t>The second coming/advent (one has </a:t>
            </a:r>
            <a:br>
              <a:rPr lang="en-US" sz="2800" dirty="0"/>
            </a:br>
            <a:r>
              <a:rPr lang="en-US" sz="2800" dirty="0"/>
              <a:t>two second comings=one for the </a:t>
            </a:r>
            <a:br>
              <a:rPr lang="en-US" sz="2800" dirty="0"/>
            </a:br>
            <a:r>
              <a:rPr lang="en-US" sz="2800" dirty="0"/>
              <a:t>church and one with the church)</a:t>
            </a:r>
          </a:p>
        </p:txBody>
      </p:sp>
      <p:sp>
        <p:nvSpPr>
          <p:cNvPr id="6" name="TextBox 5">
            <a:extLst>
              <a:ext uri="{FF2B5EF4-FFF2-40B4-BE49-F238E27FC236}">
                <a16:creationId xmlns:a16="http://schemas.microsoft.com/office/drawing/2014/main" id="{EEFB6EC6-8072-4EEA-82AE-84F1CAA6315B}"/>
              </a:ext>
            </a:extLst>
          </p:cNvPr>
          <p:cNvSpPr txBox="1"/>
          <p:nvPr/>
        </p:nvSpPr>
        <p:spPr>
          <a:xfrm>
            <a:off x="5962023" y="4293519"/>
            <a:ext cx="4215321" cy="1384995"/>
          </a:xfrm>
          <a:prstGeom prst="rect">
            <a:avLst/>
          </a:prstGeom>
          <a:noFill/>
        </p:spPr>
        <p:txBody>
          <a:bodyPr wrap="none" rtlCol="0">
            <a:spAutoFit/>
          </a:bodyPr>
          <a:lstStyle/>
          <a:p>
            <a:r>
              <a:rPr lang="en-US" sz="2800" dirty="0">
                <a:solidFill>
                  <a:srgbClr val="0070C0"/>
                </a:solidFill>
              </a:rPr>
              <a:t>Regarding the tribulation:</a:t>
            </a:r>
          </a:p>
          <a:p>
            <a:pPr marL="457200" indent="-457200">
              <a:buFont typeface="Arial" panose="020B0604020202020204" pitchFamily="34" charset="0"/>
              <a:buChar char="•"/>
            </a:pPr>
            <a:r>
              <a:rPr lang="en-US" sz="2800" dirty="0"/>
              <a:t>Two have a tribulation</a:t>
            </a:r>
          </a:p>
          <a:p>
            <a:pPr marL="457200" indent="-457200">
              <a:buFont typeface="Arial" panose="020B0604020202020204" pitchFamily="34" charset="0"/>
              <a:buChar char="•"/>
            </a:pPr>
            <a:r>
              <a:rPr lang="en-US" sz="2800" dirty="0"/>
              <a:t>Two have no tribulation</a:t>
            </a:r>
          </a:p>
        </p:txBody>
      </p:sp>
      <p:sp>
        <p:nvSpPr>
          <p:cNvPr id="7" name="TextBox 6">
            <a:extLst>
              <a:ext uri="{FF2B5EF4-FFF2-40B4-BE49-F238E27FC236}">
                <a16:creationId xmlns:a16="http://schemas.microsoft.com/office/drawing/2014/main" id="{2127B083-D207-4896-BACD-826DB748725B}"/>
              </a:ext>
            </a:extLst>
          </p:cNvPr>
          <p:cNvSpPr txBox="1"/>
          <p:nvPr/>
        </p:nvSpPr>
        <p:spPr>
          <a:xfrm>
            <a:off x="5958990" y="5711466"/>
            <a:ext cx="4439742" cy="954107"/>
          </a:xfrm>
          <a:prstGeom prst="rect">
            <a:avLst/>
          </a:prstGeom>
          <a:noFill/>
        </p:spPr>
        <p:txBody>
          <a:bodyPr wrap="none" rtlCol="0">
            <a:spAutoFit/>
          </a:bodyPr>
          <a:lstStyle/>
          <a:p>
            <a:r>
              <a:rPr lang="en-US" sz="2800" dirty="0">
                <a:solidFill>
                  <a:srgbClr val="0070C0"/>
                </a:solidFill>
              </a:rPr>
              <a:t>Regarding the rapture:</a:t>
            </a:r>
          </a:p>
          <a:p>
            <a:pPr marL="457200" indent="-457200">
              <a:buFont typeface="Arial" panose="020B0604020202020204" pitchFamily="34" charset="0"/>
              <a:buChar char="•"/>
            </a:pPr>
            <a:r>
              <a:rPr lang="en-US" sz="2800" dirty="0"/>
              <a:t>Only one (2) has a rapture</a:t>
            </a:r>
          </a:p>
        </p:txBody>
      </p:sp>
      <p:pic>
        <p:nvPicPr>
          <p:cNvPr id="8" name="Picture 7" descr="A screenshot of a cell phone&#10;&#10;Description automatically generated">
            <a:extLst>
              <a:ext uri="{FF2B5EF4-FFF2-40B4-BE49-F238E27FC236}">
                <a16:creationId xmlns:a16="http://schemas.microsoft.com/office/drawing/2014/main" id="{63497D48-557A-41A5-9475-949B25296D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76941" cy="6858000"/>
          </a:xfrm>
          <a:prstGeom prst="rect">
            <a:avLst/>
          </a:prstGeom>
        </p:spPr>
      </p:pic>
    </p:spTree>
    <p:extLst>
      <p:ext uri="{BB962C8B-B14F-4D97-AF65-F5344CB8AC3E}">
        <p14:creationId xmlns:p14="http://schemas.microsoft.com/office/powerpoint/2010/main" val="129685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4644A4-64D7-4B1D-A68A-CECBEF57665F}"/>
              </a:ext>
            </a:extLst>
          </p:cNvPr>
          <p:cNvSpPr/>
          <p:nvPr/>
        </p:nvSpPr>
        <p:spPr>
          <a:xfrm>
            <a:off x="5871410" y="3831"/>
            <a:ext cx="6926875" cy="523220"/>
          </a:xfrm>
          <a:prstGeom prst="rect">
            <a:avLst/>
          </a:prstGeom>
        </p:spPr>
        <p:txBody>
          <a:bodyPr wrap="square">
            <a:spAutoFit/>
          </a:bodyPr>
          <a:lstStyle/>
          <a:p>
            <a:r>
              <a:rPr lang="en-US" sz="2800" b="1" dirty="0">
                <a:solidFill>
                  <a:srgbClr val="FF0000"/>
                </a:solidFill>
              </a:rPr>
              <a:t>Comments on major positions</a:t>
            </a:r>
          </a:p>
        </p:txBody>
      </p:sp>
      <p:sp>
        <p:nvSpPr>
          <p:cNvPr id="4" name="TextBox 3">
            <a:extLst>
              <a:ext uri="{FF2B5EF4-FFF2-40B4-BE49-F238E27FC236}">
                <a16:creationId xmlns:a16="http://schemas.microsoft.com/office/drawing/2014/main" id="{76E294D0-7394-4577-B427-AD2749A484EA}"/>
              </a:ext>
            </a:extLst>
          </p:cNvPr>
          <p:cNvSpPr txBox="1"/>
          <p:nvPr/>
        </p:nvSpPr>
        <p:spPr>
          <a:xfrm>
            <a:off x="5871410" y="578568"/>
            <a:ext cx="6320590" cy="4154984"/>
          </a:xfrm>
          <a:prstGeom prst="rect">
            <a:avLst/>
          </a:prstGeom>
          <a:noFill/>
        </p:spPr>
        <p:txBody>
          <a:bodyPr wrap="square" rtlCol="0">
            <a:spAutoFit/>
          </a:bodyPr>
          <a:lstStyle/>
          <a:p>
            <a:r>
              <a:rPr lang="en-US" sz="2400" dirty="0">
                <a:solidFill>
                  <a:srgbClr val="0070C0"/>
                </a:solidFill>
              </a:rPr>
              <a:t>Regarding heaven:</a:t>
            </a:r>
          </a:p>
          <a:p>
            <a:pPr marL="457200" indent="-457200">
              <a:buFont typeface="Arial" panose="020B0604020202020204" pitchFamily="34" charset="0"/>
              <a:buChar char="•"/>
            </a:pPr>
            <a:r>
              <a:rPr lang="en-US" sz="2400" dirty="0"/>
              <a:t>Three positions don’t indicate any time for believers to spend in heaven with the Lord.</a:t>
            </a:r>
          </a:p>
          <a:p>
            <a:pPr marL="457200" indent="-457200">
              <a:buFont typeface="Arial" panose="020B0604020202020204" pitchFamily="34" charset="0"/>
              <a:buChar char="•"/>
            </a:pPr>
            <a:r>
              <a:rPr lang="en-US" sz="2400" dirty="0"/>
              <a:t>Only one position (2) reserves time in </a:t>
            </a:r>
            <a:br>
              <a:rPr lang="en-US" sz="2400" dirty="0"/>
            </a:br>
            <a:r>
              <a:rPr lang="en-US" sz="2400" dirty="0"/>
              <a:t>heaven for the believers to enjoy:</a:t>
            </a:r>
          </a:p>
          <a:p>
            <a:pPr marL="684213" lvl="1" indent="-222250">
              <a:buFont typeface="Arial" panose="020B0604020202020204" pitchFamily="34" charset="0"/>
              <a:buChar char="•"/>
            </a:pPr>
            <a:r>
              <a:rPr lang="en-US" sz="2400" dirty="0"/>
              <a:t>the rewards (crowns) obtaining </a:t>
            </a:r>
            <a:r>
              <a:rPr lang="en-US" sz="2400"/>
              <a:t>judgment seat of </a:t>
            </a:r>
            <a:r>
              <a:rPr lang="en-US" sz="2400" dirty="0"/>
              <a:t>Christ (James 1:12)</a:t>
            </a:r>
          </a:p>
          <a:p>
            <a:pPr marL="684213" lvl="1" indent="-222250">
              <a:buFont typeface="Arial" panose="020B0604020202020204" pitchFamily="34" charset="0"/>
              <a:buChar char="•"/>
            </a:pPr>
            <a:r>
              <a:rPr lang="en-US" sz="2400" dirty="0"/>
              <a:t>dwell in the mansions that were prepared by Jesus (John 14:3)</a:t>
            </a:r>
          </a:p>
          <a:p>
            <a:pPr marL="684213" lvl="1" indent="-222250">
              <a:buFont typeface="Arial" panose="020B0604020202020204" pitchFamily="34" charset="0"/>
              <a:buChar char="•"/>
            </a:pPr>
            <a:r>
              <a:rPr lang="en-US" sz="2400" dirty="0"/>
              <a:t>the presence at the wedding </a:t>
            </a:r>
            <a:br>
              <a:rPr lang="en-US" sz="2400" dirty="0"/>
            </a:br>
            <a:r>
              <a:rPr lang="en-US" sz="2400" dirty="0"/>
              <a:t>of the Lamb with His bride (the church)</a:t>
            </a:r>
          </a:p>
        </p:txBody>
      </p:sp>
      <p:sp>
        <p:nvSpPr>
          <p:cNvPr id="9" name="TextBox 8">
            <a:extLst>
              <a:ext uri="{FF2B5EF4-FFF2-40B4-BE49-F238E27FC236}">
                <a16:creationId xmlns:a16="http://schemas.microsoft.com/office/drawing/2014/main" id="{E98AA084-5FD2-42A2-96CF-ED2372020A28}"/>
              </a:ext>
            </a:extLst>
          </p:cNvPr>
          <p:cNvSpPr txBox="1"/>
          <p:nvPr/>
        </p:nvSpPr>
        <p:spPr>
          <a:xfrm>
            <a:off x="5924956" y="4839730"/>
            <a:ext cx="5447132" cy="1569660"/>
          </a:xfrm>
          <a:prstGeom prst="rect">
            <a:avLst/>
          </a:prstGeom>
          <a:noFill/>
        </p:spPr>
        <p:txBody>
          <a:bodyPr wrap="none" rtlCol="0">
            <a:spAutoFit/>
          </a:bodyPr>
          <a:lstStyle/>
          <a:p>
            <a:r>
              <a:rPr lang="en-US" sz="2400" dirty="0">
                <a:solidFill>
                  <a:srgbClr val="0070C0"/>
                </a:solidFill>
              </a:rPr>
              <a:t>Regarding the millennial kingdom:</a:t>
            </a:r>
          </a:p>
          <a:p>
            <a:pPr marL="457200" indent="-457200">
              <a:buFont typeface="Arial" panose="020B0604020202020204" pitchFamily="34" charset="0"/>
              <a:buChar char="•"/>
            </a:pPr>
            <a:r>
              <a:rPr lang="en-US" sz="2400" dirty="0"/>
              <a:t>Two positions (1 and 2) make sense</a:t>
            </a:r>
            <a:br>
              <a:rPr lang="en-US" sz="2400" dirty="0"/>
            </a:br>
            <a:r>
              <a:rPr lang="en-US" sz="2400" dirty="0"/>
              <a:t>that there will be a millennial kingdom</a:t>
            </a:r>
            <a:br>
              <a:rPr lang="en-US" sz="2400" dirty="0"/>
            </a:br>
            <a:r>
              <a:rPr lang="en-US" sz="2400" dirty="0"/>
              <a:t>with king Jesus present on earth</a:t>
            </a:r>
          </a:p>
        </p:txBody>
      </p:sp>
      <p:pic>
        <p:nvPicPr>
          <p:cNvPr id="12" name="Picture 11" descr="A screenshot of a cell phone&#10;&#10;Description automatically generated">
            <a:extLst>
              <a:ext uri="{FF2B5EF4-FFF2-40B4-BE49-F238E27FC236}">
                <a16:creationId xmlns:a16="http://schemas.microsoft.com/office/drawing/2014/main" id="{E42AE00E-7F62-4E09-A43C-1DDC21C5D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576941" cy="6858000"/>
          </a:xfrm>
          <a:prstGeom prst="rect">
            <a:avLst/>
          </a:prstGeom>
        </p:spPr>
      </p:pic>
    </p:spTree>
    <p:extLst>
      <p:ext uri="{BB962C8B-B14F-4D97-AF65-F5344CB8AC3E}">
        <p14:creationId xmlns:p14="http://schemas.microsoft.com/office/powerpoint/2010/main" val="62775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403C06-3E17-4CC3-BB73-BE852DC888AD}"/>
              </a:ext>
            </a:extLst>
          </p:cNvPr>
          <p:cNvSpPr txBox="1"/>
          <p:nvPr/>
        </p:nvSpPr>
        <p:spPr>
          <a:xfrm>
            <a:off x="2636983" y="3182149"/>
            <a:ext cx="6712094" cy="707886"/>
          </a:xfrm>
          <a:prstGeom prst="rect">
            <a:avLst/>
          </a:prstGeom>
          <a:noFill/>
        </p:spPr>
        <p:txBody>
          <a:bodyPr wrap="none" rtlCol="0">
            <a:spAutoFit/>
          </a:bodyPr>
          <a:lstStyle/>
          <a:p>
            <a:r>
              <a:rPr lang="en-US" sz="4000" dirty="0">
                <a:solidFill>
                  <a:srgbClr val="FF0000"/>
                </a:solidFill>
              </a:rPr>
              <a:t>This is the end of the 1</a:t>
            </a:r>
            <a:r>
              <a:rPr lang="en-US" sz="4000" baseline="30000" dirty="0">
                <a:solidFill>
                  <a:srgbClr val="FF0000"/>
                </a:solidFill>
              </a:rPr>
              <a:t>st</a:t>
            </a:r>
            <a:r>
              <a:rPr lang="en-US" sz="4000" dirty="0">
                <a:solidFill>
                  <a:srgbClr val="FF0000"/>
                </a:solidFill>
              </a:rPr>
              <a:t> session</a:t>
            </a:r>
          </a:p>
        </p:txBody>
      </p:sp>
    </p:spTree>
    <p:extLst>
      <p:ext uri="{BB962C8B-B14F-4D97-AF65-F5344CB8AC3E}">
        <p14:creationId xmlns:p14="http://schemas.microsoft.com/office/powerpoint/2010/main" val="1094279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A403C06-3E17-4CC3-BB73-BE852DC888AD}"/>
              </a:ext>
            </a:extLst>
          </p:cNvPr>
          <p:cNvSpPr txBox="1"/>
          <p:nvPr/>
        </p:nvSpPr>
        <p:spPr>
          <a:xfrm>
            <a:off x="4998293" y="1181595"/>
            <a:ext cx="2432076" cy="707886"/>
          </a:xfrm>
          <a:prstGeom prst="rect">
            <a:avLst/>
          </a:prstGeom>
          <a:noFill/>
        </p:spPr>
        <p:txBody>
          <a:bodyPr wrap="none" rtlCol="0">
            <a:spAutoFit/>
          </a:bodyPr>
          <a:lstStyle/>
          <a:p>
            <a:r>
              <a:rPr lang="en-US" sz="4000" dirty="0">
                <a:solidFill>
                  <a:srgbClr val="FF0000"/>
                </a:solidFill>
              </a:rPr>
              <a:t>2</a:t>
            </a:r>
            <a:r>
              <a:rPr lang="en-US" sz="4000" baseline="30000" dirty="0">
                <a:solidFill>
                  <a:srgbClr val="FF0000"/>
                </a:solidFill>
              </a:rPr>
              <a:t>nd</a:t>
            </a:r>
            <a:r>
              <a:rPr lang="en-US" sz="4000" dirty="0">
                <a:solidFill>
                  <a:srgbClr val="FF0000"/>
                </a:solidFill>
              </a:rPr>
              <a:t> session</a:t>
            </a:r>
          </a:p>
        </p:txBody>
      </p:sp>
      <p:sp>
        <p:nvSpPr>
          <p:cNvPr id="4" name="TextBox 3">
            <a:extLst>
              <a:ext uri="{FF2B5EF4-FFF2-40B4-BE49-F238E27FC236}">
                <a16:creationId xmlns:a16="http://schemas.microsoft.com/office/drawing/2014/main" id="{0B147B96-0973-4290-82AC-5119ACA9247B}"/>
              </a:ext>
            </a:extLst>
          </p:cNvPr>
          <p:cNvSpPr txBox="1"/>
          <p:nvPr/>
        </p:nvSpPr>
        <p:spPr>
          <a:xfrm>
            <a:off x="5176227" y="535264"/>
            <a:ext cx="2113079" cy="646331"/>
          </a:xfrm>
          <a:prstGeom prst="rect">
            <a:avLst/>
          </a:prstGeom>
          <a:noFill/>
        </p:spPr>
        <p:txBody>
          <a:bodyPr wrap="none" rtlCol="0">
            <a:spAutoFit/>
          </a:bodyPr>
          <a:lstStyle/>
          <a:p>
            <a:r>
              <a:rPr lang="en-US" sz="3600" b="1" dirty="0">
                <a:solidFill>
                  <a:srgbClr val="FF0000"/>
                </a:solidFill>
              </a:rPr>
              <a:t>End-times</a:t>
            </a:r>
          </a:p>
        </p:txBody>
      </p:sp>
      <p:grpSp>
        <p:nvGrpSpPr>
          <p:cNvPr id="6" name="Group 5">
            <a:extLst>
              <a:ext uri="{FF2B5EF4-FFF2-40B4-BE49-F238E27FC236}">
                <a16:creationId xmlns:a16="http://schemas.microsoft.com/office/drawing/2014/main" id="{FB8AFD5E-494E-4514-BD80-7AE47588AA54}"/>
              </a:ext>
            </a:extLst>
          </p:cNvPr>
          <p:cNvGrpSpPr/>
          <p:nvPr/>
        </p:nvGrpSpPr>
        <p:grpSpPr>
          <a:xfrm>
            <a:off x="257478" y="636628"/>
            <a:ext cx="11677044" cy="5107350"/>
            <a:chOff x="257478" y="636628"/>
            <a:chExt cx="11677044" cy="5107350"/>
          </a:xfrm>
        </p:grpSpPr>
        <p:pic>
          <p:nvPicPr>
            <p:cNvPr id="5" name="Picture 4" descr="A screenshot of a cell phone&#10;&#10;Description automatically generated">
              <a:extLst>
                <a:ext uri="{FF2B5EF4-FFF2-40B4-BE49-F238E27FC236}">
                  <a16:creationId xmlns:a16="http://schemas.microsoft.com/office/drawing/2014/main" id="{F7996251-294E-4FB6-A42F-3E02C3295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478" y="636628"/>
              <a:ext cx="4153309" cy="5107350"/>
            </a:xfrm>
            <a:prstGeom prst="rect">
              <a:avLst/>
            </a:prstGeom>
          </p:spPr>
        </p:pic>
        <p:sp>
          <p:nvSpPr>
            <p:cNvPr id="3" name="TextBox 2">
              <a:extLst>
                <a:ext uri="{FF2B5EF4-FFF2-40B4-BE49-F238E27FC236}">
                  <a16:creationId xmlns:a16="http://schemas.microsoft.com/office/drawing/2014/main" id="{4442A3B6-0503-46CE-8961-F632337CF8E6}"/>
                </a:ext>
              </a:extLst>
            </p:cNvPr>
            <p:cNvSpPr txBox="1"/>
            <p:nvPr/>
          </p:nvSpPr>
          <p:spPr>
            <a:xfrm>
              <a:off x="4472255" y="2406684"/>
              <a:ext cx="7462267" cy="1384995"/>
            </a:xfrm>
            <a:prstGeom prst="rect">
              <a:avLst/>
            </a:prstGeom>
            <a:noFill/>
          </p:spPr>
          <p:txBody>
            <a:bodyPr wrap="square" rtlCol="0">
              <a:spAutoFit/>
            </a:bodyPr>
            <a:lstStyle/>
            <a:p>
              <a:r>
                <a:rPr lang="en-US" sz="2800" dirty="0"/>
                <a:t>In the 1</a:t>
              </a:r>
              <a:r>
                <a:rPr lang="en-US" sz="2800" baseline="30000" dirty="0"/>
                <a:t>st</a:t>
              </a:r>
              <a:r>
                <a:rPr lang="en-US" sz="2800" dirty="0"/>
                <a:t> session we covered the rough framework of eschatology. </a:t>
              </a:r>
              <a:br>
                <a:rPr lang="en-US" sz="2800" dirty="0"/>
              </a:br>
              <a:r>
                <a:rPr lang="en-US" sz="2800" dirty="0"/>
                <a:t>Then we ended with this figure.</a:t>
              </a:r>
            </a:p>
          </p:txBody>
        </p:sp>
      </p:grpSp>
    </p:spTree>
    <p:extLst>
      <p:ext uri="{BB962C8B-B14F-4D97-AF65-F5344CB8AC3E}">
        <p14:creationId xmlns:p14="http://schemas.microsoft.com/office/powerpoint/2010/main" val="34692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C66711-EE1F-4D24-BD6E-12BAC3685797}"/>
              </a:ext>
            </a:extLst>
          </p:cNvPr>
          <p:cNvSpPr/>
          <p:nvPr/>
        </p:nvSpPr>
        <p:spPr>
          <a:xfrm>
            <a:off x="767751" y="1307401"/>
            <a:ext cx="10334445" cy="954107"/>
          </a:xfrm>
          <a:prstGeom prst="rect">
            <a:avLst/>
          </a:prstGeom>
        </p:spPr>
        <p:txBody>
          <a:bodyPr wrap="square">
            <a:spAutoFit/>
          </a:bodyPr>
          <a:lstStyle/>
          <a:p>
            <a:r>
              <a:rPr lang="en-US" sz="2800" dirty="0"/>
              <a:t>Today we’ll try to cover all events, mentioned in the four positions figure, one-by-one. </a:t>
            </a:r>
          </a:p>
        </p:txBody>
      </p:sp>
      <p:sp>
        <p:nvSpPr>
          <p:cNvPr id="5" name="TextBox 4">
            <a:extLst>
              <a:ext uri="{FF2B5EF4-FFF2-40B4-BE49-F238E27FC236}">
                <a16:creationId xmlns:a16="http://schemas.microsoft.com/office/drawing/2014/main" id="{379F4E5F-5889-4025-8E0D-6FAF10523AC1}"/>
              </a:ext>
            </a:extLst>
          </p:cNvPr>
          <p:cNvSpPr txBox="1"/>
          <p:nvPr/>
        </p:nvSpPr>
        <p:spPr>
          <a:xfrm>
            <a:off x="793632" y="680162"/>
            <a:ext cx="4817666" cy="523220"/>
          </a:xfrm>
          <a:prstGeom prst="rect">
            <a:avLst/>
          </a:prstGeom>
          <a:noFill/>
        </p:spPr>
        <p:txBody>
          <a:bodyPr wrap="none" rtlCol="0">
            <a:spAutoFit/>
          </a:bodyPr>
          <a:lstStyle/>
          <a:p>
            <a:r>
              <a:rPr lang="en-US" sz="2800" b="1" dirty="0">
                <a:solidFill>
                  <a:srgbClr val="FF0000"/>
                </a:solidFill>
              </a:rPr>
              <a:t>What to expect of this session?</a:t>
            </a:r>
          </a:p>
        </p:txBody>
      </p:sp>
      <p:sp>
        <p:nvSpPr>
          <p:cNvPr id="6" name="Rectangle 5">
            <a:extLst>
              <a:ext uri="{FF2B5EF4-FFF2-40B4-BE49-F238E27FC236}">
                <a16:creationId xmlns:a16="http://schemas.microsoft.com/office/drawing/2014/main" id="{E2D4940D-7694-44BE-9D7A-8B4BC55B5667}"/>
              </a:ext>
            </a:extLst>
          </p:cNvPr>
          <p:cNvSpPr/>
          <p:nvPr/>
        </p:nvSpPr>
        <p:spPr>
          <a:xfrm>
            <a:off x="767753" y="2523792"/>
            <a:ext cx="10032521" cy="1384995"/>
          </a:xfrm>
          <a:prstGeom prst="rect">
            <a:avLst/>
          </a:prstGeom>
        </p:spPr>
        <p:txBody>
          <a:bodyPr wrap="square">
            <a:spAutoFit/>
          </a:bodyPr>
          <a:lstStyle/>
          <a:p>
            <a:r>
              <a:rPr lang="en-US" sz="2800" dirty="0"/>
              <a:t>Because dispensational pre-</a:t>
            </a:r>
            <a:r>
              <a:rPr lang="en-US" sz="2800" dirty="0" err="1"/>
              <a:t>tribulationism</a:t>
            </a:r>
            <a:r>
              <a:rPr lang="en-US" sz="2800" dirty="0"/>
              <a:t> includes most of the events, we chose to take that position as our guide today. I can endorse and defend that position with all of my heart.</a:t>
            </a:r>
          </a:p>
        </p:txBody>
      </p:sp>
      <p:sp>
        <p:nvSpPr>
          <p:cNvPr id="7" name="TextBox 6">
            <a:extLst>
              <a:ext uri="{FF2B5EF4-FFF2-40B4-BE49-F238E27FC236}">
                <a16:creationId xmlns:a16="http://schemas.microsoft.com/office/drawing/2014/main" id="{B6479F9F-2504-428B-AF29-CA49704E2187}"/>
              </a:ext>
            </a:extLst>
          </p:cNvPr>
          <p:cNvSpPr txBox="1"/>
          <p:nvPr/>
        </p:nvSpPr>
        <p:spPr>
          <a:xfrm>
            <a:off x="793632" y="4080294"/>
            <a:ext cx="10829799" cy="2246769"/>
          </a:xfrm>
          <a:prstGeom prst="rect">
            <a:avLst/>
          </a:prstGeom>
          <a:noFill/>
        </p:spPr>
        <p:txBody>
          <a:bodyPr wrap="square" rtlCol="0">
            <a:spAutoFit/>
          </a:bodyPr>
          <a:lstStyle/>
          <a:p>
            <a:r>
              <a:rPr lang="en-US" sz="2800" dirty="0"/>
              <a:t>This means that we don’t speak about the other positions today.</a:t>
            </a:r>
            <a:br>
              <a:rPr lang="en-US" sz="2800" dirty="0"/>
            </a:br>
            <a:r>
              <a:rPr lang="en-US" sz="2800" dirty="0"/>
              <a:t>Mid-</a:t>
            </a:r>
            <a:r>
              <a:rPr lang="en-US" sz="2800" dirty="0" err="1"/>
              <a:t>tribulationism</a:t>
            </a:r>
            <a:r>
              <a:rPr lang="en-US" sz="2800" dirty="0"/>
              <a:t>, post-</a:t>
            </a:r>
            <a:r>
              <a:rPr lang="en-US" sz="2800" dirty="0" err="1"/>
              <a:t>tribulationism</a:t>
            </a:r>
            <a:r>
              <a:rPr lang="en-US" sz="2800" dirty="0"/>
              <a:t>, post-</a:t>
            </a:r>
            <a:r>
              <a:rPr lang="en-US" sz="2800" dirty="0" err="1"/>
              <a:t>millenianism</a:t>
            </a:r>
            <a:r>
              <a:rPr lang="en-US" sz="2800" dirty="0"/>
              <a:t>, amillennialism, pan-</a:t>
            </a:r>
            <a:r>
              <a:rPr lang="en-US" sz="2800" dirty="0" err="1"/>
              <a:t>millennialismcovenant</a:t>
            </a:r>
            <a:r>
              <a:rPr lang="en-US" sz="2800" dirty="0"/>
              <a:t> theology, and replacement theology will not be covered today. I am not the person to endorse those positions.</a:t>
            </a:r>
          </a:p>
        </p:txBody>
      </p:sp>
    </p:spTree>
    <p:extLst>
      <p:ext uri="{BB962C8B-B14F-4D97-AF65-F5344CB8AC3E}">
        <p14:creationId xmlns:p14="http://schemas.microsoft.com/office/powerpoint/2010/main" val="274457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C5254B8-0B58-405F-A544-6036D781804E}"/>
              </a:ext>
            </a:extLst>
          </p:cNvPr>
          <p:cNvSpPr txBox="1"/>
          <p:nvPr/>
        </p:nvSpPr>
        <p:spPr>
          <a:xfrm>
            <a:off x="440405" y="151179"/>
            <a:ext cx="2432076" cy="707886"/>
          </a:xfrm>
          <a:prstGeom prst="rect">
            <a:avLst/>
          </a:prstGeom>
          <a:noFill/>
        </p:spPr>
        <p:txBody>
          <a:bodyPr wrap="none" rtlCol="0">
            <a:spAutoFit/>
          </a:bodyPr>
          <a:lstStyle/>
          <a:p>
            <a:r>
              <a:rPr lang="en-US" sz="4000" dirty="0">
                <a:solidFill>
                  <a:srgbClr val="FF0000"/>
                </a:solidFill>
              </a:rPr>
              <a:t>2</a:t>
            </a:r>
            <a:r>
              <a:rPr lang="en-US" sz="4000" baseline="30000" dirty="0">
                <a:solidFill>
                  <a:srgbClr val="FF0000"/>
                </a:solidFill>
              </a:rPr>
              <a:t>nd</a:t>
            </a:r>
            <a:r>
              <a:rPr lang="en-US" sz="4000" dirty="0">
                <a:solidFill>
                  <a:srgbClr val="FF0000"/>
                </a:solidFill>
              </a:rPr>
              <a:t> session</a:t>
            </a:r>
          </a:p>
        </p:txBody>
      </p:sp>
      <p:sp>
        <p:nvSpPr>
          <p:cNvPr id="5" name="TextBox 4">
            <a:extLst>
              <a:ext uri="{FF2B5EF4-FFF2-40B4-BE49-F238E27FC236}">
                <a16:creationId xmlns:a16="http://schemas.microsoft.com/office/drawing/2014/main" id="{ECC54166-4E06-42A7-8FB4-646F45DBD5A3}"/>
              </a:ext>
            </a:extLst>
          </p:cNvPr>
          <p:cNvSpPr txBox="1"/>
          <p:nvPr/>
        </p:nvSpPr>
        <p:spPr>
          <a:xfrm>
            <a:off x="3189884" y="64030"/>
            <a:ext cx="5572423" cy="6878806"/>
          </a:xfrm>
          <a:prstGeom prst="rect">
            <a:avLst/>
          </a:prstGeom>
          <a:noFill/>
        </p:spPr>
        <p:txBody>
          <a:bodyPr wrap="none" rtlCol="0">
            <a:spAutoFit/>
          </a:bodyPr>
          <a:lstStyle/>
          <a:p>
            <a:pPr marL="285750" indent="-285750">
              <a:buFont typeface="Arial" panose="020B0604020202020204" pitchFamily="34" charset="0"/>
              <a:buChar char="•"/>
            </a:pPr>
            <a:r>
              <a:rPr lang="en-US" sz="2100" dirty="0"/>
              <a:t>Prophetic calendar</a:t>
            </a:r>
          </a:p>
          <a:p>
            <a:pPr marL="285750" indent="-285750">
              <a:buFont typeface="Arial" panose="020B0604020202020204" pitchFamily="34" charset="0"/>
              <a:buChar char="•"/>
            </a:pPr>
            <a:r>
              <a:rPr lang="en-US" sz="2100" dirty="0"/>
              <a:t>Wars and invasions 1 (from 1948 – now)</a:t>
            </a:r>
          </a:p>
          <a:p>
            <a:pPr marL="285750" indent="-285750">
              <a:buFont typeface="Arial" panose="020B0604020202020204" pitchFamily="34" charset="0"/>
              <a:buChar char="•"/>
            </a:pPr>
            <a:r>
              <a:rPr lang="en-US" sz="2100" dirty="0"/>
              <a:t>Rapture, Jesus appearing for the church</a:t>
            </a:r>
          </a:p>
          <a:p>
            <a:pPr marL="285750" indent="-285750">
              <a:buFont typeface="Arial" panose="020B0604020202020204" pitchFamily="34" charset="0"/>
              <a:buChar char="•"/>
            </a:pPr>
            <a:r>
              <a:rPr lang="en-US" sz="2100" dirty="0"/>
              <a:t>Judgment Seat of Christ, also called BEMA seat</a:t>
            </a:r>
          </a:p>
          <a:p>
            <a:pPr marL="285750" indent="-285750">
              <a:buFont typeface="Arial" panose="020B0604020202020204" pitchFamily="34" charset="0"/>
              <a:buChar char="•"/>
            </a:pPr>
            <a:r>
              <a:rPr lang="en-US" sz="2100" dirty="0"/>
              <a:t>Wedding Feast of the Lamb</a:t>
            </a:r>
          </a:p>
          <a:p>
            <a:pPr marL="285750" indent="-285750">
              <a:buFont typeface="Arial" panose="020B0604020202020204" pitchFamily="34" charset="0"/>
              <a:buChar char="•"/>
            </a:pPr>
            <a:r>
              <a:rPr lang="en-US" sz="2100" dirty="0"/>
              <a:t>Second coming of Christ with the church</a:t>
            </a:r>
          </a:p>
          <a:p>
            <a:pPr marL="285750" indent="-285750">
              <a:buFont typeface="Arial" panose="020B0604020202020204" pitchFamily="34" charset="0"/>
              <a:buChar char="•"/>
            </a:pPr>
            <a:r>
              <a:rPr lang="en-US" sz="2100" dirty="0"/>
              <a:t>Flowchart of resurrections</a:t>
            </a:r>
          </a:p>
          <a:p>
            <a:pPr marL="285750" indent="-285750">
              <a:buFont typeface="Arial" panose="020B0604020202020204" pitchFamily="34" charset="0"/>
              <a:buChar char="•"/>
            </a:pPr>
            <a:r>
              <a:rPr lang="en-US" sz="2100" dirty="0"/>
              <a:t>Tribulation and great tribulation</a:t>
            </a:r>
          </a:p>
          <a:p>
            <a:pPr marL="285750" indent="-285750">
              <a:buFont typeface="Arial" panose="020B0604020202020204" pitchFamily="34" charset="0"/>
              <a:buChar char="•"/>
            </a:pPr>
            <a:r>
              <a:rPr lang="en-US" sz="2100" dirty="0"/>
              <a:t>Wars and invasions 2 (Ezekiel war)</a:t>
            </a:r>
          </a:p>
          <a:p>
            <a:pPr marL="285750" indent="-285750">
              <a:buFont typeface="Arial" panose="020B0604020202020204" pitchFamily="34" charset="0"/>
              <a:buChar char="•"/>
            </a:pPr>
            <a:r>
              <a:rPr lang="en-US" sz="2100" dirty="0"/>
              <a:t>Unholy trinity</a:t>
            </a:r>
          </a:p>
          <a:p>
            <a:pPr marL="285750" indent="-285750">
              <a:buFont typeface="Arial" panose="020B0604020202020204" pitchFamily="34" charset="0"/>
              <a:buChar char="•"/>
            </a:pPr>
            <a:r>
              <a:rPr lang="en-US" sz="2100" dirty="0"/>
              <a:t>Antichrist</a:t>
            </a:r>
          </a:p>
          <a:p>
            <a:pPr marL="285750" indent="-285750">
              <a:buFont typeface="Arial" panose="020B0604020202020204" pitchFamily="34" charset="0"/>
              <a:buChar char="•"/>
            </a:pPr>
            <a:r>
              <a:rPr lang="en-US" sz="2100" dirty="0"/>
              <a:t>False Prophet</a:t>
            </a:r>
          </a:p>
          <a:p>
            <a:pPr marL="285750" indent="-285750">
              <a:buFont typeface="Arial" panose="020B0604020202020204" pitchFamily="34" charset="0"/>
              <a:buChar char="•"/>
            </a:pPr>
            <a:r>
              <a:rPr lang="en-US" sz="2100" dirty="0"/>
              <a:t>The 144,000</a:t>
            </a:r>
          </a:p>
          <a:p>
            <a:pPr marL="285750" indent="-285750">
              <a:buFont typeface="Arial" panose="020B0604020202020204" pitchFamily="34" charset="0"/>
              <a:buChar char="•"/>
            </a:pPr>
            <a:r>
              <a:rPr lang="en-US" sz="2100" dirty="0"/>
              <a:t>The Two Witnesses</a:t>
            </a:r>
          </a:p>
          <a:p>
            <a:pPr marL="285750" indent="-285750">
              <a:buFont typeface="Arial" panose="020B0604020202020204" pitchFamily="34" charset="0"/>
              <a:buChar char="•"/>
            </a:pPr>
            <a:r>
              <a:rPr lang="en-US" sz="2100" dirty="0"/>
              <a:t>Wars and invasions 3 (Armageddon)</a:t>
            </a:r>
          </a:p>
          <a:p>
            <a:pPr marL="285750" indent="-285750">
              <a:buFont typeface="Arial" panose="020B0604020202020204" pitchFamily="34" charset="0"/>
              <a:buChar char="•"/>
            </a:pPr>
            <a:r>
              <a:rPr lang="en-US" sz="2100" dirty="0"/>
              <a:t>Millennial Kingdom</a:t>
            </a:r>
          </a:p>
          <a:p>
            <a:pPr marL="285750" indent="-285750">
              <a:buFont typeface="Arial" panose="020B0604020202020204" pitchFamily="34" charset="0"/>
              <a:buChar char="•"/>
            </a:pPr>
            <a:r>
              <a:rPr lang="en-US" sz="2100" dirty="0"/>
              <a:t>Reign with Christ in the Millennial Kingdom</a:t>
            </a:r>
          </a:p>
          <a:p>
            <a:pPr marL="285750" indent="-285750">
              <a:buFont typeface="Arial" panose="020B0604020202020204" pitchFamily="34" charset="0"/>
              <a:buChar char="•"/>
            </a:pPr>
            <a:r>
              <a:rPr lang="en-US" sz="2100" dirty="0"/>
              <a:t>Wars and invasions 4 (Revelation 20:7-10)</a:t>
            </a:r>
          </a:p>
          <a:p>
            <a:pPr marL="285750" indent="-285750">
              <a:buFont typeface="Arial" panose="020B0604020202020204" pitchFamily="34" charset="0"/>
              <a:buChar char="•"/>
            </a:pPr>
            <a:r>
              <a:rPr lang="en-US" sz="2100" dirty="0"/>
              <a:t>The Great White Throne judgment</a:t>
            </a:r>
          </a:p>
          <a:p>
            <a:pPr marL="285750" indent="-285750">
              <a:buFont typeface="Arial" panose="020B0604020202020204" pitchFamily="34" charset="0"/>
              <a:buChar char="•"/>
            </a:pPr>
            <a:r>
              <a:rPr lang="en-US" sz="2100" dirty="0"/>
              <a:t>The New Jerusalem</a:t>
            </a:r>
          </a:p>
          <a:p>
            <a:pPr marL="285750" indent="-285750">
              <a:buFont typeface="Arial" panose="020B0604020202020204" pitchFamily="34" charset="0"/>
              <a:buChar char="•"/>
            </a:pPr>
            <a:r>
              <a:rPr lang="en-US" sz="2100" dirty="0"/>
              <a:t>The ABC of salvation</a:t>
            </a:r>
          </a:p>
        </p:txBody>
      </p:sp>
    </p:spTree>
    <p:extLst>
      <p:ext uri="{BB962C8B-B14F-4D97-AF65-F5344CB8AC3E}">
        <p14:creationId xmlns:p14="http://schemas.microsoft.com/office/powerpoint/2010/main" val="1652667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
                                            <p:txEl>
                                              <p:pRg st="19" end="19"/>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9DBFEB-93BF-4878-B906-DEC0C258DDF7}"/>
              </a:ext>
            </a:extLst>
          </p:cNvPr>
          <p:cNvSpPr/>
          <p:nvPr/>
        </p:nvSpPr>
        <p:spPr>
          <a:xfrm>
            <a:off x="4533392" y="457108"/>
            <a:ext cx="2987421" cy="523220"/>
          </a:xfrm>
          <a:prstGeom prst="rect">
            <a:avLst/>
          </a:prstGeom>
        </p:spPr>
        <p:txBody>
          <a:bodyPr wrap="none">
            <a:spAutoFit/>
          </a:bodyPr>
          <a:lstStyle/>
          <a:p>
            <a:r>
              <a:rPr lang="en-US" sz="2800" b="1" dirty="0">
                <a:solidFill>
                  <a:srgbClr val="FF0000"/>
                </a:solidFill>
              </a:rPr>
              <a:t>Prophetic calendar</a:t>
            </a:r>
          </a:p>
        </p:txBody>
      </p:sp>
      <p:graphicFrame>
        <p:nvGraphicFramePr>
          <p:cNvPr id="5" name="Table 5">
            <a:extLst>
              <a:ext uri="{FF2B5EF4-FFF2-40B4-BE49-F238E27FC236}">
                <a16:creationId xmlns:a16="http://schemas.microsoft.com/office/drawing/2014/main" id="{3AC7E617-2546-40DC-AC6F-97D5B41957D8}"/>
              </a:ext>
            </a:extLst>
          </p:cNvPr>
          <p:cNvGraphicFramePr>
            <a:graphicFrameLocks noGrp="1"/>
          </p:cNvGraphicFramePr>
          <p:nvPr>
            <p:extLst>
              <p:ext uri="{D42A27DB-BD31-4B8C-83A1-F6EECF244321}">
                <p14:modId xmlns:p14="http://schemas.microsoft.com/office/powerpoint/2010/main" val="4039548602"/>
              </p:ext>
            </p:extLst>
          </p:nvPr>
        </p:nvGraphicFramePr>
        <p:xfrm>
          <a:off x="172995" y="1400431"/>
          <a:ext cx="11747156" cy="4667424"/>
        </p:xfrm>
        <a:graphic>
          <a:graphicData uri="http://schemas.openxmlformats.org/drawingml/2006/table">
            <a:tbl>
              <a:tblPr firstRow="1" bandRow="1">
                <a:tableStyleId>{5C22544A-7EE6-4342-B048-85BDC9FD1C3A}</a:tableStyleId>
              </a:tblPr>
              <a:tblGrid>
                <a:gridCol w="289676">
                  <a:extLst>
                    <a:ext uri="{9D8B030D-6E8A-4147-A177-3AD203B41FA5}">
                      <a16:colId xmlns:a16="http://schemas.microsoft.com/office/drawing/2014/main" val="356302318"/>
                    </a:ext>
                  </a:extLst>
                </a:gridCol>
                <a:gridCol w="459967">
                  <a:extLst>
                    <a:ext uri="{9D8B030D-6E8A-4147-A177-3AD203B41FA5}">
                      <a16:colId xmlns:a16="http://schemas.microsoft.com/office/drawing/2014/main" val="395886938"/>
                    </a:ext>
                  </a:extLst>
                </a:gridCol>
                <a:gridCol w="4712043">
                  <a:extLst>
                    <a:ext uri="{9D8B030D-6E8A-4147-A177-3AD203B41FA5}">
                      <a16:colId xmlns:a16="http://schemas.microsoft.com/office/drawing/2014/main" val="3497070981"/>
                    </a:ext>
                  </a:extLst>
                </a:gridCol>
                <a:gridCol w="3591697">
                  <a:extLst>
                    <a:ext uri="{9D8B030D-6E8A-4147-A177-3AD203B41FA5}">
                      <a16:colId xmlns:a16="http://schemas.microsoft.com/office/drawing/2014/main" val="3440614919"/>
                    </a:ext>
                  </a:extLst>
                </a:gridCol>
                <a:gridCol w="2693773">
                  <a:extLst>
                    <a:ext uri="{9D8B030D-6E8A-4147-A177-3AD203B41FA5}">
                      <a16:colId xmlns:a16="http://schemas.microsoft.com/office/drawing/2014/main" val="2236729604"/>
                    </a:ext>
                  </a:extLst>
                </a:gridCol>
              </a:tblGrid>
              <a:tr h="580905">
                <a:tc>
                  <a:txBody>
                    <a:bodyPr/>
                    <a:lstStyle/>
                    <a:p>
                      <a:endParaRPr lang="en-US" sz="2400" dirty="0"/>
                    </a:p>
                  </a:txBody>
                  <a:tcPr>
                    <a:noFill/>
                  </a:tcPr>
                </a:tc>
                <a:tc>
                  <a:txBody>
                    <a:bodyPr/>
                    <a:lstStyle/>
                    <a:p>
                      <a:endParaRPr lang="en-US" sz="2400" dirty="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Jewish feasts, Leviticus 23</a:t>
                      </a:r>
                    </a:p>
                  </a:txBody>
                  <a:tcPr/>
                </a:tc>
                <a:tc>
                  <a:txBody>
                    <a:bodyPr/>
                    <a:lstStyle/>
                    <a:p>
                      <a:r>
                        <a:rPr lang="en-US" sz="2400" dirty="0"/>
                        <a:t>Christian counterparts</a:t>
                      </a:r>
                    </a:p>
                  </a:txBody>
                  <a:tcPr/>
                </a:tc>
                <a:tc>
                  <a:txBody>
                    <a:bodyPr/>
                    <a:lstStyle/>
                    <a:p>
                      <a:r>
                        <a:rPr lang="en-US" sz="2400" dirty="0"/>
                        <a:t>Fulfilment by Jesus</a:t>
                      </a:r>
                    </a:p>
                  </a:txBody>
                  <a:tcPr/>
                </a:tc>
                <a:extLst>
                  <a:ext uri="{0D108BD9-81ED-4DB2-BD59-A6C34878D82A}">
                    <a16:rowId xmlns:a16="http://schemas.microsoft.com/office/drawing/2014/main" val="3091624786"/>
                  </a:ext>
                </a:extLst>
              </a:tr>
              <a:tr h="580905">
                <a:tc>
                  <a:txBody>
                    <a:bodyPr/>
                    <a:lstStyle/>
                    <a:p>
                      <a:pPr marL="0" indent="0">
                        <a:buNone/>
                      </a:pPr>
                      <a:r>
                        <a:rPr lang="en-US" sz="2400" dirty="0"/>
                        <a:t>1</a:t>
                      </a:r>
                    </a:p>
                  </a:txBody>
                  <a:tcPr>
                    <a:solidFill>
                      <a:schemeClr val="accent1">
                        <a:lumMod val="20000"/>
                        <a:lumOff val="80000"/>
                      </a:schemeClr>
                    </a:solidFill>
                  </a:tcPr>
                </a:tc>
                <a:tc rowSpan="4">
                  <a:txBody>
                    <a:bodyPr/>
                    <a:lstStyle/>
                    <a:p>
                      <a:pPr marL="0" indent="0" algn="ctr">
                        <a:buNone/>
                      </a:pPr>
                      <a:r>
                        <a:rPr lang="en-US" sz="2400" dirty="0"/>
                        <a:t>spring</a:t>
                      </a:r>
                    </a:p>
                  </a:txBody>
                  <a:tcPr vert="vert270">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2060"/>
                          </a:solidFill>
                        </a:rPr>
                        <a:t>Passover</a:t>
                      </a:r>
                      <a:r>
                        <a:rPr lang="en-US" sz="2400" dirty="0">
                          <a:solidFill>
                            <a:schemeClr val="accent1">
                              <a:lumMod val="60000"/>
                              <a:lumOff val="40000"/>
                            </a:schemeClr>
                          </a:solidFill>
                        </a:rPr>
                        <a:t>; Pesach</a:t>
                      </a:r>
                    </a:p>
                  </a:txBody>
                  <a:tcPr>
                    <a:solidFill>
                      <a:schemeClr val="accent1">
                        <a:lumMod val="20000"/>
                        <a:lumOff val="80000"/>
                      </a:schemeClr>
                    </a:solidFill>
                  </a:tcPr>
                </a:tc>
                <a:tc rowSpan="2">
                  <a:txBody>
                    <a:bodyPr/>
                    <a:lstStyle/>
                    <a:p>
                      <a:r>
                        <a:rPr lang="en-US" sz="2400" dirty="0">
                          <a:solidFill>
                            <a:srgbClr val="002060"/>
                          </a:solidFill>
                        </a:rPr>
                        <a:t>Good Friday – Crucifixion – </a:t>
                      </a:r>
                      <a:r>
                        <a:rPr lang="en-US" sz="2400" dirty="0" err="1">
                          <a:solidFill>
                            <a:srgbClr val="002060"/>
                          </a:solidFill>
                        </a:rPr>
                        <a:t>Burrial</a:t>
                      </a:r>
                      <a:r>
                        <a:rPr lang="en-US" sz="2400" dirty="0">
                          <a:solidFill>
                            <a:srgbClr val="002060"/>
                          </a:solidFill>
                        </a:rPr>
                        <a:t> </a:t>
                      </a:r>
                    </a:p>
                  </a:txBody>
                  <a:tcPr anchor="ctr">
                    <a:solidFill>
                      <a:schemeClr val="accent1">
                        <a:lumMod val="20000"/>
                        <a:lumOff val="80000"/>
                      </a:schemeClr>
                    </a:solidFill>
                  </a:tcPr>
                </a:tc>
                <a:tc rowSpan="4">
                  <a:txBody>
                    <a:bodyPr/>
                    <a:lstStyle/>
                    <a:p>
                      <a:pPr algn="ctr"/>
                      <a:r>
                        <a:rPr lang="en-US" sz="2400" dirty="0">
                          <a:solidFill>
                            <a:srgbClr val="002060"/>
                          </a:solidFill>
                        </a:rPr>
                        <a:t>fulfilled</a:t>
                      </a:r>
                    </a:p>
                  </a:txBody>
                  <a:tcPr anchor="ctr">
                    <a:solidFill>
                      <a:schemeClr val="accent1">
                        <a:lumMod val="20000"/>
                        <a:lumOff val="80000"/>
                      </a:schemeClr>
                    </a:solidFill>
                  </a:tcPr>
                </a:tc>
                <a:extLst>
                  <a:ext uri="{0D108BD9-81ED-4DB2-BD59-A6C34878D82A}">
                    <a16:rowId xmlns:a16="http://schemas.microsoft.com/office/drawing/2014/main" val="2926353461"/>
                  </a:ext>
                </a:extLst>
              </a:tr>
              <a:tr h="601089">
                <a:tc>
                  <a:txBody>
                    <a:bodyPr/>
                    <a:lstStyle/>
                    <a:p>
                      <a:r>
                        <a:rPr lang="en-US" sz="2400" dirty="0"/>
                        <a:t>2</a:t>
                      </a:r>
                    </a:p>
                  </a:txBody>
                  <a:tcPr>
                    <a:solidFill>
                      <a:schemeClr val="accent1">
                        <a:lumMod val="20000"/>
                        <a:lumOff val="80000"/>
                      </a:schemeClr>
                    </a:solidFill>
                  </a:tcPr>
                </a:tc>
                <a:tc vMerge="1">
                  <a:txBody>
                    <a:bodyPr/>
                    <a:lstStyle/>
                    <a:p>
                      <a:endParaRPr lang="en-US" sz="2400" dirty="0"/>
                    </a:p>
                  </a:txBody>
                  <a:tcPr>
                    <a:solidFill>
                      <a:schemeClr val="accent1">
                        <a:lumMod val="20000"/>
                        <a:lumOff val="80000"/>
                      </a:schemeClr>
                    </a:solidFill>
                  </a:tcPr>
                </a:tc>
                <a:tc>
                  <a:txBody>
                    <a:bodyPr/>
                    <a:lstStyle/>
                    <a:p>
                      <a:r>
                        <a:rPr lang="en-US" sz="2400" dirty="0">
                          <a:solidFill>
                            <a:srgbClr val="002060"/>
                          </a:solidFill>
                        </a:rPr>
                        <a:t>Unleavened bread</a:t>
                      </a:r>
                      <a:r>
                        <a:rPr lang="en-US" sz="2400" dirty="0">
                          <a:solidFill>
                            <a:schemeClr val="accent1">
                              <a:lumMod val="60000"/>
                              <a:lumOff val="40000"/>
                            </a:schemeClr>
                          </a:solidFill>
                        </a:rPr>
                        <a:t>;</a:t>
                      </a:r>
                      <a:r>
                        <a:rPr lang="en-US" sz="2400" dirty="0">
                          <a:solidFill>
                            <a:srgbClr val="002060"/>
                          </a:solidFill>
                        </a:rPr>
                        <a:t> </a:t>
                      </a:r>
                      <a:r>
                        <a:rPr lang="en-US" sz="2400" dirty="0" err="1">
                          <a:solidFill>
                            <a:schemeClr val="accent1">
                              <a:lumMod val="60000"/>
                              <a:lumOff val="40000"/>
                            </a:schemeClr>
                          </a:solidFill>
                        </a:rPr>
                        <a:t>Chag</a:t>
                      </a:r>
                      <a:r>
                        <a:rPr lang="en-US" sz="2400" dirty="0">
                          <a:solidFill>
                            <a:schemeClr val="accent1">
                              <a:lumMod val="60000"/>
                              <a:lumOff val="40000"/>
                            </a:schemeClr>
                          </a:solidFill>
                        </a:rPr>
                        <a:t> ha </a:t>
                      </a:r>
                      <a:r>
                        <a:rPr lang="en-US" sz="2400" dirty="0" err="1">
                          <a:solidFill>
                            <a:schemeClr val="accent1">
                              <a:lumMod val="60000"/>
                              <a:lumOff val="40000"/>
                            </a:schemeClr>
                          </a:solidFill>
                        </a:rPr>
                        <a:t>Motzah</a:t>
                      </a:r>
                      <a:endParaRPr lang="en-US" sz="2400" dirty="0">
                        <a:solidFill>
                          <a:schemeClr val="accent1">
                            <a:lumMod val="60000"/>
                            <a:lumOff val="40000"/>
                          </a:schemeClr>
                        </a:solidFill>
                      </a:endParaRPr>
                    </a:p>
                  </a:txBody>
                  <a:tcPr>
                    <a:solidFill>
                      <a:schemeClr val="accent1">
                        <a:lumMod val="20000"/>
                        <a:lumOff val="80000"/>
                      </a:schemeClr>
                    </a:solidFill>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3158447472"/>
                  </a:ext>
                </a:extLst>
              </a:tr>
              <a:tr h="580905">
                <a:tc>
                  <a:txBody>
                    <a:bodyPr/>
                    <a:lstStyle/>
                    <a:p>
                      <a:r>
                        <a:rPr lang="en-US" sz="2400" dirty="0"/>
                        <a:t>3</a:t>
                      </a:r>
                    </a:p>
                  </a:txBody>
                  <a:tcPr>
                    <a:solidFill>
                      <a:schemeClr val="accent1">
                        <a:lumMod val="20000"/>
                        <a:lumOff val="80000"/>
                      </a:schemeClr>
                    </a:solidFill>
                  </a:tcPr>
                </a:tc>
                <a:tc vMerge="1">
                  <a:txBody>
                    <a:bodyPr/>
                    <a:lstStyle/>
                    <a:p>
                      <a:endParaRPr lang="en-US" sz="2400" dirty="0"/>
                    </a:p>
                  </a:txBody>
                  <a:tcPr>
                    <a:solidFill>
                      <a:schemeClr val="accent1">
                        <a:lumMod val="20000"/>
                        <a:lumOff val="80000"/>
                      </a:schemeClr>
                    </a:solidFill>
                  </a:tcPr>
                </a:tc>
                <a:tc>
                  <a:txBody>
                    <a:bodyPr/>
                    <a:lstStyle/>
                    <a:p>
                      <a:r>
                        <a:rPr lang="en-US" sz="2400" dirty="0">
                          <a:solidFill>
                            <a:srgbClr val="002060"/>
                          </a:solidFill>
                        </a:rPr>
                        <a:t>First fruits</a:t>
                      </a:r>
                      <a:r>
                        <a:rPr lang="en-US" sz="2400" dirty="0">
                          <a:solidFill>
                            <a:schemeClr val="accent1">
                              <a:lumMod val="60000"/>
                              <a:lumOff val="40000"/>
                            </a:schemeClr>
                          </a:solidFill>
                        </a:rPr>
                        <a:t>;</a:t>
                      </a:r>
                      <a:r>
                        <a:rPr lang="en-US" sz="2400" dirty="0">
                          <a:solidFill>
                            <a:srgbClr val="002060"/>
                          </a:solidFill>
                        </a:rPr>
                        <a:t> </a:t>
                      </a:r>
                      <a:r>
                        <a:rPr lang="en-US" sz="2400" dirty="0">
                          <a:solidFill>
                            <a:schemeClr val="accent1">
                              <a:lumMod val="60000"/>
                              <a:lumOff val="40000"/>
                            </a:schemeClr>
                          </a:solidFill>
                        </a:rPr>
                        <a:t>Yom ha Bikkurim</a:t>
                      </a:r>
                    </a:p>
                  </a:txBody>
                  <a:tcPr>
                    <a:solidFill>
                      <a:schemeClr val="accent1">
                        <a:lumMod val="20000"/>
                        <a:lumOff val="80000"/>
                      </a:schemeClr>
                    </a:solidFill>
                  </a:tcPr>
                </a:tc>
                <a:tc>
                  <a:txBody>
                    <a:bodyPr/>
                    <a:lstStyle/>
                    <a:p>
                      <a:r>
                        <a:rPr lang="en-US" sz="2400" dirty="0">
                          <a:solidFill>
                            <a:srgbClr val="002060"/>
                          </a:solidFill>
                        </a:rPr>
                        <a:t>Resurrection day</a:t>
                      </a:r>
                    </a:p>
                  </a:txBody>
                  <a:tcPr>
                    <a:solidFill>
                      <a:schemeClr val="accent1">
                        <a:lumMod val="20000"/>
                        <a:lumOff val="80000"/>
                      </a:schemeClr>
                    </a:solidFill>
                  </a:tcPr>
                </a:tc>
                <a:tc vMerge="1">
                  <a:txBody>
                    <a:bodyPr/>
                    <a:lstStyle/>
                    <a:p>
                      <a:endParaRPr lang="en-US" dirty="0"/>
                    </a:p>
                  </a:txBody>
                  <a:tcPr/>
                </a:tc>
                <a:extLst>
                  <a:ext uri="{0D108BD9-81ED-4DB2-BD59-A6C34878D82A}">
                    <a16:rowId xmlns:a16="http://schemas.microsoft.com/office/drawing/2014/main" val="2447608623"/>
                  </a:ext>
                </a:extLst>
              </a:tr>
              <a:tr h="580905">
                <a:tc>
                  <a:txBody>
                    <a:bodyPr/>
                    <a:lstStyle/>
                    <a:p>
                      <a:r>
                        <a:rPr lang="en-US" sz="2400" dirty="0"/>
                        <a:t>4</a:t>
                      </a:r>
                    </a:p>
                  </a:txBody>
                  <a:tcPr>
                    <a:solidFill>
                      <a:schemeClr val="accent1">
                        <a:lumMod val="20000"/>
                        <a:lumOff val="80000"/>
                      </a:schemeClr>
                    </a:solidFill>
                  </a:tcPr>
                </a:tc>
                <a:tc vMerge="1">
                  <a:txBody>
                    <a:bodyPr/>
                    <a:lstStyle/>
                    <a:p>
                      <a:endParaRPr lang="en-US" sz="2400" dirty="0"/>
                    </a:p>
                  </a:txBody>
                  <a:tcPr>
                    <a:solidFill>
                      <a:schemeClr val="accent1">
                        <a:lumMod val="20000"/>
                        <a:lumOff val="80000"/>
                      </a:schemeClr>
                    </a:solidFill>
                  </a:tcPr>
                </a:tc>
                <a:tc>
                  <a:txBody>
                    <a:bodyPr/>
                    <a:lstStyle/>
                    <a:p>
                      <a:r>
                        <a:rPr lang="en-US" sz="2400" dirty="0">
                          <a:solidFill>
                            <a:srgbClr val="002060"/>
                          </a:solidFill>
                        </a:rPr>
                        <a:t>Weeks</a:t>
                      </a:r>
                      <a:r>
                        <a:rPr lang="en-US" sz="2400" dirty="0">
                          <a:solidFill>
                            <a:schemeClr val="accent1">
                              <a:lumMod val="60000"/>
                              <a:lumOff val="40000"/>
                            </a:schemeClr>
                          </a:solidFill>
                        </a:rPr>
                        <a:t>; </a:t>
                      </a:r>
                      <a:r>
                        <a:rPr lang="en-US" sz="2400" dirty="0" err="1">
                          <a:solidFill>
                            <a:schemeClr val="accent1">
                              <a:lumMod val="60000"/>
                              <a:lumOff val="40000"/>
                            </a:schemeClr>
                          </a:solidFill>
                        </a:rPr>
                        <a:t>Shavu’ot</a:t>
                      </a:r>
                      <a:endParaRPr lang="en-US" sz="2400" dirty="0">
                        <a:solidFill>
                          <a:schemeClr val="accent1">
                            <a:lumMod val="60000"/>
                            <a:lumOff val="40000"/>
                          </a:schemeClr>
                        </a:solidFill>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2060"/>
                          </a:solidFill>
                        </a:rPr>
                        <a:t>Pentecost – Holy Spirit</a:t>
                      </a:r>
                    </a:p>
                  </a:txBody>
                  <a:tcPr>
                    <a:solidFill>
                      <a:schemeClr val="accent1">
                        <a:lumMod val="20000"/>
                        <a:lumOff val="80000"/>
                      </a:schemeClr>
                    </a:solidFill>
                  </a:tcPr>
                </a:tc>
                <a:tc vMerge="1">
                  <a:txBody>
                    <a:bodyPr/>
                    <a:lstStyle/>
                    <a:p>
                      <a:endParaRPr lang="en-US" dirty="0"/>
                    </a:p>
                  </a:txBody>
                  <a:tcPr/>
                </a:tc>
                <a:extLst>
                  <a:ext uri="{0D108BD9-81ED-4DB2-BD59-A6C34878D82A}">
                    <a16:rowId xmlns:a16="http://schemas.microsoft.com/office/drawing/2014/main" val="1766361588"/>
                  </a:ext>
                </a:extLst>
              </a:tr>
              <a:tr h="580905">
                <a:tc>
                  <a:txBody>
                    <a:bodyPr/>
                    <a:lstStyle/>
                    <a:p>
                      <a:r>
                        <a:rPr lang="en-US" sz="2400" dirty="0">
                          <a:solidFill>
                            <a:schemeClr val="accent6">
                              <a:lumMod val="50000"/>
                            </a:schemeClr>
                          </a:solidFill>
                        </a:rPr>
                        <a:t>5</a:t>
                      </a:r>
                    </a:p>
                  </a:txBody>
                  <a:tcPr>
                    <a:solidFill>
                      <a:schemeClr val="accent1">
                        <a:lumMod val="20000"/>
                        <a:lumOff val="80000"/>
                      </a:schemeClr>
                    </a:solidFill>
                  </a:tcPr>
                </a:tc>
                <a:tc rowSpan="3">
                  <a:txBody>
                    <a:bodyPr/>
                    <a:lstStyle/>
                    <a:p>
                      <a:pPr algn="ctr"/>
                      <a:r>
                        <a:rPr lang="en-US" sz="2400" dirty="0">
                          <a:solidFill>
                            <a:schemeClr val="accent6">
                              <a:lumMod val="50000"/>
                            </a:schemeClr>
                          </a:solidFill>
                        </a:rPr>
                        <a:t>fall</a:t>
                      </a:r>
                    </a:p>
                  </a:txBody>
                  <a:tcPr vert="vert270">
                    <a:solidFill>
                      <a:schemeClr val="accent1">
                        <a:lumMod val="20000"/>
                        <a:lumOff val="80000"/>
                      </a:schemeClr>
                    </a:solidFill>
                  </a:tcPr>
                </a:tc>
                <a:tc>
                  <a:txBody>
                    <a:bodyPr/>
                    <a:lstStyle/>
                    <a:p>
                      <a:r>
                        <a:rPr lang="en-US" sz="2400" dirty="0">
                          <a:solidFill>
                            <a:schemeClr val="accent6">
                              <a:lumMod val="50000"/>
                            </a:schemeClr>
                          </a:solidFill>
                        </a:rPr>
                        <a:t>Trumpets</a:t>
                      </a:r>
                      <a:r>
                        <a:rPr lang="en-US" sz="2400" dirty="0">
                          <a:solidFill>
                            <a:schemeClr val="accent1">
                              <a:lumMod val="60000"/>
                              <a:lumOff val="40000"/>
                            </a:schemeClr>
                          </a:solidFill>
                        </a:rPr>
                        <a:t>; Yom Teruah</a:t>
                      </a:r>
                    </a:p>
                  </a:txBody>
                  <a:tcPr>
                    <a:solidFill>
                      <a:schemeClr val="accent1">
                        <a:lumMod val="20000"/>
                        <a:lumOff val="80000"/>
                      </a:schemeClr>
                    </a:solidFill>
                  </a:tcPr>
                </a:tc>
                <a:tc>
                  <a:txBody>
                    <a:bodyPr/>
                    <a:lstStyle/>
                    <a:p>
                      <a:r>
                        <a:rPr lang="en-US" sz="2400" dirty="0">
                          <a:solidFill>
                            <a:schemeClr val="accent6">
                              <a:lumMod val="50000"/>
                            </a:schemeClr>
                          </a:solidFill>
                        </a:rPr>
                        <a:t>Rapture - Second coming</a:t>
                      </a:r>
                    </a:p>
                  </a:txBody>
                  <a:tcPr>
                    <a:solidFill>
                      <a:schemeClr val="accent1">
                        <a:lumMod val="20000"/>
                        <a:lumOff val="80000"/>
                      </a:schemeClr>
                    </a:solidFill>
                  </a:tcPr>
                </a:tc>
                <a:tc rowSpan="3">
                  <a:txBody>
                    <a:bodyPr/>
                    <a:lstStyle/>
                    <a:p>
                      <a:pPr algn="ctr"/>
                      <a:r>
                        <a:rPr lang="en-US" sz="2400" dirty="0">
                          <a:solidFill>
                            <a:schemeClr val="accent6">
                              <a:lumMod val="50000"/>
                            </a:schemeClr>
                          </a:solidFill>
                        </a:rPr>
                        <a:t>Yet to </a:t>
                      </a:r>
                      <a:r>
                        <a:rPr lang="en-US" sz="2400">
                          <a:solidFill>
                            <a:schemeClr val="accent6">
                              <a:lumMod val="50000"/>
                            </a:schemeClr>
                          </a:solidFill>
                        </a:rPr>
                        <a:t>be fulfilled</a:t>
                      </a:r>
                      <a:endParaRPr lang="en-US" sz="2400" dirty="0">
                        <a:solidFill>
                          <a:schemeClr val="accent6">
                            <a:lumMod val="50000"/>
                          </a:schemeClr>
                        </a:solidFill>
                      </a:endParaRPr>
                    </a:p>
                  </a:txBody>
                  <a:tcPr anchor="ctr">
                    <a:solidFill>
                      <a:schemeClr val="accent1">
                        <a:lumMod val="20000"/>
                        <a:lumOff val="80000"/>
                      </a:schemeClr>
                    </a:solidFill>
                  </a:tcPr>
                </a:tc>
                <a:extLst>
                  <a:ext uri="{0D108BD9-81ED-4DB2-BD59-A6C34878D82A}">
                    <a16:rowId xmlns:a16="http://schemas.microsoft.com/office/drawing/2014/main" val="1400050446"/>
                  </a:ext>
                </a:extLst>
              </a:tr>
              <a:tr h="580905">
                <a:tc>
                  <a:txBody>
                    <a:bodyPr/>
                    <a:lstStyle/>
                    <a:p>
                      <a:r>
                        <a:rPr lang="en-US" sz="2400" dirty="0">
                          <a:solidFill>
                            <a:schemeClr val="accent6">
                              <a:lumMod val="50000"/>
                            </a:schemeClr>
                          </a:solidFill>
                        </a:rPr>
                        <a:t>6</a:t>
                      </a:r>
                    </a:p>
                  </a:txBody>
                  <a:tcPr>
                    <a:solidFill>
                      <a:schemeClr val="accent1">
                        <a:lumMod val="20000"/>
                        <a:lumOff val="80000"/>
                      </a:schemeClr>
                    </a:solidFill>
                  </a:tcPr>
                </a:tc>
                <a:tc vMerge="1">
                  <a:txBody>
                    <a:bodyPr/>
                    <a:lstStyle/>
                    <a:p>
                      <a:endParaRPr lang="en-US" sz="2400" dirty="0">
                        <a:solidFill>
                          <a:schemeClr val="accent6">
                            <a:lumMod val="50000"/>
                          </a:schemeClr>
                        </a:solidFill>
                      </a:endParaRPr>
                    </a:p>
                  </a:txBody>
                  <a:tcPr>
                    <a:solidFill>
                      <a:schemeClr val="accent1">
                        <a:lumMod val="20000"/>
                        <a:lumOff val="80000"/>
                      </a:schemeClr>
                    </a:solidFill>
                  </a:tcPr>
                </a:tc>
                <a:tc>
                  <a:txBody>
                    <a:bodyPr/>
                    <a:lstStyle/>
                    <a:p>
                      <a:r>
                        <a:rPr lang="en-US" sz="2400" dirty="0">
                          <a:solidFill>
                            <a:schemeClr val="accent6">
                              <a:lumMod val="50000"/>
                            </a:schemeClr>
                          </a:solidFill>
                        </a:rPr>
                        <a:t>Day of Atonement</a:t>
                      </a:r>
                      <a:r>
                        <a:rPr lang="en-US" sz="2400" dirty="0">
                          <a:solidFill>
                            <a:schemeClr val="accent1">
                              <a:lumMod val="60000"/>
                              <a:lumOff val="40000"/>
                            </a:schemeClr>
                          </a:solidFill>
                        </a:rPr>
                        <a:t>; Yom Kippur</a:t>
                      </a:r>
                    </a:p>
                  </a:txBody>
                  <a:tcPr>
                    <a:solidFill>
                      <a:schemeClr val="accent1">
                        <a:lumMod val="20000"/>
                        <a:lumOff val="80000"/>
                      </a:schemeClr>
                    </a:solidFill>
                  </a:tcPr>
                </a:tc>
                <a:tc>
                  <a:txBody>
                    <a:bodyPr/>
                    <a:lstStyle/>
                    <a:p>
                      <a:r>
                        <a:rPr lang="en-US" sz="2400" dirty="0">
                          <a:solidFill>
                            <a:schemeClr val="accent6">
                              <a:lumMod val="50000"/>
                            </a:schemeClr>
                          </a:solidFill>
                        </a:rPr>
                        <a:t>Judgment (Israel saved)</a:t>
                      </a:r>
                    </a:p>
                  </a:txBody>
                  <a:tcPr>
                    <a:solidFill>
                      <a:schemeClr val="accent1">
                        <a:lumMod val="20000"/>
                        <a:lumOff val="80000"/>
                      </a:schemeClr>
                    </a:solidFill>
                  </a:tcPr>
                </a:tc>
                <a:tc vMerge="1">
                  <a:txBody>
                    <a:bodyPr/>
                    <a:lstStyle/>
                    <a:p>
                      <a:endParaRPr lang="en-US" dirty="0"/>
                    </a:p>
                  </a:txBody>
                  <a:tcPr/>
                </a:tc>
                <a:extLst>
                  <a:ext uri="{0D108BD9-81ED-4DB2-BD59-A6C34878D82A}">
                    <a16:rowId xmlns:a16="http://schemas.microsoft.com/office/drawing/2014/main" val="1970842224"/>
                  </a:ext>
                </a:extLst>
              </a:tr>
              <a:tr h="580905">
                <a:tc>
                  <a:txBody>
                    <a:bodyPr/>
                    <a:lstStyle/>
                    <a:p>
                      <a:r>
                        <a:rPr lang="en-US" sz="2400" dirty="0">
                          <a:solidFill>
                            <a:schemeClr val="accent6">
                              <a:lumMod val="50000"/>
                            </a:schemeClr>
                          </a:solidFill>
                        </a:rPr>
                        <a:t>7</a:t>
                      </a:r>
                    </a:p>
                  </a:txBody>
                  <a:tcPr>
                    <a:solidFill>
                      <a:schemeClr val="accent1">
                        <a:lumMod val="20000"/>
                        <a:lumOff val="80000"/>
                      </a:schemeClr>
                    </a:solidFill>
                  </a:tcPr>
                </a:tc>
                <a:tc vMerge="1">
                  <a:txBody>
                    <a:bodyPr/>
                    <a:lstStyle/>
                    <a:p>
                      <a:endParaRPr lang="en-US" sz="2400" dirty="0">
                        <a:solidFill>
                          <a:schemeClr val="accent6">
                            <a:lumMod val="50000"/>
                          </a:schemeClr>
                        </a:solidFill>
                      </a:endParaRPr>
                    </a:p>
                  </a:txBody>
                  <a:tcPr>
                    <a:solidFill>
                      <a:schemeClr val="accent1">
                        <a:lumMod val="20000"/>
                        <a:lumOff val="80000"/>
                      </a:schemeClr>
                    </a:solidFill>
                  </a:tcPr>
                </a:tc>
                <a:tc>
                  <a:txBody>
                    <a:bodyPr/>
                    <a:lstStyle/>
                    <a:p>
                      <a:r>
                        <a:rPr lang="en-US" sz="2400" dirty="0">
                          <a:solidFill>
                            <a:schemeClr val="accent6">
                              <a:lumMod val="50000"/>
                            </a:schemeClr>
                          </a:solidFill>
                        </a:rPr>
                        <a:t>Tabernacles</a:t>
                      </a:r>
                      <a:r>
                        <a:rPr lang="en-US" sz="2400" dirty="0">
                          <a:solidFill>
                            <a:schemeClr val="accent1">
                              <a:lumMod val="60000"/>
                              <a:lumOff val="40000"/>
                            </a:schemeClr>
                          </a:solidFill>
                        </a:rPr>
                        <a:t>; Sukkoth</a:t>
                      </a:r>
                    </a:p>
                  </a:txBody>
                  <a:tcPr>
                    <a:solidFill>
                      <a:schemeClr val="accent1">
                        <a:lumMod val="20000"/>
                        <a:lumOff val="80000"/>
                      </a:schemeClr>
                    </a:solidFill>
                  </a:tcPr>
                </a:tc>
                <a:tc>
                  <a:txBody>
                    <a:bodyPr/>
                    <a:lstStyle/>
                    <a:p>
                      <a:r>
                        <a:rPr lang="en-US" sz="2400" dirty="0">
                          <a:solidFill>
                            <a:schemeClr val="accent6">
                              <a:lumMod val="50000"/>
                            </a:schemeClr>
                          </a:solidFill>
                        </a:rPr>
                        <a:t>Millennium Reign - shelter</a:t>
                      </a:r>
                    </a:p>
                  </a:txBody>
                  <a:tcPr>
                    <a:solidFill>
                      <a:schemeClr val="accent1">
                        <a:lumMod val="20000"/>
                        <a:lumOff val="80000"/>
                      </a:schemeClr>
                    </a:solidFill>
                  </a:tcPr>
                </a:tc>
                <a:tc vMerge="1">
                  <a:txBody>
                    <a:bodyPr/>
                    <a:lstStyle/>
                    <a:p>
                      <a:endParaRPr lang="en-US" dirty="0"/>
                    </a:p>
                  </a:txBody>
                  <a:tcPr/>
                </a:tc>
                <a:extLst>
                  <a:ext uri="{0D108BD9-81ED-4DB2-BD59-A6C34878D82A}">
                    <a16:rowId xmlns:a16="http://schemas.microsoft.com/office/drawing/2014/main" val="2011885073"/>
                  </a:ext>
                </a:extLst>
              </a:tr>
            </a:tbl>
          </a:graphicData>
        </a:graphic>
      </p:graphicFrame>
    </p:spTree>
    <p:extLst>
      <p:ext uri="{BB962C8B-B14F-4D97-AF65-F5344CB8AC3E}">
        <p14:creationId xmlns:p14="http://schemas.microsoft.com/office/powerpoint/2010/main" val="1207899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9422AB-F5A4-4AB3-82BD-CA2E65092818}"/>
              </a:ext>
            </a:extLst>
          </p:cNvPr>
          <p:cNvSpPr/>
          <p:nvPr/>
        </p:nvSpPr>
        <p:spPr>
          <a:xfrm>
            <a:off x="452281" y="187601"/>
            <a:ext cx="5108001" cy="523220"/>
          </a:xfrm>
          <a:prstGeom prst="rect">
            <a:avLst/>
          </a:prstGeom>
        </p:spPr>
        <p:txBody>
          <a:bodyPr wrap="none">
            <a:spAutoFit/>
          </a:bodyPr>
          <a:lstStyle/>
          <a:p>
            <a:r>
              <a:rPr lang="en-US" sz="2800" b="1" dirty="0">
                <a:solidFill>
                  <a:srgbClr val="FF0000"/>
                </a:solidFill>
              </a:rPr>
              <a:t>Wars and invasions 1 (1948-now)</a:t>
            </a:r>
          </a:p>
        </p:txBody>
      </p:sp>
      <p:sp>
        <p:nvSpPr>
          <p:cNvPr id="3" name="Rectangle 2">
            <a:extLst>
              <a:ext uri="{FF2B5EF4-FFF2-40B4-BE49-F238E27FC236}">
                <a16:creationId xmlns:a16="http://schemas.microsoft.com/office/drawing/2014/main" id="{3FB5137A-FE2F-4527-8106-D8D414826E54}"/>
              </a:ext>
            </a:extLst>
          </p:cNvPr>
          <p:cNvSpPr/>
          <p:nvPr/>
        </p:nvSpPr>
        <p:spPr>
          <a:xfrm>
            <a:off x="3860062" y="710821"/>
            <a:ext cx="1560684" cy="369332"/>
          </a:xfrm>
          <a:prstGeom prst="rect">
            <a:avLst/>
          </a:prstGeom>
        </p:spPr>
        <p:txBody>
          <a:bodyPr wrap="none">
            <a:spAutoFit/>
          </a:bodyPr>
          <a:lstStyle/>
          <a:p>
            <a:r>
              <a:rPr lang="en-US" dirty="0">
                <a:hlinkClick r:id="rId2"/>
              </a:rPr>
              <a:t>text document</a:t>
            </a:r>
            <a:endParaRPr lang="en-US" dirty="0"/>
          </a:p>
        </p:txBody>
      </p:sp>
      <p:sp>
        <p:nvSpPr>
          <p:cNvPr id="4" name="Rectangle 3">
            <a:extLst>
              <a:ext uri="{FF2B5EF4-FFF2-40B4-BE49-F238E27FC236}">
                <a16:creationId xmlns:a16="http://schemas.microsoft.com/office/drawing/2014/main" id="{D50915FE-42C6-431F-AB7E-6535B8FB1E39}"/>
              </a:ext>
            </a:extLst>
          </p:cNvPr>
          <p:cNvSpPr/>
          <p:nvPr/>
        </p:nvSpPr>
        <p:spPr>
          <a:xfrm>
            <a:off x="452281" y="1192743"/>
            <a:ext cx="5724783" cy="4832092"/>
          </a:xfrm>
          <a:prstGeom prst="rect">
            <a:avLst/>
          </a:prstGeom>
        </p:spPr>
        <p:txBody>
          <a:bodyPr wrap="square">
            <a:spAutoFit/>
          </a:bodyPr>
          <a:lstStyle/>
          <a:p>
            <a:r>
              <a:rPr lang="en-US" sz="2800" dirty="0">
                <a:solidFill>
                  <a:srgbClr val="000000"/>
                </a:solidFill>
              </a:rPr>
              <a:t>Psalm 83, written by Asaph. </a:t>
            </a:r>
            <a:br>
              <a:rPr lang="en-US" sz="2800" dirty="0">
                <a:solidFill>
                  <a:srgbClr val="000000"/>
                </a:solidFill>
              </a:rPr>
            </a:br>
            <a:r>
              <a:rPr lang="en-US" sz="2800" dirty="0">
                <a:solidFill>
                  <a:srgbClr val="000000"/>
                </a:solidFill>
              </a:rPr>
              <a:t>This prophecy is also called the attack by ten powers forming a confederation. Many scholars say that this prophecy has </a:t>
            </a:r>
            <a:r>
              <a:rPr lang="en-US" sz="2800" u="sng" dirty="0">
                <a:solidFill>
                  <a:srgbClr val="000000"/>
                </a:solidFill>
              </a:rPr>
              <a:t>been fulfilled</a:t>
            </a:r>
            <a:r>
              <a:rPr lang="en-US" sz="2800" dirty="0">
                <a:solidFill>
                  <a:srgbClr val="000000"/>
                </a:solidFill>
              </a:rPr>
              <a:t> in the last 72 years after the wars against Israel since its founding in 1948 by neighboring Arab countries, in which Israel has successfully defeated them. The chart gives an idea which countries </a:t>
            </a:r>
            <a:r>
              <a:rPr lang="en-US" sz="2800">
                <a:solidFill>
                  <a:srgbClr val="000000"/>
                </a:solidFill>
              </a:rPr>
              <a:t>were involved.</a:t>
            </a:r>
            <a:endParaRPr lang="en-US" sz="2800" dirty="0"/>
          </a:p>
        </p:txBody>
      </p:sp>
      <p:sp>
        <p:nvSpPr>
          <p:cNvPr id="5" name="Rectangle 4">
            <a:extLst>
              <a:ext uri="{FF2B5EF4-FFF2-40B4-BE49-F238E27FC236}">
                <a16:creationId xmlns:a16="http://schemas.microsoft.com/office/drawing/2014/main" id="{4957AA7D-02A9-468F-AD66-FA67311DE95A}"/>
              </a:ext>
            </a:extLst>
          </p:cNvPr>
          <p:cNvSpPr/>
          <p:nvPr/>
        </p:nvSpPr>
        <p:spPr>
          <a:xfrm>
            <a:off x="6177064" y="5055140"/>
            <a:ext cx="5793229" cy="1384995"/>
          </a:xfrm>
          <a:prstGeom prst="rect">
            <a:avLst/>
          </a:prstGeom>
        </p:spPr>
        <p:txBody>
          <a:bodyPr wrap="square">
            <a:spAutoFit/>
          </a:bodyPr>
          <a:lstStyle/>
          <a:p>
            <a:r>
              <a:rPr lang="en-US" sz="2800" dirty="0">
                <a:solidFill>
                  <a:srgbClr val="000000"/>
                </a:solidFill>
              </a:rPr>
              <a:t>Gog and Magog are mentioned in Ezekiel and </a:t>
            </a:r>
            <a:r>
              <a:rPr lang="en-US" sz="2800">
                <a:solidFill>
                  <a:srgbClr val="000000"/>
                </a:solidFill>
              </a:rPr>
              <a:t>in Revelation. </a:t>
            </a:r>
            <a:r>
              <a:rPr lang="en-US" sz="2800" dirty="0">
                <a:solidFill>
                  <a:srgbClr val="000000"/>
                </a:solidFill>
              </a:rPr>
              <a:t>However, it is about different wars.</a:t>
            </a:r>
            <a:endParaRPr lang="en-US" sz="2800" dirty="0"/>
          </a:p>
        </p:txBody>
      </p:sp>
      <p:pic>
        <p:nvPicPr>
          <p:cNvPr id="7" name="Picture 6" descr="A screenshot of a cell phone&#10;&#10;Description automatically generated">
            <a:extLst>
              <a:ext uri="{FF2B5EF4-FFF2-40B4-BE49-F238E27FC236}">
                <a16:creationId xmlns:a16="http://schemas.microsoft.com/office/drawing/2014/main" id="{6C811A11-D72F-45D9-AB6E-1743B978A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7064" y="149765"/>
            <a:ext cx="5943600" cy="4905375"/>
          </a:xfrm>
          <a:prstGeom prst="rect">
            <a:avLst/>
          </a:prstGeom>
        </p:spPr>
      </p:pic>
    </p:spTree>
    <p:extLst>
      <p:ext uri="{BB962C8B-B14F-4D97-AF65-F5344CB8AC3E}">
        <p14:creationId xmlns:p14="http://schemas.microsoft.com/office/powerpoint/2010/main" val="265920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water&#10;&#10;Description automatically generated">
            <a:extLst>
              <a:ext uri="{FF2B5EF4-FFF2-40B4-BE49-F238E27FC236}">
                <a16:creationId xmlns:a16="http://schemas.microsoft.com/office/drawing/2014/main" id="{719076A9-FE6C-4B94-87F1-4405164C0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9458" y="339179"/>
            <a:ext cx="2619375" cy="1743075"/>
          </a:xfrm>
          <a:prstGeom prst="rect">
            <a:avLst/>
          </a:prstGeom>
        </p:spPr>
      </p:pic>
      <p:sp>
        <p:nvSpPr>
          <p:cNvPr id="6" name="Rectangle 5">
            <a:extLst>
              <a:ext uri="{FF2B5EF4-FFF2-40B4-BE49-F238E27FC236}">
                <a16:creationId xmlns:a16="http://schemas.microsoft.com/office/drawing/2014/main" id="{7EB76910-9DF6-4698-8BEF-A903B6645205}"/>
              </a:ext>
            </a:extLst>
          </p:cNvPr>
          <p:cNvSpPr/>
          <p:nvPr/>
        </p:nvSpPr>
        <p:spPr>
          <a:xfrm>
            <a:off x="348931" y="862399"/>
            <a:ext cx="11135656" cy="5693866"/>
          </a:xfrm>
          <a:prstGeom prst="rect">
            <a:avLst/>
          </a:prstGeom>
          <a:solidFill>
            <a:schemeClr val="bg1"/>
          </a:solidFill>
        </p:spPr>
        <p:txBody>
          <a:bodyPr wrap="square">
            <a:spAutoFit/>
          </a:bodyPr>
          <a:lstStyle/>
          <a:p>
            <a:r>
              <a:rPr lang="en-US" sz="2800" baseline="30000" dirty="0">
                <a:solidFill>
                  <a:srgbClr val="616161"/>
                </a:solidFill>
              </a:rPr>
              <a:t>13</a:t>
            </a:r>
            <a:r>
              <a:rPr lang="en-US" sz="2800" dirty="0">
                <a:solidFill>
                  <a:srgbClr val="616161"/>
                </a:solidFill>
              </a:rPr>
              <a:t>Brothers and sisters, we do not want you to be uninformed about those who sleep in death, so that you do not grieve like the rest of mankind, who have no hope. </a:t>
            </a:r>
            <a:r>
              <a:rPr lang="en-US" sz="2800" baseline="30000" dirty="0">
                <a:solidFill>
                  <a:srgbClr val="616161"/>
                </a:solidFill>
              </a:rPr>
              <a:t>14</a:t>
            </a:r>
            <a:r>
              <a:rPr lang="en-US" sz="2800" dirty="0">
                <a:solidFill>
                  <a:srgbClr val="616161"/>
                </a:solidFill>
              </a:rPr>
              <a:t>For we believe that Jesus died and rose again, and so we believe that God will bring with Jesus those who have fallen asleep in him. </a:t>
            </a:r>
            <a:r>
              <a:rPr lang="en-US" sz="2800" baseline="30000" dirty="0">
                <a:solidFill>
                  <a:srgbClr val="616161"/>
                </a:solidFill>
              </a:rPr>
              <a:t>15</a:t>
            </a:r>
            <a:r>
              <a:rPr lang="en-US" sz="2800" dirty="0">
                <a:solidFill>
                  <a:srgbClr val="616161"/>
                </a:solidFill>
              </a:rPr>
              <a:t>According to the Lord’s word, we tell you that we who are still alive, who are left until the coming of the Lord, will certainly not precede those who have fallen asleep. </a:t>
            </a:r>
            <a:r>
              <a:rPr lang="en-US" sz="2800" baseline="30000" dirty="0">
                <a:solidFill>
                  <a:srgbClr val="616161"/>
                </a:solidFill>
              </a:rPr>
              <a:t>16</a:t>
            </a:r>
            <a:r>
              <a:rPr lang="en-US" sz="2800" dirty="0">
                <a:solidFill>
                  <a:srgbClr val="616161"/>
                </a:solidFill>
              </a:rPr>
              <a:t>For the Lord himself will come down from heaven, with a loud command, with the voice of the archangel and with the trumpet call of God, and the dead in Christ will rise first. </a:t>
            </a:r>
            <a:r>
              <a:rPr lang="en-US" sz="2800" baseline="30000" dirty="0">
                <a:solidFill>
                  <a:srgbClr val="616161"/>
                </a:solidFill>
              </a:rPr>
              <a:t>17</a:t>
            </a:r>
            <a:r>
              <a:rPr lang="en-US" sz="2800" dirty="0">
                <a:solidFill>
                  <a:srgbClr val="616161"/>
                </a:solidFill>
              </a:rPr>
              <a:t>After that, we who are still alive and are left will </a:t>
            </a:r>
            <a:r>
              <a:rPr lang="en-US" sz="2800" i="1" dirty="0">
                <a:solidFill>
                  <a:srgbClr val="616161"/>
                </a:solidFill>
              </a:rPr>
              <a:t>be caught up </a:t>
            </a:r>
            <a:r>
              <a:rPr lang="en-US" sz="2800" dirty="0">
                <a:solidFill>
                  <a:srgbClr val="616161"/>
                </a:solidFill>
              </a:rPr>
              <a:t>together with them in the clouds to meet the Lord in the air. And so we will be with the Lord forever. </a:t>
            </a:r>
            <a:r>
              <a:rPr lang="en-US" sz="2800" baseline="30000" dirty="0">
                <a:solidFill>
                  <a:srgbClr val="616161"/>
                </a:solidFill>
              </a:rPr>
              <a:t>18</a:t>
            </a:r>
            <a:r>
              <a:rPr lang="en-US" sz="2800" dirty="0">
                <a:solidFill>
                  <a:srgbClr val="616161"/>
                </a:solidFill>
              </a:rPr>
              <a:t>Therefore encourage one another with these words </a:t>
            </a:r>
            <a:br>
              <a:rPr lang="en-US" sz="2800" dirty="0">
                <a:solidFill>
                  <a:srgbClr val="616161"/>
                </a:solidFill>
              </a:rPr>
            </a:br>
            <a:r>
              <a:rPr lang="en-US" sz="2800" dirty="0">
                <a:solidFill>
                  <a:srgbClr val="616161"/>
                </a:solidFill>
              </a:rPr>
              <a:t>(1 Thessalonians 4:13-18 NIV).</a:t>
            </a:r>
            <a:endParaRPr lang="en-US" sz="2800" dirty="0"/>
          </a:p>
        </p:txBody>
      </p:sp>
      <p:sp>
        <p:nvSpPr>
          <p:cNvPr id="7" name="Rectangle 6">
            <a:extLst>
              <a:ext uri="{FF2B5EF4-FFF2-40B4-BE49-F238E27FC236}">
                <a16:creationId xmlns:a16="http://schemas.microsoft.com/office/drawing/2014/main" id="{1B430B1E-6F14-413E-A7C5-B76E33C6B69D}"/>
              </a:ext>
            </a:extLst>
          </p:cNvPr>
          <p:cNvSpPr/>
          <p:nvPr/>
        </p:nvSpPr>
        <p:spPr>
          <a:xfrm>
            <a:off x="372861" y="789844"/>
            <a:ext cx="11319328" cy="3816429"/>
          </a:xfrm>
          <a:prstGeom prst="rect">
            <a:avLst/>
          </a:prstGeom>
        </p:spPr>
        <p:txBody>
          <a:bodyPr wrap="square">
            <a:spAutoFit/>
          </a:bodyPr>
          <a:lstStyle/>
          <a:p>
            <a:r>
              <a:rPr lang="en-US" sz="2800" dirty="0">
                <a:solidFill>
                  <a:srgbClr val="000000"/>
                </a:solidFill>
              </a:rPr>
              <a:t>At the rapture Jesus will suddenly come (Isaiah 26:19) in the</a:t>
            </a:r>
            <a:br>
              <a:rPr lang="en-US" sz="2800" dirty="0">
                <a:solidFill>
                  <a:srgbClr val="000000"/>
                </a:solidFill>
              </a:rPr>
            </a:br>
            <a:r>
              <a:rPr lang="en-US" sz="2800" dirty="0">
                <a:solidFill>
                  <a:srgbClr val="000000"/>
                </a:solidFill>
              </a:rPr>
              <a:t>air (in the clouds) and will not set foot on the earth. All </a:t>
            </a:r>
            <a:br>
              <a:rPr lang="en-US" sz="2800" dirty="0">
                <a:solidFill>
                  <a:srgbClr val="000000"/>
                </a:solidFill>
              </a:rPr>
            </a:br>
            <a:r>
              <a:rPr lang="en-US" sz="2800" dirty="0">
                <a:solidFill>
                  <a:srgbClr val="000000"/>
                </a:solidFill>
              </a:rPr>
              <a:t>believers, both dead and alive, will receive their resurrection</a:t>
            </a:r>
            <a:br>
              <a:rPr lang="en-US" sz="2800" dirty="0">
                <a:solidFill>
                  <a:srgbClr val="000000"/>
                </a:solidFill>
              </a:rPr>
            </a:br>
            <a:r>
              <a:rPr lang="en-US" sz="2800" dirty="0">
                <a:solidFill>
                  <a:srgbClr val="000000"/>
                </a:solidFill>
              </a:rPr>
              <a:t>bodies and meet the Lord in the air (</a:t>
            </a:r>
            <a:r>
              <a:rPr lang="en-US" sz="2800" dirty="0"/>
              <a:t>1 Corinthians 15:51-54, </a:t>
            </a:r>
            <a:r>
              <a:rPr lang="en-US" sz="2800" dirty="0">
                <a:solidFill>
                  <a:srgbClr val="000000"/>
                </a:solidFill>
              </a:rPr>
              <a:t>1 Thess. 4:13-18, 2 Thess. 2:3*). Jesus promised to prepare a place in heaven and come back to gather His church to come to the place where He is (John 14:1-3). </a:t>
            </a:r>
            <a:r>
              <a:rPr lang="en-US" sz="2800" dirty="0"/>
              <a:t>On the other hand, at the second coming Jesus will set foot on the earth (Zech. 14:4) seven years later, after the tribulation.</a:t>
            </a:r>
            <a:br>
              <a:rPr lang="en-US" sz="2800" dirty="0"/>
            </a:br>
            <a:r>
              <a:rPr lang="en-US" dirty="0"/>
              <a:t>* In the original text the word ‘</a:t>
            </a:r>
            <a:r>
              <a:rPr lang="en-US" dirty="0" err="1"/>
              <a:t>apostasia</a:t>
            </a:r>
            <a:r>
              <a:rPr lang="en-US" dirty="0"/>
              <a:t>’ is used, which is rapture, NOT falling away.</a:t>
            </a:r>
          </a:p>
        </p:txBody>
      </p:sp>
      <p:sp>
        <p:nvSpPr>
          <p:cNvPr id="8" name="Rectangle 7">
            <a:extLst>
              <a:ext uri="{FF2B5EF4-FFF2-40B4-BE49-F238E27FC236}">
                <a16:creationId xmlns:a16="http://schemas.microsoft.com/office/drawing/2014/main" id="{F2CC16CA-2052-479A-B81B-0133F0B462C5}"/>
              </a:ext>
            </a:extLst>
          </p:cNvPr>
          <p:cNvSpPr/>
          <p:nvPr/>
        </p:nvSpPr>
        <p:spPr>
          <a:xfrm>
            <a:off x="320084" y="4483440"/>
            <a:ext cx="10954425" cy="2246769"/>
          </a:xfrm>
          <a:prstGeom prst="rect">
            <a:avLst/>
          </a:prstGeom>
        </p:spPr>
        <p:txBody>
          <a:bodyPr wrap="square">
            <a:spAutoFit/>
          </a:bodyPr>
          <a:lstStyle/>
          <a:p>
            <a:r>
              <a:rPr lang="en-US" sz="2800" dirty="0">
                <a:solidFill>
                  <a:srgbClr val="000000"/>
                </a:solidFill>
              </a:rPr>
              <a:t>In Daniel 9:20-27 we see that the prophecy of the seventieth-seven period of the tribulation has to do with Israel and God's wrath. Why should the church be present on earth during that period? That would be inconsistent with God's promise "For God did not appoint us to suffer wrath but to receive salvation through our Lord Jesus Christ (1 Thess. 5:9)". </a:t>
            </a:r>
            <a:endParaRPr lang="en-US" sz="2800" dirty="0"/>
          </a:p>
        </p:txBody>
      </p:sp>
      <p:grpSp>
        <p:nvGrpSpPr>
          <p:cNvPr id="10" name="Group 9">
            <a:extLst>
              <a:ext uri="{FF2B5EF4-FFF2-40B4-BE49-F238E27FC236}">
                <a16:creationId xmlns:a16="http://schemas.microsoft.com/office/drawing/2014/main" id="{5DB55C9F-0D3C-48C3-9788-07D3ACF5AC7D}"/>
              </a:ext>
            </a:extLst>
          </p:cNvPr>
          <p:cNvGrpSpPr/>
          <p:nvPr/>
        </p:nvGrpSpPr>
        <p:grpSpPr>
          <a:xfrm>
            <a:off x="348931" y="227924"/>
            <a:ext cx="6926978" cy="523220"/>
            <a:chOff x="348931" y="227924"/>
            <a:chExt cx="6926978" cy="523220"/>
          </a:xfrm>
        </p:grpSpPr>
        <p:sp>
          <p:nvSpPr>
            <p:cNvPr id="4" name="Rectangle 3">
              <a:extLst>
                <a:ext uri="{FF2B5EF4-FFF2-40B4-BE49-F238E27FC236}">
                  <a16:creationId xmlns:a16="http://schemas.microsoft.com/office/drawing/2014/main" id="{BCB7A1DA-0D2E-47DC-96E4-6625427C5A83}"/>
                </a:ext>
              </a:extLst>
            </p:cNvPr>
            <p:cNvSpPr/>
            <p:nvPr/>
          </p:nvSpPr>
          <p:spPr>
            <a:xfrm>
              <a:off x="348931" y="227924"/>
              <a:ext cx="6638549" cy="523220"/>
            </a:xfrm>
            <a:prstGeom prst="rect">
              <a:avLst/>
            </a:prstGeom>
          </p:spPr>
          <p:txBody>
            <a:bodyPr wrap="none">
              <a:spAutoFit/>
            </a:bodyPr>
            <a:lstStyle/>
            <a:p>
              <a:r>
                <a:rPr lang="en-US" sz="2800" b="1" dirty="0">
                  <a:solidFill>
                    <a:srgbClr val="FF0000"/>
                  </a:solidFill>
                </a:rPr>
                <a:t>The rapture, Jesus appearing for the church</a:t>
              </a:r>
            </a:p>
          </p:txBody>
        </p:sp>
        <p:sp>
          <p:nvSpPr>
            <p:cNvPr id="9" name="Arrow: Up 8">
              <a:extLst>
                <a:ext uri="{FF2B5EF4-FFF2-40B4-BE49-F238E27FC236}">
                  <a16:creationId xmlns:a16="http://schemas.microsoft.com/office/drawing/2014/main" id="{DB895CE4-9B2B-4ACC-BEA2-7F0853E78AF6}"/>
                </a:ext>
              </a:extLst>
            </p:cNvPr>
            <p:cNvSpPr/>
            <p:nvPr/>
          </p:nvSpPr>
          <p:spPr>
            <a:xfrm>
              <a:off x="6987480" y="339179"/>
              <a:ext cx="288429" cy="36933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01045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7857A0-3DB9-49B9-A377-DE3B478DA1B8}"/>
              </a:ext>
            </a:extLst>
          </p:cNvPr>
          <p:cNvSpPr/>
          <p:nvPr/>
        </p:nvSpPr>
        <p:spPr>
          <a:xfrm>
            <a:off x="508576" y="443469"/>
            <a:ext cx="7139968" cy="523220"/>
          </a:xfrm>
          <a:prstGeom prst="rect">
            <a:avLst/>
          </a:prstGeom>
        </p:spPr>
        <p:txBody>
          <a:bodyPr wrap="none">
            <a:spAutoFit/>
          </a:bodyPr>
          <a:lstStyle/>
          <a:p>
            <a:r>
              <a:rPr lang="en-US" sz="2800" b="1" dirty="0">
                <a:solidFill>
                  <a:srgbClr val="FF0000"/>
                </a:solidFill>
              </a:rPr>
              <a:t>Judgment Seat of Christ, also called BEMA seat</a:t>
            </a:r>
          </a:p>
        </p:txBody>
      </p:sp>
      <p:sp>
        <p:nvSpPr>
          <p:cNvPr id="6" name="Rectangle 5">
            <a:extLst>
              <a:ext uri="{FF2B5EF4-FFF2-40B4-BE49-F238E27FC236}">
                <a16:creationId xmlns:a16="http://schemas.microsoft.com/office/drawing/2014/main" id="{1E19AB19-397C-49F3-B05F-7E83B1A5EDD2}"/>
              </a:ext>
            </a:extLst>
          </p:cNvPr>
          <p:cNvSpPr/>
          <p:nvPr/>
        </p:nvSpPr>
        <p:spPr>
          <a:xfrm>
            <a:off x="508576" y="1113821"/>
            <a:ext cx="10661932" cy="954107"/>
          </a:xfrm>
          <a:prstGeom prst="rect">
            <a:avLst/>
          </a:prstGeom>
        </p:spPr>
        <p:txBody>
          <a:bodyPr wrap="square">
            <a:spAutoFit/>
          </a:bodyPr>
          <a:lstStyle/>
          <a:p>
            <a:r>
              <a:rPr lang="en-US" sz="2800" dirty="0">
                <a:solidFill>
                  <a:srgbClr val="000000"/>
                </a:solidFill>
              </a:rPr>
              <a:t>For we will all stand before God’s judgment seat. . . . So then, each of us will give an account of himself to God (</a:t>
            </a:r>
            <a:r>
              <a:rPr lang="en-US" sz="2800" dirty="0"/>
              <a:t>Rom. 14:10–12 </a:t>
            </a:r>
            <a:r>
              <a:rPr lang="en-US" sz="2800" dirty="0">
                <a:solidFill>
                  <a:srgbClr val="000000"/>
                </a:solidFill>
              </a:rPr>
              <a:t>ESV).</a:t>
            </a:r>
            <a:endParaRPr lang="en-US" sz="2800" dirty="0"/>
          </a:p>
        </p:txBody>
      </p:sp>
      <p:sp>
        <p:nvSpPr>
          <p:cNvPr id="7" name="Rectangle 6">
            <a:extLst>
              <a:ext uri="{FF2B5EF4-FFF2-40B4-BE49-F238E27FC236}">
                <a16:creationId xmlns:a16="http://schemas.microsoft.com/office/drawing/2014/main" id="{84F8BB35-44F2-4CB6-A566-B9715091A170}"/>
              </a:ext>
            </a:extLst>
          </p:cNvPr>
          <p:cNvSpPr/>
          <p:nvPr/>
        </p:nvSpPr>
        <p:spPr>
          <a:xfrm>
            <a:off x="508576" y="2207053"/>
            <a:ext cx="10348894" cy="1384995"/>
          </a:xfrm>
          <a:prstGeom prst="rect">
            <a:avLst/>
          </a:prstGeom>
        </p:spPr>
        <p:txBody>
          <a:bodyPr wrap="square">
            <a:spAutoFit/>
          </a:bodyPr>
          <a:lstStyle/>
          <a:p>
            <a:r>
              <a:rPr lang="en-US" sz="2800" dirty="0">
                <a:solidFill>
                  <a:srgbClr val="000000"/>
                </a:solidFill>
              </a:rPr>
              <a:t>We must all appear before the judgment seat of Christ, so that each of us may receive what is due us for the things done while in the body, whether good or bad (2 Cor. 5:10).</a:t>
            </a:r>
            <a:endParaRPr lang="en-US" sz="2800" dirty="0"/>
          </a:p>
        </p:txBody>
      </p:sp>
      <p:sp>
        <p:nvSpPr>
          <p:cNvPr id="8" name="Rectangle 7">
            <a:extLst>
              <a:ext uri="{FF2B5EF4-FFF2-40B4-BE49-F238E27FC236}">
                <a16:creationId xmlns:a16="http://schemas.microsoft.com/office/drawing/2014/main" id="{63113236-4858-4A6F-8B5B-F20A301FB0D1}"/>
              </a:ext>
            </a:extLst>
          </p:cNvPr>
          <p:cNvSpPr/>
          <p:nvPr/>
        </p:nvSpPr>
        <p:spPr>
          <a:xfrm>
            <a:off x="508575" y="3791119"/>
            <a:ext cx="10810213" cy="1384995"/>
          </a:xfrm>
          <a:prstGeom prst="rect">
            <a:avLst/>
          </a:prstGeom>
        </p:spPr>
        <p:txBody>
          <a:bodyPr wrap="square">
            <a:spAutoFit/>
          </a:bodyPr>
          <a:lstStyle/>
          <a:p>
            <a:r>
              <a:rPr lang="en-US" sz="2800" dirty="0">
                <a:solidFill>
                  <a:srgbClr val="000000"/>
                </a:solidFill>
              </a:rPr>
              <a:t>The Bible speaks of believers receiving crowns (no punishment) as rewards for different things based on how faithfully they served Christ </a:t>
            </a:r>
            <a:br>
              <a:rPr lang="en-US" sz="2800" dirty="0">
                <a:solidFill>
                  <a:srgbClr val="000000"/>
                </a:solidFill>
              </a:rPr>
            </a:br>
            <a:r>
              <a:rPr lang="en-US" sz="2800" dirty="0">
                <a:solidFill>
                  <a:srgbClr val="000000"/>
                </a:solidFill>
              </a:rPr>
              <a:t>(1 Corinthians 9:4-27; 2 Timothy 2:5)</a:t>
            </a:r>
            <a:endParaRPr lang="en-US" sz="2800" dirty="0"/>
          </a:p>
        </p:txBody>
      </p:sp>
      <p:sp>
        <p:nvSpPr>
          <p:cNvPr id="9" name="Rectangle 8">
            <a:extLst>
              <a:ext uri="{FF2B5EF4-FFF2-40B4-BE49-F238E27FC236}">
                <a16:creationId xmlns:a16="http://schemas.microsoft.com/office/drawing/2014/main" id="{0E2DF0FB-5878-4467-9DA3-4D701516E9D8}"/>
              </a:ext>
            </a:extLst>
          </p:cNvPr>
          <p:cNvSpPr/>
          <p:nvPr/>
        </p:nvSpPr>
        <p:spPr>
          <a:xfrm>
            <a:off x="508574" y="5282514"/>
            <a:ext cx="10810213" cy="1384995"/>
          </a:xfrm>
          <a:prstGeom prst="rect">
            <a:avLst/>
          </a:prstGeom>
        </p:spPr>
        <p:txBody>
          <a:bodyPr wrap="square">
            <a:spAutoFit/>
          </a:bodyPr>
          <a:lstStyle/>
          <a:p>
            <a:r>
              <a:rPr lang="en-US" sz="2800" dirty="0">
                <a:solidFill>
                  <a:srgbClr val="000000"/>
                </a:solidFill>
              </a:rPr>
              <a:t>Blessed is the man who perseveres under trial, because when he has stood the test, he will receive the crown of life that God has promised to those who love him (James 1:12).</a:t>
            </a:r>
            <a:endParaRPr lang="en-US" sz="2800" dirty="0"/>
          </a:p>
        </p:txBody>
      </p:sp>
    </p:spTree>
    <p:extLst>
      <p:ext uri="{BB962C8B-B14F-4D97-AF65-F5344CB8AC3E}">
        <p14:creationId xmlns:p14="http://schemas.microsoft.com/office/powerpoint/2010/main" val="197424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F4192756-0447-490A-B707-1A59D99FA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790" y="625132"/>
            <a:ext cx="10855569" cy="6106258"/>
          </a:xfrm>
          <a:prstGeom prst="rect">
            <a:avLst/>
          </a:prstGeom>
        </p:spPr>
      </p:pic>
      <p:sp>
        <p:nvSpPr>
          <p:cNvPr id="6" name="TextBox 5">
            <a:extLst>
              <a:ext uri="{FF2B5EF4-FFF2-40B4-BE49-F238E27FC236}">
                <a16:creationId xmlns:a16="http://schemas.microsoft.com/office/drawing/2014/main" id="{B1E365F2-A7D0-4775-88FA-D48A32244921}"/>
              </a:ext>
            </a:extLst>
          </p:cNvPr>
          <p:cNvSpPr txBox="1"/>
          <p:nvPr/>
        </p:nvSpPr>
        <p:spPr>
          <a:xfrm>
            <a:off x="687429" y="126610"/>
            <a:ext cx="6323719" cy="461665"/>
          </a:xfrm>
          <a:prstGeom prst="rect">
            <a:avLst/>
          </a:prstGeom>
          <a:noFill/>
        </p:spPr>
        <p:txBody>
          <a:bodyPr wrap="none" rtlCol="0">
            <a:spAutoFit/>
          </a:bodyPr>
          <a:lstStyle/>
          <a:p>
            <a:r>
              <a:rPr lang="en-US" sz="2400" b="1" dirty="0">
                <a:solidFill>
                  <a:srgbClr val="FF0000"/>
                </a:solidFill>
              </a:rPr>
              <a:t>God’s wrath according to the book of Revelation</a:t>
            </a:r>
          </a:p>
        </p:txBody>
      </p:sp>
    </p:spTree>
    <p:extLst>
      <p:ext uri="{BB962C8B-B14F-4D97-AF65-F5344CB8AC3E}">
        <p14:creationId xmlns:p14="http://schemas.microsoft.com/office/powerpoint/2010/main" val="3241676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6D0369-16B6-4FBD-96A4-6EAC7D9B5801}"/>
              </a:ext>
            </a:extLst>
          </p:cNvPr>
          <p:cNvSpPr/>
          <p:nvPr/>
        </p:nvSpPr>
        <p:spPr>
          <a:xfrm>
            <a:off x="425124" y="168187"/>
            <a:ext cx="4242187" cy="523220"/>
          </a:xfrm>
          <a:prstGeom prst="rect">
            <a:avLst/>
          </a:prstGeom>
        </p:spPr>
        <p:txBody>
          <a:bodyPr wrap="none">
            <a:spAutoFit/>
          </a:bodyPr>
          <a:lstStyle/>
          <a:p>
            <a:r>
              <a:rPr lang="en-US" sz="2800" b="1" dirty="0">
                <a:solidFill>
                  <a:srgbClr val="FF0000"/>
                </a:solidFill>
              </a:rPr>
              <a:t>Wedding Feast of the Lamb</a:t>
            </a:r>
          </a:p>
        </p:txBody>
      </p:sp>
      <p:sp>
        <p:nvSpPr>
          <p:cNvPr id="6" name="Rectangle 5">
            <a:extLst>
              <a:ext uri="{FF2B5EF4-FFF2-40B4-BE49-F238E27FC236}">
                <a16:creationId xmlns:a16="http://schemas.microsoft.com/office/drawing/2014/main" id="{BDC1BDB8-C628-4173-A297-25AAD6F3CE32}"/>
              </a:ext>
            </a:extLst>
          </p:cNvPr>
          <p:cNvSpPr/>
          <p:nvPr/>
        </p:nvSpPr>
        <p:spPr>
          <a:xfrm>
            <a:off x="425124" y="764024"/>
            <a:ext cx="11482396" cy="5632311"/>
          </a:xfrm>
          <a:prstGeom prst="rect">
            <a:avLst/>
          </a:prstGeom>
        </p:spPr>
        <p:txBody>
          <a:bodyPr wrap="square">
            <a:spAutoFit/>
          </a:bodyPr>
          <a:lstStyle/>
          <a:p>
            <a:r>
              <a:rPr lang="en-US" sz="2400" dirty="0">
                <a:solidFill>
                  <a:srgbClr val="000000"/>
                </a:solidFill>
              </a:rPr>
              <a:t>The marriage feast of the Lamb (Isaiah 26:20) takes place in heaven between the rapture and the second coming (during the tribulation on earth). </a:t>
            </a:r>
          </a:p>
          <a:p>
            <a:endParaRPr lang="en-US" sz="2400" dirty="0">
              <a:solidFill>
                <a:srgbClr val="000000"/>
              </a:solidFill>
            </a:endParaRPr>
          </a:p>
          <a:p>
            <a:r>
              <a:rPr lang="en-US" sz="2400" dirty="0">
                <a:solidFill>
                  <a:srgbClr val="000000"/>
                </a:solidFill>
              </a:rPr>
              <a:t>Partaking in the wedding feast will be not only the Church as the Bride of Christ, but others as well. The “others” include the Old Testament saints—they will not have been resurrected yet </a:t>
            </a:r>
            <a:r>
              <a:rPr lang="nl-NL" sz="2400" dirty="0"/>
              <a:t>(</a:t>
            </a:r>
            <a:r>
              <a:rPr lang="en-US" sz="2400" dirty="0"/>
              <a:t>Ezekiel </a:t>
            </a:r>
            <a:r>
              <a:rPr lang="nl-NL" sz="2400" dirty="0"/>
              <a:t>37:13-14, Daniel 12:1-2)</a:t>
            </a:r>
            <a:r>
              <a:rPr lang="en-US" sz="2400" dirty="0">
                <a:solidFill>
                  <a:srgbClr val="000000"/>
                </a:solidFill>
              </a:rPr>
              <a:t>, but their souls/spirits will be in heaven. </a:t>
            </a:r>
          </a:p>
          <a:p>
            <a:endParaRPr lang="en-US" sz="2400" dirty="0">
              <a:solidFill>
                <a:srgbClr val="000000"/>
              </a:solidFill>
            </a:endParaRPr>
          </a:p>
          <a:p>
            <a:r>
              <a:rPr lang="en-US" sz="2400" dirty="0">
                <a:solidFill>
                  <a:srgbClr val="000000"/>
                </a:solidFill>
              </a:rPr>
              <a:t>The supper of the wedding may take place on earth or in heaven (not sure). As the angel told John to write, “Blessed are those who are invited to the marriage supper of the Lamb” (Revelation 19:9). The marriage supper of the Lamb is a glorious celebration for all who are in Christ! The supper will be held as soon as also those who came to Christ in the tribulation are invited and counted in.</a:t>
            </a:r>
          </a:p>
          <a:p>
            <a:endParaRPr lang="en-US" sz="2400" dirty="0">
              <a:solidFill>
                <a:srgbClr val="000000"/>
              </a:solidFill>
            </a:endParaRPr>
          </a:p>
          <a:p>
            <a:r>
              <a:rPr lang="en-US" sz="2400" dirty="0">
                <a:solidFill>
                  <a:srgbClr val="000000"/>
                </a:solidFill>
              </a:rPr>
              <a:t>After the wedding feast the bride is no longer called the Bride. She is called the “wife of the Lamb” (Revelation 21:9).</a:t>
            </a:r>
            <a:endParaRPr lang="en-US" sz="2400" dirty="0"/>
          </a:p>
        </p:txBody>
      </p:sp>
    </p:spTree>
    <p:extLst>
      <p:ext uri="{BB962C8B-B14F-4D97-AF65-F5344CB8AC3E}">
        <p14:creationId xmlns:p14="http://schemas.microsoft.com/office/powerpoint/2010/main" val="135682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82CEB3-FC87-47C7-BAAD-64CC98C1D991}"/>
              </a:ext>
            </a:extLst>
          </p:cNvPr>
          <p:cNvSpPr/>
          <p:nvPr/>
        </p:nvSpPr>
        <p:spPr>
          <a:xfrm>
            <a:off x="288415" y="190976"/>
            <a:ext cx="9512669" cy="523220"/>
          </a:xfrm>
          <a:prstGeom prst="rect">
            <a:avLst/>
          </a:prstGeom>
        </p:spPr>
        <p:txBody>
          <a:bodyPr wrap="none">
            <a:spAutoFit/>
          </a:bodyPr>
          <a:lstStyle/>
          <a:p>
            <a:r>
              <a:rPr lang="en-US" sz="2800" b="1" dirty="0">
                <a:solidFill>
                  <a:srgbClr val="FF0000"/>
                </a:solidFill>
              </a:rPr>
              <a:t>Second coming/advent of Christ (in position 2 with the church)</a:t>
            </a:r>
          </a:p>
        </p:txBody>
      </p:sp>
      <p:sp>
        <p:nvSpPr>
          <p:cNvPr id="6" name="Rectangle 5">
            <a:extLst>
              <a:ext uri="{FF2B5EF4-FFF2-40B4-BE49-F238E27FC236}">
                <a16:creationId xmlns:a16="http://schemas.microsoft.com/office/drawing/2014/main" id="{D53E06D5-6786-48DF-8C91-C9F17A466E67}"/>
              </a:ext>
            </a:extLst>
          </p:cNvPr>
          <p:cNvSpPr/>
          <p:nvPr/>
        </p:nvSpPr>
        <p:spPr>
          <a:xfrm>
            <a:off x="288415" y="769462"/>
            <a:ext cx="11727574" cy="954107"/>
          </a:xfrm>
          <a:prstGeom prst="rect">
            <a:avLst/>
          </a:prstGeom>
        </p:spPr>
        <p:txBody>
          <a:bodyPr wrap="square">
            <a:spAutoFit/>
          </a:bodyPr>
          <a:lstStyle/>
          <a:p>
            <a:r>
              <a:rPr lang="en-US" sz="2800" dirty="0">
                <a:solidFill>
                  <a:srgbClr val="000000"/>
                </a:solidFill>
              </a:rPr>
              <a:t>The second coming/advent of Jesus Christ is the hope of believers that God is in control of all things and is faithful to the promises and prophecies in His Word.</a:t>
            </a:r>
            <a:endParaRPr lang="en-US" sz="2800" dirty="0"/>
          </a:p>
        </p:txBody>
      </p:sp>
      <p:sp>
        <p:nvSpPr>
          <p:cNvPr id="7" name="Rectangle 6">
            <a:extLst>
              <a:ext uri="{FF2B5EF4-FFF2-40B4-BE49-F238E27FC236}">
                <a16:creationId xmlns:a16="http://schemas.microsoft.com/office/drawing/2014/main" id="{5D84D251-34C1-44D7-845C-CDB92A037675}"/>
              </a:ext>
            </a:extLst>
          </p:cNvPr>
          <p:cNvSpPr/>
          <p:nvPr/>
        </p:nvSpPr>
        <p:spPr>
          <a:xfrm>
            <a:off x="395476" y="1736448"/>
            <a:ext cx="2787623" cy="523220"/>
          </a:xfrm>
          <a:prstGeom prst="rect">
            <a:avLst/>
          </a:prstGeom>
        </p:spPr>
        <p:txBody>
          <a:bodyPr wrap="none">
            <a:spAutoFit/>
          </a:bodyPr>
          <a:lstStyle/>
          <a:p>
            <a:r>
              <a:rPr lang="en-US" sz="2800" dirty="0">
                <a:solidFill>
                  <a:srgbClr val="0070C0"/>
                </a:solidFill>
              </a:rPr>
              <a:t>In His first coming</a:t>
            </a:r>
          </a:p>
        </p:txBody>
      </p:sp>
      <p:sp>
        <p:nvSpPr>
          <p:cNvPr id="8" name="Rectangle 7">
            <a:extLst>
              <a:ext uri="{FF2B5EF4-FFF2-40B4-BE49-F238E27FC236}">
                <a16:creationId xmlns:a16="http://schemas.microsoft.com/office/drawing/2014/main" id="{4CA0A620-1DC5-45FF-9DC8-D561575A3DBD}"/>
              </a:ext>
            </a:extLst>
          </p:cNvPr>
          <p:cNvSpPr/>
          <p:nvPr/>
        </p:nvSpPr>
        <p:spPr>
          <a:xfrm>
            <a:off x="109841" y="2132967"/>
            <a:ext cx="4835644" cy="4401205"/>
          </a:xfrm>
          <a:prstGeom prst="rect">
            <a:avLst/>
          </a:prstGeom>
        </p:spPr>
        <p:txBody>
          <a:bodyPr wrap="square">
            <a:spAutoFit/>
          </a:bodyPr>
          <a:lstStyle/>
          <a:p>
            <a:pPr marL="457200" indent="-174625">
              <a:buFont typeface="Arial" panose="020B0604020202020204" pitchFamily="34" charset="0"/>
              <a:buChar char="•"/>
            </a:pPr>
            <a:r>
              <a:rPr lang="en-US" sz="2800" dirty="0">
                <a:solidFill>
                  <a:srgbClr val="000000"/>
                </a:solidFill>
              </a:rPr>
              <a:t>He came to earth as a baby</a:t>
            </a:r>
            <a:r>
              <a:rPr lang="en-US" sz="2800" dirty="0"/>
              <a:t> in humble circumstances</a:t>
            </a:r>
          </a:p>
          <a:p>
            <a:pPr marL="457200" indent="-174625">
              <a:buFont typeface="Arial" panose="020B0604020202020204" pitchFamily="34" charset="0"/>
              <a:buChar char="•"/>
            </a:pPr>
            <a:r>
              <a:rPr lang="en-US" sz="2800" dirty="0">
                <a:solidFill>
                  <a:srgbClr val="000000"/>
                </a:solidFill>
              </a:rPr>
              <a:t>He was the suffering servant </a:t>
            </a:r>
            <a:br>
              <a:rPr lang="en-US" sz="2800" dirty="0">
                <a:solidFill>
                  <a:srgbClr val="000000"/>
                </a:solidFill>
              </a:rPr>
            </a:br>
            <a:r>
              <a:rPr lang="en-US" sz="2800" dirty="0">
                <a:solidFill>
                  <a:srgbClr val="000000"/>
                </a:solidFill>
              </a:rPr>
              <a:t>(Isaiah 53:3-12)</a:t>
            </a:r>
          </a:p>
          <a:p>
            <a:pPr marL="457200" indent="-174625">
              <a:buFont typeface="Arial" panose="020B0604020202020204" pitchFamily="34" charset="0"/>
              <a:buChar char="•"/>
            </a:pPr>
            <a:r>
              <a:rPr lang="en-US" sz="2800" dirty="0"/>
              <a:t>Jesus fulfilled many of the prophecies of the Messiah during His birth, life, ministry, death, and resurrection.</a:t>
            </a:r>
            <a:endParaRPr lang="en-US" sz="2800" dirty="0">
              <a:solidFill>
                <a:srgbClr val="000000"/>
              </a:solidFill>
            </a:endParaRPr>
          </a:p>
          <a:p>
            <a:pPr marL="457200" indent="-457200">
              <a:buFont typeface="Arial" panose="020B0604020202020204" pitchFamily="34" charset="0"/>
              <a:buChar char="•"/>
            </a:pPr>
            <a:endParaRPr lang="en-US" sz="2800" dirty="0"/>
          </a:p>
        </p:txBody>
      </p:sp>
      <p:sp>
        <p:nvSpPr>
          <p:cNvPr id="11" name="Rectangle 10">
            <a:extLst>
              <a:ext uri="{FF2B5EF4-FFF2-40B4-BE49-F238E27FC236}">
                <a16:creationId xmlns:a16="http://schemas.microsoft.com/office/drawing/2014/main" id="{95740337-A7E4-4CF1-B791-A26B048A199F}"/>
              </a:ext>
            </a:extLst>
          </p:cNvPr>
          <p:cNvSpPr/>
          <p:nvPr/>
        </p:nvSpPr>
        <p:spPr>
          <a:xfrm>
            <a:off x="4906849" y="2081451"/>
            <a:ext cx="7285151" cy="4832092"/>
          </a:xfrm>
          <a:prstGeom prst="rect">
            <a:avLst/>
          </a:prstGeom>
        </p:spPr>
        <p:txBody>
          <a:bodyPr wrap="square">
            <a:spAutoFit/>
          </a:bodyPr>
          <a:lstStyle/>
          <a:p>
            <a:pPr marL="457200" indent="-225425">
              <a:buFont typeface="Arial" panose="020B0604020202020204" pitchFamily="34" charset="0"/>
              <a:buChar char="•"/>
            </a:pPr>
            <a:r>
              <a:rPr lang="en-US" sz="2800" dirty="0">
                <a:solidFill>
                  <a:srgbClr val="000000"/>
                </a:solidFill>
              </a:rPr>
              <a:t>He will be the conquering King, coming with thousands of saints (Jude 14)</a:t>
            </a:r>
          </a:p>
          <a:p>
            <a:pPr marL="457200" indent="-225425">
              <a:buFont typeface="Arial" panose="020B0604020202020204" pitchFamily="34" charset="0"/>
              <a:buChar char="•"/>
            </a:pPr>
            <a:r>
              <a:rPr lang="en-US" sz="2800" dirty="0"/>
              <a:t>He will arrive (Zech. 12:3-9) on the Mount of Olives with the armies of heaven at His side (Zechariah 12:10-13; 14:4) and everybody will see Him (Matthew 24:30; Rev. 1:7). </a:t>
            </a:r>
          </a:p>
          <a:p>
            <a:pPr marL="457200" indent="-225425">
              <a:buFont typeface="Arial" panose="020B0604020202020204" pitchFamily="34" charset="0"/>
              <a:buChar char="•"/>
            </a:pPr>
            <a:r>
              <a:rPr lang="en-US" sz="2800" dirty="0"/>
              <a:t>With justice He judges the nations and wages war (Rev. 19:11-16)</a:t>
            </a:r>
          </a:p>
          <a:p>
            <a:pPr marL="457200" indent="-225425">
              <a:buFont typeface="Arial" panose="020B0604020202020204" pitchFamily="34" charset="0"/>
              <a:buChar char="•"/>
            </a:pPr>
            <a:r>
              <a:rPr lang="en-US" sz="2800" dirty="0">
                <a:solidFill>
                  <a:srgbClr val="000000"/>
                </a:solidFill>
              </a:rPr>
              <a:t>Israel will be saved (Rom. 11:25-27, Matthew 23:37-39) and He will establish a new covenant with the Jews (Jeremiah 31:31-34)</a:t>
            </a:r>
          </a:p>
        </p:txBody>
      </p:sp>
      <p:grpSp>
        <p:nvGrpSpPr>
          <p:cNvPr id="3" name="Group 2">
            <a:extLst>
              <a:ext uri="{FF2B5EF4-FFF2-40B4-BE49-F238E27FC236}">
                <a16:creationId xmlns:a16="http://schemas.microsoft.com/office/drawing/2014/main" id="{3E4288F1-3C96-4F52-A5F9-032EC5A1D17A}"/>
              </a:ext>
            </a:extLst>
          </p:cNvPr>
          <p:cNvGrpSpPr/>
          <p:nvPr/>
        </p:nvGrpSpPr>
        <p:grpSpPr>
          <a:xfrm>
            <a:off x="5143449" y="1710690"/>
            <a:ext cx="3567361" cy="523220"/>
            <a:chOff x="5143449" y="1813722"/>
            <a:chExt cx="3567361" cy="523220"/>
          </a:xfrm>
        </p:grpSpPr>
        <p:sp>
          <p:nvSpPr>
            <p:cNvPr id="9" name="Rectangle 8">
              <a:extLst>
                <a:ext uri="{FF2B5EF4-FFF2-40B4-BE49-F238E27FC236}">
                  <a16:creationId xmlns:a16="http://schemas.microsoft.com/office/drawing/2014/main" id="{7D8287A5-4911-40D1-B1A9-0286A9452BFB}"/>
                </a:ext>
              </a:extLst>
            </p:cNvPr>
            <p:cNvSpPr/>
            <p:nvPr/>
          </p:nvSpPr>
          <p:spPr>
            <a:xfrm>
              <a:off x="5143449" y="1813722"/>
              <a:ext cx="3376758" cy="523220"/>
            </a:xfrm>
            <a:prstGeom prst="rect">
              <a:avLst/>
            </a:prstGeom>
          </p:spPr>
          <p:txBody>
            <a:bodyPr wrap="none">
              <a:spAutoFit/>
            </a:bodyPr>
            <a:lstStyle/>
            <a:p>
              <a:r>
                <a:rPr lang="en-US" sz="2800" dirty="0">
                  <a:solidFill>
                    <a:srgbClr val="0070C0"/>
                  </a:solidFill>
                </a:rPr>
                <a:t>In His second coming</a:t>
              </a:r>
            </a:p>
          </p:txBody>
        </p:sp>
        <p:sp>
          <p:nvSpPr>
            <p:cNvPr id="2" name="Arrow: Down 1">
              <a:extLst>
                <a:ext uri="{FF2B5EF4-FFF2-40B4-BE49-F238E27FC236}">
                  <a16:creationId xmlns:a16="http://schemas.microsoft.com/office/drawing/2014/main" id="{2ED8CF16-39A2-4D7A-A99C-F0655B017F4F}"/>
                </a:ext>
              </a:extLst>
            </p:cNvPr>
            <p:cNvSpPr/>
            <p:nvPr/>
          </p:nvSpPr>
          <p:spPr>
            <a:xfrm>
              <a:off x="8378545" y="1918952"/>
              <a:ext cx="332265" cy="2446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1983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F703C3B-A839-47C5-8C23-730F4903CF39}"/>
              </a:ext>
            </a:extLst>
          </p:cNvPr>
          <p:cNvSpPr/>
          <p:nvPr/>
        </p:nvSpPr>
        <p:spPr>
          <a:xfrm>
            <a:off x="74523" y="175856"/>
            <a:ext cx="3615064" cy="315562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13F14F1C-81B5-421C-A5D6-2C6E30923209}"/>
              </a:ext>
            </a:extLst>
          </p:cNvPr>
          <p:cNvGrpSpPr/>
          <p:nvPr/>
        </p:nvGrpSpPr>
        <p:grpSpPr>
          <a:xfrm>
            <a:off x="7136780" y="4083255"/>
            <a:ext cx="1230650" cy="862290"/>
            <a:chOff x="7136780" y="4083255"/>
            <a:chExt cx="1230650" cy="862290"/>
          </a:xfrm>
        </p:grpSpPr>
        <p:sp>
          <p:nvSpPr>
            <p:cNvPr id="6" name="Rectangle 5">
              <a:extLst>
                <a:ext uri="{FF2B5EF4-FFF2-40B4-BE49-F238E27FC236}">
                  <a16:creationId xmlns:a16="http://schemas.microsoft.com/office/drawing/2014/main" id="{EA4F558C-3D70-46E0-AEF9-866DC56DD0F2}"/>
                </a:ext>
              </a:extLst>
            </p:cNvPr>
            <p:cNvSpPr/>
            <p:nvPr/>
          </p:nvSpPr>
          <p:spPr>
            <a:xfrm>
              <a:off x="7136780" y="4083255"/>
              <a:ext cx="1230650" cy="862290"/>
            </a:xfrm>
            <a:prstGeom prst="rect">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18BEE82E-0B6C-4D04-A02B-8BDC99B13F3D}"/>
                </a:ext>
              </a:extLst>
            </p:cNvPr>
            <p:cNvSpPr txBox="1"/>
            <p:nvPr/>
          </p:nvSpPr>
          <p:spPr>
            <a:xfrm>
              <a:off x="7155126" y="4201770"/>
              <a:ext cx="1173206" cy="369332"/>
            </a:xfrm>
            <a:prstGeom prst="rect">
              <a:avLst/>
            </a:prstGeom>
            <a:noFill/>
          </p:spPr>
          <p:txBody>
            <a:bodyPr wrap="none" rtlCol="0">
              <a:spAutoFit/>
            </a:bodyPr>
            <a:lstStyle/>
            <a:p>
              <a:r>
                <a:rPr lang="en-US" dirty="0"/>
                <a:t>tribulation</a:t>
              </a:r>
            </a:p>
          </p:txBody>
        </p:sp>
      </p:grpSp>
      <p:cxnSp>
        <p:nvCxnSpPr>
          <p:cNvPr id="5" name="Straight Connector 4">
            <a:extLst>
              <a:ext uri="{FF2B5EF4-FFF2-40B4-BE49-F238E27FC236}">
                <a16:creationId xmlns:a16="http://schemas.microsoft.com/office/drawing/2014/main" id="{4CDAF51B-5E35-47E4-BA04-3996352F7850}"/>
              </a:ext>
            </a:extLst>
          </p:cNvPr>
          <p:cNvCxnSpPr>
            <a:cxnSpLocks/>
          </p:cNvCxnSpPr>
          <p:nvPr/>
        </p:nvCxnSpPr>
        <p:spPr>
          <a:xfrm>
            <a:off x="472966" y="4981903"/>
            <a:ext cx="10941286" cy="0"/>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118069B3-C576-4AF3-8549-B845B57BA322}"/>
              </a:ext>
            </a:extLst>
          </p:cNvPr>
          <p:cNvGrpSpPr/>
          <p:nvPr/>
        </p:nvGrpSpPr>
        <p:grpSpPr>
          <a:xfrm>
            <a:off x="1939176" y="3799490"/>
            <a:ext cx="898634" cy="1182413"/>
            <a:chOff x="1939176" y="3799490"/>
            <a:chExt cx="898634" cy="1182413"/>
          </a:xfrm>
        </p:grpSpPr>
        <p:cxnSp>
          <p:nvCxnSpPr>
            <p:cNvPr id="8" name="Straight Connector 7">
              <a:extLst>
                <a:ext uri="{FF2B5EF4-FFF2-40B4-BE49-F238E27FC236}">
                  <a16:creationId xmlns:a16="http://schemas.microsoft.com/office/drawing/2014/main" id="{436C714B-499C-46DE-A9A2-0B1CFB9D600B}"/>
                </a:ext>
              </a:extLst>
            </p:cNvPr>
            <p:cNvCxnSpPr/>
            <p:nvPr/>
          </p:nvCxnSpPr>
          <p:spPr>
            <a:xfrm flipV="1">
              <a:off x="2380610" y="3799490"/>
              <a:ext cx="0" cy="1182413"/>
            </a:xfrm>
            <a:prstGeom prst="line">
              <a:avLst/>
            </a:prstGeom>
            <a:ln w="1143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86BA87A-3485-4324-84EA-E18B4F721134}"/>
                </a:ext>
              </a:extLst>
            </p:cNvPr>
            <p:cNvCxnSpPr>
              <a:cxnSpLocks/>
            </p:cNvCxnSpPr>
            <p:nvPr/>
          </p:nvCxnSpPr>
          <p:spPr>
            <a:xfrm>
              <a:off x="1939176" y="4209393"/>
              <a:ext cx="898634" cy="0"/>
            </a:xfrm>
            <a:prstGeom prst="line">
              <a:avLst/>
            </a:prstGeom>
            <a:ln w="1143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4" name="Oval 13">
            <a:extLst>
              <a:ext uri="{FF2B5EF4-FFF2-40B4-BE49-F238E27FC236}">
                <a16:creationId xmlns:a16="http://schemas.microsoft.com/office/drawing/2014/main" id="{10FF2E47-4B41-4BC7-AD7E-F488F2E19151}"/>
              </a:ext>
            </a:extLst>
          </p:cNvPr>
          <p:cNvSpPr/>
          <p:nvPr/>
        </p:nvSpPr>
        <p:spPr>
          <a:xfrm>
            <a:off x="1403156" y="4327639"/>
            <a:ext cx="236482" cy="2680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E14859DE-CAE6-467F-818F-F71BE41ABA9E}"/>
              </a:ext>
            </a:extLst>
          </p:cNvPr>
          <p:cNvCxnSpPr>
            <a:cxnSpLocks/>
          </p:cNvCxnSpPr>
          <p:nvPr/>
        </p:nvCxnSpPr>
        <p:spPr>
          <a:xfrm>
            <a:off x="1655397" y="4461644"/>
            <a:ext cx="551793"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57D586A-DFAF-4243-9A99-02DD024D59D6}"/>
              </a:ext>
            </a:extLst>
          </p:cNvPr>
          <p:cNvCxnSpPr>
            <a:cxnSpLocks/>
          </p:cNvCxnSpPr>
          <p:nvPr/>
        </p:nvCxnSpPr>
        <p:spPr>
          <a:xfrm>
            <a:off x="2207190" y="4461644"/>
            <a:ext cx="0" cy="898632"/>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DB13D6FC-4279-4A59-9F88-3D38029666D6}"/>
              </a:ext>
            </a:extLst>
          </p:cNvPr>
          <p:cNvCxnSpPr>
            <a:cxnSpLocks/>
          </p:cNvCxnSpPr>
          <p:nvPr/>
        </p:nvCxnSpPr>
        <p:spPr>
          <a:xfrm>
            <a:off x="2207190" y="5360276"/>
            <a:ext cx="378372"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236668A-BD3C-4D8C-B1CC-C73C68DFA58E}"/>
              </a:ext>
            </a:extLst>
          </p:cNvPr>
          <p:cNvCxnSpPr>
            <a:cxnSpLocks/>
          </p:cNvCxnSpPr>
          <p:nvPr/>
        </p:nvCxnSpPr>
        <p:spPr>
          <a:xfrm flipV="1">
            <a:off x="2564539" y="4473219"/>
            <a:ext cx="0" cy="909145"/>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08CC898-2FFF-424D-9489-236B036CEAF7}"/>
              </a:ext>
            </a:extLst>
          </p:cNvPr>
          <p:cNvCxnSpPr>
            <a:cxnSpLocks/>
          </p:cNvCxnSpPr>
          <p:nvPr/>
        </p:nvCxnSpPr>
        <p:spPr>
          <a:xfrm>
            <a:off x="2585562" y="4461644"/>
            <a:ext cx="1198180"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9E54446-7BA6-4BDA-836B-4759B072F9A2}"/>
              </a:ext>
            </a:extLst>
          </p:cNvPr>
          <p:cNvCxnSpPr>
            <a:cxnSpLocks/>
          </p:cNvCxnSpPr>
          <p:nvPr/>
        </p:nvCxnSpPr>
        <p:spPr>
          <a:xfrm flipV="1">
            <a:off x="3783742" y="1040524"/>
            <a:ext cx="0" cy="3400102"/>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Cloud 29">
            <a:extLst>
              <a:ext uri="{FF2B5EF4-FFF2-40B4-BE49-F238E27FC236}">
                <a16:creationId xmlns:a16="http://schemas.microsoft.com/office/drawing/2014/main" id="{7BCE0A90-9E90-4F60-97ED-85AAF7B5F557}"/>
              </a:ext>
            </a:extLst>
          </p:cNvPr>
          <p:cNvSpPr/>
          <p:nvPr/>
        </p:nvSpPr>
        <p:spPr>
          <a:xfrm>
            <a:off x="5849033" y="2459421"/>
            <a:ext cx="1765733" cy="851325"/>
          </a:xfrm>
          <a:prstGeom prst="cloud">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84732DE5-067C-4B9D-BCCA-2877D3AFDA4E}"/>
              </a:ext>
            </a:extLst>
          </p:cNvPr>
          <p:cNvCxnSpPr>
            <a:cxnSpLocks/>
          </p:cNvCxnSpPr>
          <p:nvPr/>
        </p:nvCxnSpPr>
        <p:spPr>
          <a:xfrm>
            <a:off x="3783742" y="1056783"/>
            <a:ext cx="2848297" cy="14381"/>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D60D684-78F9-47FD-9134-8980C9CDB90C}"/>
              </a:ext>
            </a:extLst>
          </p:cNvPr>
          <p:cNvCxnSpPr>
            <a:cxnSpLocks/>
          </p:cNvCxnSpPr>
          <p:nvPr/>
        </p:nvCxnSpPr>
        <p:spPr>
          <a:xfrm>
            <a:off x="6653061" y="1040524"/>
            <a:ext cx="0" cy="1797269"/>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99CB5EEE-59F9-442F-8E84-3B8A994280AB}"/>
              </a:ext>
            </a:extLst>
          </p:cNvPr>
          <p:cNvSpPr/>
          <p:nvPr/>
        </p:nvSpPr>
        <p:spPr>
          <a:xfrm>
            <a:off x="4367066" y="4306621"/>
            <a:ext cx="236482" cy="26801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46F73FEB-E266-4E47-B7FE-169202E1A9F5}"/>
              </a:ext>
            </a:extLst>
          </p:cNvPr>
          <p:cNvSpPr/>
          <p:nvPr/>
        </p:nvSpPr>
        <p:spPr>
          <a:xfrm>
            <a:off x="5586268" y="4290855"/>
            <a:ext cx="236482" cy="26801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a16="http://schemas.microsoft.com/office/drawing/2014/main" id="{A2FC422C-49E4-451D-91E7-9412FB0A0D7A}"/>
              </a:ext>
            </a:extLst>
          </p:cNvPr>
          <p:cNvCxnSpPr>
            <a:cxnSpLocks/>
          </p:cNvCxnSpPr>
          <p:nvPr/>
        </p:nvCxnSpPr>
        <p:spPr>
          <a:xfrm>
            <a:off x="4624570" y="4416974"/>
            <a:ext cx="675289" cy="7886"/>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A29390F4-737E-4D0D-9E5F-4F4537F31DF7}"/>
              </a:ext>
            </a:extLst>
          </p:cNvPr>
          <p:cNvCxnSpPr>
            <a:cxnSpLocks/>
          </p:cNvCxnSpPr>
          <p:nvPr/>
        </p:nvCxnSpPr>
        <p:spPr>
          <a:xfrm>
            <a:off x="5299859" y="4424860"/>
            <a:ext cx="0" cy="943298"/>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361AD5A-6012-44D7-97AD-24B2B6E799A2}"/>
              </a:ext>
            </a:extLst>
          </p:cNvPr>
          <p:cNvCxnSpPr>
            <a:cxnSpLocks/>
            <a:stCxn id="40" idx="6"/>
          </p:cNvCxnSpPr>
          <p:nvPr/>
        </p:nvCxnSpPr>
        <p:spPr>
          <a:xfrm>
            <a:off x="5822750" y="4424860"/>
            <a:ext cx="1045784" cy="394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2B203A08-B65B-426A-A0A7-4FF92B74668E}"/>
              </a:ext>
            </a:extLst>
          </p:cNvPr>
          <p:cNvCxnSpPr>
            <a:cxnSpLocks/>
          </p:cNvCxnSpPr>
          <p:nvPr/>
        </p:nvCxnSpPr>
        <p:spPr>
          <a:xfrm>
            <a:off x="5280152" y="5356333"/>
            <a:ext cx="1771895" cy="19711"/>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4C94473-738A-4F8B-840C-603E72D84C43}"/>
              </a:ext>
            </a:extLst>
          </p:cNvPr>
          <p:cNvCxnSpPr>
            <a:cxnSpLocks/>
          </p:cNvCxnSpPr>
          <p:nvPr/>
        </p:nvCxnSpPr>
        <p:spPr>
          <a:xfrm flipV="1">
            <a:off x="6847095" y="2920235"/>
            <a:ext cx="21439" cy="1518418"/>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E24B19B-2386-4047-BBBF-FDEAC5AD1A86}"/>
              </a:ext>
            </a:extLst>
          </p:cNvPr>
          <p:cNvCxnSpPr>
            <a:cxnSpLocks/>
          </p:cNvCxnSpPr>
          <p:nvPr/>
        </p:nvCxnSpPr>
        <p:spPr>
          <a:xfrm flipH="1" flipV="1">
            <a:off x="7020515" y="2970396"/>
            <a:ext cx="5680" cy="2385938"/>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286A3789-864A-443D-81F5-C835477BFD94}"/>
              </a:ext>
            </a:extLst>
          </p:cNvPr>
          <p:cNvCxnSpPr>
            <a:cxnSpLocks/>
          </p:cNvCxnSpPr>
          <p:nvPr/>
        </p:nvCxnSpPr>
        <p:spPr>
          <a:xfrm flipV="1">
            <a:off x="6815975" y="982718"/>
            <a:ext cx="0" cy="1855075"/>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19D2B585-9583-4F74-BD3A-CEDE7B5FFCCF}"/>
              </a:ext>
            </a:extLst>
          </p:cNvPr>
          <p:cNvCxnSpPr>
            <a:cxnSpLocks/>
          </p:cNvCxnSpPr>
          <p:nvPr/>
        </p:nvCxnSpPr>
        <p:spPr>
          <a:xfrm>
            <a:off x="6847095" y="1024758"/>
            <a:ext cx="1839724" cy="30147"/>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14F4745-4A6A-4413-8336-F8E554A8FB9F}"/>
              </a:ext>
            </a:extLst>
          </p:cNvPr>
          <p:cNvCxnSpPr>
            <a:cxnSpLocks/>
          </p:cNvCxnSpPr>
          <p:nvPr/>
        </p:nvCxnSpPr>
        <p:spPr>
          <a:xfrm flipV="1">
            <a:off x="6951770" y="1169204"/>
            <a:ext cx="0" cy="1784152"/>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5D749359-EE34-4123-AEF1-A09714D038C6}"/>
              </a:ext>
            </a:extLst>
          </p:cNvPr>
          <p:cNvCxnSpPr>
            <a:cxnSpLocks/>
          </p:cNvCxnSpPr>
          <p:nvPr/>
        </p:nvCxnSpPr>
        <p:spPr>
          <a:xfrm>
            <a:off x="6973223" y="1200736"/>
            <a:ext cx="1534081"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E43BA835-D849-48E4-8F97-A4B49593A89D}"/>
              </a:ext>
            </a:extLst>
          </p:cNvPr>
          <p:cNvCxnSpPr>
            <a:cxnSpLocks/>
          </p:cNvCxnSpPr>
          <p:nvPr/>
        </p:nvCxnSpPr>
        <p:spPr>
          <a:xfrm>
            <a:off x="8481658" y="1184970"/>
            <a:ext cx="25646" cy="3447528"/>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B028826E-7CA1-4EC8-96A5-46BFD4F29699}"/>
              </a:ext>
            </a:extLst>
          </p:cNvPr>
          <p:cNvCxnSpPr>
            <a:cxnSpLocks/>
          </p:cNvCxnSpPr>
          <p:nvPr/>
        </p:nvCxnSpPr>
        <p:spPr>
          <a:xfrm>
            <a:off x="8650025" y="1040524"/>
            <a:ext cx="5262" cy="3436886"/>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83C8B38C-12EA-46E6-A421-7047D1723CB7}"/>
              </a:ext>
            </a:extLst>
          </p:cNvPr>
          <p:cNvCxnSpPr>
            <a:cxnSpLocks/>
          </p:cNvCxnSpPr>
          <p:nvPr/>
        </p:nvCxnSpPr>
        <p:spPr>
          <a:xfrm>
            <a:off x="8618493" y="4461644"/>
            <a:ext cx="2795759" cy="0"/>
          </a:xfrm>
          <a:prstGeom prst="straightConnector1">
            <a:avLst/>
          </a:prstGeom>
          <a:ln w="476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7881963E-B559-4B1A-B0F7-16BFF013F931}"/>
              </a:ext>
            </a:extLst>
          </p:cNvPr>
          <p:cNvCxnSpPr>
            <a:cxnSpLocks/>
          </p:cNvCxnSpPr>
          <p:nvPr/>
        </p:nvCxnSpPr>
        <p:spPr>
          <a:xfrm>
            <a:off x="8528756" y="4610196"/>
            <a:ext cx="2859220" cy="0"/>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92" name="Oval 91">
            <a:extLst>
              <a:ext uri="{FF2B5EF4-FFF2-40B4-BE49-F238E27FC236}">
                <a16:creationId xmlns:a16="http://schemas.microsoft.com/office/drawing/2014/main" id="{D2FD2AAC-275E-417A-B071-6AC5A539E435}"/>
              </a:ext>
            </a:extLst>
          </p:cNvPr>
          <p:cNvSpPr/>
          <p:nvPr/>
        </p:nvSpPr>
        <p:spPr>
          <a:xfrm>
            <a:off x="769704" y="4353919"/>
            <a:ext cx="236482" cy="26801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Arrow Connector 92">
            <a:extLst>
              <a:ext uri="{FF2B5EF4-FFF2-40B4-BE49-F238E27FC236}">
                <a16:creationId xmlns:a16="http://schemas.microsoft.com/office/drawing/2014/main" id="{26F33ABB-C030-4959-9C0B-5302DCE971DC}"/>
              </a:ext>
            </a:extLst>
          </p:cNvPr>
          <p:cNvCxnSpPr>
            <a:cxnSpLocks/>
          </p:cNvCxnSpPr>
          <p:nvPr/>
        </p:nvCxnSpPr>
        <p:spPr>
          <a:xfrm>
            <a:off x="887945" y="4632498"/>
            <a:ext cx="0" cy="1609468"/>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070137F9-BA38-4BCD-93B0-A299DE39926A}"/>
              </a:ext>
            </a:extLst>
          </p:cNvPr>
          <p:cNvCxnSpPr>
            <a:cxnSpLocks/>
          </p:cNvCxnSpPr>
          <p:nvPr/>
        </p:nvCxnSpPr>
        <p:spPr>
          <a:xfrm flipV="1">
            <a:off x="887945" y="6230022"/>
            <a:ext cx="7640811" cy="1194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D0A339F1-0E35-4D70-B08F-8D22EE436DB2}"/>
              </a:ext>
            </a:extLst>
          </p:cNvPr>
          <p:cNvCxnSpPr>
            <a:cxnSpLocks/>
          </p:cNvCxnSpPr>
          <p:nvPr/>
        </p:nvCxnSpPr>
        <p:spPr>
          <a:xfrm flipH="1" flipV="1">
            <a:off x="8494481" y="4829503"/>
            <a:ext cx="2743" cy="14321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757B80EA-7BFF-45C7-9223-931373B9747B}"/>
              </a:ext>
            </a:extLst>
          </p:cNvPr>
          <p:cNvCxnSpPr>
            <a:cxnSpLocks/>
          </p:cNvCxnSpPr>
          <p:nvPr/>
        </p:nvCxnSpPr>
        <p:spPr>
          <a:xfrm>
            <a:off x="8494481" y="4866720"/>
            <a:ext cx="2893495"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7AFE402A-324A-425C-8A53-4DFFA668CAC2}"/>
              </a:ext>
            </a:extLst>
          </p:cNvPr>
          <p:cNvSpPr txBox="1"/>
          <p:nvPr/>
        </p:nvSpPr>
        <p:spPr>
          <a:xfrm>
            <a:off x="2002263" y="5300380"/>
            <a:ext cx="340158" cy="461665"/>
          </a:xfrm>
          <a:prstGeom prst="rect">
            <a:avLst/>
          </a:prstGeom>
          <a:noFill/>
        </p:spPr>
        <p:txBody>
          <a:bodyPr wrap="none" rtlCol="0">
            <a:spAutoFit/>
          </a:bodyPr>
          <a:lstStyle/>
          <a:p>
            <a:r>
              <a:rPr lang="en-US" sz="2400" dirty="0"/>
              <a:t>1</a:t>
            </a:r>
          </a:p>
        </p:txBody>
      </p:sp>
      <p:sp>
        <p:nvSpPr>
          <p:cNvPr id="114" name="TextBox 113">
            <a:extLst>
              <a:ext uri="{FF2B5EF4-FFF2-40B4-BE49-F238E27FC236}">
                <a16:creationId xmlns:a16="http://schemas.microsoft.com/office/drawing/2014/main" id="{386B3582-BC31-41E7-976C-389E8A8C3F1D}"/>
              </a:ext>
            </a:extLst>
          </p:cNvPr>
          <p:cNvSpPr txBox="1"/>
          <p:nvPr/>
        </p:nvSpPr>
        <p:spPr>
          <a:xfrm>
            <a:off x="2377269" y="5308322"/>
            <a:ext cx="340158" cy="461665"/>
          </a:xfrm>
          <a:prstGeom prst="rect">
            <a:avLst/>
          </a:prstGeom>
          <a:noFill/>
        </p:spPr>
        <p:txBody>
          <a:bodyPr wrap="none" rtlCol="0">
            <a:spAutoFit/>
          </a:bodyPr>
          <a:lstStyle/>
          <a:p>
            <a:r>
              <a:rPr lang="en-US" sz="2400" dirty="0"/>
              <a:t>2</a:t>
            </a:r>
          </a:p>
        </p:txBody>
      </p:sp>
      <p:sp>
        <p:nvSpPr>
          <p:cNvPr id="115" name="TextBox 114">
            <a:extLst>
              <a:ext uri="{FF2B5EF4-FFF2-40B4-BE49-F238E27FC236}">
                <a16:creationId xmlns:a16="http://schemas.microsoft.com/office/drawing/2014/main" id="{781401A0-A682-4956-AF3B-D67F07C0DC4B}"/>
              </a:ext>
            </a:extLst>
          </p:cNvPr>
          <p:cNvSpPr txBox="1"/>
          <p:nvPr/>
        </p:nvSpPr>
        <p:spPr>
          <a:xfrm>
            <a:off x="8479946" y="493252"/>
            <a:ext cx="340158" cy="461665"/>
          </a:xfrm>
          <a:prstGeom prst="rect">
            <a:avLst/>
          </a:prstGeom>
          <a:noFill/>
        </p:spPr>
        <p:txBody>
          <a:bodyPr wrap="square" rtlCol="0">
            <a:spAutoFit/>
          </a:bodyPr>
          <a:lstStyle/>
          <a:p>
            <a:r>
              <a:rPr lang="en-US" sz="2400" dirty="0"/>
              <a:t>5</a:t>
            </a:r>
          </a:p>
        </p:txBody>
      </p:sp>
      <p:sp>
        <p:nvSpPr>
          <p:cNvPr id="116" name="TextBox 115">
            <a:extLst>
              <a:ext uri="{FF2B5EF4-FFF2-40B4-BE49-F238E27FC236}">
                <a16:creationId xmlns:a16="http://schemas.microsoft.com/office/drawing/2014/main" id="{53F3F4F1-AF9E-482B-8222-7B05B6385355}"/>
              </a:ext>
            </a:extLst>
          </p:cNvPr>
          <p:cNvSpPr txBox="1"/>
          <p:nvPr/>
        </p:nvSpPr>
        <p:spPr>
          <a:xfrm>
            <a:off x="6237841" y="2606960"/>
            <a:ext cx="340158" cy="461665"/>
          </a:xfrm>
          <a:prstGeom prst="rect">
            <a:avLst/>
          </a:prstGeom>
          <a:noFill/>
        </p:spPr>
        <p:txBody>
          <a:bodyPr wrap="none" rtlCol="0">
            <a:spAutoFit/>
          </a:bodyPr>
          <a:lstStyle/>
          <a:p>
            <a:r>
              <a:rPr lang="en-US" sz="2400" dirty="0"/>
              <a:t>4</a:t>
            </a:r>
          </a:p>
        </p:txBody>
      </p:sp>
      <p:sp>
        <p:nvSpPr>
          <p:cNvPr id="118" name="TextBox 117">
            <a:extLst>
              <a:ext uri="{FF2B5EF4-FFF2-40B4-BE49-F238E27FC236}">
                <a16:creationId xmlns:a16="http://schemas.microsoft.com/office/drawing/2014/main" id="{9AADB8B7-2F7F-4B95-80D7-CBE765EC08EB}"/>
              </a:ext>
            </a:extLst>
          </p:cNvPr>
          <p:cNvSpPr txBox="1"/>
          <p:nvPr/>
        </p:nvSpPr>
        <p:spPr>
          <a:xfrm>
            <a:off x="9335214" y="54164"/>
            <a:ext cx="2127505" cy="830997"/>
          </a:xfrm>
          <a:prstGeom prst="rect">
            <a:avLst/>
          </a:prstGeom>
          <a:noFill/>
        </p:spPr>
        <p:txBody>
          <a:bodyPr wrap="none" rtlCol="0">
            <a:spAutoFit/>
          </a:bodyPr>
          <a:lstStyle/>
          <a:p>
            <a:r>
              <a:rPr lang="en-US" sz="2400" dirty="0"/>
              <a:t>1 Crucifixion on</a:t>
            </a:r>
            <a:br>
              <a:rPr lang="en-US" sz="2400" dirty="0"/>
            </a:br>
            <a:r>
              <a:rPr lang="en-US" sz="2400" dirty="0"/>
              <a:t>   Good Friday</a:t>
            </a:r>
          </a:p>
        </p:txBody>
      </p:sp>
      <p:sp>
        <p:nvSpPr>
          <p:cNvPr id="119" name="TextBox 118">
            <a:extLst>
              <a:ext uri="{FF2B5EF4-FFF2-40B4-BE49-F238E27FC236}">
                <a16:creationId xmlns:a16="http://schemas.microsoft.com/office/drawing/2014/main" id="{7C348C61-7132-46B6-96DE-43C3ADA468AC}"/>
              </a:ext>
            </a:extLst>
          </p:cNvPr>
          <p:cNvSpPr txBox="1"/>
          <p:nvPr/>
        </p:nvSpPr>
        <p:spPr>
          <a:xfrm>
            <a:off x="9349830" y="831796"/>
            <a:ext cx="2390591" cy="830997"/>
          </a:xfrm>
          <a:prstGeom prst="rect">
            <a:avLst/>
          </a:prstGeom>
          <a:noFill/>
        </p:spPr>
        <p:txBody>
          <a:bodyPr wrap="none" rtlCol="0">
            <a:spAutoFit/>
          </a:bodyPr>
          <a:lstStyle/>
          <a:p>
            <a:r>
              <a:rPr lang="en-US" sz="2400" dirty="0"/>
              <a:t>2 Resurrection on</a:t>
            </a:r>
            <a:br>
              <a:rPr lang="en-US" sz="2400" dirty="0"/>
            </a:br>
            <a:r>
              <a:rPr lang="en-US" sz="2400" dirty="0"/>
              <a:t>   Easter</a:t>
            </a:r>
          </a:p>
        </p:txBody>
      </p:sp>
      <p:sp>
        <p:nvSpPr>
          <p:cNvPr id="120" name="TextBox 119">
            <a:extLst>
              <a:ext uri="{FF2B5EF4-FFF2-40B4-BE49-F238E27FC236}">
                <a16:creationId xmlns:a16="http://schemas.microsoft.com/office/drawing/2014/main" id="{966C1406-CE1D-4FCD-9109-3C916C066FC1}"/>
              </a:ext>
            </a:extLst>
          </p:cNvPr>
          <p:cNvSpPr txBox="1"/>
          <p:nvPr/>
        </p:nvSpPr>
        <p:spPr>
          <a:xfrm>
            <a:off x="9335085" y="1583036"/>
            <a:ext cx="1667444" cy="461665"/>
          </a:xfrm>
          <a:prstGeom prst="rect">
            <a:avLst/>
          </a:prstGeom>
          <a:noFill/>
        </p:spPr>
        <p:txBody>
          <a:bodyPr wrap="none" rtlCol="0">
            <a:spAutoFit/>
          </a:bodyPr>
          <a:lstStyle/>
          <a:p>
            <a:r>
              <a:rPr lang="en-US" sz="2400" dirty="0"/>
              <a:t>3 Ascension</a:t>
            </a:r>
          </a:p>
        </p:txBody>
      </p:sp>
      <p:sp>
        <p:nvSpPr>
          <p:cNvPr id="121" name="TextBox 120">
            <a:extLst>
              <a:ext uri="{FF2B5EF4-FFF2-40B4-BE49-F238E27FC236}">
                <a16:creationId xmlns:a16="http://schemas.microsoft.com/office/drawing/2014/main" id="{D659332F-C8C1-48F0-A0F9-66C4BD37100A}"/>
              </a:ext>
            </a:extLst>
          </p:cNvPr>
          <p:cNvSpPr txBox="1"/>
          <p:nvPr/>
        </p:nvSpPr>
        <p:spPr>
          <a:xfrm>
            <a:off x="9354316" y="2015335"/>
            <a:ext cx="1796004" cy="830997"/>
          </a:xfrm>
          <a:prstGeom prst="rect">
            <a:avLst/>
          </a:prstGeom>
          <a:noFill/>
        </p:spPr>
        <p:txBody>
          <a:bodyPr wrap="none" rtlCol="0">
            <a:spAutoFit/>
          </a:bodyPr>
          <a:lstStyle/>
          <a:p>
            <a:r>
              <a:rPr lang="en-US" sz="2400" dirty="0"/>
              <a:t>4 Rapture of</a:t>
            </a:r>
            <a:br>
              <a:rPr lang="en-US" sz="2400" dirty="0"/>
            </a:br>
            <a:r>
              <a:rPr lang="en-US" sz="2400" dirty="0"/>
              <a:t>    the church</a:t>
            </a:r>
          </a:p>
        </p:txBody>
      </p:sp>
      <p:sp>
        <p:nvSpPr>
          <p:cNvPr id="122" name="TextBox 121">
            <a:extLst>
              <a:ext uri="{FF2B5EF4-FFF2-40B4-BE49-F238E27FC236}">
                <a16:creationId xmlns:a16="http://schemas.microsoft.com/office/drawing/2014/main" id="{9C70F6FB-152E-4097-AEC9-295C86C8EE4D}"/>
              </a:ext>
            </a:extLst>
          </p:cNvPr>
          <p:cNvSpPr txBox="1"/>
          <p:nvPr/>
        </p:nvSpPr>
        <p:spPr>
          <a:xfrm>
            <a:off x="2541338" y="4472549"/>
            <a:ext cx="362600" cy="461665"/>
          </a:xfrm>
          <a:prstGeom prst="rect">
            <a:avLst/>
          </a:prstGeom>
          <a:noFill/>
        </p:spPr>
        <p:txBody>
          <a:bodyPr wrap="none" rtlCol="0">
            <a:spAutoFit/>
          </a:bodyPr>
          <a:lstStyle/>
          <a:p>
            <a:r>
              <a:rPr lang="en-US" sz="2400" dirty="0"/>
              <a:t>A</a:t>
            </a:r>
          </a:p>
        </p:txBody>
      </p:sp>
      <p:sp>
        <p:nvSpPr>
          <p:cNvPr id="123" name="TextBox 122">
            <a:extLst>
              <a:ext uri="{FF2B5EF4-FFF2-40B4-BE49-F238E27FC236}">
                <a16:creationId xmlns:a16="http://schemas.microsoft.com/office/drawing/2014/main" id="{7176D611-71A4-4E4E-A26B-3844ECEF4CE4}"/>
              </a:ext>
            </a:extLst>
          </p:cNvPr>
          <p:cNvSpPr txBox="1"/>
          <p:nvPr/>
        </p:nvSpPr>
        <p:spPr>
          <a:xfrm>
            <a:off x="8503122" y="5048110"/>
            <a:ext cx="348172" cy="461665"/>
          </a:xfrm>
          <a:prstGeom prst="rect">
            <a:avLst/>
          </a:prstGeom>
          <a:noFill/>
        </p:spPr>
        <p:txBody>
          <a:bodyPr wrap="none" rtlCol="0">
            <a:spAutoFit/>
          </a:bodyPr>
          <a:lstStyle/>
          <a:p>
            <a:r>
              <a:rPr lang="en-US" sz="2400" dirty="0"/>
              <a:t>C</a:t>
            </a:r>
          </a:p>
        </p:txBody>
      </p:sp>
      <p:sp>
        <p:nvSpPr>
          <p:cNvPr id="124" name="TextBox 123">
            <a:extLst>
              <a:ext uri="{FF2B5EF4-FFF2-40B4-BE49-F238E27FC236}">
                <a16:creationId xmlns:a16="http://schemas.microsoft.com/office/drawing/2014/main" id="{8D951866-33EB-4EBD-AB19-961026704BAE}"/>
              </a:ext>
            </a:extLst>
          </p:cNvPr>
          <p:cNvSpPr txBox="1"/>
          <p:nvPr/>
        </p:nvSpPr>
        <p:spPr>
          <a:xfrm>
            <a:off x="6657956" y="4467679"/>
            <a:ext cx="351378" cy="461665"/>
          </a:xfrm>
          <a:prstGeom prst="rect">
            <a:avLst/>
          </a:prstGeom>
          <a:noFill/>
        </p:spPr>
        <p:txBody>
          <a:bodyPr wrap="none" rtlCol="0">
            <a:spAutoFit/>
          </a:bodyPr>
          <a:lstStyle/>
          <a:p>
            <a:r>
              <a:rPr lang="en-US" sz="2400" dirty="0"/>
              <a:t>B</a:t>
            </a:r>
          </a:p>
        </p:txBody>
      </p:sp>
      <p:sp>
        <p:nvSpPr>
          <p:cNvPr id="125" name="TextBox 124">
            <a:extLst>
              <a:ext uri="{FF2B5EF4-FFF2-40B4-BE49-F238E27FC236}">
                <a16:creationId xmlns:a16="http://schemas.microsoft.com/office/drawing/2014/main" id="{9B273EA3-6391-425F-BDC8-1E928766B1B5}"/>
              </a:ext>
            </a:extLst>
          </p:cNvPr>
          <p:cNvSpPr txBox="1"/>
          <p:nvPr/>
        </p:nvSpPr>
        <p:spPr>
          <a:xfrm>
            <a:off x="75298" y="132469"/>
            <a:ext cx="3233514" cy="461665"/>
          </a:xfrm>
          <a:prstGeom prst="rect">
            <a:avLst/>
          </a:prstGeom>
          <a:noFill/>
        </p:spPr>
        <p:txBody>
          <a:bodyPr wrap="none" rtlCol="0">
            <a:spAutoFit/>
          </a:bodyPr>
          <a:lstStyle/>
          <a:p>
            <a:r>
              <a:rPr lang="en-US" sz="2400" dirty="0"/>
              <a:t>A = resurrection of Jesus</a:t>
            </a:r>
          </a:p>
        </p:txBody>
      </p:sp>
      <p:sp>
        <p:nvSpPr>
          <p:cNvPr id="126" name="TextBox 125">
            <a:extLst>
              <a:ext uri="{FF2B5EF4-FFF2-40B4-BE49-F238E27FC236}">
                <a16:creationId xmlns:a16="http://schemas.microsoft.com/office/drawing/2014/main" id="{49DEEABB-2B9B-4150-9417-E32E74665E64}"/>
              </a:ext>
            </a:extLst>
          </p:cNvPr>
          <p:cNvSpPr txBox="1"/>
          <p:nvPr/>
        </p:nvSpPr>
        <p:spPr>
          <a:xfrm>
            <a:off x="74523" y="574821"/>
            <a:ext cx="3706720" cy="461665"/>
          </a:xfrm>
          <a:prstGeom prst="rect">
            <a:avLst/>
          </a:prstGeom>
          <a:noFill/>
        </p:spPr>
        <p:txBody>
          <a:bodyPr wrap="none" rtlCol="0">
            <a:spAutoFit/>
          </a:bodyPr>
          <a:lstStyle/>
          <a:p>
            <a:r>
              <a:rPr lang="en-US" sz="2400" dirty="0"/>
              <a:t>B = resurrection of NT saints</a:t>
            </a:r>
          </a:p>
        </p:txBody>
      </p:sp>
      <p:sp>
        <p:nvSpPr>
          <p:cNvPr id="127" name="TextBox 126">
            <a:extLst>
              <a:ext uri="{FF2B5EF4-FFF2-40B4-BE49-F238E27FC236}">
                <a16:creationId xmlns:a16="http://schemas.microsoft.com/office/drawing/2014/main" id="{8F6FC1C0-6312-4E61-95C6-77803D3B64D3}"/>
              </a:ext>
            </a:extLst>
          </p:cNvPr>
          <p:cNvSpPr txBox="1"/>
          <p:nvPr/>
        </p:nvSpPr>
        <p:spPr>
          <a:xfrm>
            <a:off x="60550" y="1039349"/>
            <a:ext cx="2961773" cy="2308324"/>
          </a:xfrm>
          <a:prstGeom prst="rect">
            <a:avLst/>
          </a:prstGeom>
          <a:noFill/>
        </p:spPr>
        <p:txBody>
          <a:bodyPr wrap="none" rtlCol="0">
            <a:spAutoFit/>
          </a:bodyPr>
          <a:lstStyle/>
          <a:p>
            <a:r>
              <a:rPr lang="en-US" sz="2400" dirty="0"/>
              <a:t>C = resurrection of </a:t>
            </a:r>
            <a:br>
              <a:rPr lang="en-US" sz="2400" dirty="0"/>
            </a:br>
            <a:r>
              <a:rPr lang="en-US" sz="2400" dirty="0"/>
              <a:t>      OT saints and</a:t>
            </a:r>
            <a:br>
              <a:rPr lang="en-US" sz="2400" dirty="0"/>
            </a:br>
            <a:r>
              <a:rPr lang="en-US" sz="2400" dirty="0"/>
              <a:t>      Jews who accept</a:t>
            </a:r>
            <a:br>
              <a:rPr lang="en-US" sz="2400" dirty="0"/>
            </a:br>
            <a:r>
              <a:rPr lang="en-US" sz="2400" dirty="0"/>
              <a:t>      Jesus and martyrs</a:t>
            </a:r>
            <a:br>
              <a:rPr lang="en-US" sz="2400" dirty="0"/>
            </a:br>
            <a:r>
              <a:rPr lang="en-US" sz="2400" dirty="0"/>
              <a:t>      who don’t take the</a:t>
            </a:r>
            <a:br>
              <a:rPr lang="en-US" sz="2400" dirty="0"/>
            </a:br>
            <a:r>
              <a:rPr lang="en-US" sz="2400" dirty="0"/>
              <a:t>      mark of the Beast</a:t>
            </a:r>
          </a:p>
        </p:txBody>
      </p:sp>
      <p:grpSp>
        <p:nvGrpSpPr>
          <p:cNvPr id="140" name="Group 139">
            <a:extLst>
              <a:ext uri="{FF2B5EF4-FFF2-40B4-BE49-F238E27FC236}">
                <a16:creationId xmlns:a16="http://schemas.microsoft.com/office/drawing/2014/main" id="{4FEDD05D-08C5-4D15-ABC8-DDCA942EE36D}"/>
              </a:ext>
            </a:extLst>
          </p:cNvPr>
          <p:cNvGrpSpPr/>
          <p:nvPr/>
        </p:nvGrpSpPr>
        <p:grpSpPr>
          <a:xfrm>
            <a:off x="9290727" y="5160754"/>
            <a:ext cx="1182681" cy="461665"/>
            <a:chOff x="9578249" y="5327461"/>
            <a:chExt cx="1182681" cy="461665"/>
          </a:xfrm>
        </p:grpSpPr>
        <p:sp>
          <p:nvSpPr>
            <p:cNvPr id="128" name="Oval 127">
              <a:extLst>
                <a:ext uri="{FF2B5EF4-FFF2-40B4-BE49-F238E27FC236}">
                  <a16:creationId xmlns:a16="http://schemas.microsoft.com/office/drawing/2014/main" id="{A35D7400-7E77-4C3E-A8BC-BA5FF00FB083}"/>
                </a:ext>
              </a:extLst>
            </p:cNvPr>
            <p:cNvSpPr/>
            <p:nvPr/>
          </p:nvSpPr>
          <p:spPr>
            <a:xfrm>
              <a:off x="9578249" y="5404942"/>
              <a:ext cx="236482" cy="26801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TextBox 130">
              <a:extLst>
                <a:ext uri="{FF2B5EF4-FFF2-40B4-BE49-F238E27FC236}">
                  <a16:creationId xmlns:a16="http://schemas.microsoft.com/office/drawing/2014/main" id="{77B50588-6B5A-4C54-8616-9EF29D4F4666}"/>
                </a:ext>
              </a:extLst>
            </p:cNvPr>
            <p:cNvSpPr txBox="1"/>
            <p:nvPr/>
          </p:nvSpPr>
          <p:spPr>
            <a:xfrm>
              <a:off x="9922239" y="5327461"/>
              <a:ext cx="838691" cy="461665"/>
            </a:xfrm>
            <a:prstGeom prst="rect">
              <a:avLst/>
            </a:prstGeom>
            <a:noFill/>
          </p:spPr>
          <p:txBody>
            <a:bodyPr wrap="none" rtlCol="0">
              <a:spAutoFit/>
            </a:bodyPr>
            <a:lstStyle/>
            <a:p>
              <a:r>
                <a:rPr lang="en-US" sz="2400" dirty="0"/>
                <a:t>Jesus</a:t>
              </a:r>
            </a:p>
          </p:txBody>
        </p:sp>
      </p:grpSp>
      <p:grpSp>
        <p:nvGrpSpPr>
          <p:cNvPr id="139" name="Group 138">
            <a:extLst>
              <a:ext uri="{FF2B5EF4-FFF2-40B4-BE49-F238E27FC236}">
                <a16:creationId xmlns:a16="http://schemas.microsoft.com/office/drawing/2014/main" id="{F017535A-6CEF-4F69-9FCB-20A34E3D5268}"/>
              </a:ext>
            </a:extLst>
          </p:cNvPr>
          <p:cNvGrpSpPr/>
          <p:nvPr/>
        </p:nvGrpSpPr>
        <p:grpSpPr>
          <a:xfrm>
            <a:off x="9290727" y="5581803"/>
            <a:ext cx="1555042" cy="461665"/>
            <a:chOff x="9578249" y="5800012"/>
            <a:chExt cx="1555042" cy="461665"/>
          </a:xfrm>
        </p:grpSpPr>
        <p:sp>
          <p:nvSpPr>
            <p:cNvPr id="129" name="Oval 128">
              <a:extLst>
                <a:ext uri="{FF2B5EF4-FFF2-40B4-BE49-F238E27FC236}">
                  <a16:creationId xmlns:a16="http://schemas.microsoft.com/office/drawing/2014/main" id="{7BE06FBD-ADBA-4699-BE35-B6A4BD4F4F12}"/>
                </a:ext>
              </a:extLst>
            </p:cNvPr>
            <p:cNvSpPr/>
            <p:nvPr/>
          </p:nvSpPr>
          <p:spPr>
            <a:xfrm>
              <a:off x="9578249" y="5858694"/>
              <a:ext cx="236482" cy="268010"/>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TextBox 131">
              <a:extLst>
                <a:ext uri="{FF2B5EF4-FFF2-40B4-BE49-F238E27FC236}">
                  <a16:creationId xmlns:a16="http://schemas.microsoft.com/office/drawing/2014/main" id="{D03A16B9-A96E-45EB-8817-150FF4133817}"/>
                </a:ext>
              </a:extLst>
            </p:cNvPr>
            <p:cNvSpPr txBox="1"/>
            <p:nvPr/>
          </p:nvSpPr>
          <p:spPr>
            <a:xfrm>
              <a:off x="9930398" y="5800012"/>
              <a:ext cx="1202893" cy="461665"/>
            </a:xfrm>
            <a:prstGeom prst="rect">
              <a:avLst/>
            </a:prstGeom>
            <a:noFill/>
          </p:spPr>
          <p:txBody>
            <a:bodyPr wrap="none" rtlCol="0">
              <a:spAutoFit/>
            </a:bodyPr>
            <a:lstStyle/>
            <a:p>
              <a:r>
                <a:rPr lang="en-US" sz="2400" dirty="0"/>
                <a:t>NT saint</a:t>
              </a:r>
            </a:p>
          </p:txBody>
        </p:sp>
      </p:grpSp>
      <p:grpSp>
        <p:nvGrpSpPr>
          <p:cNvPr id="141" name="Group 140">
            <a:extLst>
              <a:ext uri="{FF2B5EF4-FFF2-40B4-BE49-F238E27FC236}">
                <a16:creationId xmlns:a16="http://schemas.microsoft.com/office/drawing/2014/main" id="{2266DF02-99D1-4853-A97E-C7F22B6ECDB5}"/>
              </a:ext>
            </a:extLst>
          </p:cNvPr>
          <p:cNvGrpSpPr/>
          <p:nvPr/>
        </p:nvGrpSpPr>
        <p:grpSpPr>
          <a:xfrm>
            <a:off x="9290728" y="5955440"/>
            <a:ext cx="1555042" cy="532429"/>
            <a:chOff x="9578249" y="6272563"/>
            <a:chExt cx="1551579" cy="461665"/>
          </a:xfrm>
        </p:grpSpPr>
        <p:sp>
          <p:nvSpPr>
            <p:cNvPr id="130" name="Oval 129">
              <a:extLst>
                <a:ext uri="{FF2B5EF4-FFF2-40B4-BE49-F238E27FC236}">
                  <a16:creationId xmlns:a16="http://schemas.microsoft.com/office/drawing/2014/main" id="{17C5DF50-4A8E-43FE-AAF2-96B19E43CEE4}"/>
                </a:ext>
              </a:extLst>
            </p:cNvPr>
            <p:cNvSpPr/>
            <p:nvPr/>
          </p:nvSpPr>
          <p:spPr>
            <a:xfrm>
              <a:off x="9578249" y="6348118"/>
              <a:ext cx="236482" cy="23239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extBox 132">
              <a:extLst>
                <a:ext uri="{FF2B5EF4-FFF2-40B4-BE49-F238E27FC236}">
                  <a16:creationId xmlns:a16="http://schemas.microsoft.com/office/drawing/2014/main" id="{9BF5F550-485F-4CD9-866D-1BCC9E3A4EC5}"/>
                </a:ext>
              </a:extLst>
            </p:cNvPr>
            <p:cNvSpPr txBox="1"/>
            <p:nvPr/>
          </p:nvSpPr>
          <p:spPr>
            <a:xfrm>
              <a:off x="9930397" y="6272563"/>
              <a:ext cx="1199431" cy="461665"/>
            </a:xfrm>
            <a:prstGeom prst="rect">
              <a:avLst/>
            </a:prstGeom>
            <a:noFill/>
          </p:spPr>
          <p:txBody>
            <a:bodyPr wrap="none" rtlCol="0">
              <a:spAutoFit/>
            </a:bodyPr>
            <a:lstStyle/>
            <a:p>
              <a:r>
                <a:rPr lang="en-US" sz="2400" dirty="0"/>
                <a:t>OT saint</a:t>
              </a:r>
            </a:p>
          </p:txBody>
        </p:sp>
      </p:grpSp>
      <p:sp>
        <p:nvSpPr>
          <p:cNvPr id="136" name="TextBox 135">
            <a:extLst>
              <a:ext uri="{FF2B5EF4-FFF2-40B4-BE49-F238E27FC236}">
                <a16:creationId xmlns:a16="http://schemas.microsoft.com/office/drawing/2014/main" id="{D6B6AA35-598A-4D28-AA8F-5B0067A843CF}"/>
              </a:ext>
            </a:extLst>
          </p:cNvPr>
          <p:cNvSpPr txBox="1"/>
          <p:nvPr/>
        </p:nvSpPr>
        <p:spPr>
          <a:xfrm>
            <a:off x="11409428" y="4416974"/>
            <a:ext cx="607859" cy="461665"/>
          </a:xfrm>
          <a:prstGeom prst="rect">
            <a:avLst/>
          </a:prstGeom>
          <a:noFill/>
        </p:spPr>
        <p:txBody>
          <a:bodyPr wrap="none" rtlCol="0">
            <a:spAutoFit/>
          </a:bodyPr>
          <a:lstStyle/>
          <a:p>
            <a:r>
              <a:rPr lang="en-US" sz="2400" dirty="0"/>
              <a:t>MK</a:t>
            </a:r>
          </a:p>
        </p:txBody>
      </p:sp>
      <p:sp>
        <p:nvSpPr>
          <p:cNvPr id="137" name="TextBox 136">
            <a:extLst>
              <a:ext uri="{FF2B5EF4-FFF2-40B4-BE49-F238E27FC236}">
                <a16:creationId xmlns:a16="http://schemas.microsoft.com/office/drawing/2014/main" id="{6304FC56-9227-4569-8CF7-163BDA7EBF68}"/>
              </a:ext>
            </a:extLst>
          </p:cNvPr>
          <p:cNvSpPr txBox="1"/>
          <p:nvPr/>
        </p:nvSpPr>
        <p:spPr>
          <a:xfrm>
            <a:off x="3760327" y="4198598"/>
            <a:ext cx="340158" cy="461665"/>
          </a:xfrm>
          <a:prstGeom prst="rect">
            <a:avLst/>
          </a:prstGeom>
          <a:noFill/>
        </p:spPr>
        <p:txBody>
          <a:bodyPr wrap="none" rtlCol="0">
            <a:spAutoFit/>
          </a:bodyPr>
          <a:lstStyle/>
          <a:p>
            <a:r>
              <a:rPr lang="en-US" sz="2400" dirty="0"/>
              <a:t>3</a:t>
            </a:r>
          </a:p>
        </p:txBody>
      </p:sp>
      <p:sp>
        <p:nvSpPr>
          <p:cNvPr id="138" name="TextBox 137">
            <a:extLst>
              <a:ext uri="{FF2B5EF4-FFF2-40B4-BE49-F238E27FC236}">
                <a16:creationId xmlns:a16="http://schemas.microsoft.com/office/drawing/2014/main" id="{98022300-8FB9-4F8F-8235-06D8B6C6FEDA}"/>
              </a:ext>
            </a:extLst>
          </p:cNvPr>
          <p:cNvSpPr txBox="1"/>
          <p:nvPr/>
        </p:nvSpPr>
        <p:spPr>
          <a:xfrm>
            <a:off x="9360767" y="2795197"/>
            <a:ext cx="2096087" cy="830997"/>
          </a:xfrm>
          <a:prstGeom prst="rect">
            <a:avLst/>
          </a:prstGeom>
          <a:noFill/>
        </p:spPr>
        <p:txBody>
          <a:bodyPr wrap="none" rtlCol="0">
            <a:spAutoFit/>
          </a:bodyPr>
          <a:lstStyle/>
          <a:p>
            <a:r>
              <a:rPr lang="en-US" sz="2400" dirty="0"/>
              <a:t>5 Jesus’ second</a:t>
            </a:r>
            <a:br>
              <a:rPr lang="en-US" sz="2400" dirty="0"/>
            </a:br>
            <a:r>
              <a:rPr lang="en-US" sz="2400" dirty="0"/>
              <a:t>   coming</a:t>
            </a:r>
          </a:p>
        </p:txBody>
      </p:sp>
      <p:cxnSp>
        <p:nvCxnSpPr>
          <p:cNvPr id="143" name="Straight Arrow Connector 142">
            <a:extLst>
              <a:ext uri="{FF2B5EF4-FFF2-40B4-BE49-F238E27FC236}">
                <a16:creationId xmlns:a16="http://schemas.microsoft.com/office/drawing/2014/main" id="{065C8F51-B40B-49EC-92FD-4E0243C9C247}"/>
              </a:ext>
            </a:extLst>
          </p:cNvPr>
          <p:cNvCxnSpPr/>
          <p:nvPr/>
        </p:nvCxnSpPr>
        <p:spPr>
          <a:xfrm>
            <a:off x="4485307" y="1184970"/>
            <a:ext cx="0" cy="2978395"/>
          </a:xfrm>
          <a:prstGeom prst="straightConnector1">
            <a:avLst/>
          </a:prstGeom>
          <a:ln w="50800">
            <a:solidFill>
              <a:srgbClr val="FFCC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5552CEC1-9E46-466C-9094-1D31781CBD05}"/>
              </a:ext>
            </a:extLst>
          </p:cNvPr>
          <p:cNvCxnSpPr/>
          <p:nvPr/>
        </p:nvCxnSpPr>
        <p:spPr>
          <a:xfrm>
            <a:off x="5696474" y="1177637"/>
            <a:ext cx="0" cy="2978395"/>
          </a:xfrm>
          <a:prstGeom prst="straightConnector1">
            <a:avLst/>
          </a:prstGeom>
          <a:ln w="50800">
            <a:solidFill>
              <a:srgbClr val="FFCC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448CB5AC-4B6D-4FBA-A0B0-F6FE76072A00}"/>
              </a:ext>
            </a:extLst>
          </p:cNvPr>
          <p:cNvSpPr/>
          <p:nvPr/>
        </p:nvSpPr>
        <p:spPr>
          <a:xfrm>
            <a:off x="7618824" y="4594946"/>
            <a:ext cx="236482" cy="26801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8" name="Group 67">
            <a:extLst>
              <a:ext uri="{FF2B5EF4-FFF2-40B4-BE49-F238E27FC236}">
                <a16:creationId xmlns:a16="http://schemas.microsoft.com/office/drawing/2014/main" id="{465650EC-A863-420E-B240-0707DCBA229C}"/>
              </a:ext>
            </a:extLst>
          </p:cNvPr>
          <p:cNvGrpSpPr/>
          <p:nvPr/>
        </p:nvGrpSpPr>
        <p:grpSpPr>
          <a:xfrm>
            <a:off x="9276551" y="6376491"/>
            <a:ext cx="2466141" cy="461665"/>
            <a:chOff x="9578249" y="6272563"/>
            <a:chExt cx="2460646" cy="400306"/>
          </a:xfrm>
          <a:solidFill>
            <a:schemeClr val="bg1"/>
          </a:solidFill>
        </p:grpSpPr>
        <p:sp>
          <p:nvSpPr>
            <p:cNvPr id="70" name="Oval 69">
              <a:extLst>
                <a:ext uri="{FF2B5EF4-FFF2-40B4-BE49-F238E27FC236}">
                  <a16:creationId xmlns:a16="http://schemas.microsoft.com/office/drawing/2014/main" id="{012E952B-FB59-476D-94E6-53C69CC1C8AB}"/>
                </a:ext>
              </a:extLst>
            </p:cNvPr>
            <p:cNvSpPr/>
            <p:nvPr/>
          </p:nvSpPr>
          <p:spPr>
            <a:xfrm>
              <a:off x="9578249" y="6348118"/>
              <a:ext cx="236482" cy="23239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DB7EF6F2-6FA7-4EAB-9565-2A9BF161887A}"/>
                </a:ext>
              </a:extLst>
            </p:cNvPr>
            <p:cNvSpPr txBox="1"/>
            <p:nvPr/>
          </p:nvSpPr>
          <p:spPr>
            <a:xfrm>
              <a:off x="9930397" y="6272563"/>
              <a:ext cx="2108498" cy="400306"/>
            </a:xfrm>
            <a:prstGeom prst="rect">
              <a:avLst/>
            </a:prstGeom>
            <a:grpFill/>
          </p:spPr>
          <p:txBody>
            <a:bodyPr wrap="none" rtlCol="0">
              <a:spAutoFit/>
            </a:bodyPr>
            <a:lstStyle/>
            <a:p>
              <a:r>
                <a:rPr lang="en-US" sz="2400" dirty="0"/>
                <a:t>Jew and martyr</a:t>
              </a:r>
            </a:p>
          </p:txBody>
        </p:sp>
      </p:grpSp>
      <p:cxnSp>
        <p:nvCxnSpPr>
          <p:cNvPr id="74" name="Straight Arrow Connector 73">
            <a:extLst>
              <a:ext uri="{FF2B5EF4-FFF2-40B4-BE49-F238E27FC236}">
                <a16:creationId xmlns:a16="http://schemas.microsoft.com/office/drawing/2014/main" id="{59753F93-8EB9-4285-9BB4-21F9DA54BB95}"/>
              </a:ext>
            </a:extLst>
          </p:cNvPr>
          <p:cNvCxnSpPr>
            <a:cxnSpLocks/>
          </p:cNvCxnSpPr>
          <p:nvPr/>
        </p:nvCxnSpPr>
        <p:spPr>
          <a:xfrm>
            <a:off x="7830069" y="4725683"/>
            <a:ext cx="3557907" cy="3268"/>
          </a:xfrm>
          <a:prstGeom prst="straightConnector1">
            <a:avLst/>
          </a:prstGeom>
          <a:ln w="508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2C14DBE-B088-4996-9DB2-848238166E49}"/>
              </a:ext>
            </a:extLst>
          </p:cNvPr>
          <p:cNvSpPr txBox="1"/>
          <p:nvPr/>
        </p:nvSpPr>
        <p:spPr>
          <a:xfrm>
            <a:off x="4055959" y="61685"/>
            <a:ext cx="3433889" cy="523220"/>
          </a:xfrm>
          <a:prstGeom prst="rect">
            <a:avLst/>
          </a:prstGeom>
          <a:noFill/>
        </p:spPr>
        <p:txBody>
          <a:bodyPr wrap="none" rtlCol="0">
            <a:spAutoFit/>
          </a:bodyPr>
          <a:lstStyle/>
          <a:p>
            <a:r>
              <a:rPr lang="en-US" sz="2800" b="1" dirty="0">
                <a:solidFill>
                  <a:srgbClr val="FF0000"/>
                </a:solidFill>
              </a:rPr>
              <a:t>Chart of resurrections</a:t>
            </a:r>
          </a:p>
        </p:txBody>
      </p:sp>
      <p:cxnSp>
        <p:nvCxnSpPr>
          <p:cNvPr id="12" name="Straight Arrow Connector 11">
            <a:extLst>
              <a:ext uri="{FF2B5EF4-FFF2-40B4-BE49-F238E27FC236}">
                <a16:creationId xmlns:a16="http://schemas.microsoft.com/office/drawing/2014/main" id="{EFCED11B-7B75-440A-B6C5-74306FA0E73D}"/>
              </a:ext>
            </a:extLst>
          </p:cNvPr>
          <p:cNvCxnSpPr/>
          <p:nvPr/>
        </p:nvCxnSpPr>
        <p:spPr>
          <a:xfrm>
            <a:off x="4485307" y="6635262"/>
            <a:ext cx="1100961"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D840360-413F-4D31-9167-0CE143E36622}"/>
              </a:ext>
            </a:extLst>
          </p:cNvPr>
          <p:cNvSpPr txBox="1"/>
          <p:nvPr/>
        </p:nvSpPr>
        <p:spPr>
          <a:xfrm>
            <a:off x="5584964" y="6456846"/>
            <a:ext cx="614271" cy="369332"/>
          </a:xfrm>
          <a:prstGeom prst="rect">
            <a:avLst/>
          </a:prstGeom>
          <a:noFill/>
        </p:spPr>
        <p:txBody>
          <a:bodyPr wrap="none" rtlCol="0">
            <a:spAutoFit/>
          </a:bodyPr>
          <a:lstStyle/>
          <a:p>
            <a:r>
              <a:rPr lang="en-US" dirty="0"/>
              <a:t>time</a:t>
            </a:r>
          </a:p>
        </p:txBody>
      </p:sp>
      <p:sp>
        <p:nvSpPr>
          <p:cNvPr id="81" name="Rectangle 80">
            <a:extLst>
              <a:ext uri="{FF2B5EF4-FFF2-40B4-BE49-F238E27FC236}">
                <a16:creationId xmlns:a16="http://schemas.microsoft.com/office/drawing/2014/main" id="{AD578688-9B4D-493F-B99A-ABC39904B0F1}"/>
              </a:ext>
            </a:extLst>
          </p:cNvPr>
          <p:cNvSpPr/>
          <p:nvPr/>
        </p:nvSpPr>
        <p:spPr>
          <a:xfrm>
            <a:off x="9252750" y="103424"/>
            <a:ext cx="2689025" cy="3503234"/>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4EBD5964-F817-441E-8E94-F6FADFD2B37B}"/>
              </a:ext>
            </a:extLst>
          </p:cNvPr>
          <p:cNvSpPr/>
          <p:nvPr/>
        </p:nvSpPr>
        <p:spPr>
          <a:xfrm>
            <a:off x="9117145" y="5104073"/>
            <a:ext cx="2592144" cy="1707327"/>
          </a:xfrm>
          <a:prstGeom prst="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0A4584DD-34E4-4C1D-9884-68DD14410BCC}"/>
              </a:ext>
            </a:extLst>
          </p:cNvPr>
          <p:cNvSpPr txBox="1"/>
          <p:nvPr/>
        </p:nvSpPr>
        <p:spPr>
          <a:xfrm>
            <a:off x="3990117" y="435914"/>
            <a:ext cx="3524491" cy="369332"/>
          </a:xfrm>
          <a:prstGeom prst="rect">
            <a:avLst/>
          </a:prstGeom>
          <a:noFill/>
        </p:spPr>
        <p:txBody>
          <a:bodyPr wrap="none" rtlCol="0">
            <a:spAutoFit/>
          </a:bodyPr>
          <a:lstStyle/>
          <a:p>
            <a:r>
              <a:rPr lang="en-US" dirty="0">
                <a:solidFill>
                  <a:srgbClr val="FF0000"/>
                </a:solidFill>
              </a:rPr>
              <a:t>in dispensational pre-</a:t>
            </a:r>
            <a:r>
              <a:rPr lang="en-US" dirty="0" err="1">
                <a:solidFill>
                  <a:srgbClr val="FF0000"/>
                </a:solidFill>
              </a:rPr>
              <a:t>tribulationism</a:t>
            </a:r>
            <a:endParaRPr lang="en-US" dirty="0">
              <a:solidFill>
                <a:srgbClr val="FF0000"/>
              </a:solidFill>
            </a:endParaRPr>
          </a:p>
        </p:txBody>
      </p:sp>
      <p:sp>
        <p:nvSpPr>
          <p:cNvPr id="145" name="TextBox 144">
            <a:extLst>
              <a:ext uri="{FF2B5EF4-FFF2-40B4-BE49-F238E27FC236}">
                <a16:creationId xmlns:a16="http://schemas.microsoft.com/office/drawing/2014/main" id="{3733B609-3606-4B28-8EA4-7A81DA68F7DD}"/>
              </a:ext>
            </a:extLst>
          </p:cNvPr>
          <p:cNvSpPr txBox="1"/>
          <p:nvPr/>
        </p:nvSpPr>
        <p:spPr>
          <a:xfrm>
            <a:off x="6331981" y="2323323"/>
            <a:ext cx="5382794" cy="1569660"/>
          </a:xfrm>
          <a:prstGeom prst="rect">
            <a:avLst/>
          </a:prstGeom>
          <a:noFill/>
        </p:spPr>
        <p:txBody>
          <a:bodyPr wrap="square" rtlCol="0">
            <a:spAutoFit/>
          </a:bodyPr>
          <a:lstStyle/>
          <a:p>
            <a:r>
              <a:rPr lang="en-US" sz="2400" dirty="0"/>
              <a:t>Until here we know the story. This is the current age of grace in which we live. We all are preparing ourselves, waiting for Jesus’ promised second coming.</a:t>
            </a:r>
          </a:p>
        </p:txBody>
      </p:sp>
      <p:cxnSp>
        <p:nvCxnSpPr>
          <p:cNvPr id="85" name="Straight Arrow Connector 84">
            <a:extLst>
              <a:ext uri="{FF2B5EF4-FFF2-40B4-BE49-F238E27FC236}">
                <a16:creationId xmlns:a16="http://schemas.microsoft.com/office/drawing/2014/main" id="{0A236FBA-FAE8-45EE-BF93-2C759D9414C5}"/>
              </a:ext>
            </a:extLst>
          </p:cNvPr>
          <p:cNvCxnSpPr>
            <a:cxnSpLocks/>
          </p:cNvCxnSpPr>
          <p:nvPr/>
        </p:nvCxnSpPr>
        <p:spPr>
          <a:xfrm>
            <a:off x="7737065" y="4831026"/>
            <a:ext cx="0" cy="690677"/>
          </a:xfrm>
          <a:prstGeom prst="straightConnector1">
            <a:avLst/>
          </a:prstGeom>
          <a:ln w="508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0F00E9C8-974F-4394-A04D-2B21DB87C7C5}"/>
              </a:ext>
            </a:extLst>
          </p:cNvPr>
          <p:cNvGrpSpPr/>
          <p:nvPr/>
        </p:nvGrpSpPr>
        <p:grpSpPr>
          <a:xfrm>
            <a:off x="7609462" y="4240777"/>
            <a:ext cx="3390012" cy="2340565"/>
            <a:chOff x="7609462" y="4240777"/>
            <a:chExt cx="3390012" cy="2340565"/>
          </a:xfrm>
        </p:grpSpPr>
        <p:pic>
          <p:nvPicPr>
            <p:cNvPr id="1026" name="Picture 2" descr="Voordelig biconvex classic vergrootglas van Schweizer - Optiekwereld">
              <a:extLst>
                <a:ext uri="{FF2B5EF4-FFF2-40B4-BE49-F238E27FC236}">
                  <a16:creationId xmlns:a16="http://schemas.microsoft.com/office/drawing/2014/main" id="{C7626427-1CE0-4550-86BE-EA2DCD4FA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9462" y="4240777"/>
              <a:ext cx="3390012" cy="23405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F961561-A8B2-41A0-912C-B7CC401F6495}"/>
                </a:ext>
              </a:extLst>
            </p:cNvPr>
            <p:cNvSpPr txBox="1"/>
            <p:nvPr/>
          </p:nvSpPr>
          <p:spPr>
            <a:xfrm>
              <a:off x="7844540" y="5769987"/>
              <a:ext cx="1366464" cy="646331"/>
            </a:xfrm>
            <a:prstGeom prst="rect">
              <a:avLst/>
            </a:prstGeom>
            <a:noFill/>
          </p:spPr>
          <p:txBody>
            <a:bodyPr wrap="none" rtlCol="0">
              <a:spAutoFit/>
            </a:bodyPr>
            <a:lstStyle/>
            <a:p>
              <a:r>
                <a:rPr lang="en-US" dirty="0"/>
                <a:t>Zoom in into</a:t>
              </a:r>
              <a:br>
                <a:rPr lang="en-US" dirty="0"/>
              </a:br>
              <a:r>
                <a:rPr lang="en-US" dirty="0"/>
                <a:t>point C</a:t>
              </a:r>
            </a:p>
          </p:txBody>
        </p:sp>
      </p:grpSp>
    </p:spTree>
    <p:extLst>
      <p:ext uri="{BB962C8B-B14F-4D97-AF65-F5344CB8AC3E}">
        <p14:creationId xmlns:p14="http://schemas.microsoft.com/office/powerpoint/2010/main" val="374812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4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1" nodeType="clickEffect">
                                  <p:stCondLst>
                                    <p:cond delay="0"/>
                                  </p:stCondLst>
                                  <p:childTnLst>
                                    <p:set>
                                      <p:cBhvr>
                                        <p:cTn id="72" dur="1" fill="hold">
                                          <p:stCondLst>
                                            <p:cond delay="0"/>
                                          </p:stCondLst>
                                        </p:cTn>
                                        <p:tgtEl>
                                          <p:spTgt spid="14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0" nodeType="clickEffect">
                                  <p:stCondLst>
                                    <p:cond delay="0"/>
                                  </p:stCondLst>
                                  <p:childTnLst>
                                    <p:set>
                                      <p:cBhvr>
                                        <p:cTn id="76" dur="1" fill="hold">
                                          <p:stCondLst>
                                            <p:cond delay="0"/>
                                          </p:stCondLst>
                                        </p:cTn>
                                        <p:tgtEl>
                                          <p:spTgt spid="145"/>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1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1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4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61"/>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71"/>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69"/>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3"/>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7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8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8"/>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8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66"/>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86"/>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36"/>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93"/>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9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0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41"/>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23"/>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07"/>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27"/>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68"/>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4"/>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85"/>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nodeType="clickEffect">
                                  <p:stCondLst>
                                    <p:cond delay="0"/>
                                  </p:stCondLst>
                                  <p:childTnLst>
                                    <p:set>
                                      <p:cBhvr>
                                        <p:cTn id="16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9" grpId="0" animBg="1"/>
      <p:bldP spid="40" grpId="0" animBg="1"/>
      <p:bldP spid="113" grpId="0"/>
      <p:bldP spid="114" grpId="0"/>
      <p:bldP spid="115" grpId="0"/>
      <p:bldP spid="116" grpId="0"/>
      <p:bldP spid="118" grpId="0"/>
      <p:bldP spid="119" grpId="0"/>
      <p:bldP spid="120" grpId="0"/>
      <p:bldP spid="121" grpId="0"/>
      <p:bldP spid="122" grpId="0"/>
      <p:bldP spid="123" grpId="0"/>
      <p:bldP spid="124" grpId="0"/>
      <p:bldP spid="125" grpId="0"/>
      <p:bldP spid="126" grpId="0"/>
      <p:bldP spid="127" grpId="0"/>
      <p:bldP spid="136" grpId="0"/>
      <p:bldP spid="137" grpId="0"/>
      <p:bldP spid="138" grpId="0"/>
      <p:bldP spid="66" grpId="0" animBg="1"/>
      <p:bldP spid="84" grpId="0"/>
      <p:bldP spid="145" grpId="0"/>
      <p:bldP spid="145"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A323CC-EB84-4A6E-AB13-BF80813F5162}"/>
              </a:ext>
            </a:extLst>
          </p:cNvPr>
          <p:cNvSpPr/>
          <p:nvPr/>
        </p:nvSpPr>
        <p:spPr>
          <a:xfrm>
            <a:off x="598282" y="194006"/>
            <a:ext cx="2520947" cy="523220"/>
          </a:xfrm>
          <a:prstGeom prst="rect">
            <a:avLst/>
          </a:prstGeom>
        </p:spPr>
        <p:txBody>
          <a:bodyPr wrap="none">
            <a:spAutoFit/>
          </a:bodyPr>
          <a:lstStyle/>
          <a:p>
            <a:r>
              <a:rPr lang="en-US" sz="2800" b="1" dirty="0">
                <a:solidFill>
                  <a:srgbClr val="FF0000"/>
                </a:solidFill>
              </a:rPr>
              <a:t>The Tribulation</a:t>
            </a:r>
          </a:p>
        </p:txBody>
      </p:sp>
      <p:sp>
        <p:nvSpPr>
          <p:cNvPr id="8" name="Rectangle 7">
            <a:extLst>
              <a:ext uri="{FF2B5EF4-FFF2-40B4-BE49-F238E27FC236}">
                <a16:creationId xmlns:a16="http://schemas.microsoft.com/office/drawing/2014/main" id="{5A0D3070-E0E5-4A63-87E6-B140414F6DEA}"/>
              </a:ext>
            </a:extLst>
          </p:cNvPr>
          <p:cNvSpPr/>
          <p:nvPr/>
        </p:nvSpPr>
        <p:spPr>
          <a:xfrm>
            <a:off x="598282" y="725852"/>
            <a:ext cx="11093788" cy="4493538"/>
          </a:xfrm>
          <a:prstGeom prst="rect">
            <a:avLst/>
          </a:prstGeom>
        </p:spPr>
        <p:txBody>
          <a:bodyPr wrap="square">
            <a:spAutoFit/>
          </a:bodyPr>
          <a:lstStyle/>
          <a:p>
            <a:r>
              <a:rPr lang="en-US" sz="2600" dirty="0">
                <a:solidFill>
                  <a:srgbClr val="000000"/>
                </a:solidFill>
              </a:rPr>
              <a:t>This final seven-year period (of the seventy sevens) is known as the tribulation period—it is a time when God finishes judging Israel for its sin. And the world will severely suffer during that One-World government. Daniel 9:27 gives a few highlights of the seven-year tribulation period: “He, the Antichrist also called the Beast (Matthew 24:15), will confirm a covenant with Israel for one 'seven.' In the middle of the 'seven' he will put an end to sacrifice in the by then rebuilt temple. And on a wing of the temple, he will set up an “abomination that causes desolation”, an image of himself to be worshipped, until the end that is decreed is poured out on him.” During the second 3.5-year period (1260 days) of the </a:t>
            </a:r>
            <a:br>
              <a:rPr lang="en-US" sz="2600" dirty="0">
                <a:solidFill>
                  <a:srgbClr val="000000"/>
                </a:solidFill>
              </a:rPr>
            </a:br>
            <a:r>
              <a:rPr lang="en-US" sz="2600" dirty="0">
                <a:solidFill>
                  <a:srgbClr val="000000"/>
                </a:solidFill>
              </a:rPr>
              <a:t>7-year tribulation, the remaining Jews will flee to the desert (Rev. 12:6). The devastation will be as never has been before. </a:t>
            </a:r>
            <a:endParaRPr lang="en-US" sz="2600" dirty="0"/>
          </a:p>
        </p:txBody>
      </p:sp>
      <p:sp>
        <p:nvSpPr>
          <p:cNvPr id="2" name="Rectangle 1">
            <a:extLst>
              <a:ext uri="{FF2B5EF4-FFF2-40B4-BE49-F238E27FC236}">
                <a16:creationId xmlns:a16="http://schemas.microsoft.com/office/drawing/2014/main" id="{22FEA41A-63C2-42E2-951E-2BC6DA29D320}"/>
              </a:ext>
            </a:extLst>
          </p:cNvPr>
          <p:cNvSpPr>
            <a:spLocks noChangeArrowheads="1"/>
          </p:cNvSpPr>
          <p:nvPr/>
        </p:nvSpPr>
        <p:spPr bwMode="auto">
          <a:xfrm>
            <a:off x="647688" y="5185576"/>
            <a:ext cx="11044382" cy="157479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600" b="0" i="0" u="none" strike="noStrike" cap="none" normalizeH="0" baseline="0" dirty="0">
                <a:ln>
                  <a:noFill/>
                </a:ln>
                <a:solidFill>
                  <a:srgbClr val="222222"/>
                </a:solidFill>
                <a:effectLst/>
                <a:ea typeface="inherit"/>
              </a:rPr>
              <a:t>How many people die during the Tribulation? At the seal judgments in Revelation 6:7-8, a quarter of the world's population dies. At the trumpet judgments in Revelation 9:15, a third of the surviving ones perish. That means that 47% of the world's population dies in the Tribulation.</a:t>
            </a:r>
            <a:r>
              <a:rPr kumimoji="0" lang="en-US" altLang="en-US" sz="26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248651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4AF116-2801-4CD6-A8E2-5DD8BFF75F42}"/>
              </a:ext>
            </a:extLst>
          </p:cNvPr>
          <p:cNvSpPr/>
          <p:nvPr/>
        </p:nvSpPr>
        <p:spPr>
          <a:xfrm>
            <a:off x="452281" y="335846"/>
            <a:ext cx="5288948" cy="523220"/>
          </a:xfrm>
          <a:prstGeom prst="rect">
            <a:avLst/>
          </a:prstGeom>
        </p:spPr>
        <p:txBody>
          <a:bodyPr wrap="none">
            <a:spAutoFit/>
          </a:bodyPr>
          <a:lstStyle/>
          <a:p>
            <a:r>
              <a:rPr lang="en-US" sz="2800" b="1" dirty="0">
                <a:solidFill>
                  <a:srgbClr val="FF0000"/>
                </a:solidFill>
              </a:rPr>
              <a:t>Wars and invasions 2 (Ezekiel war)</a:t>
            </a:r>
          </a:p>
        </p:txBody>
      </p:sp>
      <p:sp>
        <p:nvSpPr>
          <p:cNvPr id="3" name="Rectangle 2">
            <a:extLst>
              <a:ext uri="{FF2B5EF4-FFF2-40B4-BE49-F238E27FC236}">
                <a16:creationId xmlns:a16="http://schemas.microsoft.com/office/drawing/2014/main" id="{E64A6B74-63C5-469B-9C23-DBA3D1C1E47F}"/>
              </a:ext>
            </a:extLst>
          </p:cNvPr>
          <p:cNvSpPr/>
          <p:nvPr/>
        </p:nvSpPr>
        <p:spPr>
          <a:xfrm>
            <a:off x="452280" y="3277132"/>
            <a:ext cx="10800605" cy="2677656"/>
          </a:xfrm>
          <a:prstGeom prst="rect">
            <a:avLst/>
          </a:prstGeom>
        </p:spPr>
        <p:txBody>
          <a:bodyPr wrap="square">
            <a:spAutoFit/>
          </a:bodyPr>
          <a:lstStyle/>
          <a:p>
            <a:r>
              <a:rPr lang="en-US" sz="2800" dirty="0">
                <a:solidFill>
                  <a:srgbClr val="000000"/>
                </a:solidFill>
              </a:rPr>
              <a:t>The Ezekiel war prophesied in Ezekiel 38 and 39 is yet to be fulfilled.</a:t>
            </a:r>
            <a:br>
              <a:rPr lang="en-US" sz="2800" dirty="0">
                <a:solidFill>
                  <a:srgbClr val="000000"/>
                </a:solidFill>
              </a:rPr>
            </a:br>
            <a:r>
              <a:rPr lang="en-US" sz="2800" dirty="0">
                <a:solidFill>
                  <a:srgbClr val="000000"/>
                </a:solidFill>
              </a:rPr>
              <a:t>It will be an invasion of Israel, led by Russia in alliance with Iran and Turkey, attacking Israel from the north. The war can begin any moment, probably during the first 3.5 years of the 7-year (great) tribulation. The prophecy says that God will fight for Israel and destroy the armies of all attacking powers.</a:t>
            </a:r>
            <a:endParaRPr lang="en-US" sz="2800" dirty="0"/>
          </a:p>
        </p:txBody>
      </p:sp>
      <p:sp>
        <p:nvSpPr>
          <p:cNvPr id="4" name="TextBox 3">
            <a:extLst>
              <a:ext uri="{FF2B5EF4-FFF2-40B4-BE49-F238E27FC236}">
                <a16:creationId xmlns:a16="http://schemas.microsoft.com/office/drawing/2014/main" id="{5819A4CD-20F8-410A-A0A6-B4FB7E4A33A8}"/>
              </a:ext>
            </a:extLst>
          </p:cNvPr>
          <p:cNvSpPr txBox="1"/>
          <p:nvPr/>
        </p:nvSpPr>
        <p:spPr>
          <a:xfrm>
            <a:off x="452280" y="1103869"/>
            <a:ext cx="11184753" cy="1815882"/>
          </a:xfrm>
          <a:prstGeom prst="rect">
            <a:avLst/>
          </a:prstGeom>
          <a:noFill/>
        </p:spPr>
        <p:txBody>
          <a:bodyPr wrap="square" rtlCol="0">
            <a:spAutoFit/>
          </a:bodyPr>
          <a:lstStyle/>
          <a:p>
            <a:r>
              <a:rPr lang="en-US" sz="2800" dirty="0"/>
              <a:t>Ezekiel 36 and 37 are prophesies that partly have been fulfilled 2600 years after Ezekiel prophesied: Israel became a state for the Jews in 1948. The prophetic resurrection of Old Testament saints (Ezekiel 37:13-14) is yet to be fulfilled.</a:t>
            </a:r>
          </a:p>
        </p:txBody>
      </p:sp>
    </p:spTree>
    <p:extLst>
      <p:ext uri="{BB962C8B-B14F-4D97-AF65-F5344CB8AC3E}">
        <p14:creationId xmlns:p14="http://schemas.microsoft.com/office/powerpoint/2010/main" val="410203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2C0CE3-22A3-4351-B9EA-2D89CD393806}"/>
              </a:ext>
            </a:extLst>
          </p:cNvPr>
          <p:cNvSpPr/>
          <p:nvPr/>
        </p:nvSpPr>
        <p:spPr>
          <a:xfrm>
            <a:off x="701964" y="438226"/>
            <a:ext cx="2252540" cy="523220"/>
          </a:xfrm>
          <a:prstGeom prst="rect">
            <a:avLst/>
          </a:prstGeom>
        </p:spPr>
        <p:txBody>
          <a:bodyPr wrap="none">
            <a:spAutoFit/>
          </a:bodyPr>
          <a:lstStyle/>
          <a:p>
            <a:r>
              <a:rPr lang="en-US" sz="2800" b="1" dirty="0">
                <a:solidFill>
                  <a:srgbClr val="FF0000"/>
                </a:solidFill>
              </a:rPr>
              <a:t>Unholy trinity</a:t>
            </a:r>
          </a:p>
        </p:txBody>
      </p:sp>
      <p:sp>
        <p:nvSpPr>
          <p:cNvPr id="4" name="Rectangle 3">
            <a:extLst>
              <a:ext uri="{FF2B5EF4-FFF2-40B4-BE49-F238E27FC236}">
                <a16:creationId xmlns:a16="http://schemas.microsoft.com/office/drawing/2014/main" id="{D8B0DE65-214E-4423-8E28-CBCC060F2DF2}"/>
              </a:ext>
            </a:extLst>
          </p:cNvPr>
          <p:cNvSpPr/>
          <p:nvPr/>
        </p:nvSpPr>
        <p:spPr>
          <a:xfrm>
            <a:off x="701964" y="1042661"/>
            <a:ext cx="10535757" cy="1815882"/>
          </a:xfrm>
          <a:prstGeom prst="rect">
            <a:avLst/>
          </a:prstGeom>
        </p:spPr>
        <p:txBody>
          <a:bodyPr wrap="square">
            <a:spAutoFit/>
          </a:bodyPr>
          <a:lstStyle/>
          <a:p>
            <a:r>
              <a:rPr lang="en-US" sz="2800" dirty="0">
                <a:solidFill>
                  <a:srgbClr val="000000"/>
                </a:solidFill>
              </a:rPr>
              <a:t>A common tactic of Satan is to imitate or counterfeit the things of God in order to make himself appear to be like God. What is commonly referred to as the </a:t>
            </a:r>
            <a:r>
              <a:rPr lang="en-US" sz="2800" dirty="0">
                <a:solidFill>
                  <a:srgbClr val="FF0000"/>
                </a:solidFill>
              </a:rPr>
              <a:t>unholy trinity </a:t>
            </a:r>
            <a:r>
              <a:rPr lang="en-US" sz="2800" dirty="0">
                <a:solidFill>
                  <a:srgbClr val="000000"/>
                </a:solidFill>
              </a:rPr>
              <a:t>is described in Revelation 12 and 13. The </a:t>
            </a:r>
            <a:r>
              <a:rPr lang="en-US" sz="2800" dirty="0">
                <a:solidFill>
                  <a:srgbClr val="FF0000"/>
                </a:solidFill>
              </a:rPr>
              <a:t>unholy trinity </a:t>
            </a:r>
            <a:r>
              <a:rPr lang="en-US" sz="2800" dirty="0">
                <a:solidFill>
                  <a:srgbClr val="000000"/>
                </a:solidFill>
              </a:rPr>
              <a:t>will rule on earth in the 7-year tribulation period.</a:t>
            </a:r>
            <a:endParaRPr lang="en-US" sz="2800" dirty="0"/>
          </a:p>
        </p:txBody>
      </p:sp>
      <p:sp>
        <p:nvSpPr>
          <p:cNvPr id="5" name="Rectangle 4">
            <a:extLst>
              <a:ext uri="{FF2B5EF4-FFF2-40B4-BE49-F238E27FC236}">
                <a16:creationId xmlns:a16="http://schemas.microsoft.com/office/drawing/2014/main" id="{34A9F097-C805-4543-92AF-0E495D83544F}"/>
              </a:ext>
            </a:extLst>
          </p:cNvPr>
          <p:cNvSpPr/>
          <p:nvPr/>
        </p:nvSpPr>
        <p:spPr>
          <a:xfrm>
            <a:off x="678124" y="2983794"/>
            <a:ext cx="10690092" cy="1815882"/>
          </a:xfrm>
          <a:prstGeom prst="rect">
            <a:avLst/>
          </a:prstGeom>
        </p:spPr>
        <p:txBody>
          <a:bodyPr wrap="square">
            <a:spAutoFit/>
          </a:bodyPr>
          <a:lstStyle/>
          <a:p>
            <a:r>
              <a:rPr lang="en-US" sz="2800" dirty="0">
                <a:solidFill>
                  <a:srgbClr val="000000"/>
                </a:solidFill>
              </a:rPr>
              <a:t>The </a:t>
            </a:r>
            <a:r>
              <a:rPr lang="en-US" sz="2800" dirty="0">
                <a:solidFill>
                  <a:srgbClr val="00B050"/>
                </a:solidFill>
              </a:rPr>
              <a:t>Holy Trinity </a:t>
            </a:r>
            <a:r>
              <a:rPr lang="en-US" sz="2800" dirty="0">
                <a:solidFill>
                  <a:srgbClr val="000000"/>
                </a:solidFill>
              </a:rPr>
              <a:t>consists of God the Father, the Son Jesus Christ, and the Holy Spirit. </a:t>
            </a:r>
            <a:r>
              <a:rPr lang="en-US" sz="2800" dirty="0"/>
              <a:t>Their counterparts in the </a:t>
            </a:r>
            <a:r>
              <a:rPr lang="en-US" sz="2800" dirty="0">
                <a:solidFill>
                  <a:srgbClr val="FF0000"/>
                </a:solidFill>
              </a:rPr>
              <a:t>unholy trinity </a:t>
            </a:r>
            <a:r>
              <a:rPr lang="en-US" sz="2800" dirty="0"/>
              <a:t>are Satan/Devil, the Antichrist/Beast, and the False Prophet/Dragon. Satan is the anti-God, the Beast is the anti-Christ, and the False Prophet is the anti-Spirit. </a:t>
            </a:r>
          </a:p>
        </p:txBody>
      </p:sp>
      <p:sp>
        <p:nvSpPr>
          <p:cNvPr id="6" name="Rectangle 5">
            <a:extLst>
              <a:ext uri="{FF2B5EF4-FFF2-40B4-BE49-F238E27FC236}">
                <a16:creationId xmlns:a16="http://schemas.microsoft.com/office/drawing/2014/main" id="{69B07619-91A9-4117-91CF-782F01438AD5}"/>
              </a:ext>
            </a:extLst>
          </p:cNvPr>
          <p:cNvSpPr/>
          <p:nvPr/>
        </p:nvSpPr>
        <p:spPr>
          <a:xfrm>
            <a:off x="678124" y="5034779"/>
            <a:ext cx="10271710" cy="1384995"/>
          </a:xfrm>
          <a:prstGeom prst="rect">
            <a:avLst/>
          </a:prstGeom>
        </p:spPr>
        <p:txBody>
          <a:bodyPr wrap="square">
            <a:spAutoFit/>
          </a:bodyPr>
          <a:lstStyle/>
          <a:p>
            <a:r>
              <a:rPr lang="en-US" sz="2800" dirty="0">
                <a:solidFill>
                  <a:srgbClr val="000000"/>
                </a:solidFill>
              </a:rPr>
              <a:t>The </a:t>
            </a:r>
            <a:r>
              <a:rPr lang="en-US" sz="2800" dirty="0">
                <a:solidFill>
                  <a:srgbClr val="00B050"/>
                </a:solidFill>
              </a:rPr>
              <a:t>Holy Trinity </a:t>
            </a:r>
            <a:r>
              <a:rPr lang="en-US" sz="2800" dirty="0">
                <a:solidFill>
                  <a:srgbClr val="000000"/>
                </a:solidFill>
              </a:rPr>
              <a:t>is characterized by infinite truth, love, and goodness. T</a:t>
            </a:r>
            <a:r>
              <a:rPr lang="en-US" sz="2800" dirty="0"/>
              <a:t>he </a:t>
            </a:r>
            <a:r>
              <a:rPr lang="en-US" sz="2800" dirty="0">
                <a:solidFill>
                  <a:srgbClr val="FF0000"/>
                </a:solidFill>
              </a:rPr>
              <a:t>unholy trinity </a:t>
            </a:r>
            <a:r>
              <a:rPr lang="en-US" sz="2800" dirty="0"/>
              <a:t>portrays the diametrically opposite traits of deception, hatred, and evil.</a:t>
            </a:r>
          </a:p>
        </p:txBody>
      </p:sp>
    </p:spTree>
    <p:extLst>
      <p:ext uri="{BB962C8B-B14F-4D97-AF65-F5344CB8AC3E}">
        <p14:creationId xmlns:p14="http://schemas.microsoft.com/office/powerpoint/2010/main" val="299829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21C97E-9375-4036-9CA0-5314E6C01998}"/>
              </a:ext>
            </a:extLst>
          </p:cNvPr>
          <p:cNvSpPr/>
          <p:nvPr/>
        </p:nvSpPr>
        <p:spPr>
          <a:xfrm>
            <a:off x="318702" y="130423"/>
            <a:ext cx="4901598" cy="523220"/>
          </a:xfrm>
          <a:prstGeom prst="rect">
            <a:avLst/>
          </a:prstGeom>
        </p:spPr>
        <p:txBody>
          <a:bodyPr wrap="none">
            <a:spAutoFit/>
          </a:bodyPr>
          <a:lstStyle/>
          <a:p>
            <a:r>
              <a:rPr lang="en-US" sz="2800" b="1" dirty="0">
                <a:solidFill>
                  <a:srgbClr val="FF0000"/>
                </a:solidFill>
              </a:rPr>
              <a:t>Antichrist, also called The Beast</a:t>
            </a:r>
          </a:p>
        </p:txBody>
      </p:sp>
      <p:sp>
        <p:nvSpPr>
          <p:cNvPr id="4" name="TextBox 3">
            <a:extLst>
              <a:ext uri="{FF2B5EF4-FFF2-40B4-BE49-F238E27FC236}">
                <a16:creationId xmlns:a16="http://schemas.microsoft.com/office/drawing/2014/main" id="{F65D82A7-DC7E-497B-8898-19F386B3C313}"/>
              </a:ext>
            </a:extLst>
          </p:cNvPr>
          <p:cNvSpPr txBox="1"/>
          <p:nvPr/>
        </p:nvSpPr>
        <p:spPr>
          <a:xfrm>
            <a:off x="318700" y="770949"/>
            <a:ext cx="8726235" cy="492443"/>
          </a:xfrm>
          <a:prstGeom prst="rect">
            <a:avLst/>
          </a:prstGeom>
          <a:noFill/>
        </p:spPr>
        <p:txBody>
          <a:bodyPr wrap="none" rtlCol="0">
            <a:spAutoFit/>
          </a:bodyPr>
          <a:lstStyle/>
          <a:p>
            <a:r>
              <a:rPr lang="en-US" sz="2600" dirty="0"/>
              <a:t>In the epistles of John, the Antichrist is mentioned seven times.</a:t>
            </a:r>
          </a:p>
        </p:txBody>
      </p:sp>
      <p:sp>
        <p:nvSpPr>
          <p:cNvPr id="5" name="Rectangle 4">
            <a:extLst>
              <a:ext uri="{FF2B5EF4-FFF2-40B4-BE49-F238E27FC236}">
                <a16:creationId xmlns:a16="http://schemas.microsoft.com/office/drawing/2014/main" id="{FEF3217C-1456-4CAA-9068-17141DF78EB9}"/>
              </a:ext>
            </a:extLst>
          </p:cNvPr>
          <p:cNvSpPr/>
          <p:nvPr/>
        </p:nvSpPr>
        <p:spPr>
          <a:xfrm>
            <a:off x="318700" y="1336119"/>
            <a:ext cx="11395503" cy="2092881"/>
          </a:xfrm>
          <a:prstGeom prst="rect">
            <a:avLst/>
          </a:prstGeom>
        </p:spPr>
        <p:txBody>
          <a:bodyPr wrap="square">
            <a:spAutoFit/>
          </a:bodyPr>
          <a:lstStyle/>
          <a:p>
            <a:r>
              <a:rPr lang="en-US" sz="2600" dirty="0">
                <a:solidFill>
                  <a:srgbClr val="000000"/>
                </a:solidFill>
              </a:rPr>
              <a:t>In the end times/last hour, a man will arise to oppose Christ and His followers more than anyone else in history. Likely claiming to be the true Messiah, the Antichrist will seek world domination (one-world government, one-world religion, and one-world currency) and will attempt to destroy all followers of Jesus Christ and the nation of Israel. </a:t>
            </a:r>
            <a:endParaRPr lang="en-US" sz="2600" dirty="0"/>
          </a:p>
        </p:txBody>
      </p:sp>
      <p:sp>
        <p:nvSpPr>
          <p:cNvPr id="6" name="Rectangle 5">
            <a:extLst>
              <a:ext uri="{FF2B5EF4-FFF2-40B4-BE49-F238E27FC236}">
                <a16:creationId xmlns:a16="http://schemas.microsoft.com/office/drawing/2014/main" id="{78428C8D-D73A-4277-8D3C-D2B24C64EAC3}"/>
              </a:ext>
            </a:extLst>
          </p:cNvPr>
          <p:cNvSpPr/>
          <p:nvPr/>
        </p:nvSpPr>
        <p:spPr>
          <a:xfrm>
            <a:off x="318700" y="3429000"/>
            <a:ext cx="11708543" cy="2092881"/>
          </a:xfrm>
          <a:prstGeom prst="rect">
            <a:avLst/>
          </a:prstGeom>
        </p:spPr>
        <p:txBody>
          <a:bodyPr wrap="square">
            <a:spAutoFit/>
          </a:bodyPr>
          <a:lstStyle/>
          <a:p>
            <a:r>
              <a:rPr lang="en-US" sz="2600" dirty="0">
                <a:solidFill>
                  <a:srgbClr val="000000"/>
                </a:solidFill>
              </a:rPr>
              <a:t>He establishes a 7-year covenant with Israel and then breaks it half-way (Daniel 9). He allows Israel to build the third temple on the temple mount in Jerusalem and reinstall the animal sacrifices. But after 3.5 year He, as the global dictator-king, will set up a statue at the temple in Jerusalem, called </a:t>
            </a:r>
            <a:r>
              <a:rPr lang="en-US" sz="2600" dirty="0"/>
              <a:t>the abomination of desolation, and will demand all people to worship Him and the speaking statue (Mark 13:14; Daniel 9:27).</a:t>
            </a:r>
          </a:p>
        </p:txBody>
      </p:sp>
    </p:spTree>
    <p:extLst>
      <p:ext uri="{BB962C8B-B14F-4D97-AF65-F5344CB8AC3E}">
        <p14:creationId xmlns:p14="http://schemas.microsoft.com/office/powerpoint/2010/main" val="329480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D9CF4B-130E-4957-B5D0-964816959EDB}"/>
              </a:ext>
            </a:extLst>
          </p:cNvPr>
          <p:cNvSpPr/>
          <p:nvPr/>
        </p:nvSpPr>
        <p:spPr>
          <a:xfrm>
            <a:off x="649369" y="394042"/>
            <a:ext cx="2208682" cy="523220"/>
          </a:xfrm>
          <a:prstGeom prst="rect">
            <a:avLst/>
          </a:prstGeom>
        </p:spPr>
        <p:txBody>
          <a:bodyPr wrap="none">
            <a:spAutoFit/>
          </a:bodyPr>
          <a:lstStyle/>
          <a:p>
            <a:r>
              <a:rPr lang="en-US" sz="2800" b="1" dirty="0">
                <a:solidFill>
                  <a:srgbClr val="FF0000"/>
                </a:solidFill>
              </a:rPr>
              <a:t>False prophet</a:t>
            </a:r>
          </a:p>
        </p:txBody>
      </p:sp>
      <p:sp>
        <p:nvSpPr>
          <p:cNvPr id="4" name="Rectangle 3">
            <a:extLst>
              <a:ext uri="{FF2B5EF4-FFF2-40B4-BE49-F238E27FC236}">
                <a16:creationId xmlns:a16="http://schemas.microsoft.com/office/drawing/2014/main" id="{3AB9F95C-17DB-425D-984E-83214600060A}"/>
              </a:ext>
            </a:extLst>
          </p:cNvPr>
          <p:cNvSpPr/>
          <p:nvPr/>
        </p:nvSpPr>
        <p:spPr>
          <a:xfrm>
            <a:off x="649369" y="930957"/>
            <a:ext cx="10933031" cy="3108543"/>
          </a:xfrm>
          <a:prstGeom prst="rect">
            <a:avLst/>
          </a:prstGeom>
        </p:spPr>
        <p:txBody>
          <a:bodyPr wrap="square">
            <a:spAutoFit/>
          </a:bodyPr>
          <a:lstStyle/>
          <a:p>
            <a:r>
              <a:rPr lang="en-US" sz="2800" dirty="0">
                <a:solidFill>
                  <a:srgbClr val="000000"/>
                </a:solidFill>
              </a:rPr>
              <a:t>In the 7-year tribulation period, the false prophet (beast from the earth, Rev. 13:11-18) comes like a lamb, winsomely, with persuasive words that elicit sympathy and good will from others. He may be an extraordinary preacher or orator whose demonically empowered words will deceive the multitudes. He will not be hindered by the Holy Spirit, because all believers and the Holy Spirit will reside in heaven in that period. However, the Holy Spirit will be present on earth in another form.</a:t>
            </a:r>
            <a:r>
              <a:rPr lang="en-US" dirty="0"/>
              <a:t> </a:t>
            </a:r>
            <a:endParaRPr lang="en-US" sz="2800" dirty="0"/>
          </a:p>
        </p:txBody>
      </p:sp>
      <p:sp>
        <p:nvSpPr>
          <p:cNvPr id="5" name="Rectangle 4">
            <a:extLst>
              <a:ext uri="{FF2B5EF4-FFF2-40B4-BE49-F238E27FC236}">
                <a16:creationId xmlns:a16="http://schemas.microsoft.com/office/drawing/2014/main" id="{1CDC18CD-DA7B-4C90-AEF7-B55589164D5E}"/>
              </a:ext>
            </a:extLst>
          </p:cNvPr>
          <p:cNvSpPr/>
          <p:nvPr/>
        </p:nvSpPr>
        <p:spPr>
          <a:xfrm>
            <a:off x="649368" y="4010349"/>
            <a:ext cx="11386113" cy="1384995"/>
          </a:xfrm>
          <a:prstGeom prst="rect">
            <a:avLst/>
          </a:prstGeom>
        </p:spPr>
        <p:txBody>
          <a:bodyPr wrap="square">
            <a:spAutoFit/>
          </a:bodyPr>
          <a:lstStyle/>
          <a:p>
            <a:r>
              <a:rPr lang="en-US" sz="2800" dirty="0"/>
              <a:t>The false prophet’s mission on earth is to force humanity to worship the Antichrist. His main thing is to force all people to receive a mark (666) on their forehead or right hand, that enables them to buy or sell (Rev. 13:16-18).</a:t>
            </a:r>
          </a:p>
        </p:txBody>
      </p:sp>
      <p:sp>
        <p:nvSpPr>
          <p:cNvPr id="6" name="TextBox 5">
            <a:extLst>
              <a:ext uri="{FF2B5EF4-FFF2-40B4-BE49-F238E27FC236}">
                <a16:creationId xmlns:a16="http://schemas.microsoft.com/office/drawing/2014/main" id="{40C22037-CB7B-4C1F-A43F-0E9F4B8A2C65}"/>
              </a:ext>
            </a:extLst>
          </p:cNvPr>
          <p:cNvSpPr txBox="1"/>
          <p:nvPr/>
        </p:nvSpPr>
        <p:spPr>
          <a:xfrm>
            <a:off x="649369" y="5511114"/>
            <a:ext cx="10933032" cy="954107"/>
          </a:xfrm>
          <a:prstGeom prst="rect">
            <a:avLst/>
          </a:prstGeom>
          <a:noFill/>
        </p:spPr>
        <p:txBody>
          <a:bodyPr wrap="square" rtlCol="0">
            <a:spAutoFit/>
          </a:bodyPr>
          <a:lstStyle/>
          <a:p>
            <a:r>
              <a:rPr lang="en-US" sz="2800" dirty="0"/>
              <a:t>The life of the Antichrist and the False Prophet will be short. At Jesus’ second coming, they will be thrown in the lake of Fire (Rev. 19:20).</a:t>
            </a:r>
          </a:p>
        </p:txBody>
      </p:sp>
    </p:spTree>
    <p:extLst>
      <p:ext uri="{BB962C8B-B14F-4D97-AF65-F5344CB8AC3E}">
        <p14:creationId xmlns:p14="http://schemas.microsoft.com/office/powerpoint/2010/main" val="81233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15FB70-8283-4088-A003-6EA3FB32397D}"/>
              </a:ext>
            </a:extLst>
          </p:cNvPr>
          <p:cNvSpPr/>
          <p:nvPr/>
        </p:nvSpPr>
        <p:spPr>
          <a:xfrm>
            <a:off x="644546" y="484659"/>
            <a:ext cx="2007281" cy="523220"/>
          </a:xfrm>
          <a:prstGeom prst="rect">
            <a:avLst/>
          </a:prstGeom>
        </p:spPr>
        <p:txBody>
          <a:bodyPr wrap="none">
            <a:spAutoFit/>
          </a:bodyPr>
          <a:lstStyle/>
          <a:p>
            <a:r>
              <a:rPr lang="en-US" sz="2800" b="1" dirty="0">
                <a:solidFill>
                  <a:srgbClr val="FF0000"/>
                </a:solidFill>
              </a:rPr>
              <a:t>The 144,000</a:t>
            </a:r>
          </a:p>
        </p:txBody>
      </p:sp>
      <p:sp>
        <p:nvSpPr>
          <p:cNvPr id="3" name="Rectangle 2">
            <a:extLst>
              <a:ext uri="{FF2B5EF4-FFF2-40B4-BE49-F238E27FC236}">
                <a16:creationId xmlns:a16="http://schemas.microsoft.com/office/drawing/2014/main" id="{86D8086E-DBEA-4881-AE7E-533079F41D8F}"/>
              </a:ext>
            </a:extLst>
          </p:cNvPr>
          <p:cNvSpPr/>
          <p:nvPr/>
        </p:nvSpPr>
        <p:spPr>
          <a:xfrm>
            <a:off x="644545" y="1295054"/>
            <a:ext cx="10896665" cy="2677656"/>
          </a:xfrm>
          <a:prstGeom prst="rect">
            <a:avLst/>
          </a:prstGeom>
        </p:spPr>
        <p:txBody>
          <a:bodyPr wrap="square">
            <a:spAutoFit/>
          </a:bodyPr>
          <a:lstStyle/>
          <a:p>
            <a:r>
              <a:rPr lang="en-US" sz="2800" dirty="0">
                <a:solidFill>
                  <a:srgbClr val="000000"/>
                </a:solidFill>
              </a:rPr>
              <a:t>During the first half of the tribulation there will be 144,000 Jews who will evangelize the world, and millions will come to faith (Rev. 7:4-9). It is hard to imagine that in 3.5 years there will come 144,000 Jews to faith in Jesus during the hard times of the tribulation, while the Holy Spirit is not on the earth in the current form. But the bible prophesies it. All those Jews will evangelize the world.</a:t>
            </a:r>
            <a:endParaRPr lang="en-US" sz="2800" dirty="0"/>
          </a:p>
        </p:txBody>
      </p:sp>
      <p:sp>
        <p:nvSpPr>
          <p:cNvPr id="5" name="Rectangle 4">
            <a:extLst>
              <a:ext uri="{FF2B5EF4-FFF2-40B4-BE49-F238E27FC236}">
                <a16:creationId xmlns:a16="http://schemas.microsoft.com/office/drawing/2014/main" id="{76E36B4D-81E2-4F8F-9801-E60DE1AF923E}"/>
              </a:ext>
            </a:extLst>
          </p:cNvPr>
          <p:cNvSpPr/>
          <p:nvPr/>
        </p:nvSpPr>
        <p:spPr>
          <a:xfrm>
            <a:off x="644545" y="3975374"/>
            <a:ext cx="10896664" cy="1384995"/>
          </a:xfrm>
          <a:prstGeom prst="rect">
            <a:avLst/>
          </a:prstGeom>
        </p:spPr>
        <p:txBody>
          <a:bodyPr wrap="square">
            <a:spAutoFit/>
          </a:bodyPr>
          <a:lstStyle/>
          <a:p>
            <a:r>
              <a:rPr lang="en-US" sz="2800" dirty="0">
                <a:solidFill>
                  <a:srgbClr val="000000"/>
                </a:solidFill>
              </a:rPr>
              <a:t>The 144,000 Jews are a sort of “first fruits” (Revelation 14:4) of a redeemed Israel which has been previously prophesied (Zechariah 12:10; Romans 11:25–27).</a:t>
            </a:r>
            <a:endParaRPr lang="en-US" sz="2800" dirty="0"/>
          </a:p>
        </p:txBody>
      </p:sp>
    </p:spTree>
    <p:extLst>
      <p:ext uri="{BB962C8B-B14F-4D97-AF65-F5344CB8AC3E}">
        <p14:creationId xmlns:p14="http://schemas.microsoft.com/office/powerpoint/2010/main" val="235100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67AF46-D2C9-499E-A573-328E466A3FD9}"/>
              </a:ext>
            </a:extLst>
          </p:cNvPr>
          <p:cNvSpPr/>
          <p:nvPr/>
        </p:nvSpPr>
        <p:spPr>
          <a:xfrm>
            <a:off x="618136" y="435231"/>
            <a:ext cx="2945293" cy="523220"/>
          </a:xfrm>
          <a:prstGeom prst="rect">
            <a:avLst/>
          </a:prstGeom>
        </p:spPr>
        <p:txBody>
          <a:bodyPr wrap="none">
            <a:spAutoFit/>
          </a:bodyPr>
          <a:lstStyle/>
          <a:p>
            <a:r>
              <a:rPr lang="en-US" sz="2800" b="1" dirty="0">
                <a:solidFill>
                  <a:srgbClr val="FF0000"/>
                </a:solidFill>
              </a:rPr>
              <a:t>The two witnesses</a:t>
            </a:r>
          </a:p>
        </p:txBody>
      </p:sp>
      <p:sp>
        <p:nvSpPr>
          <p:cNvPr id="3" name="Rectangle 2">
            <a:extLst>
              <a:ext uri="{FF2B5EF4-FFF2-40B4-BE49-F238E27FC236}">
                <a16:creationId xmlns:a16="http://schemas.microsoft.com/office/drawing/2014/main" id="{DFE52BD7-F14C-4F2C-A253-61116E1D1B94}"/>
              </a:ext>
            </a:extLst>
          </p:cNvPr>
          <p:cNvSpPr/>
          <p:nvPr/>
        </p:nvSpPr>
        <p:spPr>
          <a:xfrm>
            <a:off x="618135" y="1128584"/>
            <a:ext cx="11219637" cy="5262979"/>
          </a:xfrm>
          <a:prstGeom prst="rect">
            <a:avLst/>
          </a:prstGeom>
        </p:spPr>
        <p:txBody>
          <a:bodyPr wrap="square">
            <a:spAutoFit/>
          </a:bodyPr>
          <a:lstStyle/>
          <a:p>
            <a:r>
              <a:rPr lang="en-US" sz="2800" dirty="0">
                <a:solidFill>
                  <a:srgbClr val="000000"/>
                </a:solidFill>
              </a:rPr>
              <a:t>In Revelation 11:3–12 is a description of two individuals who will help accomplish God’s work during the tribulation: “I will appoint my two witnesses, and they will prophesy for 1,260 days (3.5 years of 360 days) in the first half of the tribulation, clothed in sackcloth”. Nowhere does the Bible identify these two witnesses by name, although people through the years have speculated, i.e. Moses and Elijah. The two witnesses will have miraculous powers to accompany their message, and no one will be able to stop them in their work. At the end of their ministry, when they have said all they need to say, the beast (Antichrist) will kill them and the wicked world will rejoice, allowing the bodies of these fallen prophets to lie in the street. Three and a half days later, however, God’s two witnesses will be resurrected and, in full view of their enemies, ascend to heaven.</a:t>
            </a:r>
            <a:endParaRPr lang="en-US" sz="2800" dirty="0"/>
          </a:p>
        </p:txBody>
      </p:sp>
    </p:spTree>
    <p:extLst>
      <p:ext uri="{BB962C8B-B14F-4D97-AF65-F5344CB8AC3E}">
        <p14:creationId xmlns:p14="http://schemas.microsoft.com/office/powerpoint/2010/main" val="2710905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242AE9-2119-46AB-9F19-376C5A387B57}"/>
              </a:ext>
            </a:extLst>
          </p:cNvPr>
          <p:cNvSpPr/>
          <p:nvPr/>
        </p:nvSpPr>
        <p:spPr>
          <a:xfrm>
            <a:off x="452281" y="47519"/>
            <a:ext cx="5547288" cy="523220"/>
          </a:xfrm>
          <a:prstGeom prst="rect">
            <a:avLst/>
          </a:prstGeom>
        </p:spPr>
        <p:txBody>
          <a:bodyPr wrap="none">
            <a:spAutoFit/>
          </a:bodyPr>
          <a:lstStyle/>
          <a:p>
            <a:r>
              <a:rPr lang="en-US" sz="2800" b="1" dirty="0">
                <a:solidFill>
                  <a:srgbClr val="FF0000"/>
                </a:solidFill>
              </a:rPr>
              <a:t>Wars and invasions 3 (Armageddon)</a:t>
            </a:r>
          </a:p>
        </p:txBody>
      </p:sp>
      <p:sp>
        <p:nvSpPr>
          <p:cNvPr id="3" name="Rectangle 2">
            <a:extLst>
              <a:ext uri="{FF2B5EF4-FFF2-40B4-BE49-F238E27FC236}">
                <a16:creationId xmlns:a16="http://schemas.microsoft.com/office/drawing/2014/main" id="{1F3FF157-4137-40FC-83D9-EEF20EE244A6}"/>
              </a:ext>
            </a:extLst>
          </p:cNvPr>
          <p:cNvSpPr/>
          <p:nvPr/>
        </p:nvSpPr>
        <p:spPr>
          <a:xfrm>
            <a:off x="452280" y="510396"/>
            <a:ext cx="10808843" cy="5293757"/>
          </a:xfrm>
          <a:prstGeom prst="rect">
            <a:avLst/>
          </a:prstGeom>
        </p:spPr>
        <p:txBody>
          <a:bodyPr wrap="square">
            <a:spAutoFit/>
          </a:bodyPr>
          <a:lstStyle/>
          <a:p>
            <a:r>
              <a:rPr lang="en-US" sz="2600" dirty="0">
                <a:solidFill>
                  <a:srgbClr val="000000"/>
                </a:solidFill>
              </a:rPr>
              <a:t>The Armageddon war is the battle of the great day of the God Almighty is described in Revelation 16:12-16:</a:t>
            </a:r>
            <a:br>
              <a:rPr lang="en-US" sz="2600" dirty="0">
                <a:solidFill>
                  <a:srgbClr val="000000"/>
                </a:solidFill>
              </a:rPr>
            </a:br>
            <a:r>
              <a:rPr lang="en-US" sz="2600" dirty="0"/>
              <a:t>'The sixth angel poured out his bowl on the great river Euphrates, and its water was dried up to prepare the way for the kings from the East. Then I saw three impure spirits that looked like frogs; they came out of the mouth of the dragon, out of the mouth of the beast and out of the mouth of the false prophet. They are demonic spirits that perform signs, and they go out to the kings of the whole world, to gather them for the battle on the great day of God Almighty. “</a:t>
            </a:r>
            <a:r>
              <a:rPr lang="en-US" sz="2600" dirty="0">
                <a:solidFill>
                  <a:srgbClr val="FF0000"/>
                </a:solidFill>
              </a:rPr>
              <a:t>Look, I come like a thief! Blessed is the one who stays awake and remains clothed, so as not to go naked and be shamefully exposed.</a:t>
            </a:r>
            <a:r>
              <a:rPr lang="en-US" sz="2600" dirty="0"/>
              <a:t>” Then they gathered the kings together to the place that in Hebrew is called Armageddon (Megiddo; in the valley of Josaphat, Joel 3:11-16).’ The armies gather in Megiddo, but the battle will be in Jerusalem.</a:t>
            </a:r>
          </a:p>
        </p:txBody>
      </p:sp>
      <p:sp>
        <p:nvSpPr>
          <p:cNvPr id="4" name="Rectangle 3">
            <a:extLst>
              <a:ext uri="{FF2B5EF4-FFF2-40B4-BE49-F238E27FC236}">
                <a16:creationId xmlns:a16="http://schemas.microsoft.com/office/drawing/2014/main" id="{9FE24FB3-0D22-4AE4-BAD4-6621AC5BEF34}"/>
              </a:ext>
            </a:extLst>
          </p:cNvPr>
          <p:cNvSpPr/>
          <p:nvPr/>
        </p:nvSpPr>
        <p:spPr>
          <a:xfrm>
            <a:off x="452280" y="5811243"/>
            <a:ext cx="10557842" cy="954107"/>
          </a:xfrm>
          <a:prstGeom prst="rect">
            <a:avLst/>
          </a:prstGeom>
        </p:spPr>
        <p:txBody>
          <a:bodyPr wrap="square">
            <a:spAutoFit/>
          </a:bodyPr>
          <a:lstStyle/>
          <a:p>
            <a:r>
              <a:rPr lang="en-US" sz="2800" dirty="0">
                <a:solidFill>
                  <a:srgbClr val="000000"/>
                </a:solidFill>
              </a:rPr>
              <a:t>This will happen at the end of the great tribulation. In this battle many nations will be involved.</a:t>
            </a:r>
            <a:endParaRPr lang="en-US" sz="2800" dirty="0"/>
          </a:p>
        </p:txBody>
      </p:sp>
    </p:spTree>
    <p:extLst>
      <p:ext uri="{BB962C8B-B14F-4D97-AF65-F5344CB8AC3E}">
        <p14:creationId xmlns:p14="http://schemas.microsoft.com/office/powerpoint/2010/main" val="25268693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B5F8BEEF-83E4-4CF9-A538-757BAA3E2AEB}"/>
              </a:ext>
            </a:extLst>
          </p:cNvPr>
          <p:cNvSpPr/>
          <p:nvPr/>
        </p:nvSpPr>
        <p:spPr>
          <a:xfrm>
            <a:off x="8346700" y="3779836"/>
            <a:ext cx="3532869" cy="2508815"/>
          </a:xfrm>
          <a:prstGeom prst="rect">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Voordelig biconvex classic vergrootglas van Schweizer - Optiekwereld">
            <a:extLst>
              <a:ext uri="{FF2B5EF4-FFF2-40B4-BE49-F238E27FC236}">
                <a16:creationId xmlns:a16="http://schemas.microsoft.com/office/drawing/2014/main" id="{B52D32D7-7A80-483C-83CB-0183E4AEA3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8879"/>
            <a:ext cx="2782111" cy="19208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E7F7307-B455-4302-8E11-FA500DCBCE84}"/>
              </a:ext>
            </a:extLst>
          </p:cNvPr>
          <p:cNvSpPr txBox="1"/>
          <p:nvPr/>
        </p:nvSpPr>
        <p:spPr>
          <a:xfrm>
            <a:off x="826668" y="647898"/>
            <a:ext cx="10745762" cy="523220"/>
          </a:xfrm>
          <a:prstGeom prst="rect">
            <a:avLst/>
          </a:prstGeom>
          <a:noFill/>
        </p:spPr>
        <p:txBody>
          <a:bodyPr wrap="none" rtlCol="0">
            <a:spAutoFit/>
          </a:bodyPr>
          <a:lstStyle/>
          <a:p>
            <a:r>
              <a:rPr lang="en-US" sz="2800" dirty="0">
                <a:solidFill>
                  <a:srgbClr val="FF0000"/>
                </a:solidFill>
              </a:rPr>
              <a:t>Zoom in into point C, end of Tribulation, beginning of Millennial Kingdom</a:t>
            </a:r>
          </a:p>
        </p:txBody>
      </p:sp>
      <p:cxnSp>
        <p:nvCxnSpPr>
          <p:cNvPr id="4" name="Straight Connector 3">
            <a:extLst>
              <a:ext uri="{FF2B5EF4-FFF2-40B4-BE49-F238E27FC236}">
                <a16:creationId xmlns:a16="http://schemas.microsoft.com/office/drawing/2014/main" id="{1A0F5054-8E63-448C-83BC-D844D7C812C0}"/>
              </a:ext>
            </a:extLst>
          </p:cNvPr>
          <p:cNvCxnSpPr>
            <a:cxnSpLocks/>
          </p:cNvCxnSpPr>
          <p:nvPr/>
        </p:nvCxnSpPr>
        <p:spPr>
          <a:xfrm>
            <a:off x="1472665" y="3429000"/>
            <a:ext cx="9268129" cy="0"/>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0AD80A-BE9F-4089-B0BF-A95A27CA44DE}"/>
              </a:ext>
            </a:extLst>
          </p:cNvPr>
          <p:cNvSpPr txBox="1"/>
          <p:nvPr/>
        </p:nvSpPr>
        <p:spPr>
          <a:xfrm>
            <a:off x="5698157" y="1228899"/>
            <a:ext cx="6006164" cy="1261884"/>
          </a:xfrm>
          <a:prstGeom prst="rect">
            <a:avLst/>
          </a:prstGeom>
          <a:noFill/>
        </p:spPr>
        <p:txBody>
          <a:bodyPr wrap="square" rtlCol="0">
            <a:spAutoFit/>
          </a:bodyPr>
          <a:lstStyle/>
          <a:p>
            <a:r>
              <a:rPr lang="en-US" sz="2000" dirty="0"/>
              <a:t>In Daniel 12:11-12 we read: </a:t>
            </a:r>
            <a:r>
              <a:rPr lang="en-US" dirty="0"/>
              <a:t>“From the time that the daily sacrifice is abolished and the abomination that causes desolation is set up, there will be 1,290 days. Blessed is the one who waits for and reaches the end of the 1,335 days</a:t>
            </a:r>
            <a:r>
              <a:rPr lang="en-US" sz="2000" dirty="0"/>
              <a:t>”.</a:t>
            </a:r>
          </a:p>
        </p:txBody>
      </p:sp>
      <p:sp>
        <p:nvSpPr>
          <p:cNvPr id="6" name="Rectangle 5">
            <a:extLst>
              <a:ext uri="{FF2B5EF4-FFF2-40B4-BE49-F238E27FC236}">
                <a16:creationId xmlns:a16="http://schemas.microsoft.com/office/drawing/2014/main" id="{E4B9FD1D-C635-4D53-8AB5-2A85E4212B03}"/>
              </a:ext>
            </a:extLst>
          </p:cNvPr>
          <p:cNvSpPr/>
          <p:nvPr/>
        </p:nvSpPr>
        <p:spPr>
          <a:xfrm>
            <a:off x="1472665" y="2788670"/>
            <a:ext cx="4623335" cy="551270"/>
          </a:xfrm>
          <a:prstGeom prst="rect">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79F29D2-65DB-4110-A380-7F0A1A2D71C9}"/>
              </a:ext>
            </a:extLst>
          </p:cNvPr>
          <p:cNvSpPr txBox="1"/>
          <p:nvPr/>
        </p:nvSpPr>
        <p:spPr>
          <a:xfrm>
            <a:off x="2863246" y="2882469"/>
            <a:ext cx="1842171" cy="369332"/>
          </a:xfrm>
          <a:prstGeom prst="rect">
            <a:avLst/>
          </a:prstGeom>
          <a:noFill/>
        </p:spPr>
        <p:txBody>
          <a:bodyPr wrap="none" rtlCol="0">
            <a:spAutoFit/>
          </a:bodyPr>
          <a:lstStyle/>
          <a:p>
            <a:r>
              <a:rPr lang="en-US" dirty="0"/>
              <a:t>7-year Tribulation</a:t>
            </a:r>
          </a:p>
        </p:txBody>
      </p:sp>
      <p:sp>
        <p:nvSpPr>
          <p:cNvPr id="9" name="Rectangle 8">
            <a:extLst>
              <a:ext uri="{FF2B5EF4-FFF2-40B4-BE49-F238E27FC236}">
                <a16:creationId xmlns:a16="http://schemas.microsoft.com/office/drawing/2014/main" id="{749A5EAD-9490-4CC3-97B4-61848774B27C}"/>
              </a:ext>
            </a:extLst>
          </p:cNvPr>
          <p:cNvSpPr/>
          <p:nvPr/>
        </p:nvSpPr>
        <p:spPr>
          <a:xfrm>
            <a:off x="7332847" y="2788670"/>
            <a:ext cx="3407948" cy="551270"/>
          </a:xfrm>
          <a:prstGeom prst="rect">
            <a:avLst/>
          </a:prstGeom>
          <a:pattFill prst="pct5">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1D2597C-22E8-40D0-872B-F773E0E86DE3}"/>
              </a:ext>
            </a:extLst>
          </p:cNvPr>
          <p:cNvCxnSpPr>
            <a:cxnSpLocks/>
          </p:cNvCxnSpPr>
          <p:nvPr/>
        </p:nvCxnSpPr>
        <p:spPr>
          <a:xfrm>
            <a:off x="3763478" y="3429000"/>
            <a:ext cx="0" cy="21440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DFD477D-9E07-457A-8CA7-1F24CDD60634}"/>
              </a:ext>
            </a:extLst>
          </p:cNvPr>
          <p:cNvCxnSpPr>
            <a:cxnSpLocks/>
          </p:cNvCxnSpPr>
          <p:nvPr/>
        </p:nvCxnSpPr>
        <p:spPr>
          <a:xfrm>
            <a:off x="6096000" y="3429000"/>
            <a:ext cx="0" cy="21440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47F32EA-9626-49E6-B01B-3BA9E75F72D8}"/>
              </a:ext>
            </a:extLst>
          </p:cNvPr>
          <p:cNvCxnSpPr>
            <a:cxnSpLocks/>
          </p:cNvCxnSpPr>
          <p:nvPr/>
        </p:nvCxnSpPr>
        <p:spPr>
          <a:xfrm>
            <a:off x="6493844" y="3429000"/>
            <a:ext cx="0" cy="11591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C0A9448-5992-4F8D-AC83-390FAB79B584}"/>
              </a:ext>
            </a:extLst>
          </p:cNvPr>
          <p:cNvCxnSpPr>
            <a:cxnSpLocks/>
          </p:cNvCxnSpPr>
          <p:nvPr/>
        </p:nvCxnSpPr>
        <p:spPr>
          <a:xfrm>
            <a:off x="7337660" y="3429000"/>
            <a:ext cx="0" cy="2144027"/>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A4606051-9CF7-44F1-BBD3-D588ABD419A3}"/>
              </a:ext>
            </a:extLst>
          </p:cNvPr>
          <p:cNvSpPr txBox="1"/>
          <p:nvPr/>
        </p:nvSpPr>
        <p:spPr>
          <a:xfrm>
            <a:off x="8213289" y="2901693"/>
            <a:ext cx="1998752" cy="369332"/>
          </a:xfrm>
          <a:prstGeom prst="rect">
            <a:avLst/>
          </a:prstGeom>
          <a:noFill/>
        </p:spPr>
        <p:txBody>
          <a:bodyPr wrap="none" rtlCol="0">
            <a:spAutoFit/>
          </a:bodyPr>
          <a:lstStyle/>
          <a:p>
            <a:r>
              <a:rPr lang="en-US" dirty="0"/>
              <a:t>Millennial Kingdom</a:t>
            </a:r>
          </a:p>
        </p:txBody>
      </p:sp>
      <p:cxnSp>
        <p:nvCxnSpPr>
          <p:cNvPr id="18" name="Straight Arrow Connector 17">
            <a:extLst>
              <a:ext uri="{FF2B5EF4-FFF2-40B4-BE49-F238E27FC236}">
                <a16:creationId xmlns:a16="http://schemas.microsoft.com/office/drawing/2014/main" id="{61D8EFCC-BF33-427D-BFB5-1A99AD2F6298}"/>
              </a:ext>
            </a:extLst>
          </p:cNvPr>
          <p:cNvCxnSpPr/>
          <p:nvPr/>
        </p:nvCxnSpPr>
        <p:spPr>
          <a:xfrm>
            <a:off x="3763478" y="3878979"/>
            <a:ext cx="233252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C30AF88E-58F1-49D9-95EC-4FE429924742}"/>
              </a:ext>
            </a:extLst>
          </p:cNvPr>
          <p:cNvSpPr txBox="1"/>
          <p:nvPr/>
        </p:nvSpPr>
        <p:spPr>
          <a:xfrm>
            <a:off x="4398746" y="3551724"/>
            <a:ext cx="1125629" cy="369332"/>
          </a:xfrm>
          <a:prstGeom prst="rect">
            <a:avLst/>
          </a:prstGeom>
          <a:noFill/>
        </p:spPr>
        <p:txBody>
          <a:bodyPr wrap="none" rtlCol="0">
            <a:spAutoFit/>
          </a:bodyPr>
          <a:lstStyle/>
          <a:p>
            <a:r>
              <a:rPr lang="en-US" dirty="0"/>
              <a:t>1260 days</a:t>
            </a:r>
          </a:p>
        </p:txBody>
      </p:sp>
      <p:cxnSp>
        <p:nvCxnSpPr>
          <p:cNvPr id="21" name="Straight Arrow Connector 20">
            <a:extLst>
              <a:ext uri="{FF2B5EF4-FFF2-40B4-BE49-F238E27FC236}">
                <a16:creationId xmlns:a16="http://schemas.microsoft.com/office/drawing/2014/main" id="{2FDF99CA-2520-48A1-90F1-D5451761EE7F}"/>
              </a:ext>
            </a:extLst>
          </p:cNvPr>
          <p:cNvCxnSpPr>
            <a:cxnSpLocks/>
          </p:cNvCxnSpPr>
          <p:nvPr/>
        </p:nvCxnSpPr>
        <p:spPr>
          <a:xfrm>
            <a:off x="3763478" y="4387514"/>
            <a:ext cx="273036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2A3A9A5-651F-48EC-9733-7ABCE84520E9}"/>
              </a:ext>
            </a:extLst>
          </p:cNvPr>
          <p:cNvSpPr txBox="1"/>
          <p:nvPr/>
        </p:nvSpPr>
        <p:spPr>
          <a:xfrm>
            <a:off x="4442850" y="4043779"/>
            <a:ext cx="1125629" cy="369332"/>
          </a:xfrm>
          <a:prstGeom prst="rect">
            <a:avLst/>
          </a:prstGeom>
          <a:noFill/>
        </p:spPr>
        <p:txBody>
          <a:bodyPr wrap="none" rtlCol="0">
            <a:spAutoFit/>
          </a:bodyPr>
          <a:lstStyle/>
          <a:p>
            <a:r>
              <a:rPr lang="en-US" dirty="0"/>
              <a:t>1290 days</a:t>
            </a:r>
          </a:p>
        </p:txBody>
      </p:sp>
      <p:sp>
        <p:nvSpPr>
          <p:cNvPr id="24" name="TextBox 23">
            <a:extLst>
              <a:ext uri="{FF2B5EF4-FFF2-40B4-BE49-F238E27FC236}">
                <a16:creationId xmlns:a16="http://schemas.microsoft.com/office/drawing/2014/main" id="{42F4F461-83B7-4876-81AC-055074856E6C}"/>
              </a:ext>
            </a:extLst>
          </p:cNvPr>
          <p:cNvSpPr txBox="1"/>
          <p:nvPr/>
        </p:nvSpPr>
        <p:spPr>
          <a:xfrm>
            <a:off x="4530559" y="4588160"/>
            <a:ext cx="1125629" cy="369332"/>
          </a:xfrm>
          <a:prstGeom prst="rect">
            <a:avLst/>
          </a:prstGeom>
          <a:noFill/>
        </p:spPr>
        <p:txBody>
          <a:bodyPr wrap="none" rtlCol="0">
            <a:spAutoFit/>
          </a:bodyPr>
          <a:lstStyle/>
          <a:p>
            <a:r>
              <a:rPr lang="en-US" dirty="0"/>
              <a:t>1335 days</a:t>
            </a:r>
          </a:p>
        </p:txBody>
      </p:sp>
      <p:sp>
        <p:nvSpPr>
          <p:cNvPr id="22" name="TextBox 21">
            <a:extLst>
              <a:ext uri="{FF2B5EF4-FFF2-40B4-BE49-F238E27FC236}">
                <a16:creationId xmlns:a16="http://schemas.microsoft.com/office/drawing/2014/main" id="{1E8B7D49-432E-493D-A2B1-3618C67FC732}"/>
              </a:ext>
            </a:extLst>
          </p:cNvPr>
          <p:cNvSpPr txBox="1"/>
          <p:nvPr/>
        </p:nvSpPr>
        <p:spPr>
          <a:xfrm>
            <a:off x="3609474" y="5592280"/>
            <a:ext cx="324128" cy="369332"/>
          </a:xfrm>
          <a:prstGeom prst="rect">
            <a:avLst/>
          </a:prstGeom>
          <a:noFill/>
        </p:spPr>
        <p:txBody>
          <a:bodyPr wrap="none" rtlCol="0">
            <a:spAutoFit/>
          </a:bodyPr>
          <a:lstStyle/>
          <a:p>
            <a:r>
              <a:rPr lang="en-US" b="1" dirty="0"/>
              <a:t>A</a:t>
            </a:r>
          </a:p>
        </p:txBody>
      </p:sp>
      <p:cxnSp>
        <p:nvCxnSpPr>
          <p:cNvPr id="26" name="Straight Arrow Connector 25">
            <a:extLst>
              <a:ext uri="{FF2B5EF4-FFF2-40B4-BE49-F238E27FC236}">
                <a16:creationId xmlns:a16="http://schemas.microsoft.com/office/drawing/2014/main" id="{E1EA1228-E596-44F6-86CB-F18D279A33A0}"/>
              </a:ext>
            </a:extLst>
          </p:cNvPr>
          <p:cNvCxnSpPr>
            <a:cxnSpLocks/>
          </p:cNvCxnSpPr>
          <p:nvPr/>
        </p:nvCxnSpPr>
        <p:spPr>
          <a:xfrm>
            <a:off x="3763478" y="4954282"/>
            <a:ext cx="356936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026F16C-E82E-47CD-B63C-817F7BC44B0C}"/>
              </a:ext>
            </a:extLst>
          </p:cNvPr>
          <p:cNvCxnSpPr>
            <a:cxnSpLocks/>
          </p:cNvCxnSpPr>
          <p:nvPr/>
        </p:nvCxnSpPr>
        <p:spPr>
          <a:xfrm>
            <a:off x="6106729" y="5405064"/>
            <a:ext cx="122611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78A25AF-2CA7-46DE-A5EE-6D2E2C631DD1}"/>
              </a:ext>
            </a:extLst>
          </p:cNvPr>
          <p:cNvSpPr txBox="1"/>
          <p:nvPr/>
        </p:nvSpPr>
        <p:spPr>
          <a:xfrm>
            <a:off x="6280754" y="5082391"/>
            <a:ext cx="891591" cy="369332"/>
          </a:xfrm>
          <a:prstGeom prst="rect">
            <a:avLst/>
          </a:prstGeom>
          <a:noFill/>
        </p:spPr>
        <p:txBody>
          <a:bodyPr wrap="none" rtlCol="0">
            <a:spAutoFit/>
          </a:bodyPr>
          <a:lstStyle/>
          <a:p>
            <a:r>
              <a:rPr lang="en-US" dirty="0"/>
              <a:t>75 days</a:t>
            </a:r>
          </a:p>
        </p:txBody>
      </p:sp>
      <p:sp>
        <p:nvSpPr>
          <p:cNvPr id="31" name="TextBox 30">
            <a:extLst>
              <a:ext uri="{FF2B5EF4-FFF2-40B4-BE49-F238E27FC236}">
                <a16:creationId xmlns:a16="http://schemas.microsoft.com/office/drawing/2014/main" id="{D216BFB3-C174-423A-8C2B-775CFDC4F064}"/>
              </a:ext>
            </a:extLst>
          </p:cNvPr>
          <p:cNvSpPr txBox="1"/>
          <p:nvPr/>
        </p:nvSpPr>
        <p:spPr>
          <a:xfrm>
            <a:off x="5919536" y="5553358"/>
            <a:ext cx="314510" cy="369332"/>
          </a:xfrm>
          <a:prstGeom prst="rect">
            <a:avLst/>
          </a:prstGeom>
          <a:noFill/>
        </p:spPr>
        <p:txBody>
          <a:bodyPr wrap="none" rtlCol="0">
            <a:spAutoFit/>
          </a:bodyPr>
          <a:lstStyle/>
          <a:p>
            <a:r>
              <a:rPr lang="en-US" b="1" dirty="0"/>
              <a:t>B</a:t>
            </a:r>
          </a:p>
        </p:txBody>
      </p:sp>
      <p:sp>
        <p:nvSpPr>
          <p:cNvPr id="33" name="TextBox 32">
            <a:extLst>
              <a:ext uri="{FF2B5EF4-FFF2-40B4-BE49-F238E27FC236}">
                <a16:creationId xmlns:a16="http://schemas.microsoft.com/office/drawing/2014/main" id="{DFE36101-DBD6-40CA-8E86-0FCEE1891FCF}"/>
              </a:ext>
            </a:extLst>
          </p:cNvPr>
          <p:cNvSpPr txBox="1"/>
          <p:nvPr/>
        </p:nvSpPr>
        <p:spPr>
          <a:xfrm>
            <a:off x="6343049" y="4504628"/>
            <a:ext cx="308098" cy="369332"/>
          </a:xfrm>
          <a:prstGeom prst="rect">
            <a:avLst/>
          </a:prstGeom>
          <a:noFill/>
        </p:spPr>
        <p:txBody>
          <a:bodyPr wrap="none" rtlCol="0">
            <a:spAutoFit/>
          </a:bodyPr>
          <a:lstStyle/>
          <a:p>
            <a:r>
              <a:rPr lang="en-US" b="1" dirty="0"/>
              <a:t>C</a:t>
            </a:r>
          </a:p>
        </p:txBody>
      </p:sp>
      <p:sp>
        <p:nvSpPr>
          <p:cNvPr id="34" name="TextBox 33">
            <a:extLst>
              <a:ext uri="{FF2B5EF4-FFF2-40B4-BE49-F238E27FC236}">
                <a16:creationId xmlns:a16="http://schemas.microsoft.com/office/drawing/2014/main" id="{EFB5647F-3A5D-4208-B81E-5C0326F83CFF}"/>
              </a:ext>
            </a:extLst>
          </p:cNvPr>
          <p:cNvSpPr txBox="1"/>
          <p:nvPr/>
        </p:nvSpPr>
        <p:spPr>
          <a:xfrm>
            <a:off x="7172345" y="5555145"/>
            <a:ext cx="330540" cy="369332"/>
          </a:xfrm>
          <a:prstGeom prst="rect">
            <a:avLst/>
          </a:prstGeom>
          <a:noFill/>
        </p:spPr>
        <p:txBody>
          <a:bodyPr wrap="none" rtlCol="0">
            <a:spAutoFit/>
          </a:bodyPr>
          <a:lstStyle/>
          <a:p>
            <a:r>
              <a:rPr lang="en-US" b="1" dirty="0"/>
              <a:t>D</a:t>
            </a:r>
          </a:p>
        </p:txBody>
      </p:sp>
      <p:sp>
        <p:nvSpPr>
          <p:cNvPr id="35" name="TextBox 34">
            <a:extLst>
              <a:ext uri="{FF2B5EF4-FFF2-40B4-BE49-F238E27FC236}">
                <a16:creationId xmlns:a16="http://schemas.microsoft.com/office/drawing/2014/main" id="{518D5CE7-BB4F-46E2-8B47-03D6A9DF3B6C}"/>
              </a:ext>
            </a:extLst>
          </p:cNvPr>
          <p:cNvSpPr txBox="1"/>
          <p:nvPr/>
        </p:nvSpPr>
        <p:spPr>
          <a:xfrm>
            <a:off x="8403586" y="3860102"/>
            <a:ext cx="2633028" cy="369332"/>
          </a:xfrm>
          <a:prstGeom prst="rect">
            <a:avLst/>
          </a:prstGeom>
          <a:noFill/>
        </p:spPr>
        <p:txBody>
          <a:bodyPr wrap="none" rtlCol="0">
            <a:spAutoFit/>
          </a:bodyPr>
          <a:lstStyle/>
          <a:p>
            <a:r>
              <a:rPr lang="en-US" b="1" dirty="0"/>
              <a:t>A</a:t>
            </a:r>
            <a:r>
              <a:rPr lang="en-US" dirty="0"/>
              <a:t>  mid-point of tribulation</a:t>
            </a:r>
          </a:p>
        </p:txBody>
      </p:sp>
      <p:sp>
        <p:nvSpPr>
          <p:cNvPr id="36" name="TextBox 35">
            <a:extLst>
              <a:ext uri="{FF2B5EF4-FFF2-40B4-BE49-F238E27FC236}">
                <a16:creationId xmlns:a16="http://schemas.microsoft.com/office/drawing/2014/main" id="{E13B42AD-7888-4149-94B1-061C70A48E57}"/>
              </a:ext>
            </a:extLst>
          </p:cNvPr>
          <p:cNvSpPr txBox="1"/>
          <p:nvPr/>
        </p:nvSpPr>
        <p:spPr>
          <a:xfrm>
            <a:off x="8423145" y="4278157"/>
            <a:ext cx="3314690" cy="646331"/>
          </a:xfrm>
          <a:prstGeom prst="rect">
            <a:avLst/>
          </a:prstGeom>
          <a:noFill/>
        </p:spPr>
        <p:txBody>
          <a:bodyPr wrap="none" rtlCol="0">
            <a:spAutoFit/>
          </a:bodyPr>
          <a:lstStyle/>
          <a:p>
            <a:r>
              <a:rPr lang="en-US" b="1" dirty="0"/>
              <a:t>B</a:t>
            </a:r>
            <a:r>
              <a:rPr lang="en-US" dirty="0"/>
              <a:t>  end of Armageddon war</a:t>
            </a:r>
            <a:br>
              <a:rPr lang="en-US" dirty="0"/>
            </a:br>
            <a:r>
              <a:rPr lang="en-US" dirty="0"/>
              <a:t>          and second coming of Jesus</a:t>
            </a:r>
          </a:p>
        </p:txBody>
      </p:sp>
      <p:sp>
        <p:nvSpPr>
          <p:cNvPr id="37" name="TextBox 36">
            <a:extLst>
              <a:ext uri="{FF2B5EF4-FFF2-40B4-BE49-F238E27FC236}">
                <a16:creationId xmlns:a16="http://schemas.microsoft.com/office/drawing/2014/main" id="{2DD3CF5D-B629-49C2-A512-3C45E43CDBB9}"/>
              </a:ext>
            </a:extLst>
          </p:cNvPr>
          <p:cNvSpPr txBox="1"/>
          <p:nvPr/>
        </p:nvSpPr>
        <p:spPr>
          <a:xfrm>
            <a:off x="8436461" y="4895158"/>
            <a:ext cx="3091872" cy="923330"/>
          </a:xfrm>
          <a:prstGeom prst="rect">
            <a:avLst/>
          </a:prstGeom>
          <a:noFill/>
        </p:spPr>
        <p:txBody>
          <a:bodyPr wrap="none" rtlCol="0">
            <a:spAutoFit/>
          </a:bodyPr>
          <a:lstStyle/>
          <a:p>
            <a:r>
              <a:rPr lang="en-US" b="1" dirty="0"/>
              <a:t>C</a:t>
            </a:r>
            <a:r>
              <a:rPr lang="en-US" dirty="0"/>
              <a:t>  end of cleaning up of</a:t>
            </a:r>
            <a:br>
              <a:rPr lang="en-US" dirty="0"/>
            </a:br>
            <a:r>
              <a:rPr lang="en-US" dirty="0"/>
              <a:t>          destroyed temple, acc. to</a:t>
            </a:r>
            <a:br>
              <a:rPr lang="en-US" dirty="0"/>
            </a:br>
            <a:r>
              <a:rPr lang="en-US" dirty="0"/>
              <a:t>          Dr. Arnold </a:t>
            </a:r>
            <a:r>
              <a:rPr lang="en-US" dirty="0" err="1"/>
              <a:t>Fruchtenbaum</a:t>
            </a:r>
            <a:endParaRPr lang="en-US" dirty="0"/>
          </a:p>
        </p:txBody>
      </p:sp>
      <p:sp>
        <p:nvSpPr>
          <p:cNvPr id="38" name="TextBox 37">
            <a:extLst>
              <a:ext uri="{FF2B5EF4-FFF2-40B4-BE49-F238E27FC236}">
                <a16:creationId xmlns:a16="http://schemas.microsoft.com/office/drawing/2014/main" id="{3ABFB2F0-4A01-4A4F-AE8E-16FB221C4BD1}"/>
              </a:ext>
            </a:extLst>
          </p:cNvPr>
          <p:cNvSpPr txBox="1"/>
          <p:nvPr/>
        </p:nvSpPr>
        <p:spPr>
          <a:xfrm>
            <a:off x="8468619" y="5761103"/>
            <a:ext cx="3475118" cy="369332"/>
          </a:xfrm>
          <a:prstGeom prst="rect">
            <a:avLst/>
          </a:prstGeom>
          <a:noFill/>
        </p:spPr>
        <p:txBody>
          <a:bodyPr wrap="none" rtlCol="0">
            <a:spAutoFit/>
          </a:bodyPr>
          <a:lstStyle/>
          <a:p>
            <a:r>
              <a:rPr lang="en-US" b="1" dirty="0"/>
              <a:t>D</a:t>
            </a:r>
            <a:r>
              <a:rPr lang="en-US" dirty="0"/>
              <a:t>  beginning of Millennial Kingdom</a:t>
            </a:r>
          </a:p>
        </p:txBody>
      </p:sp>
    </p:spTree>
    <p:extLst>
      <p:ext uri="{BB962C8B-B14F-4D97-AF65-F5344CB8AC3E}">
        <p14:creationId xmlns:p14="http://schemas.microsoft.com/office/powerpoint/2010/main" val="36554855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924399-E568-47F6-A28C-178ACDEB932A}"/>
              </a:ext>
            </a:extLst>
          </p:cNvPr>
          <p:cNvSpPr txBox="1"/>
          <p:nvPr/>
        </p:nvSpPr>
        <p:spPr>
          <a:xfrm>
            <a:off x="322980" y="26769"/>
            <a:ext cx="10596875" cy="954107"/>
          </a:xfrm>
          <a:prstGeom prst="rect">
            <a:avLst/>
          </a:prstGeom>
          <a:noFill/>
        </p:spPr>
        <p:txBody>
          <a:bodyPr wrap="none" rtlCol="0">
            <a:spAutoFit/>
          </a:bodyPr>
          <a:lstStyle/>
          <a:p>
            <a:r>
              <a:rPr lang="en-US" sz="2800" dirty="0">
                <a:solidFill>
                  <a:srgbClr val="FF0000"/>
                </a:solidFill>
              </a:rPr>
              <a:t>What happens in those 75 days between the end of the tribulation and </a:t>
            </a:r>
          </a:p>
          <a:p>
            <a:r>
              <a:rPr lang="en-US" sz="2800" dirty="0">
                <a:solidFill>
                  <a:srgbClr val="FF0000"/>
                </a:solidFill>
              </a:rPr>
              <a:t>the beginning of the Millennial Kingdom</a:t>
            </a:r>
          </a:p>
        </p:txBody>
      </p:sp>
      <p:sp>
        <p:nvSpPr>
          <p:cNvPr id="3" name="Rectangle 2">
            <a:extLst>
              <a:ext uri="{FF2B5EF4-FFF2-40B4-BE49-F238E27FC236}">
                <a16:creationId xmlns:a16="http://schemas.microsoft.com/office/drawing/2014/main" id="{9AC5935E-83FB-4B4A-992F-E74A480C02D6}"/>
              </a:ext>
            </a:extLst>
          </p:cNvPr>
          <p:cNvSpPr/>
          <p:nvPr/>
        </p:nvSpPr>
        <p:spPr>
          <a:xfrm>
            <a:off x="322980" y="989502"/>
            <a:ext cx="11162665" cy="5847755"/>
          </a:xfrm>
          <a:prstGeom prst="rect">
            <a:avLst/>
          </a:prstGeom>
        </p:spPr>
        <p:txBody>
          <a:bodyPr wrap="square">
            <a:spAutoFit/>
          </a:bodyPr>
          <a:lstStyle/>
          <a:p>
            <a:pPr marL="285750" indent="-285750">
              <a:buFont typeface="Arial" panose="020B0604020202020204" pitchFamily="34" charset="0"/>
              <a:buChar char="•"/>
            </a:pPr>
            <a:r>
              <a:rPr lang="en-US" sz="2200" dirty="0"/>
              <a:t>Jesus’ second coming with the church (Isaiah 26:21; Rev. 19:11-14); all having received imperishable resurrection bodies 7 years earlier.</a:t>
            </a:r>
          </a:p>
          <a:p>
            <a:pPr marL="285750" indent="-285750">
              <a:buFont typeface="Arial" panose="020B0604020202020204" pitchFamily="34" charset="0"/>
              <a:buChar char="•"/>
            </a:pPr>
            <a:r>
              <a:rPr lang="en-US" sz="2200" dirty="0"/>
              <a:t>Victory of Jesus in the last days of the Armageddon battle (Rev. 19:15, 19).</a:t>
            </a:r>
          </a:p>
          <a:p>
            <a:pPr marL="285750" indent="-285750">
              <a:buFont typeface="Arial" panose="020B0604020202020204" pitchFamily="34" charset="0"/>
              <a:buChar char="•"/>
            </a:pPr>
            <a:r>
              <a:rPr lang="en-US" sz="2200" dirty="0"/>
              <a:t>Clean up of the destroyed third temple in Jerusalem.</a:t>
            </a:r>
          </a:p>
          <a:p>
            <a:pPr marL="285750" indent="-285750">
              <a:buFont typeface="Arial" panose="020B0604020202020204" pitchFamily="34" charset="0"/>
              <a:buChar char="•"/>
            </a:pPr>
            <a:r>
              <a:rPr lang="en-US" sz="2200" dirty="0"/>
              <a:t>The Antichrist and the False Prophet are thrown into the lake of fire (Rev. 19:20-21).</a:t>
            </a:r>
          </a:p>
          <a:p>
            <a:pPr marL="285750" indent="-285750">
              <a:buFont typeface="Arial" panose="020B0604020202020204" pitchFamily="34" charset="0"/>
              <a:buChar char="•"/>
            </a:pPr>
            <a:r>
              <a:rPr lang="en-US" sz="2200" dirty="0"/>
              <a:t>Satan is thrown into the bottomless pit, the Abyss, for a thousand years (Rev. 20:1-3, 7-10). </a:t>
            </a:r>
          </a:p>
          <a:p>
            <a:pPr marL="285750" indent="-285750">
              <a:buFont typeface="Arial" panose="020B0604020202020204" pitchFamily="34" charset="0"/>
              <a:buChar char="•"/>
            </a:pPr>
            <a:r>
              <a:rPr lang="en-US" sz="2200" dirty="0"/>
              <a:t>Jesus’ judgment of the nations (Luke 17:26-37; Rev. 20:4-15); dividing the “sheep” from the “goats”, in which the unbelieving goats are thrown into the lake of fire (</a:t>
            </a:r>
            <a:r>
              <a:rPr lang="en-US" sz="2200" dirty="0">
                <a:solidFill>
                  <a:srgbClr val="000000"/>
                </a:solidFill>
              </a:rPr>
              <a:t>Matthew 25:31-46)</a:t>
            </a:r>
            <a:r>
              <a:rPr lang="en-US" sz="2200" dirty="0"/>
              <a:t>. New sheep are those who accepted Jesus during the Tribulation, both Jews and gentiles, who didn’t accept the mark of the Beast nor worshipped his image. These new believers do not receive a resurrection body yet. Their bodies are still perishable (Rev. 20:5-6).</a:t>
            </a:r>
          </a:p>
          <a:p>
            <a:pPr marL="285750" indent="-285750">
              <a:buFont typeface="Arial" panose="020B0604020202020204" pitchFamily="34" charset="0"/>
              <a:buChar char="•"/>
            </a:pPr>
            <a:r>
              <a:rPr lang="en-US" sz="2200" dirty="0"/>
              <a:t>The resurrection of the OT saints, receiving imperishable resurrection bodies (Ezekiel 37:12-14, Daniel 7:27, Daniel 12:1-2, Rev. 20:4).</a:t>
            </a:r>
          </a:p>
          <a:p>
            <a:pPr marL="285750" indent="-285750">
              <a:buFont typeface="Arial" panose="020B0604020202020204" pitchFamily="34" charset="0"/>
              <a:buChar char="•"/>
            </a:pPr>
            <a:r>
              <a:rPr lang="en-US" sz="2200" dirty="0"/>
              <a:t>The wedding supper of the Lamb (Rev. 19:17); all believers are invited, including the bridesmaids who were prepared (parable of the virgins in Matthew 25:1-13).</a:t>
            </a:r>
          </a:p>
          <a:p>
            <a:pPr marL="285750" indent="-285750">
              <a:buFont typeface="Arial" panose="020B0604020202020204" pitchFamily="34" charset="0"/>
              <a:buChar char="•"/>
            </a:pPr>
            <a:r>
              <a:rPr lang="en-US" sz="2200" dirty="0"/>
              <a:t>Jesus and all saints enter the Millennial Kingdom, in which Jesus will sit on the thrown of David in Jerusalem.</a:t>
            </a:r>
          </a:p>
        </p:txBody>
      </p:sp>
    </p:spTree>
    <p:extLst>
      <p:ext uri="{BB962C8B-B14F-4D97-AF65-F5344CB8AC3E}">
        <p14:creationId xmlns:p14="http://schemas.microsoft.com/office/powerpoint/2010/main" val="299071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CEC62A-96D2-4C38-9870-B0451B23C9DC}"/>
              </a:ext>
            </a:extLst>
          </p:cNvPr>
          <p:cNvSpPr/>
          <p:nvPr/>
        </p:nvSpPr>
        <p:spPr>
          <a:xfrm>
            <a:off x="625385" y="128906"/>
            <a:ext cx="3671967" cy="523220"/>
          </a:xfrm>
          <a:prstGeom prst="rect">
            <a:avLst/>
          </a:prstGeom>
        </p:spPr>
        <p:txBody>
          <a:bodyPr wrap="none">
            <a:spAutoFit/>
          </a:bodyPr>
          <a:lstStyle/>
          <a:p>
            <a:r>
              <a:rPr lang="en-US" sz="2800" b="1" dirty="0">
                <a:solidFill>
                  <a:srgbClr val="FF0000"/>
                </a:solidFill>
              </a:rPr>
              <a:t>The millennial kingdom</a:t>
            </a:r>
          </a:p>
        </p:txBody>
      </p:sp>
      <p:sp>
        <p:nvSpPr>
          <p:cNvPr id="7" name="TextBox 6">
            <a:extLst>
              <a:ext uri="{FF2B5EF4-FFF2-40B4-BE49-F238E27FC236}">
                <a16:creationId xmlns:a16="http://schemas.microsoft.com/office/drawing/2014/main" id="{26B40A30-155D-4221-95E6-F65D293DB37F}"/>
              </a:ext>
            </a:extLst>
          </p:cNvPr>
          <p:cNvSpPr txBox="1"/>
          <p:nvPr/>
        </p:nvSpPr>
        <p:spPr>
          <a:xfrm>
            <a:off x="625385" y="4010760"/>
            <a:ext cx="10453816" cy="830997"/>
          </a:xfrm>
          <a:prstGeom prst="rect">
            <a:avLst/>
          </a:prstGeom>
          <a:noFill/>
        </p:spPr>
        <p:txBody>
          <a:bodyPr wrap="square" rtlCol="0">
            <a:spAutoFit/>
          </a:bodyPr>
          <a:lstStyle/>
          <a:p>
            <a:r>
              <a:rPr lang="en-US" sz="2300" dirty="0"/>
              <a:t>Satan will not be able to disturb the reign of Jesus (Revelation 20:2-3) during the millennial kingdom, because he will be thrown in the Abyss.</a:t>
            </a:r>
          </a:p>
        </p:txBody>
      </p:sp>
      <p:sp>
        <p:nvSpPr>
          <p:cNvPr id="8" name="Rectangle 7">
            <a:extLst>
              <a:ext uri="{FF2B5EF4-FFF2-40B4-BE49-F238E27FC236}">
                <a16:creationId xmlns:a16="http://schemas.microsoft.com/office/drawing/2014/main" id="{4C3C6D0A-1397-40BD-B67C-C8F363544211}"/>
              </a:ext>
            </a:extLst>
          </p:cNvPr>
          <p:cNvSpPr/>
          <p:nvPr/>
        </p:nvSpPr>
        <p:spPr>
          <a:xfrm>
            <a:off x="625385" y="692533"/>
            <a:ext cx="11059641" cy="3277820"/>
          </a:xfrm>
          <a:prstGeom prst="rect">
            <a:avLst/>
          </a:prstGeom>
        </p:spPr>
        <p:txBody>
          <a:bodyPr wrap="square">
            <a:spAutoFit/>
          </a:bodyPr>
          <a:lstStyle/>
          <a:p>
            <a:r>
              <a:rPr lang="en-US" sz="2300" dirty="0">
                <a:solidFill>
                  <a:srgbClr val="000000"/>
                </a:solidFill>
              </a:rPr>
              <a:t>At the second coming of Jesus, Old Testament covenants will be fulfilled as Israel is re-gathered from the nations (Matthew 24:31), converted (Zechariah 12:10–14), and restored to the land under the rule of the Messiah, Jesus Christ. The Bible speaks of the conditions during the millennium as a perfect environment physically and spiritually. It will be a time of peace (Micah 4:2–4; Isaiah 32:17–18), joy (Isaiah 61:7, 10), and comfort (Isaiah 40:1–2). The Bible also tells us that only believers, including the O.T. believers will enter the millennial kingdom, having resurrected bodies. Because of this, it will be a time of obedience (Jeremiah 31:33), holiness (Isaiah 35:8), truth (Isaiah 65:16), and the knowledge of God (Isaiah 11:9, Habakkuk 2:14). Christ will rule as king (Isaiah 9:3–7; 11:1–10). </a:t>
            </a:r>
          </a:p>
        </p:txBody>
      </p:sp>
      <p:sp>
        <p:nvSpPr>
          <p:cNvPr id="4" name="Rectangle 3">
            <a:extLst>
              <a:ext uri="{FF2B5EF4-FFF2-40B4-BE49-F238E27FC236}">
                <a16:creationId xmlns:a16="http://schemas.microsoft.com/office/drawing/2014/main" id="{0B89E4EA-CF00-4C82-8BBA-77F8F10A9BA5}"/>
              </a:ext>
            </a:extLst>
          </p:cNvPr>
          <p:cNvSpPr/>
          <p:nvPr/>
        </p:nvSpPr>
        <p:spPr>
          <a:xfrm>
            <a:off x="625385" y="4882164"/>
            <a:ext cx="11059641" cy="1508105"/>
          </a:xfrm>
          <a:prstGeom prst="rect">
            <a:avLst/>
          </a:prstGeom>
        </p:spPr>
        <p:txBody>
          <a:bodyPr wrap="square">
            <a:spAutoFit/>
          </a:bodyPr>
          <a:lstStyle/>
          <a:p>
            <a:r>
              <a:rPr lang="en-US" sz="2300" dirty="0">
                <a:solidFill>
                  <a:srgbClr val="000000"/>
                </a:solidFill>
              </a:rPr>
              <a:t>Some people believe that the Millennial Kingdom will take place in heaven. That cannot be true, because Isaiah</a:t>
            </a:r>
            <a:r>
              <a:rPr lang="en-US" sz="2300" dirty="0"/>
              <a:t> 9:7 says that Jesus will reign on David’s throne, which is in Jerusalem (Zechariah 14:8-9). Maybe they mean the eternal state of the kingdom after the new heavens and new earth are ushered in.</a:t>
            </a:r>
          </a:p>
        </p:txBody>
      </p:sp>
    </p:spTree>
    <p:extLst>
      <p:ext uri="{BB962C8B-B14F-4D97-AF65-F5344CB8AC3E}">
        <p14:creationId xmlns:p14="http://schemas.microsoft.com/office/powerpoint/2010/main" val="3538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82312B-9096-48A5-A258-034E4FE6F4E3}"/>
              </a:ext>
            </a:extLst>
          </p:cNvPr>
          <p:cNvSpPr txBox="1"/>
          <p:nvPr/>
        </p:nvSpPr>
        <p:spPr>
          <a:xfrm>
            <a:off x="339749" y="29697"/>
            <a:ext cx="6637843" cy="523220"/>
          </a:xfrm>
          <a:prstGeom prst="rect">
            <a:avLst/>
          </a:prstGeom>
          <a:noFill/>
        </p:spPr>
        <p:txBody>
          <a:bodyPr wrap="none" rtlCol="0">
            <a:spAutoFit/>
          </a:bodyPr>
          <a:lstStyle/>
          <a:p>
            <a:r>
              <a:rPr lang="en-US" sz="2800" b="1" dirty="0">
                <a:solidFill>
                  <a:srgbClr val="FF0000"/>
                </a:solidFill>
              </a:rPr>
              <a:t>Reign with Christ in the Millennial Kingdom</a:t>
            </a:r>
          </a:p>
        </p:txBody>
      </p:sp>
      <p:sp>
        <p:nvSpPr>
          <p:cNvPr id="3" name="TextBox 2">
            <a:extLst>
              <a:ext uri="{FF2B5EF4-FFF2-40B4-BE49-F238E27FC236}">
                <a16:creationId xmlns:a16="http://schemas.microsoft.com/office/drawing/2014/main" id="{32195941-172A-4C30-B6CF-EDDEB4896B01}"/>
              </a:ext>
            </a:extLst>
          </p:cNvPr>
          <p:cNvSpPr txBox="1"/>
          <p:nvPr/>
        </p:nvSpPr>
        <p:spPr>
          <a:xfrm>
            <a:off x="330957" y="526380"/>
            <a:ext cx="7389395" cy="461665"/>
          </a:xfrm>
          <a:prstGeom prst="rect">
            <a:avLst/>
          </a:prstGeom>
          <a:noFill/>
        </p:spPr>
        <p:txBody>
          <a:bodyPr wrap="none" rtlCol="0">
            <a:spAutoFit/>
          </a:bodyPr>
          <a:lstStyle/>
          <a:p>
            <a:r>
              <a:rPr lang="en-US" sz="2400" dirty="0"/>
              <a:t>Who will reign with Christ during the Millennial Kingdom?</a:t>
            </a:r>
          </a:p>
        </p:txBody>
      </p:sp>
      <p:sp>
        <p:nvSpPr>
          <p:cNvPr id="4" name="TextBox 3">
            <a:extLst>
              <a:ext uri="{FF2B5EF4-FFF2-40B4-BE49-F238E27FC236}">
                <a16:creationId xmlns:a16="http://schemas.microsoft.com/office/drawing/2014/main" id="{2B3FCD89-02C8-4BD4-902F-29BE07CEF0C6}"/>
              </a:ext>
            </a:extLst>
          </p:cNvPr>
          <p:cNvSpPr txBox="1"/>
          <p:nvPr/>
        </p:nvSpPr>
        <p:spPr>
          <a:xfrm>
            <a:off x="72330" y="906221"/>
            <a:ext cx="11867624" cy="3416320"/>
          </a:xfrm>
          <a:prstGeom prst="rect">
            <a:avLst/>
          </a:prstGeom>
          <a:noFill/>
        </p:spPr>
        <p:txBody>
          <a:bodyPr wrap="square" rtlCol="0">
            <a:spAutoFit/>
          </a:bodyPr>
          <a:lstStyle/>
          <a:p>
            <a:pPr marL="457200" indent="-173038">
              <a:buFont typeface="Arial" panose="020B0604020202020204" pitchFamily="34" charset="0"/>
              <a:buChar char="•"/>
            </a:pPr>
            <a:r>
              <a:rPr lang="en-US" sz="2400" dirty="0"/>
              <a:t>All believers that were raptured before the Tribulation and who returned with Christ at His second coming, including the Jews that believed in Jesus before the rapture: the church (Luke 22:28-30; 2 Timothy 2:11-12; Revelation 5:9-10)</a:t>
            </a:r>
          </a:p>
          <a:p>
            <a:pPr marL="457200" indent="-173038">
              <a:buFont typeface="Arial" panose="020B0604020202020204" pitchFamily="34" charset="0"/>
              <a:buChar char="•"/>
            </a:pPr>
            <a:r>
              <a:rPr lang="en-US" sz="2400" dirty="0"/>
              <a:t>The Old Testament resurrected saints (Ezekiel 37:13-14, Daniel 12:1-2)</a:t>
            </a:r>
          </a:p>
          <a:p>
            <a:pPr marL="457200" indent="-173038">
              <a:buFont typeface="Arial" panose="020B0604020202020204" pitchFamily="34" charset="0"/>
              <a:buChar char="•"/>
            </a:pPr>
            <a:r>
              <a:rPr lang="en-US" sz="2400" dirty="0"/>
              <a:t>The martyrs of the Tribulation; those who came to Jesus according to Revelation 20:4 “Those who had been beheaded because of their testimony about Jesus and because of the word of God. They had not worshipped the beast or its image and had not received its mark on their foreheads or their hands. They came to life and reigned with Christ a thousand years.”</a:t>
            </a:r>
          </a:p>
        </p:txBody>
      </p:sp>
      <p:sp>
        <p:nvSpPr>
          <p:cNvPr id="5" name="TextBox 4">
            <a:extLst>
              <a:ext uri="{FF2B5EF4-FFF2-40B4-BE49-F238E27FC236}">
                <a16:creationId xmlns:a16="http://schemas.microsoft.com/office/drawing/2014/main" id="{1104FC22-24A6-4469-B668-7744B2BC4DFB}"/>
              </a:ext>
            </a:extLst>
          </p:cNvPr>
          <p:cNvSpPr txBox="1"/>
          <p:nvPr/>
        </p:nvSpPr>
        <p:spPr>
          <a:xfrm>
            <a:off x="287127" y="4372849"/>
            <a:ext cx="9486764" cy="461665"/>
          </a:xfrm>
          <a:prstGeom prst="rect">
            <a:avLst/>
          </a:prstGeom>
          <a:noFill/>
        </p:spPr>
        <p:txBody>
          <a:bodyPr wrap="none" rtlCol="0">
            <a:spAutoFit/>
          </a:bodyPr>
          <a:lstStyle/>
          <a:p>
            <a:r>
              <a:rPr lang="en-US" sz="2400" dirty="0">
                <a:solidFill>
                  <a:srgbClr val="002060"/>
                </a:solidFill>
              </a:rPr>
              <a:t>Over whom will these three groups reign with Christ during the millennial?</a:t>
            </a:r>
          </a:p>
        </p:txBody>
      </p:sp>
      <p:sp>
        <p:nvSpPr>
          <p:cNvPr id="6" name="TextBox 5">
            <a:extLst>
              <a:ext uri="{FF2B5EF4-FFF2-40B4-BE49-F238E27FC236}">
                <a16:creationId xmlns:a16="http://schemas.microsoft.com/office/drawing/2014/main" id="{DB799EFE-E8B3-4604-A283-AFA6C2CD5FC3}"/>
              </a:ext>
            </a:extLst>
          </p:cNvPr>
          <p:cNvSpPr txBox="1"/>
          <p:nvPr/>
        </p:nvSpPr>
        <p:spPr>
          <a:xfrm>
            <a:off x="287127" y="4893115"/>
            <a:ext cx="11904873" cy="1938992"/>
          </a:xfrm>
          <a:prstGeom prst="rect">
            <a:avLst/>
          </a:prstGeom>
          <a:noFill/>
        </p:spPr>
        <p:txBody>
          <a:bodyPr wrap="square" rtlCol="0">
            <a:spAutoFit/>
          </a:bodyPr>
          <a:lstStyle/>
          <a:p>
            <a:r>
              <a:rPr lang="en-US" sz="2400" dirty="0"/>
              <a:t>All people who enter the Millennium Kingdom are believers. The NT and OT saints have received a resurrection body. But those who survived the tribulation (martyrs) have no resurrection body yet. They will reproduce. So their offspring, if they do not give their lives to Christ, are the people over whom will be reigned. And those will be recruited by Satan at the end of the millennium to rebel against the King. And they will be judged in the final judgment.</a:t>
            </a:r>
          </a:p>
        </p:txBody>
      </p:sp>
    </p:spTree>
    <p:extLst>
      <p:ext uri="{BB962C8B-B14F-4D97-AF65-F5344CB8AC3E}">
        <p14:creationId xmlns:p14="http://schemas.microsoft.com/office/powerpoint/2010/main" val="305555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242AE9-2119-46AB-9F19-376C5A387B57}"/>
              </a:ext>
            </a:extLst>
          </p:cNvPr>
          <p:cNvSpPr/>
          <p:nvPr/>
        </p:nvSpPr>
        <p:spPr>
          <a:xfrm>
            <a:off x="452281" y="335846"/>
            <a:ext cx="6404702" cy="523220"/>
          </a:xfrm>
          <a:prstGeom prst="rect">
            <a:avLst/>
          </a:prstGeom>
        </p:spPr>
        <p:txBody>
          <a:bodyPr wrap="none">
            <a:spAutoFit/>
          </a:bodyPr>
          <a:lstStyle/>
          <a:p>
            <a:r>
              <a:rPr lang="en-US" sz="2800" b="1" dirty="0">
                <a:solidFill>
                  <a:srgbClr val="FF0000"/>
                </a:solidFill>
              </a:rPr>
              <a:t>Wars and invasions 4 (Revelation 20:7-10)</a:t>
            </a:r>
          </a:p>
        </p:txBody>
      </p:sp>
      <p:sp>
        <p:nvSpPr>
          <p:cNvPr id="3" name="Rectangle 2">
            <a:extLst>
              <a:ext uri="{FF2B5EF4-FFF2-40B4-BE49-F238E27FC236}">
                <a16:creationId xmlns:a16="http://schemas.microsoft.com/office/drawing/2014/main" id="{1F3FF157-4137-40FC-83D9-EEF20EE244A6}"/>
              </a:ext>
            </a:extLst>
          </p:cNvPr>
          <p:cNvSpPr/>
          <p:nvPr/>
        </p:nvSpPr>
        <p:spPr>
          <a:xfrm>
            <a:off x="452280" y="1021143"/>
            <a:ext cx="10808843" cy="3970318"/>
          </a:xfrm>
          <a:prstGeom prst="rect">
            <a:avLst/>
          </a:prstGeom>
        </p:spPr>
        <p:txBody>
          <a:bodyPr wrap="square">
            <a:spAutoFit/>
          </a:bodyPr>
          <a:lstStyle/>
          <a:p>
            <a:r>
              <a:rPr lang="en-US" sz="2800" dirty="0"/>
              <a:t>'When the thousand years are over, Satan will be released from his prison and will go out to deceive the nations in the four corners of the earth—Gog and Magog—and to gather them for battle. In number they are like the sand on the seashore. They marched across the breadth of the earth and surrounded the camp of God’s people, the city he loves. But fire came down from heaven and devoured them. And the devil, who deceived them, was thrown into the lake of burning sulfur, where the beast and the false prophet had been thrown. They will be tormented day and night for ever and ever. ' Revelation 20:7-10</a:t>
            </a:r>
          </a:p>
        </p:txBody>
      </p:sp>
    </p:spTree>
    <p:extLst>
      <p:ext uri="{BB962C8B-B14F-4D97-AF65-F5344CB8AC3E}">
        <p14:creationId xmlns:p14="http://schemas.microsoft.com/office/powerpoint/2010/main" val="22088787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4C68FC-56A6-44CC-95D4-7F154F8FFDED}"/>
              </a:ext>
            </a:extLst>
          </p:cNvPr>
          <p:cNvSpPr/>
          <p:nvPr/>
        </p:nvSpPr>
        <p:spPr>
          <a:xfrm>
            <a:off x="520431" y="369328"/>
            <a:ext cx="5128135" cy="523220"/>
          </a:xfrm>
          <a:prstGeom prst="rect">
            <a:avLst/>
          </a:prstGeom>
        </p:spPr>
        <p:txBody>
          <a:bodyPr wrap="none">
            <a:spAutoFit/>
          </a:bodyPr>
          <a:lstStyle/>
          <a:p>
            <a:r>
              <a:rPr lang="en-US" sz="2800" b="1" dirty="0">
                <a:solidFill>
                  <a:srgbClr val="FF0000"/>
                </a:solidFill>
              </a:rPr>
              <a:t>The great white throne judgment</a:t>
            </a:r>
          </a:p>
        </p:txBody>
      </p:sp>
      <p:sp>
        <p:nvSpPr>
          <p:cNvPr id="4" name="Rectangle 3">
            <a:extLst>
              <a:ext uri="{FF2B5EF4-FFF2-40B4-BE49-F238E27FC236}">
                <a16:creationId xmlns:a16="http://schemas.microsoft.com/office/drawing/2014/main" id="{A0734812-6466-4A1D-ADB2-6F777F6E9CAC}"/>
              </a:ext>
            </a:extLst>
          </p:cNvPr>
          <p:cNvSpPr/>
          <p:nvPr/>
        </p:nvSpPr>
        <p:spPr>
          <a:xfrm>
            <a:off x="584885" y="1169774"/>
            <a:ext cx="10840995" cy="3539430"/>
          </a:xfrm>
          <a:prstGeom prst="rect">
            <a:avLst/>
          </a:prstGeom>
        </p:spPr>
        <p:txBody>
          <a:bodyPr wrap="square">
            <a:spAutoFit/>
          </a:bodyPr>
          <a:lstStyle/>
          <a:p>
            <a:r>
              <a:rPr lang="en-US" sz="2800" dirty="0">
                <a:solidFill>
                  <a:srgbClr val="000000"/>
                </a:solidFill>
              </a:rPr>
              <a:t>At the end of the thousand years of Jesus’ reign, Satan will be released for a short time and defeated again and cast into the lake of fire (Revelation 20:7-10) for eternity. </a:t>
            </a:r>
            <a:br>
              <a:rPr lang="en-US" sz="2800" dirty="0">
                <a:solidFill>
                  <a:srgbClr val="000000"/>
                </a:solidFill>
              </a:rPr>
            </a:br>
            <a:br>
              <a:rPr lang="en-US" sz="2800" dirty="0">
                <a:solidFill>
                  <a:srgbClr val="000000"/>
                </a:solidFill>
              </a:rPr>
            </a:br>
            <a:r>
              <a:rPr lang="en-US" sz="2800" dirty="0">
                <a:solidFill>
                  <a:srgbClr val="000000"/>
                </a:solidFill>
              </a:rPr>
              <a:t>Christ then judges all unbelievers, “the goats” (Revelation 20:10-15), casting them all into the lake of fire. Christ will then usher in a new heaven and new earth (Isaiah 65:17-25) for the believers, “the sheep” (Revelation 21:1-8); there will be no more sin, sorrow, nor death. </a:t>
            </a:r>
          </a:p>
        </p:txBody>
      </p:sp>
    </p:spTree>
    <p:extLst>
      <p:ext uri="{BB962C8B-B14F-4D97-AF65-F5344CB8AC3E}">
        <p14:creationId xmlns:p14="http://schemas.microsoft.com/office/powerpoint/2010/main" val="9609313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3A1F3B-34D9-4081-8E7D-C3F325A1889A}"/>
              </a:ext>
            </a:extLst>
          </p:cNvPr>
          <p:cNvSpPr/>
          <p:nvPr/>
        </p:nvSpPr>
        <p:spPr>
          <a:xfrm>
            <a:off x="746921" y="1156555"/>
            <a:ext cx="10802528" cy="1384995"/>
          </a:xfrm>
          <a:prstGeom prst="rect">
            <a:avLst/>
          </a:prstGeom>
        </p:spPr>
        <p:txBody>
          <a:bodyPr wrap="square">
            <a:spAutoFit/>
          </a:bodyPr>
          <a:lstStyle/>
          <a:p>
            <a:r>
              <a:rPr lang="en-US" sz="2800" dirty="0">
                <a:solidFill>
                  <a:srgbClr val="000000"/>
                </a:solidFill>
              </a:rPr>
              <a:t>And the New Jerusalem comes down from God, the eternal dwelling place of believers (Revelation 21:9-27). There is no temple in the city, because the Lord God and the Lamb are its temple.</a:t>
            </a:r>
            <a:endParaRPr lang="en-US" sz="2800" dirty="0"/>
          </a:p>
        </p:txBody>
      </p:sp>
      <p:sp>
        <p:nvSpPr>
          <p:cNvPr id="3" name="Rectangle 2">
            <a:extLst>
              <a:ext uri="{FF2B5EF4-FFF2-40B4-BE49-F238E27FC236}">
                <a16:creationId xmlns:a16="http://schemas.microsoft.com/office/drawing/2014/main" id="{3E0C3819-917D-4EAD-872E-A38620492BF5}"/>
              </a:ext>
            </a:extLst>
          </p:cNvPr>
          <p:cNvSpPr/>
          <p:nvPr/>
        </p:nvSpPr>
        <p:spPr>
          <a:xfrm>
            <a:off x="746921" y="484658"/>
            <a:ext cx="3085973" cy="523220"/>
          </a:xfrm>
          <a:prstGeom prst="rect">
            <a:avLst/>
          </a:prstGeom>
        </p:spPr>
        <p:txBody>
          <a:bodyPr wrap="none">
            <a:spAutoFit/>
          </a:bodyPr>
          <a:lstStyle/>
          <a:p>
            <a:r>
              <a:rPr lang="en-US" sz="2800" b="1" dirty="0">
                <a:solidFill>
                  <a:srgbClr val="FF0000"/>
                </a:solidFill>
              </a:rPr>
              <a:t>The New Jerusalem</a:t>
            </a:r>
          </a:p>
        </p:txBody>
      </p:sp>
    </p:spTree>
    <p:extLst>
      <p:ext uri="{BB962C8B-B14F-4D97-AF65-F5344CB8AC3E}">
        <p14:creationId xmlns:p14="http://schemas.microsoft.com/office/powerpoint/2010/main" val="2287270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58BD0C-9044-4A91-8323-48DBEDC7E161}"/>
              </a:ext>
            </a:extLst>
          </p:cNvPr>
          <p:cNvSpPr txBox="1"/>
          <p:nvPr/>
        </p:nvSpPr>
        <p:spPr>
          <a:xfrm>
            <a:off x="424543" y="188808"/>
            <a:ext cx="13338555" cy="523220"/>
          </a:xfrm>
          <a:prstGeom prst="rect">
            <a:avLst/>
          </a:prstGeom>
          <a:noFill/>
        </p:spPr>
        <p:txBody>
          <a:bodyPr wrap="square" rtlCol="0">
            <a:spAutoFit/>
          </a:bodyPr>
          <a:lstStyle/>
          <a:p>
            <a:r>
              <a:rPr lang="en-US" sz="2800" dirty="0"/>
              <a:t>Go and tell the nations: </a:t>
            </a:r>
            <a:r>
              <a:rPr lang="en-US" sz="2800" b="1" dirty="0">
                <a:solidFill>
                  <a:srgbClr val="FF0000"/>
                </a:solidFill>
              </a:rPr>
              <a:t>The ABC of salvation</a:t>
            </a:r>
            <a:r>
              <a:rPr lang="en-US" sz="2800" dirty="0"/>
              <a:t>, the weapon of mass protection</a:t>
            </a:r>
            <a:endParaRPr lang="en-US" sz="2800" b="1" dirty="0">
              <a:solidFill>
                <a:srgbClr val="FF0000"/>
              </a:solidFill>
            </a:endParaRPr>
          </a:p>
        </p:txBody>
      </p:sp>
      <p:grpSp>
        <p:nvGrpSpPr>
          <p:cNvPr id="10" name="Group 9">
            <a:extLst>
              <a:ext uri="{FF2B5EF4-FFF2-40B4-BE49-F238E27FC236}">
                <a16:creationId xmlns:a16="http://schemas.microsoft.com/office/drawing/2014/main" id="{1E827805-BCEA-4774-B6DB-4100B924E17F}"/>
              </a:ext>
            </a:extLst>
          </p:cNvPr>
          <p:cNvGrpSpPr/>
          <p:nvPr/>
        </p:nvGrpSpPr>
        <p:grpSpPr>
          <a:xfrm>
            <a:off x="510745" y="704023"/>
            <a:ext cx="11374146" cy="2523531"/>
            <a:chOff x="510745" y="704023"/>
            <a:chExt cx="11374146" cy="2523531"/>
          </a:xfrm>
        </p:grpSpPr>
        <p:sp>
          <p:nvSpPr>
            <p:cNvPr id="3" name="TextBox 2">
              <a:extLst>
                <a:ext uri="{FF2B5EF4-FFF2-40B4-BE49-F238E27FC236}">
                  <a16:creationId xmlns:a16="http://schemas.microsoft.com/office/drawing/2014/main" id="{036BB46E-54FD-49F9-A919-DF675423A934}"/>
                </a:ext>
              </a:extLst>
            </p:cNvPr>
            <p:cNvSpPr txBox="1"/>
            <p:nvPr/>
          </p:nvSpPr>
          <p:spPr>
            <a:xfrm>
              <a:off x="510745" y="704023"/>
              <a:ext cx="393056" cy="523220"/>
            </a:xfrm>
            <a:prstGeom prst="rect">
              <a:avLst/>
            </a:prstGeom>
            <a:noFill/>
          </p:spPr>
          <p:txBody>
            <a:bodyPr wrap="none" rtlCol="0">
              <a:spAutoFit/>
            </a:bodyPr>
            <a:lstStyle/>
            <a:p>
              <a:r>
                <a:rPr lang="en-US" sz="2800" dirty="0"/>
                <a:t>A</a:t>
              </a:r>
            </a:p>
          </p:txBody>
        </p:sp>
        <p:sp>
          <p:nvSpPr>
            <p:cNvPr id="4" name="TextBox 3">
              <a:extLst>
                <a:ext uri="{FF2B5EF4-FFF2-40B4-BE49-F238E27FC236}">
                  <a16:creationId xmlns:a16="http://schemas.microsoft.com/office/drawing/2014/main" id="{86B0E964-ABB4-4A8C-A9CD-039A3BDFF88E}"/>
                </a:ext>
              </a:extLst>
            </p:cNvPr>
            <p:cNvSpPr txBox="1"/>
            <p:nvPr/>
          </p:nvSpPr>
          <p:spPr>
            <a:xfrm>
              <a:off x="1060014" y="765341"/>
              <a:ext cx="10824877" cy="2462213"/>
            </a:xfrm>
            <a:prstGeom prst="rect">
              <a:avLst/>
            </a:prstGeom>
            <a:noFill/>
          </p:spPr>
          <p:txBody>
            <a:bodyPr wrap="square" rtlCol="0">
              <a:spAutoFit/>
            </a:bodyPr>
            <a:lstStyle/>
            <a:p>
              <a:r>
                <a:rPr lang="en-US" sz="2200" b="1" dirty="0">
                  <a:solidFill>
                    <a:srgbClr val="FF0000"/>
                  </a:solidFill>
                </a:rPr>
                <a:t>Admit</a:t>
              </a:r>
              <a:r>
                <a:rPr lang="en-US" sz="2200" dirty="0"/>
                <a:t> </a:t>
              </a:r>
              <a:r>
                <a:rPr lang="en-US" sz="2200" b="1" dirty="0"/>
                <a:t>that you are a sinner</a:t>
              </a:r>
            </a:p>
            <a:p>
              <a:r>
                <a:rPr lang="en-US" sz="2200" dirty="0"/>
                <a:t>‘There is none righteous, no, not one’ (Romans 3:10)</a:t>
              </a:r>
              <a:br>
                <a:rPr lang="en-US" sz="2200" dirty="0"/>
              </a:br>
              <a:r>
                <a:rPr lang="en-US" sz="2200" dirty="0"/>
                <a:t>‘For all have sinned and fall short of the glory of God’ (Romans 3:23)</a:t>
              </a:r>
              <a:br>
                <a:rPr lang="en-US" sz="2200" dirty="0"/>
              </a:br>
              <a:r>
                <a:rPr lang="en-US" sz="2200" dirty="0"/>
                <a:t>‘For the wages of sin is death, but the gift of God is eternal life in Christ Jesus our Lord’ (Romans 6:23)</a:t>
              </a:r>
            </a:p>
            <a:p>
              <a:r>
                <a:rPr lang="en-US" sz="2200" dirty="0"/>
                <a:t>‘For it is by grace you have been saved, through faith —and this not from yourselves, it is the gift of God— not by works, so that no one can boast’ (Ephesians 2:8-9)</a:t>
              </a:r>
            </a:p>
          </p:txBody>
        </p:sp>
      </p:grpSp>
      <p:grpSp>
        <p:nvGrpSpPr>
          <p:cNvPr id="11" name="Group 10">
            <a:extLst>
              <a:ext uri="{FF2B5EF4-FFF2-40B4-BE49-F238E27FC236}">
                <a16:creationId xmlns:a16="http://schemas.microsoft.com/office/drawing/2014/main" id="{67FAB74D-C54E-4E6E-955E-82C1ABB9E976}"/>
              </a:ext>
            </a:extLst>
          </p:cNvPr>
          <p:cNvGrpSpPr/>
          <p:nvPr/>
        </p:nvGrpSpPr>
        <p:grpSpPr>
          <a:xfrm>
            <a:off x="523569" y="3206383"/>
            <a:ext cx="10822595" cy="1841379"/>
            <a:chOff x="523569" y="3206383"/>
            <a:chExt cx="10822595" cy="1841379"/>
          </a:xfrm>
        </p:grpSpPr>
        <p:sp>
          <p:nvSpPr>
            <p:cNvPr id="5" name="TextBox 4">
              <a:extLst>
                <a:ext uri="{FF2B5EF4-FFF2-40B4-BE49-F238E27FC236}">
                  <a16:creationId xmlns:a16="http://schemas.microsoft.com/office/drawing/2014/main" id="{B2D93648-E03D-4E06-8A0D-982E8AD6894E}"/>
                </a:ext>
              </a:extLst>
            </p:cNvPr>
            <p:cNvSpPr txBox="1"/>
            <p:nvPr/>
          </p:nvSpPr>
          <p:spPr>
            <a:xfrm>
              <a:off x="523569" y="3206383"/>
              <a:ext cx="380232" cy="523220"/>
            </a:xfrm>
            <a:prstGeom prst="rect">
              <a:avLst/>
            </a:prstGeom>
            <a:noFill/>
          </p:spPr>
          <p:txBody>
            <a:bodyPr wrap="none" rtlCol="0">
              <a:spAutoFit/>
            </a:bodyPr>
            <a:lstStyle/>
            <a:p>
              <a:r>
                <a:rPr lang="en-US" sz="2800" dirty="0"/>
                <a:t>B</a:t>
              </a:r>
            </a:p>
          </p:txBody>
        </p:sp>
        <p:sp>
          <p:nvSpPr>
            <p:cNvPr id="6" name="Rectangle 5">
              <a:extLst>
                <a:ext uri="{FF2B5EF4-FFF2-40B4-BE49-F238E27FC236}">
                  <a16:creationId xmlns:a16="http://schemas.microsoft.com/office/drawing/2014/main" id="{A6434BAE-5118-4CA9-A0BD-DB8BF947498F}"/>
                </a:ext>
              </a:extLst>
            </p:cNvPr>
            <p:cNvSpPr/>
            <p:nvPr/>
          </p:nvSpPr>
          <p:spPr>
            <a:xfrm>
              <a:off x="1047132" y="3262658"/>
              <a:ext cx="10299032" cy="1785104"/>
            </a:xfrm>
            <a:prstGeom prst="rect">
              <a:avLst/>
            </a:prstGeom>
          </p:spPr>
          <p:txBody>
            <a:bodyPr wrap="square">
              <a:spAutoFit/>
            </a:bodyPr>
            <a:lstStyle/>
            <a:p>
              <a:r>
                <a:rPr lang="en-US" sz="2200" b="1" dirty="0">
                  <a:solidFill>
                    <a:srgbClr val="FF0000"/>
                  </a:solidFill>
                </a:rPr>
                <a:t>Believe</a:t>
              </a:r>
              <a:r>
                <a:rPr lang="en-US" sz="2200" dirty="0"/>
                <a:t> </a:t>
              </a:r>
              <a:r>
                <a:rPr lang="en-US" sz="2200" b="1" dirty="0"/>
                <a:t>in your heart that Jesus Christ died for your sins, was buried, and that God raised Jesus from the dead</a:t>
              </a:r>
              <a:br>
                <a:rPr lang="en-US" sz="2200" dirty="0"/>
              </a:br>
              <a:r>
                <a:rPr lang="en-US" sz="2200" dirty="0"/>
                <a:t>‘That if you confess with your mouth, "Jesus is Lord," and believe in your heart that God raised Him from the dead, you will be saved. For it is with your heart that you believe and are justified, and it is with your mouth that you confess and are saved’ (Romans 10:9-10)</a:t>
              </a:r>
            </a:p>
          </p:txBody>
        </p:sp>
      </p:grpSp>
      <p:grpSp>
        <p:nvGrpSpPr>
          <p:cNvPr id="12" name="Group 11">
            <a:extLst>
              <a:ext uri="{FF2B5EF4-FFF2-40B4-BE49-F238E27FC236}">
                <a16:creationId xmlns:a16="http://schemas.microsoft.com/office/drawing/2014/main" id="{2F7B588F-BC3D-4240-A45C-16B7370C87DD}"/>
              </a:ext>
            </a:extLst>
          </p:cNvPr>
          <p:cNvGrpSpPr/>
          <p:nvPr/>
        </p:nvGrpSpPr>
        <p:grpSpPr>
          <a:xfrm>
            <a:off x="547983" y="5069181"/>
            <a:ext cx="11034387" cy="1531757"/>
            <a:chOff x="547983" y="5069181"/>
            <a:chExt cx="11034387" cy="1531757"/>
          </a:xfrm>
        </p:grpSpPr>
        <p:sp>
          <p:nvSpPr>
            <p:cNvPr id="7" name="TextBox 6">
              <a:extLst>
                <a:ext uri="{FF2B5EF4-FFF2-40B4-BE49-F238E27FC236}">
                  <a16:creationId xmlns:a16="http://schemas.microsoft.com/office/drawing/2014/main" id="{F5A58BA8-BCAB-43E0-9EC6-EC35572D6CB8}"/>
                </a:ext>
              </a:extLst>
            </p:cNvPr>
            <p:cNvSpPr txBox="1"/>
            <p:nvPr/>
          </p:nvSpPr>
          <p:spPr>
            <a:xfrm>
              <a:off x="547983" y="5069181"/>
              <a:ext cx="375424" cy="523220"/>
            </a:xfrm>
            <a:prstGeom prst="rect">
              <a:avLst/>
            </a:prstGeom>
            <a:noFill/>
          </p:spPr>
          <p:txBody>
            <a:bodyPr wrap="none" rtlCol="0">
              <a:spAutoFit/>
            </a:bodyPr>
            <a:lstStyle/>
            <a:p>
              <a:r>
                <a:rPr lang="en-US" sz="2800" dirty="0"/>
                <a:t>C</a:t>
              </a:r>
            </a:p>
          </p:txBody>
        </p:sp>
        <p:sp>
          <p:nvSpPr>
            <p:cNvPr id="8" name="TextBox 7">
              <a:extLst>
                <a:ext uri="{FF2B5EF4-FFF2-40B4-BE49-F238E27FC236}">
                  <a16:creationId xmlns:a16="http://schemas.microsoft.com/office/drawing/2014/main" id="{10C03323-B10D-486B-8875-74FD32080D7F}"/>
                </a:ext>
              </a:extLst>
            </p:cNvPr>
            <p:cNvSpPr txBox="1"/>
            <p:nvPr/>
          </p:nvSpPr>
          <p:spPr>
            <a:xfrm>
              <a:off x="1060014" y="5154388"/>
              <a:ext cx="10522356" cy="1446550"/>
            </a:xfrm>
            <a:prstGeom prst="rect">
              <a:avLst/>
            </a:prstGeom>
            <a:noFill/>
          </p:spPr>
          <p:txBody>
            <a:bodyPr wrap="square" rtlCol="0">
              <a:spAutoFit/>
            </a:bodyPr>
            <a:lstStyle/>
            <a:p>
              <a:r>
                <a:rPr lang="en-US" sz="2200" b="1" dirty="0">
                  <a:solidFill>
                    <a:srgbClr val="FF0000"/>
                  </a:solidFill>
                </a:rPr>
                <a:t>Call</a:t>
              </a:r>
              <a:r>
                <a:rPr lang="en-US" sz="2200" dirty="0"/>
                <a:t> </a:t>
              </a:r>
              <a:r>
                <a:rPr lang="en-US" sz="2200" b="1" dirty="0"/>
                <a:t>upon the name of the Lord</a:t>
              </a:r>
              <a:br>
                <a:rPr lang="en-US" sz="2200" dirty="0"/>
              </a:br>
              <a:r>
                <a:rPr lang="en-US" sz="2200" dirty="0"/>
                <a:t>For it is written: "As I live, says the Lord, Every knee shall bow to Me, And every tongue shall confess to God." (Romans 14:11)</a:t>
              </a:r>
            </a:p>
            <a:p>
              <a:r>
                <a:rPr lang="en-US" sz="2200" dirty="0"/>
                <a:t>For "whoever calls on the name of the Lord shall </a:t>
              </a:r>
              <a:r>
                <a:rPr lang="en-US" sz="2200"/>
                <a:t>be saved” </a:t>
              </a:r>
              <a:r>
                <a:rPr lang="en-US" sz="2200" dirty="0"/>
                <a:t>(Romans 10:13)</a:t>
              </a:r>
            </a:p>
          </p:txBody>
        </p:sp>
      </p:grpSp>
    </p:spTree>
    <p:extLst>
      <p:ext uri="{BB962C8B-B14F-4D97-AF65-F5344CB8AC3E}">
        <p14:creationId xmlns:p14="http://schemas.microsoft.com/office/powerpoint/2010/main" val="294037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E2B7CD4-3C94-470C-BD14-DAB485E18C4E}"/>
              </a:ext>
            </a:extLst>
          </p:cNvPr>
          <p:cNvSpPr txBox="1"/>
          <p:nvPr/>
        </p:nvSpPr>
        <p:spPr>
          <a:xfrm>
            <a:off x="2871752" y="2804731"/>
            <a:ext cx="5673220" cy="1815882"/>
          </a:xfrm>
          <a:prstGeom prst="rect">
            <a:avLst/>
          </a:prstGeom>
          <a:noFill/>
        </p:spPr>
        <p:txBody>
          <a:bodyPr wrap="none" rtlCol="0">
            <a:spAutoFit/>
          </a:bodyPr>
          <a:lstStyle/>
          <a:p>
            <a:pPr algn="ctr"/>
            <a:r>
              <a:rPr lang="en-US" sz="2800" dirty="0"/>
              <a:t>If you want to have documentation</a:t>
            </a:r>
            <a:br>
              <a:rPr lang="en-US" sz="2800" dirty="0"/>
            </a:br>
            <a:r>
              <a:rPr lang="en-US" sz="2800" dirty="0"/>
              <a:t>send me a WhatsApp message at</a:t>
            </a:r>
            <a:br>
              <a:rPr lang="en-US" sz="2800" dirty="0"/>
            </a:br>
            <a:r>
              <a:rPr lang="en-US" sz="2800" dirty="0">
                <a:solidFill>
                  <a:srgbClr val="FF0000"/>
                </a:solidFill>
              </a:rPr>
              <a:t>+31646373400</a:t>
            </a:r>
            <a:br>
              <a:rPr lang="en-US" sz="2800" dirty="0"/>
            </a:br>
            <a:r>
              <a:rPr lang="en-US" sz="2800" dirty="0"/>
              <a:t>and tell me what you want to receive</a:t>
            </a:r>
          </a:p>
        </p:txBody>
      </p:sp>
    </p:spTree>
    <p:extLst>
      <p:ext uri="{BB962C8B-B14F-4D97-AF65-F5344CB8AC3E}">
        <p14:creationId xmlns:p14="http://schemas.microsoft.com/office/powerpoint/2010/main" val="41251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18332</TotalTime>
  <Words>8110</Words>
  <Application>Microsoft Office PowerPoint</Application>
  <PresentationFormat>Widescreen</PresentationFormat>
  <Paragraphs>397</Paragraphs>
  <Slides>54</Slides>
  <Notes>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ArialMT</vt:lpstr>
      <vt:lpstr>Calibri</vt:lpstr>
      <vt:lpstr>Calibri Light</vt:lpstr>
      <vt:lpstr>inherit</vt:lpstr>
      <vt:lpstr>Muli</vt:lpstr>
      <vt:lpstr>Office Theme</vt:lpstr>
      <vt:lpstr>PowerPoint Presentation</vt:lpstr>
      <vt:lpstr>PowerPoint Presentation</vt:lpstr>
      <vt:lpstr>PowerPoint Presentation</vt:lpstr>
      <vt:lpstr>PowerPoint Presentation</vt:lpstr>
      <vt:lpstr>PowerPoint Presentation</vt:lpstr>
      <vt:lpstr>Last week of Jesus on earth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EdMargreet van Ouwerkerk</dc:creator>
  <cp:lastModifiedBy>EdMargreet van Ouwerkerk</cp:lastModifiedBy>
  <cp:revision>395</cp:revision>
  <dcterms:created xsi:type="dcterms:W3CDTF">2020-03-27T12:28:50Z</dcterms:created>
  <dcterms:modified xsi:type="dcterms:W3CDTF">2026-09-29T12:19:09Z</dcterms:modified>
</cp:coreProperties>
</file>