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11DAA73A-7F63-4355-85C6-7F0FFB33466A}">
  <a:tblStyle styleId="{11DAA73A-7F63-4355-85C6-7F0FFB33466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8" Type="http://schemas.openxmlformats.org/officeDocument/2006/relationships/slide" Target="slides/slide22.xml"/><Relationship Id="rId27" Type="http://schemas.openxmlformats.org/officeDocument/2006/relationships/slide" Target="slides/slide21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29" Type="http://schemas.openxmlformats.org/officeDocument/2006/relationships/slide" Target="slides/slide23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31" Type="http://schemas.openxmlformats.org/officeDocument/2006/relationships/slide" Target="slides/slide25.xml"/><Relationship Id="rId30" Type="http://schemas.openxmlformats.org/officeDocument/2006/relationships/slide" Target="slides/slide24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242ba04c02c_0_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242ba04c02c_0_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242ba04c02c_0_8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242ba04c02c_0_8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2438602c2bc_0_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2438602c2bc_0_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2438602c2bc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g2438602c2bc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2438602c2bc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g2438602c2bc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2438602c2bc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" name="Google Shape;155;g2438602c2bc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2438602c2bc_0_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Google Shape;163;g2438602c2bc_0_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2438602c2bc_0_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" name="Google Shape;171;g2438602c2bc_0_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2438602c2bc_0_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Google Shape;179;g2438602c2bc_0_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2438602c2bc_0_4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2438602c2bc_0_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42ba04c02c_0_7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242ba04c02c_0_7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2239eea9e0a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5" name="Google Shape;195;g2239eea9e0a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2239eea9e0a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2" name="Google Shape;202;g2239eea9e0a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g2239eea9e0a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9" name="Google Shape;209;g2239eea9e0a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g2239eea9e0a_0_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6" name="Google Shape;216;g2239eea9e0a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g2239eea9e0a_0_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3" name="Google Shape;223;g2239eea9e0a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g2239eea9e0a_0_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0" name="Google Shape;230;g2239eea9e0a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242ba04c02c_0_8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242ba04c02c_0_8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242ba04c02c_0_9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242ba04c02c_0_9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242ba04c02c_0_10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242ba04c02c_0_10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2443d5777ab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2443d5777a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242ba04c02c_0_1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242ba04c02c_0_1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2239eea9e0a_0_3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2239eea9e0a_0_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2438602c2bc_0_6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2438602c2bc_0_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rgbClr val="FFF2CC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r">
              <a:buNone/>
              <a:defRPr sz="1000">
                <a:solidFill>
                  <a:schemeClr val="dk2"/>
                </a:solidFill>
              </a:defRPr>
            </a:lvl1pPr>
            <a:lvl2pPr lvl="1" rtl="0" algn="r">
              <a:buNone/>
              <a:defRPr sz="1000">
                <a:solidFill>
                  <a:schemeClr val="dk2"/>
                </a:solidFill>
              </a:defRPr>
            </a:lvl2pPr>
            <a:lvl3pPr lvl="2" rtl="0" algn="r">
              <a:buNone/>
              <a:defRPr sz="1000">
                <a:solidFill>
                  <a:schemeClr val="dk2"/>
                </a:solidFill>
              </a:defRPr>
            </a:lvl3pPr>
            <a:lvl4pPr lvl="3" rtl="0" algn="r">
              <a:buNone/>
              <a:defRPr sz="1000">
                <a:solidFill>
                  <a:schemeClr val="dk2"/>
                </a:solidFill>
              </a:defRPr>
            </a:lvl4pPr>
            <a:lvl5pPr lvl="4" rtl="0" algn="r">
              <a:buNone/>
              <a:defRPr sz="1000">
                <a:solidFill>
                  <a:schemeClr val="dk2"/>
                </a:solidFill>
              </a:defRPr>
            </a:lvl5pPr>
            <a:lvl6pPr lvl="5" rtl="0" algn="r">
              <a:buNone/>
              <a:defRPr sz="1000">
                <a:solidFill>
                  <a:schemeClr val="dk2"/>
                </a:solidFill>
              </a:defRPr>
            </a:lvl6pPr>
            <a:lvl7pPr lvl="6" rtl="0" algn="r">
              <a:buNone/>
              <a:defRPr sz="1000">
                <a:solidFill>
                  <a:schemeClr val="dk2"/>
                </a:solidFill>
              </a:defRPr>
            </a:lvl7pPr>
            <a:lvl8pPr lvl="7" rtl="0" algn="r">
              <a:buNone/>
              <a:defRPr sz="1000">
                <a:solidFill>
                  <a:schemeClr val="dk2"/>
                </a:solidFill>
              </a:defRPr>
            </a:lvl8pPr>
            <a:lvl9pPr lvl="8" rtl="0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5.png"/><Relationship Id="rId4" Type="http://schemas.openxmlformats.org/officeDocument/2006/relationships/image" Target="../media/image16.png"/><Relationship Id="rId5" Type="http://schemas.openxmlformats.org/officeDocument/2006/relationships/image" Target="../media/image10.png"/><Relationship Id="rId6" Type="http://schemas.openxmlformats.org/officeDocument/2006/relationships/image" Target="../media/image2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3.png"/><Relationship Id="rId4" Type="http://schemas.openxmlformats.org/officeDocument/2006/relationships/image" Target="../media/image14.png"/><Relationship Id="rId5" Type="http://schemas.openxmlformats.org/officeDocument/2006/relationships/image" Target="../media/image3.png"/><Relationship Id="rId6" Type="http://schemas.openxmlformats.org/officeDocument/2006/relationships/image" Target="../media/image1.png"/><Relationship Id="rId7" Type="http://schemas.openxmlformats.org/officeDocument/2006/relationships/image" Target="../media/image15.png"/><Relationship Id="rId8" Type="http://schemas.openxmlformats.org/officeDocument/2006/relationships/image" Target="../media/image19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4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18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11.pn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17.pn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13.png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22.png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20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7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9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8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/>
              <a:t>Cross Cultural Leaders’ Camp</a:t>
            </a:r>
            <a:endParaRPr sz="4800"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J</a:t>
            </a:r>
            <a:r>
              <a:rPr lang="en">
                <a:solidFill>
                  <a:schemeClr val="dk1"/>
                </a:solidFill>
              </a:rPr>
              <a:t>B Malaysia 15-21 May 2023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10 Points Challenges</a:t>
            </a:r>
            <a:endParaRPr/>
          </a:p>
        </p:txBody>
      </p:sp>
      <p:sp>
        <p:nvSpPr>
          <p:cNvPr id="115" name="Google Shape;115;p22"/>
          <p:cNvSpPr txBox="1"/>
          <p:nvPr>
            <p:ph idx="1" type="body"/>
          </p:nvPr>
        </p:nvSpPr>
        <p:spPr>
          <a:xfrm>
            <a:off x="311700" y="1152475"/>
            <a:ext cx="7892400" cy="375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en">
                <a:solidFill>
                  <a:schemeClr val="dk1"/>
                </a:solidFill>
              </a:rPr>
              <a:t>Phone Jail - set time for checking on the phone and replying messages</a:t>
            </a:r>
            <a:endParaRPr>
              <a:solidFill>
                <a:schemeClr val="dk1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AutoNum type="alphaLcPeriod"/>
            </a:pPr>
            <a:r>
              <a:rPr lang="en">
                <a:solidFill>
                  <a:schemeClr val="dk1"/>
                </a:solidFill>
              </a:rPr>
              <a:t>During meeting — no phone texting or reading messages</a:t>
            </a:r>
            <a:endParaRPr>
              <a:solidFill>
                <a:schemeClr val="dk1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AutoNum type="alphaLcPeriod"/>
            </a:pPr>
            <a:r>
              <a:rPr lang="en">
                <a:solidFill>
                  <a:schemeClr val="dk1"/>
                </a:solidFill>
              </a:rPr>
              <a:t>During alone time with God — no phone contact with anyone or anything</a:t>
            </a:r>
            <a:endParaRPr>
              <a:solidFill>
                <a:schemeClr val="dk1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AutoNum type="alphaLcPeriod"/>
            </a:pPr>
            <a:r>
              <a:rPr lang="en">
                <a:solidFill>
                  <a:schemeClr val="dk1"/>
                </a:solidFill>
              </a:rPr>
              <a:t>Before morning meeting ?</a:t>
            </a:r>
            <a:endParaRPr>
              <a:solidFill>
                <a:schemeClr val="dk1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AutoNum type="alphaLcPeriod"/>
            </a:pPr>
            <a:r>
              <a:rPr lang="en">
                <a:solidFill>
                  <a:schemeClr val="dk1"/>
                </a:solidFill>
              </a:rPr>
              <a:t>After meeting and lunch time?</a:t>
            </a:r>
            <a:endParaRPr>
              <a:solidFill>
                <a:schemeClr val="dk1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AutoNum type="alphaLcPeriod"/>
            </a:pPr>
            <a:r>
              <a:rPr lang="en">
                <a:solidFill>
                  <a:schemeClr val="dk1"/>
                </a:solidFill>
              </a:rPr>
              <a:t>Time to reply and keep the contact with family or about work?</a:t>
            </a:r>
            <a:endParaRPr>
              <a:solidFill>
                <a:schemeClr val="dk1"/>
              </a:solidFill>
            </a:endParaRPr>
          </a:p>
          <a:p>
            <a:pPr indent="0" lvl="0" marL="9144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en">
                <a:solidFill>
                  <a:schemeClr val="dk1"/>
                </a:solidFill>
              </a:rPr>
              <a:t>Do stretching to help your body to be more flexible for 10-15 minutes. Time and place?</a:t>
            </a:r>
            <a:endParaRPr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en">
                <a:solidFill>
                  <a:schemeClr val="dk1"/>
                </a:solidFill>
              </a:rPr>
              <a:t>Pray for your ministry with someone.</a:t>
            </a:r>
            <a:endParaRPr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en">
                <a:solidFill>
                  <a:schemeClr val="dk1"/>
                </a:solidFill>
              </a:rPr>
              <a:t>Review and do better plan and prayers daily. Can be anytime during the day and can be a quick review.</a:t>
            </a:r>
            <a:endParaRPr>
              <a:solidFill>
                <a:schemeClr val="dk1"/>
              </a:solidFill>
            </a:endParaRPr>
          </a:p>
        </p:txBody>
      </p:sp>
      <p:pic>
        <p:nvPicPr>
          <p:cNvPr id="116" name="Google Shape;116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925074" y="808125"/>
            <a:ext cx="1130500" cy="11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" name="Google Shape;117;p2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073950" y="2187225"/>
            <a:ext cx="665050" cy="106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8" name="Google Shape;118;p22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718974" y="3091324"/>
            <a:ext cx="923100" cy="886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9" name="Google Shape;119;p22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7887043" y="3840075"/>
            <a:ext cx="1038865" cy="106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10 Points Challenges</a:t>
            </a:r>
            <a:endParaRPr/>
          </a:p>
        </p:txBody>
      </p:sp>
      <p:sp>
        <p:nvSpPr>
          <p:cNvPr id="125" name="Google Shape;125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 startAt="5"/>
            </a:pPr>
            <a:r>
              <a:rPr lang="en">
                <a:solidFill>
                  <a:schemeClr val="dk1"/>
                </a:solidFill>
              </a:rPr>
              <a:t>Friendship time with God. Just enjoy being with Him for some moment.</a:t>
            </a:r>
            <a:endParaRPr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 startAt="5"/>
            </a:pPr>
            <a:r>
              <a:rPr lang="en">
                <a:solidFill>
                  <a:schemeClr val="dk1"/>
                </a:solidFill>
              </a:rPr>
              <a:t>Make joyful noise yourself to praise or to refresh.</a:t>
            </a:r>
            <a:endParaRPr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 startAt="5"/>
            </a:pPr>
            <a:r>
              <a:rPr lang="en">
                <a:solidFill>
                  <a:schemeClr val="dk1"/>
                </a:solidFill>
              </a:rPr>
              <a:t>Be on time for every meeting.</a:t>
            </a:r>
            <a:endParaRPr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 startAt="5"/>
            </a:pPr>
            <a:r>
              <a:rPr lang="en">
                <a:solidFill>
                  <a:schemeClr val="dk1"/>
                </a:solidFill>
              </a:rPr>
              <a:t>Know one new b/s and talk for awhile daily (can take a picture together).</a:t>
            </a:r>
            <a:endParaRPr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 startAt="5"/>
            </a:pPr>
            <a:r>
              <a:rPr lang="en">
                <a:solidFill>
                  <a:schemeClr val="dk1"/>
                </a:solidFill>
              </a:rPr>
              <a:t>Try not to forget your things: water bottle, Bible, song books etc.</a:t>
            </a:r>
            <a:endParaRPr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 startAt="5"/>
            </a:pPr>
            <a:r>
              <a:rPr lang="en">
                <a:solidFill>
                  <a:schemeClr val="dk1"/>
                </a:solidFill>
              </a:rPr>
              <a:t>Ask a question about what you observed or heard.</a:t>
            </a:r>
            <a:endParaRPr>
              <a:solidFill>
                <a:schemeClr val="dk1"/>
              </a:solidFill>
            </a:endParaRPr>
          </a:p>
        </p:txBody>
      </p:sp>
      <p:pic>
        <p:nvPicPr>
          <p:cNvPr id="126" name="Google Shape;126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826550" y="279500"/>
            <a:ext cx="1177950" cy="1231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7" name="Google Shape;127;p2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906400" y="1511350"/>
            <a:ext cx="981900" cy="955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8" name="Google Shape;128;p2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938100" y="2092800"/>
            <a:ext cx="687400" cy="747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9" name="Google Shape;129;p23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7655695" y="2092795"/>
            <a:ext cx="1348800" cy="865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0" name="Google Shape;130;p23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5722950" y="4155576"/>
            <a:ext cx="1348800" cy="7500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31" name="Google Shape;131;p23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7429725" y="3268300"/>
            <a:ext cx="1042350" cy="1102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2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38" name="Google Shape;138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583197"/>
            <a:ext cx="9143999" cy="397710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5"/>
          <p:cNvSpPr txBox="1"/>
          <p:nvPr>
            <p:ph type="title"/>
          </p:nvPr>
        </p:nvSpPr>
        <p:spPr>
          <a:xfrm>
            <a:off x="311700" y="11537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Biblical Truth Video Topics List</a:t>
            </a:r>
            <a:endParaRPr/>
          </a:p>
        </p:txBody>
      </p:sp>
      <p:graphicFrame>
        <p:nvGraphicFramePr>
          <p:cNvPr id="144" name="Google Shape;144;p25"/>
          <p:cNvGraphicFramePr/>
          <p:nvPr/>
        </p:nvGraphicFramePr>
        <p:xfrm>
          <a:off x="154550" y="7961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{11DAA73A-7F63-4355-85C6-7F0FFB33466A}</a:tableStyleId>
              </a:tblPr>
              <a:tblGrid>
                <a:gridCol w="2381775"/>
                <a:gridCol w="2035675"/>
                <a:gridCol w="2208725"/>
                <a:gridCol w="2208725"/>
              </a:tblGrid>
              <a:tr h="3906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1. </a:t>
                      </a:r>
                      <a:r>
                        <a:rPr lang="en" sz="1300"/>
                        <a:t>Why do we need to read the Bible?</a:t>
                      </a:r>
                      <a:endParaRPr sz="1300"/>
                    </a:p>
                  </a:txBody>
                  <a:tcPr marT="91425" marB="91425" marR="91425" marL="91425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2. </a:t>
                      </a:r>
                      <a:r>
                        <a:rPr lang="en" sz="1300"/>
                        <a:t>Is the Bible the word of God?</a:t>
                      </a:r>
                      <a:endParaRPr sz="1300"/>
                    </a:p>
                  </a:txBody>
                  <a:tcPr marT="91425" marB="91425" marR="91425" marL="91425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3. </a:t>
                      </a:r>
                      <a:r>
                        <a:rPr lang="en" sz="1300"/>
                        <a:t>Why do we need to have meetings?</a:t>
                      </a:r>
                      <a:endParaRPr sz="1300"/>
                    </a:p>
                  </a:txBody>
                  <a:tcPr marT="91425" marB="91425" marR="91425" marL="91425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>
                          <a:solidFill>
                            <a:schemeClr val="dk1"/>
                          </a:solidFill>
                        </a:rPr>
                        <a:t>4. Why do we need to pray?</a:t>
                      </a:r>
                      <a:endParaRPr sz="1300"/>
                    </a:p>
                  </a:txBody>
                  <a:tcPr marT="91425" marB="91425" marR="91425" marL="91425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5. </a:t>
                      </a:r>
                      <a:r>
                        <a:rPr lang="en" sz="1300"/>
                        <a:t>How to overcome Satan?</a:t>
                      </a:r>
                      <a:endParaRPr sz="1300"/>
                    </a:p>
                  </a:txBody>
                  <a:tcPr marT="91425" marB="91425" marR="91425" marL="91425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6. Where do people go after they die?</a:t>
                      </a:r>
                      <a:endParaRPr sz="1300"/>
                    </a:p>
                  </a:txBody>
                  <a:tcPr marT="91425" marB="91425" marR="91425" marL="91425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7. When will the Lord come to take the Church?</a:t>
                      </a:r>
                      <a:endParaRPr sz="1300"/>
                    </a:p>
                  </a:txBody>
                  <a:tcPr marT="91425" marB="91425" marR="91425" marL="91425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8. Our true identity</a:t>
                      </a:r>
                      <a:endParaRPr sz="1300"/>
                    </a:p>
                  </a:txBody>
                  <a:tcPr marT="91425" marB="91425" marR="91425" marL="91425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9. What is Church?</a:t>
                      </a:r>
                      <a:endParaRPr sz="1300"/>
                    </a:p>
                  </a:txBody>
                  <a:tcPr marT="91425" marB="91425" marR="91425" marL="91425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10. What is “in the name of the Lord?”</a:t>
                      </a:r>
                      <a:endParaRPr sz="1300"/>
                    </a:p>
                  </a:txBody>
                  <a:tcPr marT="91425" marB="91425" marR="91425" marL="91425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11. Why should we give offering?</a:t>
                      </a:r>
                      <a:endParaRPr sz="1300"/>
                    </a:p>
                  </a:txBody>
                  <a:tcPr marT="91425" marB="91425" marR="91425" marL="91425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12. What should a believer do if he stumbles?</a:t>
                      </a:r>
                      <a:endParaRPr sz="1300"/>
                    </a:p>
                  </a:txBody>
                  <a:tcPr marT="91425" marB="91425" marR="91425" marL="91425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13. Let’s come together to remember the Lord</a:t>
                      </a:r>
                      <a:endParaRPr sz="1300"/>
                    </a:p>
                  </a:txBody>
                  <a:tcPr marT="91425" marB="91425" marR="91425" marL="91425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14. Know the true God–the wonderful love fellowship</a:t>
                      </a:r>
                      <a:endParaRPr sz="1300"/>
                    </a:p>
                  </a:txBody>
                  <a:tcPr marT="91425" marB="91425" marR="91425" marL="91425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15. Am I a sinner?</a:t>
                      </a:r>
                      <a:endParaRPr sz="1300"/>
                    </a:p>
                  </a:txBody>
                  <a:tcPr marT="91425" marB="91425" marR="91425" marL="91425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16. The Lord’s commission</a:t>
                      </a:r>
                      <a:endParaRPr sz="1300"/>
                    </a:p>
                  </a:txBody>
                  <a:tcPr marT="91425" marB="91425" marR="91425" marL="91425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17. Servants of God</a:t>
                      </a:r>
                      <a:endParaRPr sz="1300"/>
                    </a:p>
                  </a:txBody>
                  <a:tcPr marT="91425" marB="91425" marR="91425" marL="91425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18. What is heaven like?</a:t>
                      </a:r>
                      <a:endParaRPr sz="1300"/>
                    </a:p>
                  </a:txBody>
                  <a:tcPr marT="91425" marB="91425" marR="91425" marL="91425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19. God created male and female</a:t>
                      </a:r>
                      <a:endParaRPr sz="1300"/>
                    </a:p>
                  </a:txBody>
                  <a:tcPr marT="91425" marB="91425" marR="91425" marL="91425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20. Baptism</a:t>
                      </a:r>
                      <a:endParaRPr sz="1300"/>
                    </a:p>
                  </a:txBody>
                  <a:tcPr marT="91425" marB="91425" marR="91425" marL="91425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21. Why are they so poor? Why is their life so difficult?</a:t>
                      </a:r>
                      <a:endParaRPr sz="1300"/>
                    </a:p>
                  </a:txBody>
                  <a:tcPr marT="91425" marB="91425" marR="91425" marL="91425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22. Laying on of hands and spiritual gift</a:t>
                      </a:r>
                      <a:endParaRPr sz="1300"/>
                    </a:p>
                  </a:txBody>
                  <a:tcPr marT="91425" marB="91425" marR="91425" marL="91425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23. Why has God not destroyed the devil?</a:t>
                      </a:r>
                      <a:endParaRPr sz="1300"/>
                    </a:p>
                  </a:txBody>
                  <a:tcPr marT="91425" marB="91425" marR="91425" marL="91425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24. Important daily prayers</a:t>
                      </a:r>
                      <a:endParaRPr sz="1300"/>
                    </a:p>
                  </a:txBody>
                  <a:tcPr marT="91425" marB="91425" marR="91425" marL="91425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25. Why do sisters have to cover their heads?</a:t>
                      </a:r>
                      <a:endParaRPr sz="1300"/>
                    </a:p>
                  </a:txBody>
                  <a:tcPr marT="91425" marB="91425" marR="91425" marL="91425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00"/>
                    </a:p>
                  </a:txBody>
                  <a:tcPr marT="91425" marB="91425" marR="91425" marL="91425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6"/>
          <p:cNvSpPr txBox="1"/>
          <p:nvPr>
            <p:ph type="title"/>
          </p:nvPr>
        </p:nvSpPr>
        <p:spPr>
          <a:xfrm>
            <a:off x="311700" y="2335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Gospel Chatroom Topics 2020-2023</a:t>
            </a:r>
            <a:endParaRPr/>
          </a:p>
        </p:txBody>
      </p:sp>
      <p:sp>
        <p:nvSpPr>
          <p:cNvPr id="150" name="Google Shape;150;p26"/>
          <p:cNvSpPr txBox="1"/>
          <p:nvPr>
            <p:ph idx="1" type="body"/>
          </p:nvPr>
        </p:nvSpPr>
        <p:spPr>
          <a:xfrm>
            <a:off x="311700" y="1152475"/>
            <a:ext cx="31428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400" u="sng">
                <a:solidFill>
                  <a:schemeClr val="dk1"/>
                </a:solidFill>
              </a:rPr>
              <a:t>2020</a:t>
            </a:r>
            <a:endParaRPr b="1" sz="1400" u="sng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400" u="sng">
                <a:solidFill>
                  <a:schemeClr val="dk1"/>
                </a:solidFill>
              </a:rPr>
              <a:t>Apr - Aug</a:t>
            </a:r>
            <a:endParaRPr sz="1400" u="sng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400">
                <a:solidFill>
                  <a:schemeClr val="dk1"/>
                </a:solidFill>
              </a:rPr>
              <a:t>Peace beyond understanding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400">
                <a:solidFill>
                  <a:schemeClr val="dk1"/>
                </a:solidFill>
              </a:rPr>
              <a:t>Stay Healthy Be Happy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400">
                <a:solidFill>
                  <a:schemeClr val="dk1"/>
                </a:solidFill>
              </a:rPr>
              <a:t>Amazing Grace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400">
                <a:solidFill>
                  <a:schemeClr val="dk1"/>
                </a:solidFill>
              </a:rPr>
              <a:t> 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400" u="sng">
                <a:solidFill>
                  <a:schemeClr val="dk1"/>
                </a:solidFill>
              </a:rPr>
              <a:t>Dec</a:t>
            </a:r>
            <a:endParaRPr sz="1400" u="sng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400">
                <a:solidFill>
                  <a:schemeClr val="dk1"/>
                </a:solidFill>
              </a:rPr>
              <a:t>Love till today: The origin of love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400">
                <a:solidFill>
                  <a:schemeClr val="dk1"/>
                </a:solidFill>
              </a:rPr>
              <a:t>Love till today: Expressions of love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400">
                <a:solidFill>
                  <a:schemeClr val="dk1"/>
                </a:solidFill>
              </a:rPr>
              <a:t>Sacrificial Love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400">
                <a:solidFill>
                  <a:schemeClr val="dk1"/>
                </a:solidFill>
              </a:rPr>
              <a:t>Love plan</a:t>
            </a:r>
            <a:endParaRPr sz="2000"/>
          </a:p>
        </p:txBody>
      </p:sp>
      <p:sp>
        <p:nvSpPr>
          <p:cNvPr id="151" name="Google Shape;151;p26"/>
          <p:cNvSpPr txBox="1"/>
          <p:nvPr>
            <p:ph idx="1" type="body"/>
          </p:nvPr>
        </p:nvSpPr>
        <p:spPr>
          <a:xfrm>
            <a:off x="3281000" y="1093375"/>
            <a:ext cx="300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400" u="sng">
                <a:solidFill>
                  <a:schemeClr val="dk1"/>
                </a:solidFill>
              </a:rPr>
              <a:t>2021 </a:t>
            </a:r>
            <a:endParaRPr b="1" sz="1400" u="sng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u="sng">
                <a:solidFill>
                  <a:schemeClr val="dk1"/>
                </a:solidFill>
              </a:rPr>
              <a:t>Jan</a:t>
            </a:r>
            <a:endParaRPr sz="1400" u="sng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A new living way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A new bonding and relationship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Strength Renewed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A new commandment – brotherly love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A new lifestyle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 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u="sng">
                <a:solidFill>
                  <a:schemeClr val="dk1"/>
                </a:solidFill>
              </a:rPr>
              <a:t>Feb</a:t>
            </a:r>
            <a:endParaRPr sz="1400" u="sng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Embrace a new day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Peace and harmony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Moving up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World peace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400" u="sng">
              <a:solidFill>
                <a:schemeClr val="dk1"/>
              </a:solidFill>
            </a:endParaRPr>
          </a:p>
        </p:txBody>
      </p:sp>
      <p:sp>
        <p:nvSpPr>
          <p:cNvPr id="152" name="Google Shape;152;p26"/>
          <p:cNvSpPr txBox="1"/>
          <p:nvPr>
            <p:ph idx="1" type="body"/>
          </p:nvPr>
        </p:nvSpPr>
        <p:spPr>
          <a:xfrm>
            <a:off x="6038800" y="1362575"/>
            <a:ext cx="300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u="sng">
                <a:solidFill>
                  <a:schemeClr val="dk1"/>
                </a:solidFill>
              </a:rPr>
              <a:t>Mar</a:t>
            </a:r>
            <a:endParaRPr sz="1400" u="sng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Let the flowers speak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The secret of the bleeding heart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Spring rains that water the earth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Eternal spring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 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u="sng">
                <a:solidFill>
                  <a:schemeClr val="dk1"/>
                </a:solidFill>
              </a:rPr>
              <a:t>Apr</a:t>
            </a:r>
            <a:endParaRPr sz="1400" u="sng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Story of Easter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Evidence of resurrection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Power of resurrection</a:t>
            </a:r>
            <a:endParaRPr sz="1400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Life at the dead end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400" u="sng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400" u="sng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27"/>
          <p:cNvSpPr txBox="1"/>
          <p:nvPr>
            <p:ph type="title"/>
          </p:nvPr>
        </p:nvSpPr>
        <p:spPr>
          <a:xfrm>
            <a:off x="311700" y="2335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Gospel Chatroom Topics 2020-2023</a:t>
            </a:r>
            <a:endParaRPr/>
          </a:p>
        </p:txBody>
      </p:sp>
      <p:sp>
        <p:nvSpPr>
          <p:cNvPr id="158" name="Google Shape;158;p27"/>
          <p:cNvSpPr txBox="1"/>
          <p:nvPr>
            <p:ph idx="1" type="body"/>
          </p:nvPr>
        </p:nvSpPr>
        <p:spPr>
          <a:xfrm>
            <a:off x="311700" y="1152475"/>
            <a:ext cx="31428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u="sng">
                <a:solidFill>
                  <a:schemeClr val="dk1"/>
                </a:solidFill>
              </a:rPr>
              <a:t>May</a:t>
            </a:r>
            <a:endParaRPr sz="1400" u="sng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Closest Ties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Unconditional Love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Return of the Lost Son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Expectations of Love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Family Reunion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 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u="sng">
                <a:solidFill>
                  <a:schemeClr val="dk1"/>
                </a:solidFill>
              </a:rPr>
              <a:t>Jun</a:t>
            </a:r>
            <a:endParaRPr sz="1400" u="sng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What do I eat?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What should I learn?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What do I do?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Should I believe?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400" u="sng">
              <a:solidFill>
                <a:schemeClr val="dk1"/>
              </a:solidFill>
            </a:endParaRPr>
          </a:p>
        </p:txBody>
      </p:sp>
      <p:sp>
        <p:nvSpPr>
          <p:cNvPr id="159" name="Google Shape;159;p27"/>
          <p:cNvSpPr txBox="1"/>
          <p:nvPr>
            <p:ph idx="1" type="body"/>
          </p:nvPr>
        </p:nvSpPr>
        <p:spPr>
          <a:xfrm>
            <a:off x="3028900" y="1219775"/>
            <a:ext cx="300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u="sng">
                <a:solidFill>
                  <a:schemeClr val="dk1"/>
                </a:solidFill>
              </a:rPr>
              <a:t>Jul</a:t>
            </a:r>
            <a:endParaRPr sz="1400" u="sng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Moodiness in the good weather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Ugly duckling or beautiful swan?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It’s so boring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Never Good Enough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Me, Myself and I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 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u="sng">
                <a:solidFill>
                  <a:schemeClr val="dk1"/>
                </a:solidFill>
              </a:rPr>
              <a:t>Aug–I have found it:</a:t>
            </a:r>
            <a:endParaRPr sz="1400" u="sng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I am still searching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I don’t know what I’m looking for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I found true love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I found full acceptance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400" u="sng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400" u="sng">
              <a:solidFill>
                <a:schemeClr val="dk1"/>
              </a:solidFill>
            </a:endParaRPr>
          </a:p>
        </p:txBody>
      </p:sp>
      <p:sp>
        <p:nvSpPr>
          <p:cNvPr id="160" name="Google Shape;160;p27"/>
          <p:cNvSpPr txBox="1"/>
          <p:nvPr>
            <p:ph idx="1" type="body"/>
          </p:nvPr>
        </p:nvSpPr>
        <p:spPr>
          <a:xfrm>
            <a:off x="6038800" y="1362575"/>
            <a:ext cx="300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u="sng">
                <a:solidFill>
                  <a:schemeClr val="dk1"/>
                </a:solidFill>
              </a:rPr>
              <a:t>Sept–The storms hit again</a:t>
            </a:r>
            <a:endParaRPr sz="1400" u="sng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Pandemic waves?</a:t>
            </a:r>
            <a:endParaRPr sz="1400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Migrate away?</a:t>
            </a:r>
            <a:endParaRPr sz="1400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Weather changes?</a:t>
            </a:r>
            <a:endParaRPr sz="1400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Vote again</a:t>
            </a:r>
            <a:endParaRPr sz="1400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 </a:t>
            </a:r>
            <a:endParaRPr sz="1400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u="sng">
                <a:solidFill>
                  <a:schemeClr val="dk1"/>
                </a:solidFill>
              </a:rPr>
              <a:t>Oct–The goodness of grace</a:t>
            </a:r>
            <a:endParaRPr sz="1400" u="sng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There’s no free lunch</a:t>
            </a:r>
            <a:endParaRPr sz="1400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Forgive and forget</a:t>
            </a:r>
            <a:endParaRPr sz="1400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The best welfare</a:t>
            </a:r>
            <a:endParaRPr sz="1400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Rank and acceptance</a:t>
            </a:r>
            <a:endParaRPr sz="1400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Icing on the cake and timely help</a:t>
            </a:r>
            <a:endParaRPr sz="1400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 u="sng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400" u="sng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400" u="sng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8"/>
          <p:cNvSpPr txBox="1"/>
          <p:nvPr>
            <p:ph type="title"/>
          </p:nvPr>
        </p:nvSpPr>
        <p:spPr>
          <a:xfrm>
            <a:off x="311700" y="2335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Gospel Chatroom Topics 2020-2023</a:t>
            </a:r>
            <a:endParaRPr/>
          </a:p>
        </p:txBody>
      </p:sp>
      <p:sp>
        <p:nvSpPr>
          <p:cNvPr id="166" name="Google Shape;166;p28"/>
          <p:cNvSpPr txBox="1"/>
          <p:nvPr>
            <p:ph idx="1" type="body"/>
          </p:nvPr>
        </p:nvSpPr>
        <p:spPr>
          <a:xfrm>
            <a:off x="215550" y="1219775"/>
            <a:ext cx="31428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u="sng">
                <a:solidFill>
                  <a:schemeClr val="dk1"/>
                </a:solidFill>
              </a:rPr>
              <a:t>Nov–Inspirations of the fall leaves:</a:t>
            </a:r>
            <a:endParaRPr sz="1400" u="sng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Birth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Aging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Illness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Death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 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u="sng">
                <a:solidFill>
                  <a:schemeClr val="dk1"/>
                </a:solidFill>
              </a:rPr>
              <a:t>Dec– Merry Christmas</a:t>
            </a:r>
            <a:endParaRPr sz="1400" u="sng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Who are we celebrating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The best holiday arrangements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Who will be celebrating?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I have it!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 u="sng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400" u="sng">
              <a:solidFill>
                <a:schemeClr val="dk1"/>
              </a:solidFill>
            </a:endParaRPr>
          </a:p>
        </p:txBody>
      </p:sp>
      <p:sp>
        <p:nvSpPr>
          <p:cNvPr id="167" name="Google Shape;167;p28"/>
          <p:cNvSpPr txBox="1"/>
          <p:nvPr>
            <p:ph idx="1" type="body"/>
          </p:nvPr>
        </p:nvSpPr>
        <p:spPr>
          <a:xfrm>
            <a:off x="3022800" y="982225"/>
            <a:ext cx="3098400" cy="373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654">
                <a:solidFill>
                  <a:schemeClr val="dk1"/>
                </a:solidFill>
              </a:rPr>
              <a:t>2022</a:t>
            </a:r>
            <a:endParaRPr b="1" sz="1654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54" u="sng">
                <a:solidFill>
                  <a:schemeClr val="dk1"/>
                </a:solidFill>
              </a:rPr>
              <a:t>Jan–Happy new year</a:t>
            </a:r>
            <a:endParaRPr sz="1654" u="sng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54">
                <a:solidFill>
                  <a:schemeClr val="dk1"/>
                </a:solidFill>
              </a:rPr>
              <a:t>The greatest blessing</a:t>
            </a:r>
            <a:endParaRPr sz="1654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54">
                <a:solidFill>
                  <a:schemeClr val="dk1"/>
                </a:solidFill>
              </a:rPr>
              <a:t>The best life</a:t>
            </a:r>
            <a:endParaRPr sz="1654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54">
                <a:solidFill>
                  <a:schemeClr val="dk1"/>
                </a:solidFill>
              </a:rPr>
              <a:t>The most perfect family</a:t>
            </a:r>
            <a:endParaRPr sz="1654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54">
                <a:solidFill>
                  <a:schemeClr val="dk1"/>
                </a:solidFill>
              </a:rPr>
              <a:t>The most glorious accomplishment</a:t>
            </a:r>
            <a:endParaRPr sz="1654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54">
                <a:solidFill>
                  <a:schemeClr val="dk1"/>
                </a:solidFill>
              </a:rPr>
              <a:t>The greatest guarantee</a:t>
            </a:r>
            <a:endParaRPr sz="1654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54">
                <a:solidFill>
                  <a:schemeClr val="dk1"/>
                </a:solidFill>
              </a:rPr>
              <a:t> </a:t>
            </a:r>
            <a:endParaRPr sz="1654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54" u="sng">
                <a:solidFill>
                  <a:schemeClr val="dk1"/>
                </a:solidFill>
              </a:rPr>
              <a:t>Feb</a:t>
            </a:r>
            <a:endParaRPr sz="1654" u="sng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54">
                <a:solidFill>
                  <a:schemeClr val="dk1"/>
                </a:solidFill>
              </a:rPr>
              <a:t>Wealth and prosperity</a:t>
            </a:r>
            <a:endParaRPr sz="1654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54">
                <a:solidFill>
                  <a:schemeClr val="dk1"/>
                </a:solidFill>
              </a:rPr>
              <a:t>Family problems</a:t>
            </a:r>
            <a:endParaRPr sz="1654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54">
                <a:solidFill>
                  <a:schemeClr val="dk1"/>
                </a:solidFill>
              </a:rPr>
              <a:t>Family harmony–how to have good relationships in your family</a:t>
            </a:r>
            <a:endParaRPr sz="1654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54">
                <a:solidFill>
                  <a:schemeClr val="dk1"/>
                </a:solidFill>
              </a:rPr>
              <a:t>Respect the elderly–honour your parents</a:t>
            </a:r>
            <a:endParaRPr sz="1654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</a:rPr>
              <a:t> </a:t>
            </a:r>
            <a:endParaRPr b="1" sz="1400" u="sng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400" u="sng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400" u="sng">
              <a:solidFill>
                <a:schemeClr val="dk1"/>
              </a:solidFill>
            </a:endParaRPr>
          </a:p>
        </p:txBody>
      </p:sp>
      <p:sp>
        <p:nvSpPr>
          <p:cNvPr id="168" name="Google Shape;168;p28"/>
          <p:cNvSpPr txBox="1"/>
          <p:nvPr>
            <p:ph idx="1" type="body"/>
          </p:nvPr>
        </p:nvSpPr>
        <p:spPr>
          <a:xfrm>
            <a:off x="6038800" y="679400"/>
            <a:ext cx="3009900" cy="440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u="sng">
                <a:solidFill>
                  <a:schemeClr val="dk1"/>
                </a:solidFill>
              </a:rPr>
              <a:t>Mar–Difficult words to say</a:t>
            </a:r>
            <a:endParaRPr sz="1400" u="sng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Sorry I was wrong</a:t>
            </a:r>
            <a:endParaRPr sz="1400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Your sins are forgiven</a:t>
            </a:r>
            <a:endParaRPr sz="1400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Go in peace</a:t>
            </a:r>
            <a:endParaRPr sz="1400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I won’t do it again</a:t>
            </a:r>
            <a:endParaRPr sz="1400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 </a:t>
            </a:r>
            <a:endParaRPr sz="1400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u="sng">
                <a:solidFill>
                  <a:schemeClr val="dk1"/>
                </a:solidFill>
              </a:rPr>
              <a:t>Apr–The Lord’s promises</a:t>
            </a:r>
            <a:endParaRPr sz="1400" u="sng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“Truly, I say to you, today you will be with me in paradise.” (Luke 23:43)</a:t>
            </a:r>
            <a:endParaRPr sz="1400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“I am ascending to my Father and your Father, to my God and your God.” (John 20:17)</a:t>
            </a:r>
            <a:endParaRPr sz="1400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“I am with you always, to the end of the age." (Matthew 28:20)</a:t>
            </a:r>
            <a:endParaRPr sz="1400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“And if I go and prepare a place for you, I will come again and will take you to myself, that where I am you may be also.” (John 14:3)</a:t>
            </a:r>
            <a:endParaRPr sz="1400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“But you will receive power when the Holy Spirit has come upon you.” (Acts 1:8)</a:t>
            </a:r>
            <a:endParaRPr sz="1400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 u="sng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400" u="sng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400" u="sng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29"/>
          <p:cNvSpPr txBox="1"/>
          <p:nvPr>
            <p:ph type="title"/>
          </p:nvPr>
        </p:nvSpPr>
        <p:spPr>
          <a:xfrm>
            <a:off x="311700" y="2335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Gospel Chatroom Topics 2020-2023</a:t>
            </a:r>
            <a:endParaRPr/>
          </a:p>
        </p:txBody>
      </p:sp>
      <p:sp>
        <p:nvSpPr>
          <p:cNvPr id="174" name="Google Shape;174;p29"/>
          <p:cNvSpPr txBox="1"/>
          <p:nvPr>
            <p:ph idx="1" type="body"/>
          </p:nvPr>
        </p:nvSpPr>
        <p:spPr>
          <a:xfrm>
            <a:off x="311700" y="1152475"/>
            <a:ext cx="31428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u="sng">
                <a:solidFill>
                  <a:schemeClr val="dk1"/>
                </a:solidFill>
              </a:rPr>
              <a:t>May–The meaning behind all relationships</a:t>
            </a:r>
            <a:endParaRPr sz="1400" u="sng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Mother’s love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True born child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Only child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Many siblings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 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u="sng">
                <a:solidFill>
                  <a:schemeClr val="dk1"/>
                </a:solidFill>
              </a:rPr>
              <a:t>Jun–God uses problems</a:t>
            </a:r>
            <a:endParaRPr sz="1400" u="sng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Unstable situations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I am sick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Say goodbye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Unemployed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 u="sng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400" u="sng">
              <a:solidFill>
                <a:schemeClr val="dk1"/>
              </a:solidFill>
            </a:endParaRPr>
          </a:p>
        </p:txBody>
      </p:sp>
      <p:sp>
        <p:nvSpPr>
          <p:cNvPr id="175" name="Google Shape;175;p29"/>
          <p:cNvSpPr txBox="1"/>
          <p:nvPr>
            <p:ph idx="1" type="body"/>
          </p:nvPr>
        </p:nvSpPr>
        <p:spPr>
          <a:xfrm>
            <a:off x="3028900" y="1219775"/>
            <a:ext cx="300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u="sng">
                <a:solidFill>
                  <a:schemeClr val="dk1"/>
                </a:solidFill>
              </a:rPr>
              <a:t>Jul–Glorious changes</a:t>
            </a:r>
            <a:endParaRPr sz="1400" u="sng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From darkness to the marvelous light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I can </a:t>
            </a:r>
            <a:r>
              <a:rPr lang="en" sz="1400">
                <a:solidFill>
                  <a:schemeClr val="dk1"/>
                </a:solidFill>
              </a:rPr>
              <a:t>lift</a:t>
            </a:r>
            <a:r>
              <a:rPr lang="en" sz="1400">
                <a:solidFill>
                  <a:schemeClr val="dk1"/>
                </a:solidFill>
              </a:rPr>
              <a:t> up my head!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Leaving a lustful life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From superstitions to the truth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From selfishness to loving my neighbours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u="sng">
                <a:solidFill>
                  <a:schemeClr val="dk1"/>
                </a:solidFill>
              </a:rPr>
              <a:t> </a:t>
            </a:r>
            <a:endParaRPr sz="1400" u="sng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u="sng">
                <a:solidFill>
                  <a:schemeClr val="dk1"/>
                </a:solidFill>
              </a:rPr>
              <a:t>Aug–Questions in my heart</a:t>
            </a:r>
            <a:endParaRPr sz="1400" u="sng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Who can I depend on?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Who can understand me?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Why do they have more money than me?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Why am I so unfortunate?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 u="sng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400" u="sng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400" u="sng">
              <a:solidFill>
                <a:schemeClr val="dk1"/>
              </a:solidFill>
            </a:endParaRPr>
          </a:p>
        </p:txBody>
      </p:sp>
      <p:sp>
        <p:nvSpPr>
          <p:cNvPr id="176" name="Google Shape;176;p29"/>
          <p:cNvSpPr txBox="1"/>
          <p:nvPr>
            <p:ph idx="1" type="body"/>
          </p:nvPr>
        </p:nvSpPr>
        <p:spPr>
          <a:xfrm>
            <a:off x="6038800" y="1219775"/>
            <a:ext cx="3009900" cy="359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u="sng">
                <a:solidFill>
                  <a:schemeClr val="dk1"/>
                </a:solidFill>
              </a:rPr>
              <a:t>Sep</a:t>
            </a:r>
            <a:endParaRPr sz="1400" u="sng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Big achievements</a:t>
            </a:r>
            <a:endParaRPr sz="1400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Fantastic love</a:t>
            </a:r>
            <a:endParaRPr sz="1400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Loving families</a:t>
            </a:r>
            <a:endParaRPr sz="1400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Fun and excitement</a:t>
            </a:r>
            <a:endParaRPr sz="1400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 </a:t>
            </a:r>
            <a:endParaRPr sz="1400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u="sng">
                <a:solidFill>
                  <a:schemeClr val="dk1"/>
                </a:solidFill>
              </a:rPr>
              <a:t>Oct–World trends and us</a:t>
            </a:r>
            <a:endParaRPr sz="1400" u="sng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The Digital Age</a:t>
            </a:r>
            <a:endParaRPr sz="1400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Popularity of social media</a:t>
            </a:r>
            <a:endParaRPr sz="1400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Virtual reality</a:t>
            </a:r>
            <a:endParaRPr sz="1400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Fantasy world of anime</a:t>
            </a:r>
            <a:endParaRPr sz="1400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World of misinformation</a:t>
            </a:r>
            <a:endParaRPr sz="1400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 u="sng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 u="sng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400" u="sng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400" u="sng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30"/>
          <p:cNvSpPr txBox="1"/>
          <p:nvPr>
            <p:ph type="title"/>
          </p:nvPr>
        </p:nvSpPr>
        <p:spPr>
          <a:xfrm>
            <a:off x="311700" y="2335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Gospel Chatroom Topics 2020-2023</a:t>
            </a:r>
            <a:endParaRPr/>
          </a:p>
        </p:txBody>
      </p:sp>
      <p:sp>
        <p:nvSpPr>
          <p:cNvPr id="182" name="Google Shape;182;p30"/>
          <p:cNvSpPr txBox="1"/>
          <p:nvPr>
            <p:ph idx="1" type="body"/>
          </p:nvPr>
        </p:nvSpPr>
        <p:spPr>
          <a:xfrm>
            <a:off x="311700" y="1152475"/>
            <a:ext cx="2806500" cy="390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1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u="sng">
                <a:solidFill>
                  <a:schemeClr val="dk1"/>
                </a:solidFill>
              </a:rPr>
              <a:t>Nov–Man’s Words and God’s Words</a:t>
            </a:r>
            <a:endParaRPr sz="1400" u="sng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Be content (1 Tim 6:6)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Enjoy the present (Ecc. 11:9)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Failures and setbacks are stepping stones to success, not stumbling blocks (Rom. 8:28)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Cherish the ones you have (1 Thess 4:13-17)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 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u="sng">
                <a:solidFill>
                  <a:schemeClr val="dk1"/>
                </a:solidFill>
              </a:rPr>
              <a:t>Dec–Love is here (charity presentations)</a:t>
            </a:r>
            <a:endParaRPr sz="1400" u="sng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Zambia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South Africa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Nepal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Songs and photos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Good deeds will be rewarded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 u="sng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 u="sng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400" u="sng">
              <a:solidFill>
                <a:schemeClr val="dk1"/>
              </a:solidFill>
            </a:endParaRPr>
          </a:p>
        </p:txBody>
      </p:sp>
      <p:sp>
        <p:nvSpPr>
          <p:cNvPr id="183" name="Google Shape;183;p30"/>
          <p:cNvSpPr txBox="1"/>
          <p:nvPr>
            <p:ph idx="1" type="body"/>
          </p:nvPr>
        </p:nvSpPr>
        <p:spPr>
          <a:xfrm>
            <a:off x="2990125" y="912125"/>
            <a:ext cx="300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400" u="sng">
                <a:solidFill>
                  <a:schemeClr val="dk1"/>
                </a:solidFill>
              </a:rPr>
              <a:t>2023</a:t>
            </a:r>
            <a:endParaRPr b="1" sz="1400" u="sng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u="sng">
                <a:solidFill>
                  <a:schemeClr val="dk1"/>
                </a:solidFill>
              </a:rPr>
              <a:t>Jan–Acquaint yourself with God, and be at peace</a:t>
            </a:r>
            <a:endParaRPr sz="1400" u="sng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Does God smile?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What provokes God’s anger?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Does God grieve?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Does God communicate with man?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u="sng">
                <a:solidFill>
                  <a:schemeClr val="dk1"/>
                </a:solidFill>
              </a:rPr>
              <a:t>Feb–Insights from past experiences</a:t>
            </a:r>
            <a:endParaRPr sz="1400" u="sng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Achieving the success I wished for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My failures in the past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Changes overnight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Feeling trapped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 u="sng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 u="sng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400" u="sng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400" u="sng">
              <a:solidFill>
                <a:schemeClr val="dk1"/>
              </a:solidFill>
            </a:endParaRPr>
          </a:p>
        </p:txBody>
      </p:sp>
      <p:sp>
        <p:nvSpPr>
          <p:cNvPr id="184" name="Google Shape;184;p30"/>
          <p:cNvSpPr txBox="1"/>
          <p:nvPr>
            <p:ph idx="1" type="body"/>
          </p:nvPr>
        </p:nvSpPr>
        <p:spPr>
          <a:xfrm>
            <a:off x="6000025" y="1104425"/>
            <a:ext cx="3009900" cy="359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u="sng">
                <a:solidFill>
                  <a:schemeClr val="dk1"/>
                </a:solidFill>
              </a:rPr>
              <a:t>Mar–Beyond human power</a:t>
            </a:r>
            <a:endParaRPr sz="1400" u="sng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Can a leopard change its spots?</a:t>
            </a:r>
            <a:endParaRPr sz="1400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Evil cannot prevail</a:t>
            </a:r>
            <a:endParaRPr sz="1400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Who is in control?</a:t>
            </a:r>
            <a:endParaRPr sz="1400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Life and death experiences</a:t>
            </a:r>
            <a:endParaRPr sz="1400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  </a:t>
            </a:r>
            <a:endParaRPr sz="1400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u="sng">
                <a:solidFill>
                  <a:schemeClr val="dk1"/>
                </a:solidFill>
              </a:rPr>
              <a:t>Apr–I don’t want to be a Christian because…</a:t>
            </a:r>
            <a:endParaRPr sz="1400" u="sng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I don’t want to change the way I live</a:t>
            </a:r>
            <a:endParaRPr sz="1400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I don’t want to be bored</a:t>
            </a:r>
            <a:endParaRPr sz="1400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My family may not accept it</a:t>
            </a:r>
            <a:endParaRPr sz="1400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I’m afraid of losing friends</a:t>
            </a:r>
            <a:endParaRPr sz="1400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I may not meet the standard</a:t>
            </a:r>
            <a:endParaRPr sz="1400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 u="sng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 u="sng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 u="sng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400" u="sng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400" u="sng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31"/>
          <p:cNvSpPr txBox="1"/>
          <p:nvPr>
            <p:ph type="title"/>
          </p:nvPr>
        </p:nvSpPr>
        <p:spPr>
          <a:xfrm>
            <a:off x="311700" y="2335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Gospel Chatroom Topics 2020-2023</a:t>
            </a:r>
            <a:endParaRPr/>
          </a:p>
        </p:txBody>
      </p:sp>
      <p:sp>
        <p:nvSpPr>
          <p:cNvPr id="190" name="Google Shape;190;p31"/>
          <p:cNvSpPr txBox="1"/>
          <p:nvPr>
            <p:ph idx="1" type="body"/>
          </p:nvPr>
        </p:nvSpPr>
        <p:spPr>
          <a:xfrm>
            <a:off x="311700" y="1152475"/>
            <a:ext cx="2806500" cy="391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u="sng">
                <a:solidFill>
                  <a:schemeClr val="dk1"/>
                </a:solidFill>
              </a:rPr>
              <a:t>May–Requests that are somewhat difficult</a:t>
            </a:r>
            <a:endParaRPr sz="1400" u="sng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“Whoever loves father or mother more than Me is not worthy of Me…” (ref Matt 10:37)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“...love one another as I have loved you” (ref John 15:12)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“Let what you say be simply ‘Yes’ or ‘No’” (ref Matt 5:37)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“Selling…possessions and belongings and distributing the proceeds to all, as any had need” (ref Acts 2:45)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 u="sng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 u="sng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 u="sng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400" u="sng">
              <a:solidFill>
                <a:schemeClr val="dk1"/>
              </a:solidFill>
            </a:endParaRPr>
          </a:p>
        </p:txBody>
      </p:sp>
      <p:sp>
        <p:nvSpPr>
          <p:cNvPr id="191" name="Google Shape;191;p31"/>
          <p:cNvSpPr txBox="1"/>
          <p:nvPr>
            <p:ph idx="1" type="body"/>
          </p:nvPr>
        </p:nvSpPr>
        <p:spPr>
          <a:xfrm>
            <a:off x="6134100" y="1152475"/>
            <a:ext cx="300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u="sng">
                <a:solidFill>
                  <a:schemeClr val="dk1"/>
                </a:solidFill>
              </a:rPr>
              <a:t>Jul–A better life</a:t>
            </a:r>
            <a:endParaRPr sz="1400" u="sng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Love in God’s family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Satisfied without competing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No unkind thoughts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Seeking to benefit others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Enjoy the blessing of God’s presence 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 u="sng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 u="sng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400" u="sng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400" u="sng">
              <a:solidFill>
                <a:schemeClr val="dk1"/>
              </a:solidFill>
            </a:endParaRPr>
          </a:p>
        </p:txBody>
      </p:sp>
      <p:sp>
        <p:nvSpPr>
          <p:cNvPr id="192" name="Google Shape;192;p31"/>
          <p:cNvSpPr txBox="1"/>
          <p:nvPr>
            <p:ph idx="1" type="body"/>
          </p:nvPr>
        </p:nvSpPr>
        <p:spPr>
          <a:xfrm>
            <a:off x="3281625" y="1152475"/>
            <a:ext cx="300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u="sng">
                <a:solidFill>
                  <a:schemeClr val="dk1"/>
                </a:solidFill>
              </a:rPr>
              <a:t>Jun–Bound without chains</a:t>
            </a:r>
            <a:endParaRPr sz="1400" u="sng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Unbreakable habits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I can’t speak nicely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I lose heart, or lose my temper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I don’t like myself for being lazy</a:t>
            </a:r>
            <a:endParaRPr sz="1400" u="sng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 u="sng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 u="sng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400" u="sng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400" u="sng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Goals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en">
                <a:solidFill>
                  <a:schemeClr val="dk1"/>
                </a:solidFill>
              </a:rPr>
              <a:t>Better and more in depth in worship and fellowship with God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en">
                <a:solidFill>
                  <a:schemeClr val="dk1"/>
                </a:solidFill>
              </a:rPr>
              <a:t>Training in the everlasting way and finishing way. Learning to have a good life style to contain all the good elements in our everyday li</a:t>
            </a:r>
            <a:r>
              <a:rPr lang="en">
                <a:solidFill>
                  <a:schemeClr val="dk1"/>
                </a:solidFill>
              </a:rPr>
              <a:t>fe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en">
                <a:solidFill>
                  <a:schemeClr val="dk1"/>
                </a:solidFill>
              </a:rPr>
              <a:t>Learn the better way to preach the gospel, help B/S to walk on the everlasting way and leading meeting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en">
                <a:solidFill>
                  <a:schemeClr val="dk1"/>
                </a:solidFill>
              </a:rPr>
              <a:t>How to build good structure of the church in shepherding and coordination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1800"/>
              <a:buAutoNum type="arabicPeriod"/>
            </a:pPr>
            <a:r>
              <a:rPr lang="en">
                <a:solidFill>
                  <a:schemeClr val="dk1"/>
                </a:solidFill>
              </a:rPr>
              <a:t>Build a healthy diet, exercise and sleep pattern (would suggest to practice together in the camp).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3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8" name="Google Shape;198;p3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99" name="Google Shape;199;p3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6688" y="109538"/>
            <a:ext cx="8810625" cy="49244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3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5" name="Google Shape;205;p3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206" name="Google Shape;206;p3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0639" y="0"/>
            <a:ext cx="8042722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3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2" name="Google Shape;212;p3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213" name="Google Shape;213;p3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6688" y="381000"/>
            <a:ext cx="8810625" cy="4381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3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9" name="Google Shape;219;p3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220" name="Google Shape;220;p3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0"/>
            <a:ext cx="88392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3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6" name="Google Shape;226;p3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227" name="Google Shape;227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6297" y="0"/>
            <a:ext cx="8631407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3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3" name="Google Shape;233;p3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234" name="Google Shape;234;p3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09550" y="138113"/>
            <a:ext cx="8724900" cy="4867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2239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Schedule</a:t>
            </a:r>
            <a:endParaRPr/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68" name="Google Shape;68;p15"/>
          <p:cNvPicPr preferRelativeResize="0"/>
          <p:nvPr/>
        </p:nvPicPr>
        <p:blipFill rotWithShape="1">
          <a:blip r:embed="rId3">
            <a:alphaModFix/>
          </a:blip>
          <a:srcRect b="0" l="0" r="0" t="8231"/>
          <a:stretch/>
        </p:blipFill>
        <p:spPr>
          <a:xfrm>
            <a:off x="87138" y="877287"/>
            <a:ext cx="8969725" cy="3966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Pursuing Teams</a:t>
            </a:r>
            <a:endParaRPr/>
          </a:p>
        </p:txBody>
      </p:sp>
      <p:sp>
        <p:nvSpPr>
          <p:cNvPr id="74" name="Google Shape;74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75" name="Google Shape;75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1425" y="969638"/>
            <a:ext cx="9001125" cy="4124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7"/>
          <p:cNvSpPr txBox="1"/>
          <p:nvPr>
            <p:ph type="title"/>
          </p:nvPr>
        </p:nvSpPr>
        <p:spPr>
          <a:xfrm>
            <a:off x="311700" y="21427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Pursuing Teams</a:t>
            </a:r>
            <a:endParaRPr/>
          </a:p>
        </p:txBody>
      </p:sp>
      <p:sp>
        <p:nvSpPr>
          <p:cNvPr id="81" name="Google Shape;81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82" name="Google Shape;82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63525" y="702125"/>
            <a:ext cx="6970800" cy="44413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89" name="Google Shape;89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52654" y="0"/>
            <a:ext cx="7638692" cy="51434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Meals (General)</a:t>
            </a:r>
            <a:endParaRPr/>
          </a:p>
        </p:txBody>
      </p:sp>
      <p:sp>
        <p:nvSpPr>
          <p:cNvPr id="95" name="Google Shape;95;p19"/>
          <p:cNvSpPr txBox="1"/>
          <p:nvPr>
            <p:ph idx="1" type="body"/>
          </p:nvPr>
        </p:nvSpPr>
        <p:spPr>
          <a:xfrm>
            <a:off x="859700" y="1181325"/>
            <a:ext cx="73443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u="sng">
                <a:solidFill>
                  <a:schemeClr val="dk1"/>
                </a:solidFill>
              </a:rPr>
              <a:t>Breakfast</a:t>
            </a:r>
            <a:r>
              <a:rPr lang="en">
                <a:solidFill>
                  <a:schemeClr val="dk1"/>
                </a:solidFill>
              </a:rPr>
              <a:t> (Available after 10am)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- Soy milk (with lower sugar)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- Porridge (plain porridge/porridge with meat)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- Powdered drinks (e.g., multi-grain powder with lower sugar)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- Black coffee/tea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- Fruits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u="sng">
                <a:solidFill>
                  <a:schemeClr val="dk1"/>
                </a:solidFill>
              </a:rPr>
              <a:t>Lunch and Dinner (Catering)</a:t>
            </a:r>
            <a:endParaRPr b="1" u="sng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- Greater variety for dinner: with meat/local snacks or pastries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*</a:t>
            </a:r>
            <a:r>
              <a:rPr lang="en" sz="1829">
                <a:solidFill>
                  <a:schemeClr val="dk1"/>
                </a:solidFill>
              </a:rPr>
              <a:t>Catered meals: will avoid fried and oily foods</a:t>
            </a:r>
            <a:endParaRPr sz="1829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en" sz="1829">
                <a:solidFill>
                  <a:schemeClr val="dk1"/>
                </a:solidFill>
              </a:rPr>
              <a:t>*Snacks (e.g., biscuits) will not be provided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Meals</a:t>
            </a:r>
            <a:endParaRPr/>
          </a:p>
        </p:txBody>
      </p:sp>
      <p:pic>
        <p:nvPicPr>
          <p:cNvPr id="101" name="Google Shape;101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2121925"/>
            <a:ext cx="8839200" cy="133087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Meals Duty List (By Pursuing Groups)</a:t>
            </a:r>
            <a:endParaRPr/>
          </a:p>
        </p:txBody>
      </p:sp>
      <p:sp>
        <p:nvSpPr>
          <p:cNvPr id="107" name="Google Shape;107;p21"/>
          <p:cNvSpPr txBox="1"/>
          <p:nvPr>
            <p:ph idx="1" type="body"/>
          </p:nvPr>
        </p:nvSpPr>
        <p:spPr>
          <a:xfrm>
            <a:off x="1198200" y="1237525"/>
            <a:ext cx="3373800" cy="141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dk1"/>
                </a:solidFill>
              </a:rPr>
              <a:t>Breakfast, Lunch &amp; Dinner</a:t>
            </a:r>
            <a:endParaRPr u="sng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- set up the meal 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- wash the dishes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- clean the place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21"/>
          <p:cNvSpPr txBox="1"/>
          <p:nvPr>
            <p:ph idx="1" type="body"/>
          </p:nvPr>
        </p:nvSpPr>
        <p:spPr>
          <a:xfrm>
            <a:off x="5184575" y="1237525"/>
            <a:ext cx="3373800" cy="124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dk1"/>
                </a:solidFill>
              </a:rPr>
              <a:t>Snack and Drink</a:t>
            </a:r>
            <a:endParaRPr u="sng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- boil the herbal tea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- prepare the fruit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09" name="Google Shape;109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29550" y="2405425"/>
            <a:ext cx="9144000" cy="146976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