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1" r:id="rId3"/>
    <p:sldId id="262" r:id="rId4"/>
    <p:sldId id="257" r:id="rId5"/>
    <p:sldId id="258" r:id="rId6"/>
    <p:sldId id="259" r:id="rId7"/>
    <p:sldId id="260"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032983-6705-4D8C-9B19-A783D5DB3A4F}" v="1" dt="2025-12-19T20:42:26.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50" d="100"/>
          <a:sy n="50" d="100"/>
        </p:scale>
        <p:origin x="1530"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ry Inclan" userId="b6fe42e672f1e434" providerId="LiveId" clId="{53516B82-DEA5-4FED-B1EA-E9443FA853F1}"/>
    <pc:docChg chg="undo custSel modSld">
      <pc:chgData name="Larry Inclan" userId="b6fe42e672f1e434" providerId="LiveId" clId="{53516B82-DEA5-4FED-B1EA-E9443FA853F1}" dt="2025-12-19T20:43:21.217" v="86" actId="2710"/>
      <pc:docMkLst>
        <pc:docMk/>
      </pc:docMkLst>
      <pc:sldChg chg="modSp mod">
        <pc:chgData name="Larry Inclan" userId="b6fe42e672f1e434" providerId="LiveId" clId="{53516B82-DEA5-4FED-B1EA-E9443FA853F1}" dt="2025-12-19T20:35:24.892" v="14" actId="207"/>
        <pc:sldMkLst>
          <pc:docMk/>
          <pc:sldMk cId="0" sldId="256"/>
        </pc:sldMkLst>
        <pc:spChg chg="mod">
          <ac:chgData name="Larry Inclan" userId="b6fe42e672f1e434" providerId="LiveId" clId="{53516B82-DEA5-4FED-B1EA-E9443FA853F1}" dt="2025-12-19T20:35:24.892" v="14" actId="207"/>
          <ac:spMkLst>
            <pc:docMk/>
            <pc:sldMk cId="0" sldId="256"/>
            <ac:spMk id="2" creationId="{00000000-0000-0000-0000-000000000000}"/>
          </ac:spMkLst>
        </pc:spChg>
      </pc:sldChg>
      <pc:sldChg chg="modSp mod">
        <pc:chgData name="Larry Inclan" userId="b6fe42e672f1e434" providerId="LiveId" clId="{53516B82-DEA5-4FED-B1EA-E9443FA853F1}" dt="2025-12-19T20:35:07.246" v="11" actId="207"/>
        <pc:sldMkLst>
          <pc:docMk/>
          <pc:sldMk cId="0" sldId="257"/>
        </pc:sldMkLst>
        <pc:spChg chg="mod">
          <ac:chgData name="Larry Inclan" userId="b6fe42e672f1e434" providerId="LiveId" clId="{53516B82-DEA5-4FED-B1EA-E9443FA853F1}" dt="2025-12-19T20:35:07.246" v="11" actId="207"/>
          <ac:spMkLst>
            <pc:docMk/>
            <pc:sldMk cId="0" sldId="257"/>
            <ac:spMk id="2" creationId="{00000000-0000-0000-0000-000000000000}"/>
          </ac:spMkLst>
        </pc:spChg>
      </pc:sldChg>
      <pc:sldChg chg="modSp mod">
        <pc:chgData name="Larry Inclan" userId="b6fe42e672f1e434" providerId="LiveId" clId="{53516B82-DEA5-4FED-B1EA-E9443FA853F1}" dt="2025-12-19T20:35:01.822" v="10" actId="207"/>
        <pc:sldMkLst>
          <pc:docMk/>
          <pc:sldMk cId="0" sldId="258"/>
        </pc:sldMkLst>
        <pc:spChg chg="mod">
          <ac:chgData name="Larry Inclan" userId="b6fe42e672f1e434" providerId="LiveId" clId="{53516B82-DEA5-4FED-B1EA-E9443FA853F1}" dt="2025-12-19T20:35:01.822" v="10" actId="207"/>
          <ac:spMkLst>
            <pc:docMk/>
            <pc:sldMk cId="0" sldId="258"/>
            <ac:spMk id="2" creationId="{00000000-0000-0000-0000-000000000000}"/>
          </ac:spMkLst>
        </pc:spChg>
      </pc:sldChg>
      <pc:sldChg chg="modSp mod">
        <pc:chgData name="Larry Inclan" userId="b6fe42e672f1e434" providerId="LiveId" clId="{53516B82-DEA5-4FED-B1EA-E9443FA853F1}" dt="2025-12-19T20:34:57.426" v="9" actId="207"/>
        <pc:sldMkLst>
          <pc:docMk/>
          <pc:sldMk cId="0" sldId="259"/>
        </pc:sldMkLst>
        <pc:spChg chg="mod">
          <ac:chgData name="Larry Inclan" userId="b6fe42e672f1e434" providerId="LiveId" clId="{53516B82-DEA5-4FED-B1EA-E9443FA853F1}" dt="2025-12-19T20:34:57.426" v="9" actId="207"/>
          <ac:spMkLst>
            <pc:docMk/>
            <pc:sldMk cId="0" sldId="259"/>
            <ac:spMk id="2" creationId="{00000000-0000-0000-0000-000000000000}"/>
          </ac:spMkLst>
        </pc:spChg>
      </pc:sldChg>
      <pc:sldChg chg="modSp mod">
        <pc:chgData name="Larry Inclan" userId="b6fe42e672f1e434" providerId="LiveId" clId="{53516B82-DEA5-4FED-B1EA-E9443FA853F1}" dt="2025-12-19T20:34:52" v="8" actId="207"/>
        <pc:sldMkLst>
          <pc:docMk/>
          <pc:sldMk cId="0" sldId="260"/>
        </pc:sldMkLst>
        <pc:spChg chg="mod">
          <ac:chgData name="Larry Inclan" userId="b6fe42e672f1e434" providerId="LiveId" clId="{53516B82-DEA5-4FED-B1EA-E9443FA853F1}" dt="2025-12-19T20:34:52" v="8" actId="207"/>
          <ac:spMkLst>
            <pc:docMk/>
            <pc:sldMk cId="0" sldId="260"/>
            <ac:spMk id="2" creationId="{00000000-0000-0000-0000-000000000000}"/>
          </ac:spMkLst>
        </pc:spChg>
      </pc:sldChg>
      <pc:sldChg chg="modSp mod">
        <pc:chgData name="Larry Inclan" userId="b6fe42e672f1e434" providerId="LiveId" clId="{53516B82-DEA5-4FED-B1EA-E9443FA853F1}" dt="2025-12-19T20:43:21.217" v="86" actId="2710"/>
        <pc:sldMkLst>
          <pc:docMk/>
          <pc:sldMk cId="0" sldId="261"/>
        </pc:sldMkLst>
        <pc:spChg chg="mod">
          <ac:chgData name="Larry Inclan" userId="b6fe42e672f1e434" providerId="LiveId" clId="{53516B82-DEA5-4FED-B1EA-E9443FA853F1}" dt="2025-12-19T20:35:17.637" v="13" actId="207"/>
          <ac:spMkLst>
            <pc:docMk/>
            <pc:sldMk cId="0" sldId="261"/>
            <ac:spMk id="2" creationId="{00000000-0000-0000-0000-000000000000}"/>
          </ac:spMkLst>
        </pc:spChg>
        <pc:spChg chg="mod">
          <ac:chgData name="Larry Inclan" userId="b6fe42e672f1e434" providerId="LiveId" clId="{53516B82-DEA5-4FED-B1EA-E9443FA853F1}" dt="2025-12-19T20:43:21.217" v="86" actId="2710"/>
          <ac:spMkLst>
            <pc:docMk/>
            <pc:sldMk cId="0" sldId="261"/>
            <ac:spMk id="3" creationId="{00000000-0000-0000-0000-000000000000}"/>
          </ac:spMkLst>
        </pc:spChg>
        <pc:spChg chg="mod">
          <ac:chgData name="Larry Inclan" userId="b6fe42e672f1e434" providerId="LiveId" clId="{53516B82-DEA5-4FED-B1EA-E9443FA853F1}" dt="2025-12-19T20:42:37.879" v="85" actId="20577"/>
          <ac:spMkLst>
            <pc:docMk/>
            <pc:sldMk cId="0" sldId="261"/>
            <ac:spMk id="5" creationId="{4946B183-642E-586B-5A26-3FD3925F4205}"/>
          </ac:spMkLst>
        </pc:spChg>
      </pc:sldChg>
      <pc:sldChg chg="modSp mod">
        <pc:chgData name="Larry Inclan" userId="b6fe42e672f1e434" providerId="LiveId" clId="{53516B82-DEA5-4FED-B1EA-E9443FA853F1}" dt="2025-12-19T20:35:12.424" v="12" actId="207"/>
        <pc:sldMkLst>
          <pc:docMk/>
          <pc:sldMk cId="1219183241" sldId="262"/>
        </pc:sldMkLst>
        <pc:spChg chg="mod">
          <ac:chgData name="Larry Inclan" userId="b6fe42e672f1e434" providerId="LiveId" clId="{53516B82-DEA5-4FED-B1EA-E9443FA853F1}" dt="2025-12-19T20:35:12.424" v="12" actId="207"/>
          <ac:spMkLst>
            <pc:docMk/>
            <pc:sldMk cId="1219183241" sldId="262"/>
            <ac:spMk id="2" creationId="{394D3CFA-7DFD-AA03-B283-F8E70D7106D5}"/>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5BCAD085-E8A6-8845-BD4E-CB4CCA059FC4}" type="datetimeFigureOut">
              <a:rPr lang="en-US" smtClean="0"/>
              <a:t>12/19/2025</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99208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8673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4933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76865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82020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716569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17616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36753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5BCAD085-E8A6-8845-BD4E-CB4CCA059FC4}" type="datetimeFigureOut">
              <a:rPr lang="en-US" smtClean="0"/>
              <a:t>12/19/2025</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84439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36580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5BCAD085-E8A6-8845-BD4E-CB4CCA059FC4}" type="datetimeFigureOut">
              <a:rPr lang="en-US" smtClean="0"/>
              <a:t>12/19/2025</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7758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57337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39454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3364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BCAD085-E8A6-8845-BD4E-CB4CCA059FC4}" type="datetimeFigureOut">
              <a:rPr lang="en-US" smtClean="0"/>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94922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6659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89389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BCAD085-E8A6-8845-BD4E-CB4CCA059FC4}" type="datetimeFigureOut">
              <a:rPr lang="en-US" smtClean="0"/>
              <a:t>12/19/2025</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32868783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dirty="0">
                <a:solidFill>
                  <a:srgbClr val="FF0000"/>
                </a:solidFill>
                <a:latin typeface="Times New Roman" panose="02020603050405020304" pitchFamily="18" charset="0"/>
                <a:cs typeface="Times New Roman" panose="02020603050405020304" pitchFamily="18" charset="0"/>
              </a:rPr>
            </a:br>
            <a:r>
              <a:rPr lang="en-US" dirty="0">
                <a:solidFill>
                  <a:srgbClr val="FF0000"/>
                </a:solidFill>
                <a:latin typeface="Times New Roman" panose="02020603050405020304" pitchFamily="18" charset="0"/>
                <a:cs typeface="Times New Roman" panose="02020603050405020304" pitchFamily="18" charset="0"/>
              </a:rPr>
              <a:t>A Resilient Church,</a:t>
            </a:r>
            <a:br>
              <a:rPr lang="en-US" dirty="0">
                <a:solidFill>
                  <a:srgbClr val="FF0000"/>
                </a:solidFill>
                <a:latin typeface="Times New Roman" panose="02020603050405020304" pitchFamily="18" charset="0"/>
                <a:cs typeface="Times New Roman" panose="02020603050405020304" pitchFamily="18" charset="0"/>
              </a:rPr>
            </a:br>
            <a:r>
              <a:rPr lang="en-US" dirty="0">
                <a:solidFill>
                  <a:srgbClr val="FF0000"/>
                </a:solidFill>
                <a:latin typeface="Times New Roman" panose="02020603050405020304" pitchFamily="18" charset="0"/>
                <a:cs typeface="Times New Roman" panose="02020603050405020304" pitchFamily="18" charset="0"/>
              </a:rPr>
              <a:t>Kingdom Building</a:t>
            </a:r>
            <a:endParaRPr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10241" y="4394040"/>
            <a:ext cx="8049559" cy="1117687"/>
          </a:xfrm>
        </p:spPr>
        <p:txBody>
          <a:bodyPr>
            <a:normAutofit/>
          </a:bodyPr>
          <a:lstStyle/>
          <a:p>
            <a:pPr algn="ctr"/>
            <a:r>
              <a:rPr sz="2400" dirty="0"/>
              <a:t>Commitment • Consistency • Competent • Courageous</a:t>
            </a:r>
          </a:p>
        </p:txBody>
      </p:sp>
      <p:sp>
        <p:nvSpPr>
          <p:cNvPr id="5" name="TextBox 4">
            <a:extLst>
              <a:ext uri="{FF2B5EF4-FFF2-40B4-BE49-F238E27FC236}">
                <a16:creationId xmlns:a16="http://schemas.microsoft.com/office/drawing/2014/main" id="{E8593108-0E9E-E779-1717-CB8664F8C5BA}"/>
              </a:ext>
            </a:extLst>
          </p:cNvPr>
          <p:cNvSpPr txBox="1"/>
          <p:nvPr/>
        </p:nvSpPr>
        <p:spPr>
          <a:xfrm>
            <a:off x="112295" y="884608"/>
            <a:ext cx="8919409" cy="830997"/>
          </a:xfrm>
          <a:prstGeom prst="rect">
            <a:avLst/>
          </a:prstGeom>
          <a:noFill/>
        </p:spPr>
        <p:txBody>
          <a:bodyPr wrap="square">
            <a:spAutoFit/>
          </a:bodyPr>
          <a:lstStyle/>
          <a:p>
            <a:pPr algn="ctr"/>
            <a:r>
              <a:rPr lang="en-US" sz="4800" dirty="0"/>
              <a:t>2026 HPM Projection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53228"/>
            <a:ext cx="7275773" cy="1080938"/>
          </a:xfrm>
        </p:spPr>
        <p:txBody>
          <a:bodyPr>
            <a:normAutofit/>
          </a:bodyPr>
          <a:lstStyle/>
          <a:p>
            <a:pPr algn="ctr"/>
            <a:r>
              <a:rPr lang="en-US" dirty="0">
                <a:solidFill>
                  <a:srgbClr val="FF0000"/>
                </a:solidFill>
                <a:latin typeface="Times New Roman" panose="02020603050405020304" pitchFamily="18" charset="0"/>
                <a:cs typeface="Times New Roman" panose="02020603050405020304" pitchFamily="18" charset="0"/>
              </a:rPr>
              <a:t>The Original Kingdom Concept - </a:t>
            </a:r>
            <a:br>
              <a:rPr lang="en-US" dirty="0">
                <a:solidFill>
                  <a:srgbClr val="FF0000"/>
                </a:solidFill>
                <a:latin typeface="Times New Roman" panose="02020603050405020304" pitchFamily="18" charset="0"/>
                <a:cs typeface="Times New Roman" panose="02020603050405020304" pitchFamily="18" charset="0"/>
              </a:rPr>
            </a:br>
            <a:r>
              <a:rPr lang="en-US" dirty="0">
                <a:solidFill>
                  <a:srgbClr val="FF0000"/>
                </a:solidFill>
                <a:latin typeface="Times New Roman" panose="02020603050405020304" pitchFamily="18" charset="0"/>
                <a:cs typeface="Times New Roman" panose="02020603050405020304" pitchFamily="18" charset="0"/>
              </a:rPr>
              <a:t>Kingdom Living and Expansion</a:t>
            </a:r>
            <a:endParaRPr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1" y="2254396"/>
            <a:ext cx="4419600" cy="3681793"/>
          </a:xfrm>
        </p:spPr>
        <p:txBody>
          <a:bodyPr>
            <a:normAutofit/>
          </a:bodyPr>
          <a:lstStyle/>
          <a:p>
            <a:pPr>
              <a:lnSpc>
                <a:spcPct val="100000"/>
              </a:lnSpc>
            </a:pPr>
            <a:r>
              <a:rPr lang="en-US" sz="2000" dirty="0"/>
              <a:t>Introduction to the Kingdom</a:t>
            </a:r>
          </a:p>
          <a:p>
            <a:pPr>
              <a:lnSpc>
                <a:spcPct val="100000"/>
              </a:lnSpc>
            </a:pPr>
            <a:r>
              <a:rPr lang="en-US" sz="2000" dirty="0"/>
              <a:t>Priority of the Kingdom</a:t>
            </a:r>
          </a:p>
          <a:p>
            <a:pPr>
              <a:lnSpc>
                <a:spcPct val="100000"/>
              </a:lnSpc>
            </a:pPr>
            <a:r>
              <a:rPr lang="en-US" sz="2000" dirty="0"/>
              <a:t>Kingdom Concept of Kings</a:t>
            </a:r>
          </a:p>
          <a:p>
            <a:pPr>
              <a:lnSpc>
                <a:spcPct val="100000"/>
              </a:lnSpc>
            </a:pPr>
            <a:r>
              <a:rPr lang="en-US" sz="2000" dirty="0"/>
              <a:t>Kingdom Concept of Lord</a:t>
            </a:r>
          </a:p>
          <a:p>
            <a:pPr>
              <a:lnSpc>
                <a:spcPct val="100000"/>
              </a:lnSpc>
            </a:pPr>
            <a:r>
              <a:rPr lang="en-US" sz="2000" dirty="0"/>
              <a:t>Kingdom Concept of Territory </a:t>
            </a:r>
          </a:p>
          <a:p>
            <a:pPr>
              <a:lnSpc>
                <a:spcPct val="100000"/>
              </a:lnSpc>
            </a:pPr>
            <a:r>
              <a:rPr lang="en-US" sz="2000" dirty="0"/>
              <a:t>Kingdom Concept of Constitution</a:t>
            </a:r>
          </a:p>
          <a:p>
            <a:pPr marL="0" indent="0">
              <a:buNone/>
            </a:pPr>
            <a:endParaRPr lang="en-US" sz="2000" dirty="0"/>
          </a:p>
        </p:txBody>
      </p:sp>
      <p:sp>
        <p:nvSpPr>
          <p:cNvPr id="5" name="TextBox 4">
            <a:extLst>
              <a:ext uri="{FF2B5EF4-FFF2-40B4-BE49-F238E27FC236}">
                <a16:creationId xmlns:a16="http://schemas.microsoft.com/office/drawing/2014/main" id="{4946B183-642E-586B-5A26-3FD3925F4205}"/>
              </a:ext>
            </a:extLst>
          </p:cNvPr>
          <p:cNvSpPr txBox="1"/>
          <p:nvPr/>
        </p:nvSpPr>
        <p:spPr>
          <a:xfrm>
            <a:off x="4391026" y="2254396"/>
            <a:ext cx="4600574" cy="1631216"/>
          </a:xfrm>
          <a:prstGeom prst="rect">
            <a:avLst/>
          </a:prstGeom>
          <a:noFill/>
        </p:spPr>
        <p:txBody>
          <a:bodyPr wrap="square">
            <a:spAutoFit/>
          </a:bodyPr>
          <a:lstStyle/>
          <a:p>
            <a:pPr marL="285750" indent="-285750">
              <a:buFont typeface="Arial" panose="020B0604020202020204" pitchFamily="34" charset="0"/>
              <a:buChar char="•"/>
            </a:pPr>
            <a:r>
              <a:rPr lang="en-US" sz="2000" dirty="0"/>
              <a:t>Kingdom Concept of Law</a:t>
            </a:r>
          </a:p>
          <a:p>
            <a:pPr marL="285750" indent="-285750">
              <a:buFont typeface="Arial" panose="020B0604020202020204" pitchFamily="34" charset="0"/>
              <a:buChar char="•"/>
            </a:pPr>
            <a:r>
              <a:rPr lang="en-US" sz="2000" dirty="0"/>
              <a:t>Kingdom Concept of Citizenship </a:t>
            </a:r>
          </a:p>
          <a:p>
            <a:pPr marL="285750" indent="-285750">
              <a:buFont typeface="Arial" panose="020B0604020202020204" pitchFamily="34" charset="0"/>
              <a:buChar char="•"/>
            </a:pPr>
            <a:r>
              <a:rPr lang="en-US" sz="2000" dirty="0"/>
              <a:t>Kingdom Concept of Culture </a:t>
            </a:r>
          </a:p>
          <a:p>
            <a:pPr marL="285750" indent="-285750">
              <a:buFont typeface="Arial" panose="020B0604020202020204" pitchFamily="34" charset="0"/>
              <a:buChar char="•"/>
            </a:pPr>
            <a:r>
              <a:rPr lang="en-US" sz="2000" dirty="0"/>
              <a:t>Kingdom Concept of Giving to the King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FF677-5319-B2A1-33CA-6A7E9E93E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D3CFA-7DFD-AA03-B283-F8E70D7106D5}"/>
              </a:ext>
            </a:extLst>
          </p:cNvPr>
          <p:cNvSpPr>
            <a:spLocks noGrp="1"/>
          </p:cNvSpPr>
          <p:nvPr>
            <p:ph type="title"/>
          </p:nvPr>
        </p:nvSpPr>
        <p:spPr>
          <a:xfrm>
            <a:off x="152400" y="753228"/>
            <a:ext cx="7275773" cy="1080938"/>
          </a:xfrm>
        </p:spPr>
        <p:txBody>
          <a:bodyPr>
            <a:normAutofit/>
          </a:bodyPr>
          <a:lstStyle/>
          <a:p>
            <a:pPr algn="ctr"/>
            <a:r>
              <a:rPr lang="en-US" dirty="0">
                <a:solidFill>
                  <a:srgbClr val="FF0000"/>
                </a:solidFill>
                <a:latin typeface="Times New Roman" panose="02020603050405020304" pitchFamily="18" charset="0"/>
                <a:cs typeface="Times New Roman" panose="02020603050405020304" pitchFamily="18" charset="0"/>
              </a:rPr>
              <a:t>2026 Key Targets</a:t>
            </a:r>
            <a:endParaRPr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341CC2A-E4D1-7892-A44E-4D5C1CF3385C}"/>
              </a:ext>
            </a:extLst>
          </p:cNvPr>
          <p:cNvSpPr>
            <a:spLocks noGrp="1"/>
          </p:cNvSpPr>
          <p:nvPr>
            <p:ph idx="1"/>
          </p:nvPr>
        </p:nvSpPr>
        <p:spPr>
          <a:xfrm>
            <a:off x="152401" y="2254396"/>
            <a:ext cx="4034588" cy="3681793"/>
          </a:xfrm>
        </p:spPr>
        <p:txBody>
          <a:bodyPr>
            <a:normAutofit/>
          </a:bodyPr>
          <a:lstStyle/>
          <a:p>
            <a:r>
              <a:rPr lang="en-US" sz="2000" dirty="0"/>
              <a:t>Q1: Youth</a:t>
            </a:r>
          </a:p>
          <a:p>
            <a:r>
              <a:rPr lang="en-US" sz="2000" dirty="0"/>
              <a:t>Q2: Marriages</a:t>
            </a:r>
          </a:p>
          <a:p>
            <a:r>
              <a:rPr lang="en-US" sz="2000" dirty="0"/>
              <a:t>Q3: Young Adults</a:t>
            </a:r>
          </a:p>
          <a:p>
            <a:r>
              <a:rPr lang="en-US" sz="2000" dirty="0"/>
              <a:t>Q4: Education </a:t>
            </a:r>
          </a:p>
          <a:p>
            <a:r>
              <a:rPr lang="en-US" sz="2000" dirty="0"/>
              <a:t>Media as an overall key target to increase our online presence</a:t>
            </a:r>
          </a:p>
        </p:txBody>
      </p:sp>
    </p:spTree>
    <p:extLst>
      <p:ext uri="{BB962C8B-B14F-4D97-AF65-F5344CB8AC3E}">
        <p14:creationId xmlns:p14="http://schemas.microsoft.com/office/powerpoint/2010/main" val="1219183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rgbClr val="FF0000"/>
                </a:solidFill>
                <a:latin typeface="Times New Roman" panose="02020603050405020304" pitchFamily="18" charset="0"/>
                <a:cs typeface="Times New Roman" panose="02020603050405020304" pitchFamily="18" charset="0"/>
              </a:rPr>
              <a:t>Commitment</a:t>
            </a:r>
          </a:p>
        </p:txBody>
      </p:sp>
      <p:sp>
        <p:nvSpPr>
          <p:cNvPr id="5" name="Rectangle 2">
            <a:extLst>
              <a:ext uri="{FF2B5EF4-FFF2-40B4-BE49-F238E27FC236}">
                <a16:creationId xmlns:a16="http://schemas.microsoft.com/office/drawing/2014/main" id="{3430495B-A66F-DDC7-6B63-5BEC645826AC}"/>
              </a:ext>
            </a:extLst>
          </p:cNvPr>
          <p:cNvSpPr>
            <a:spLocks noGrp="1" noChangeArrowheads="1"/>
          </p:cNvSpPr>
          <p:nvPr>
            <p:ph idx="1"/>
          </p:nvPr>
        </p:nvSpPr>
        <p:spPr bwMode="auto">
          <a:xfrm>
            <a:off x="347579" y="2262878"/>
            <a:ext cx="8448842" cy="4206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sz="1500" b="1" dirty="0"/>
              <a:t>Definition:</a:t>
            </a:r>
            <a:r>
              <a:rPr lang="en-US" sz="1500" dirty="0"/>
              <a:t> A wholehearted dedication to God, His Word, and His calling for our lives.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To God:</a:t>
            </a:r>
            <a:r>
              <a:rPr kumimoji="0" lang="en-US" altLang="en-US" sz="1400" b="0" i="0" u="none" strike="noStrike" cap="none" normalizeH="0" baseline="0" dirty="0">
                <a:ln>
                  <a:noFill/>
                </a:ln>
                <a:solidFill>
                  <a:schemeClr val="tx1"/>
                </a:solidFill>
                <a:effectLst/>
                <a:latin typeface="Arial" panose="020B0604020202020204" pitchFamily="34" charset="0"/>
              </a:rPr>
              <a:t> Placing Him first in decisions, relationships, and priorities.</a:t>
            </a:r>
          </a:p>
          <a:p>
            <a:pPr marL="457200" lvl="1" indent="0" eaLnBrk="0" fontAlgn="base" hangingPunct="0">
              <a:lnSpc>
                <a:spcPct val="100000"/>
              </a:lnSpc>
              <a:spcBef>
                <a:spcPct val="0"/>
              </a:spcBef>
              <a:spcAft>
                <a:spcPct val="0"/>
              </a:spcAft>
              <a:buFontTx/>
              <a:buChar char="•"/>
            </a:pPr>
            <a:r>
              <a:rPr lang="en-US" sz="1400" dirty="0"/>
              <a:t>Matthew 22:37 “‘Love the Lord your God with all your heart and with all your soul and with all your mind</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To Spiritual Growth:</a:t>
            </a:r>
            <a:r>
              <a:rPr kumimoji="0" lang="en-US" altLang="en-US" sz="1400" b="0" i="0" u="none" strike="noStrike" cap="none" normalizeH="0" baseline="0" dirty="0">
                <a:ln>
                  <a:noFill/>
                </a:ln>
                <a:solidFill>
                  <a:schemeClr val="tx1"/>
                </a:solidFill>
                <a:effectLst/>
                <a:latin typeface="Arial" panose="020B0604020202020204" pitchFamily="34" charset="0"/>
              </a:rPr>
              <a:t> Pursuing prayer, Bible study, and fellowship consistently.</a:t>
            </a:r>
          </a:p>
          <a:p>
            <a:pPr marL="457200" lvl="1" indent="0" eaLnBrk="0" fontAlgn="base" hangingPunct="0">
              <a:lnSpc>
                <a:spcPct val="100000"/>
              </a:lnSpc>
              <a:spcBef>
                <a:spcPct val="0"/>
              </a:spcBef>
              <a:spcAft>
                <a:spcPct val="0"/>
              </a:spcAft>
              <a:buFontTx/>
              <a:buChar char="•"/>
            </a:pPr>
            <a:r>
              <a:rPr lang="en-US" sz="1400" dirty="0"/>
              <a:t> 2 Peter 3:18 </a:t>
            </a:r>
            <a:r>
              <a:rPr lang="en-US" sz="1400" b="1" baseline="30000" dirty="0"/>
              <a:t>18 </a:t>
            </a:r>
            <a:r>
              <a:rPr lang="en-US" sz="1400" dirty="0"/>
              <a:t>But grow in the grace and knowledge of our Lord and Savior Jesus Christ. To him be glory both now and forever! Amen.</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To the Church:</a:t>
            </a:r>
            <a:r>
              <a:rPr kumimoji="0" lang="en-US" altLang="en-US" sz="1400" b="0" i="0" u="none" strike="noStrike" cap="none" normalizeH="0" baseline="0" dirty="0">
                <a:ln>
                  <a:noFill/>
                </a:ln>
                <a:solidFill>
                  <a:schemeClr val="tx1"/>
                </a:solidFill>
                <a:effectLst/>
                <a:latin typeface="Arial" panose="020B0604020202020204" pitchFamily="34" charset="0"/>
              </a:rPr>
              <a:t> Being present, involved, and supportive of the ministry.</a:t>
            </a:r>
          </a:p>
          <a:p>
            <a:pPr marL="457200" lvl="1" indent="0" eaLnBrk="0" fontAlgn="base" hangingPunct="0">
              <a:lnSpc>
                <a:spcPct val="100000"/>
              </a:lnSpc>
              <a:spcBef>
                <a:spcPct val="0"/>
              </a:spcBef>
              <a:spcAft>
                <a:spcPct val="0"/>
              </a:spcAft>
              <a:buFontTx/>
              <a:buChar char="•"/>
            </a:pPr>
            <a:r>
              <a:rPr lang="en-US" sz="1400" dirty="0"/>
              <a:t>Hebrews 10:25 </a:t>
            </a:r>
            <a:r>
              <a:rPr lang="en-US" sz="1400" b="1" baseline="30000" dirty="0"/>
              <a:t>25 </a:t>
            </a:r>
            <a:r>
              <a:rPr lang="en-US" sz="1400" dirty="0"/>
              <a:t>not giving up meeting together, as some are in the habit of doing, but encouraging one another—and all the more as you see the Day approaching</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To Service:</a:t>
            </a:r>
            <a:r>
              <a:rPr kumimoji="0" lang="en-US" altLang="en-US" sz="1400" b="0" i="0" u="none" strike="noStrike" cap="none" normalizeH="0" baseline="0" dirty="0">
                <a:ln>
                  <a:noFill/>
                </a:ln>
                <a:solidFill>
                  <a:schemeClr val="tx1"/>
                </a:solidFill>
                <a:effectLst/>
                <a:latin typeface="Arial" panose="020B0604020202020204" pitchFamily="34" charset="0"/>
              </a:rPr>
              <a:t> Using your gifts and time to serve others sacrificially.</a:t>
            </a:r>
          </a:p>
          <a:p>
            <a:pPr lvl="1"/>
            <a:r>
              <a:rPr lang="en-US" altLang="en-US" sz="1400" dirty="0">
                <a:latin typeface="Arial" panose="020B0604020202020204" pitchFamily="34" charset="0"/>
              </a:rPr>
              <a:t>Mark 10:45 </a:t>
            </a:r>
            <a:r>
              <a:rPr lang="en-US" sz="1400" b="1" baseline="30000" dirty="0"/>
              <a:t>45 </a:t>
            </a:r>
            <a:r>
              <a:rPr lang="en-US" sz="1400" dirty="0"/>
              <a:t>For even the Son of Man did not come to be served, but to serve, and to give his life as a ransom for many.”</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Through Trials:</a:t>
            </a:r>
            <a:r>
              <a:rPr kumimoji="0" lang="en-US" altLang="en-US" sz="1400" b="0" i="0" u="none" strike="noStrike" cap="none" normalizeH="0" baseline="0" dirty="0">
                <a:ln>
                  <a:noFill/>
                </a:ln>
                <a:solidFill>
                  <a:schemeClr val="tx1"/>
                </a:solidFill>
                <a:effectLst/>
                <a:latin typeface="Arial" panose="020B0604020202020204" pitchFamily="34" charset="0"/>
              </a:rPr>
              <a:t> Remaining faithful even when life becomes difficult.</a:t>
            </a:r>
          </a:p>
          <a:p>
            <a:pPr marL="457200" lvl="1" indent="0" eaLnBrk="0" fontAlgn="base" hangingPunct="0">
              <a:lnSpc>
                <a:spcPct val="100000"/>
              </a:lnSpc>
              <a:spcBef>
                <a:spcPct val="0"/>
              </a:spcBef>
              <a:spcAft>
                <a:spcPct val="0"/>
              </a:spcAft>
              <a:buFontTx/>
              <a:buChar char="•"/>
            </a:pPr>
            <a:r>
              <a:rPr lang="en-US" altLang="en-US" sz="1400" dirty="0">
                <a:latin typeface="Arial" panose="020B0604020202020204" pitchFamily="34" charset="0"/>
              </a:rPr>
              <a:t>James 1:12 </a:t>
            </a:r>
            <a:r>
              <a:rPr lang="en-US" sz="1400" b="1" baseline="30000" dirty="0"/>
              <a:t>12 </a:t>
            </a:r>
            <a:r>
              <a:rPr lang="en-US" sz="1400" dirty="0"/>
              <a:t>Blessed is the one who perseveres under trial because, having stood the test, that person will receive the crown of life that the Lord has promised to those who love him.</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400" b="1" dirty="0">
                <a:latin typeface="Arial" panose="020B0604020202020204" pitchFamily="34" charset="0"/>
              </a:rPr>
              <a:t>T</a:t>
            </a:r>
            <a:r>
              <a:rPr kumimoji="0" lang="en-US" altLang="en-US" sz="1400" b="1" i="0" u="none" strike="noStrike" cap="none" normalizeH="0" baseline="0" dirty="0">
                <a:ln>
                  <a:noFill/>
                </a:ln>
                <a:solidFill>
                  <a:schemeClr val="tx1"/>
                </a:solidFill>
                <a:effectLst/>
                <a:latin typeface="Arial" panose="020B0604020202020204" pitchFamily="34" charset="0"/>
              </a:rPr>
              <a:t>o Holiness:</a:t>
            </a:r>
            <a:r>
              <a:rPr kumimoji="0" lang="en-US" altLang="en-US" sz="1400" b="0" i="0" u="none" strike="noStrike" cap="none" normalizeH="0" baseline="0" dirty="0">
                <a:ln>
                  <a:noFill/>
                </a:ln>
                <a:solidFill>
                  <a:schemeClr val="tx1"/>
                </a:solidFill>
                <a:effectLst/>
                <a:latin typeface="Arial" panose="020B0604020202020204" pitchFamily="34" charset="0"/>
              </a:rPr>
              <a:t> Choosing a lifestyle that reflects Christ in all things.</a:t>
            </a:r>
          </a:p>
          <a:p>
            <a:pPr marL="457200" lvl="1" indent="0" eaLnBrk="0" fontAlgn="base" hangingPunct="0">
              <a:lnSpc>
                <a:spcPct val="100000"/>
              </a:lnSpc>
              <a:spcBef>
                <a:spcPct val="0"/>
              </a:spcBef>
              <a:spcAft>
                <a:spcPct val="0"/>
              </a:spcAft>
              <a:buFontTx/>
              <a:buChar char="•"/>
            </a:pPr>
            <a:r>
              <a:rPr lang="en-US" altLang="en-US" sz="1400" dirty="0">
                <a:latin typeface="Arial" panose="020B0604020202020204" pitchFamily="34" charset="0"/>
              </a:rPr>
              <a:t>1 Peter 1:16 </a:t>
            </a:r>
            <a:r>
              <a:rPr lang="en-US" sz="1400" b="1" baseline="30000" dirty="0"/>
              <a:t>16 </a:t>
            </a:r>
            <a:r>
              <a:rPr lang="en-US" sz="1400" dirty="0"/>
              <a:t>for it is written: “Be holy, because I am holy.</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rgbClr val="FF0000"/>
                </a:solidFill>
                <a:latin typeface="Times New Roman" panose="02020603050405020304" pitchFamily="18" charset="0"/>
                <a:cs typeface="Times New Roman" panose="02020603050405020304" pitchFamily="18" charset="0"/>
              </a:rPr>
              <a:t>Consistency</a:t>
            </a:r>
          </a:p>
        </p:txBody>
      </p:sp>
      <p:sp>
        <p:nvSpPr>
          <p:cNvPr id="5" name="Rectangle 2">
            <a:extLst>
              <a:ext uri="{FF2B5EF4-FFF2-40B4-BE49-F238E27FC236}">
                <a16:creationId xmlns:a16="http://schemas.microsoft.com/office/drawing/2014/main" id="{48079828-0694-8065-ECE2-17F732189D9E}"/>
              </a:ext>
            </a:extLst>
          </p:cNvPr>
          <p:cNvSpPr>
            <a:spLocks noGrp="1" noChangeArrowheads="1"/>
          </p:cNvSpPr>
          <p:nvPr>
            <p:ph idx="1"/>
          </p:nvPr>
        </p:nvSpPr>
        <p:spPr bwMode="auto">
          <a:xfrm>
            <a:off x="171861" y="2122106"/>
            <a:ext cx="8800278" cy="3709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sz="1400" b="1" dirty="0"/>
              <a:t>Definition: Steadfastness in faith, habits, and character.</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 </a:t>
            </a:r>
            <a:r>
              <a:rPr lang="en-US" altLang="en-US" sz="1400" b="1" dirty="0">
                <a:latin typeface="Arial" panose="020B0604020202020204" pitchFamily="34" charset="0"/>
              </a:rPr>
              <a:t>I</a:t>
            </a:r>
            <a:r>
              <a:rPr kumimoji="0" lang="en-US" altLang="en-US" sz="1400" b="1" i="0" u="none" strike="noStrike" cap="none" normalizeH="0" baseline="0" dirty="0">
                <a:ln>
                  <a:noFill/>
                </a:ln>
                <a:solidFill>
                  <a:schemeClr val="tx1"/>
                </a:solidFill>
                <a:effectLst/>
                <a:latin typeface="Arial" panose="020B0604020202020204" pitchFamily="34" charset="0"/>
              </a:rPr>
              <a:t>n Prayer:</a:t>
            </a:r>
            <a:r>
              <a:rPr kumimoji="0" lang="en-US" altLang="en-US" sz="1400" b="0" i="0" u="none" strike="noStrike" cap="none" normalizeH="0" baseline="0" dirty="0">
                <a:ln>
                  <a:noFill/>
                </a:ln>
                <a:solidFill>
                  <a:schemeClr val="tx1"/>
                </a:solidFill>
                <a:effectLst/>
                <a:latin typeface="Arial" panose="020B0604020202020204" pitchFamily="34" charset="0"/>
              </a:rPr>
              <a:t> Maintaining daily communication with God.</a:t>
            </a:r>
          </a:p>
          <a:p>
            <a:pPr lvl="1"/>
            <a:r>
              <a:rPr lang="en-US" sz="1400" dirty="0"/>
              <a:t>1 Thessalonians 5:17 </a:t>
            </a:r>
            <a:r>
              <a:rPr lang="en-US" sz="1400" b="1" baseline="30000" dirty="0"/>
              <a:t>16 </a:t>
            </a:r>
            <a:r>
              <a:rPr lang="en-US" sz="1400" dirty="0"/>
              <a:t>Rejoice always, </a:t>
            </a:r>
            <a:r>
              <a:rPr lang="en-US" sz="1400" b="1" baseline="30000" dirty="0"/>
              <a:t>17 </a:t>
            </a:r>
            <a:r>
              <a:rPr lang="en-US" sz="1400" dirty="0"/>
              <a:t>pray continually, </a:t>
            </a:r>
            <a:r>
              <a:rPr lang="en-US" sz="1400" b="1" baseline="30000" dirty="0"/>
              <a:t>18 </a:t>
            </a:r>
            <a:r>
              <a:rPr lang="en-US" sz="1400" dirty="0"/>
              <a:t>give thanks in all circumstances; for this is God’s will for you in Christ Jesus.</a:t>
            </a:r>
          </a:p>
          <a:p>
            <a:r>
              <a:rPr lang="en-US" altLang="en-US" sz="1400" b="1" dirty="0">
                <a:latin typeface="Arial" panose="020B0604020202020204" pitchFamily="34" charset="0"/>
              </a:rPr>
              <a:t>I</a:t>
            </a:r>
            <a:r>
              <a:rPr kumimoji="0" lang="en-US" altLang="en-US" sz="1400" b="1" i="0" u="none" strike="noStrike" cap="none" normalizeH="0" baseline="0" dirty="0">
                <a:ln>
                  <a:noFill/>
                </a:ln>
                <a:solidFill>
                  <a:schemeClr val="tx1"/>
                </a:solidFill>
                <a:effectLst/>
                <a:latin typeface="Arial" panose="020B0604020202020204" pitchFamily="34" charset="0"/>
              </a:rPr>
              <a:t>n the Word:</a:t>
            </a:r>
            <a:r>
              <a:rPr kumimoji="0" lang="en-US" altLang="en-US" sz="1400" b="0" i="0" u="none" strike="noStrike" cap="none" normalizeH="0" baseline="0" dirty="0">
                <a:ln>
                  <a:noFill/>
                </a:ln>
                <a:solidFill>
                  <a:schemeClr val="tx1"/>
                </a:solidFill>
                <a:effectLst/>
                <a:latin typeface="Arial" panose="020B0604020202020204" pitchFamily="34" charset="0"/>
              </a:rPr>
              <a:t> Regular reading, meditation, and application of Scripture.</a:t>
            </a:r>
          </a:p>
          <a:p>
            <a:pPr lvl="1"/>
            <a:r>
              <a:rPr lang="en-US" sz="1400" dirty="0"/>
              <a:t>Joshua 1:8 </a:t>
            </a:r>
            <a:r>
              <a:rPr lang="en-US" sz="1400" b="1" baseline="30000" dirty="0"/>
              <a:t>8 </a:t>
            </a:r>
            <a:r>
              <a:rPr lang="en-US" sz="1400" dirty="0"/>
              <a:t>Keep this Book of the Law always on your lips; meditate on it day and night, so that you may be careful to do everything written in it. Then you will be prosperous and successful.</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400" b="1" dirty="0">
                <a:latin typeface="Arial" panose="020B0604020202020204" pitchFamily="34" charset="0"/>
              </a:rPr>
              <a:t> I</a:t>
            </a:r>
            <a:r>
              <a:rPr kumimoji="0" lang="en-US" altLang="en-US" sz="1400" b="1" i="0" u="none" strike="noStrike" cap="none" normalizeH="0" baseline="0" dirty="0">
                <a:ln>
                  <a:noFill/>
                </a:ln>
                <a:solidFill>
                  <a:schemeClr val="tx1"/>
                </a:solidFill>
                <a:effectLst/>
                <a:latin typeface="Arial" panose="020B0604020202020204" pitchFamily="34" charset="0"/>
              </a:rPr>
              <a:t>n Character:</a:t>
            </a:r>
            <a:r>
              <a:rPr kumimoji="0" lang="en-US" altLang="en-US" sz="1400" b="0" i="0" u="none" strike="noStrike" cap="none" normalizeH="0" baseline="0" dirty="0">
                <a:ln>
                  <a:noFill/>
                </a:ln>
                <a:solidFill>
                  <a:schemeClr val="tx1"/>
                </a:solidFill>
                <a:effectLst/>
                <a:latin typeface="Arial" panose="020B0604020202020204" pitchFamily="34" charset="0"/>
              </a:rPr>
              <a:t> Being the same person in private as in public.</a:t>
            </a:r>
          </a:p>
          <a:p>
            <a:pPr marL="457200" lvl="1" indent="0" eaLnBrk="0" fontAlgn="base" hangingPunct="0">
              <a:lnSpc>
                <a:spcPct val="100000"/>
              </a:lnSpc>
              <a:spcBef>
                <a:spcPct val="0"/>
              </a:spcBef>
              <a:spcAft>
                <a:spcPct val="0"/>
              </a:spcAft>
              <a:buFontTx/>
              <a:buChar char="•"/>
            </a:pPr>
            <a:r>
              <a:rPr lang="en-US" sz="1400" dirty="0"/>
              <a:t>Galatians 5:22-23 </a:t>
            </a:r>
            <a:r>
              <a:rPr lang="en-US" sz="1400" b="1" baseline="30000" dirty="0"/>
              <a:t>22 </a:t>
            </a:r>
            <a:r>
              <a:rPr lang="en-US" sz="1400" dirty="0"/>
              <a:t>But the fruit of the Spirit is love, joy, peace, forbearance, kindness, goodness, faithfulness, </a:t>
            </a:r>
            <a:r>
              <a:rPr lang="en-US" sz="1400" b="1" baseline="30000" dirty="0"/>
              <a:t>23 </a:t>
            </a:r>
            <a:r>
              <a:rPr lang="en-US" sz="1400" dirty="0"/>
              <a:t>gentleness and self-control. Against such things there is no law.</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 In Fellowship:</a:t>
            </a:r>
            <a:r>
              <a:rPr kumimoji="0" lang="en-US" altLang="en-US" sz="1400" b="0" i="0" u="none" strike="noStrike" cap="none" normalizeH="0" baseline="0" dirty="0">
                <a:ln>
                  <a:noFill/>
                </a:ln>
                <a:solidFill>
                  <a:schemeClr val="tx1"/>
                </a:solidFill>
                <a:effectLst/>
                <a:latin typeface="Arial" panose="020B0604020202020204" pitchFamily="34" charset="0"/>
              </a:rPr>
              <a:t> Showing up, participating, and building community.</a:t>
            </a:r>
          </a:p>
          <a:p>
            <a:pPr lvl="1"/>
            <a:r>
              <a:rPr lang="en-US" sz="1400" dirty="0"/>
              <a:t>Acts 2:42 </a:t>
            </a:r>
            <a:r>
              <a:rPr lang="en-US" sz="1400" b="1" baseline="30000" dirty="0"/>
              <a:t>42 </a:t>
            </a:r>
            <a:r>
              <a:rPr lang="en-US" sz="1400" dirty="0"/>
              <a:t>They devoted themselves to the apostles’ teaching and to fellowship, to the breaking of bread and to prayer.</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latin typeface="Arial" panose="020B0604020202020204" pitchFamily="34" charset="0"/>
              </a:rPr>
              <a:t> In Worship:</a:t>
            </a:r>
            <a:r>
              <a:rPr kumimoji="0" lang="en-US" altLang="en-US" sz="1400" b="0" i="0" u="none" strike="noStrike" cap="none" normalizeH="0" baseline="0" dirty="0">
                <a:ln>
                  <a:noFill/>
                </a:ln>
                <a:solidFill>
                  <a:schemeClr val="tx1"/>
                </a:solidFill>
                <a:effectLst/>
                <a:latin typeface="Arial" panose="020B0604020202020204" pitchFamily="34" charset="0"/>
              </a:rPr>
              <a:t> Keeping a heart of praise in all seasons.</a:t>
            </a:r>
          </a:p>
          <a:p>
            <a:pPr marL="457200" lvl="1" indent="0" eaLnBrk="0" fontAlgn="base" hangingPunct="0">
              <a:lnSpc>
                <a:spcPct val="100000"/>
              </a:lnSpc>
              <a:spcBef>
                <a:spcPct val="0"/>
              </a:spcBef>
              <a:spcAft>
                <a:spcPct val="0"/>
              </a:spcAft>
              <a:buFontTx/>
              <a:buChar char="•"/>
            </a:pPr>
            <a:r>
              <a:rPr lang="en-US" altLang="en-US" sz="1400" dirty="0">
                <a:latin typeface="Arial" panose="020B0604020202020204" pitchFamily="34" charset="0"/>
              </a:rPr>
              <a:t>Psalm 34:1 </a:t>
            </a:r>
            <a:r>
              <a:rPr lang="en-US" sz="1400" dirty="0"/>
              <a:t>I will extol the </a:t>
            </a:r>
            <a:r>
              <a:rPr lang="en-US" sz="1400" cap="small" dirty="0"/>
              <a:t>Lord</a:t>
            </a:r>
            <a:r>
              <a:rPr lang="en-US" sz="1400" dirty="0"/>
              <a:t> at all </a:t>
            </a:r>
            <a:r>
              <a:rPr lang="en-US" sz="1400" dirty="0" err="1"/>
              <a:t>times;his</a:t>
            </a:r>
            <a:r>
              <a:rPr lang="en-US" sz="1400" dirty="0"/>
              <a:t> praise will always be on my lips.</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rgbClr val="FF0000"/>
                </a:solidFill>
                <a:latin typeface="Times New Roman" panose="02020603050405020304" pitchFamily="18" charset="0"/>
                <a:cs typeface="Times New Roman" panose="02020603050405020304" pitchFamily="18" charset="0"/>
              </a:rPr>
              <a:t>Competent</a:t>
            </a:r>
          </a:p>
        </p:txBody>
      </p:sp>
      <p:sp>
        <p:nvSpPr>
          <p:cNvPr id="3" name="Content Placeholder 2"/>
          <p:cNvSpPr>
            <a:spLocks noGrp="1"/>
          </p:cNvSpPr>
          <p:nvPr>
            <p:ph idx="1"/>
          </p:nvPr>
        </p:nvSpPr>
        <p:spPr>
          <a:xfrm>
            <a:off x="240631" y="2053389"/>
            <a:ext cx="8758989" cy="5430252"/>
          </a:xfrm>
        </p:spPr>
        <p:txBody>
          <a:bodyPr>
            <a:noAutofit/>
          </a:bodyPr>
          <a:lstStyle/>
          <a:p>
            <a:pPr marL="0" indent="0">
              <a:buNone/>
            </a:pPr>
            <a:r>
              <a:rPr lang="en-US" sz="1500" b="1" dirty="0"/>
              <a:t>Definition:</a:t>
            </a:r>
            <a:r>
              <a:rPr lang="en-US" sz="1500" dirty="0"/>
              <a:t> Being equipped and capable—spiritually and practically—to fulfill God’s purpose.</a:t>
            </a:r>
          </a:p>
          <a:p>
            <a:r>
              <a:rPr lang="en-US" sz="1400" dirty="0"/>
              <a:t>In Scripture: Understanding the Bible and applying it correctly.</a:t>
            </a:r>
          </a:p>
          <a:p>
            <a:pPr lvl="1"/>
            <a:r>
              <a:rPr lang="en-US" sz="1200" dirty="0"/>
              <a:t>2 Timothy 2:15 </a:t>
            </a:r>
            <a:r>
              <a:rPr lang="en-US" sz="1200" b="1" baseline="30000" dirty="0"/>
              <a:t>15 </a:t>
            </a:r>
            <a:r>
              <a:rPr lang="en-US" sz="1200" dirty="0"/>
              <a:t>Do your best to present yourself to God as one approved, a worker who does not need to be ashamed and who correctly handles the word of truth.</a:t>
            </a:r>
          </a:p>
          <a:p>
            <a:r>
              <a:rPr lang="en-US" sz="1400" dirty="0"/>
              <a:t>In Gifts: Developing and sharpening the talents God has placed inside you.</a:t>
            </a:r>
          </a:p>
          <a:p>
            <a:pPr lvl="1"/>
            <a:r>
              <a:rPr lang="en-US" sz="1200" dirty="0"/>
              <a:t>Romans 12:6 </a:t>
            </a:r>
            <a:r>
              <a:rPr lang="en-US" sz="1200" b="1" baseline="30000" dirty="0"/>
              <a:t>6 </a:t>
            </a:r>
            <a:r>
              <a:rPr lang="en-US" sz="1200" dirty="0"/>
              <a:t>We have different gifts, according to the grace given to each of us. If your gift is prophesying, then prophesy in accordance with your</a:t>
            </a:r>
            <a:r>
              <a:rPr lang="en-US" sz="1200" baseline="30000" dirty="0"/>
              <a:t> </a:t>
            </a:r>
            <a:r>
              <a:rPr lang="en-US" sz="1200" dirty="0"/>
              <a:t> faith;</a:t>
            </a:r>
          </a:p>
          <a:p>
            <a:r>
              <a:rPr lang="en-US" sz="1400" dirty="0"/>
              <a:t>In Leadership: Learning to lead with humility, wisdom, and clarity.</a:t>
            </a:r>
          </a:p>
          <a:p>
            <a:pPr lvl="1"/>
            <a:r>
              <a:rPr lang="en-US" sz="1200" dirty="0"/>
              <a:t>Proverbs 4:7 The beginning of wisdom is this: Get wisdom. Though it cost all you have,</a:t>
            </a:r>
            <a:r>
              <a:rPr lang="en-US" sz="1200" baseline="30000" dirty="0"/>
              <a:t> </a:t>
            </a:r>
            <a:r>
              <a:rPr lang="en-US" sz="1200" dirty="0"/>
              <a:t>get understanding.</a:t>
            </a:r>
          </a:p>
          <a:p>
            <a:r>
              <a:rPr lang="en-US" sz="1400" dirty="0"/>
              <a:t>In Communication: Speaking truth in love with confidence and grace.</a:t>
            </a:r>
          </a:p>
          <a:p>
            <a:pPr lvl="1"/>
            <a:r>
              <a:rPr lang="en-US" sz="1200" dirty="0"/>
              <a:t>Colossians 4:6 </a:t>
            </a:r>
            <a:r>
              <a:rPr lang="en-US" sz="1200" b="1" baseline="30000" dirty="0"/>
              <a:t>6 </a:t>
            </a:r>
            <a:r>
              <a:rPr lang="en-US" sz="1200" dirty="0"/>
              <a:t>Let your conversation be always full of grace, seasoned with salt, so that you may know how to answer everyone.</a:t>
            </a:r>
          </a:p>
          <a:p>
            <a:r>
              <a:rPr lang="en-US" sz="1400" dirty="0"/>
              <a:t>In Stewardship: Managing time, finances, and responsibilities wisely.</a:t>
            </a:r>
          </a:p>
          <a:p>
            <a:pPr lvl="1"/>
            <a:r>
              <a:rPr lang="en-US" sz="1200" dirty="0"/>
              <a:t>1 Corinthians 4:2 </a:t>
            </a:r>
            <a:r>
              <a:rPr lang="en-US" sz="1200" b="1" baseline="30000" dirty="0"/>
              <a:t>2 </a:t>
            </a:r>
            <a:r>
              <a:rPr lang="en-US" sz="1200" dirty="0"/>
              <a:t>Now it is required that those who have been given a trust must prove faithful.</a:t>
            </a:r>
          </a:p>
          <a:p>
            <a:r>
              <a:rPr lang="en-US" sz="1400" dirty="0"/>
              <a:t>Through Training: Continually learning and growing through teaching and discipleship.</a:t>
            </a:r>
          </a:p>
          <a:p>
            <a:pPr lvl="1"/>
            <a:r>
              <a:rPr lang="en-US" sz="1200" dirty="0"/>
              <a:t>Ephesians 4:11-12 </a:t>
            </a:r>
            <a:r>
              <a:rPr lang="en-US" sz="1200" b="1" baseline="30000" dirty="0"/>
              <a:t>11 </a:t>
            </a:r>
            <a:r>
              <a:rPr lang="en-US" sz="1200" dirty="0"/>
              <a:t>So Christ himself gave the apostles, the prophets, the evangelists, the pastors and teachers, </a:t>
            </a:r>
            <a:r>
              <a:rPr lang="en-US" sz="1200" b="1" baseline="30000" dirty="0"/>
              <a:t>12 </a:t>
            </a:r>
            <a:r>
              <a:rPr lang="en-US" sz="1200" dirty="0"/>
              <a:t>to equip his people for works of service, so that the body of Christ may be built up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rgbClr val="FF0000"/>
                </a:solidFill>
                <a:latin typeface="Times New Roman" panose="02020603050405020304" pitchFamily="18" charset="0"/>
                <a:cs typeface="Times New Roman" panose="02020603050405020304" pitchFamily="18" charset="0"/>
              </a:rPr>
              <a:t>Courageous</a:t>
            </a:r>
          </a:p>
        </p:txBody>
      </p:sp>
      <p:sp>
        <p:nvSpPr>
          <p:cNvPr id="3" name="Content Placeholder 2"/>
          <p:cNvSpPr>
            <a:spLocks noGrp="1"/>
          </p:cNvSpPr>
          <p:nvPr>
            <p:ph idx="1"/>
          </p:nvPr>
        </p:nvSpPr>
        <p:spPr>
          <a:xfrm>
            <a:off x="256674" y="2181725"/>
            <a:ext cx="8582526" cy="4331369"/>
          </a:xfrm>
        </p:spPr>
        <p:txBody>
          <a:bodyPr>
            <a:normAutofit fontScale="77500" lnSpcReduction="20000"/>
          </a:bodyPr>
          <a:lstStyle/>
          <a:p>
            <a:pPr marL="0" indent="0">
              <a:buNone/>
            </a:pPr>
            <a:r>
              <a:rPr lang="en-US" sz="2000" b="1" dirty="0"/>
              <a:t>Definition:</a:t>
            </a:r>
            <a:r>
              <a:rPr lang="en-US" sz="2000" dirty="0"/>
              <a:t> Boldly standing in faith, even in the face of fear, opposition, or uncertainty.</a:t>
            </a:r>
            <a:endParaRPr lang="en-US" dirty="0"/>
          </a:p>
          <a:p>
            <a:r>
              <a:rPr lang="en-US" sz="1800" dirty="0"/>
              <a:t>To Stand for Christ: Upholding biblical truth in a challenging world.</a:t>
            </a:r>
          </a:p>
          <a:p>
            <a:pPr lvl="1"/>
            <a:r>
              <a:rPr lang="en-US" sz="1800" dirty="0"/>
              <a:t>Joshua 1:9 </a:t>
            </a:r>
            <a:r>
              <a:rPr lang="en-US" sz="1800" b="1" baseline="30000" dirty="0"/>
              <a:t>9 </a:t>
            </a:r>
            <a:r>
              <a:rPr lang="en-US" sz="1800" dirty="0"/>
              <a:t>Have I not commanded you? Be strong and courageous. Do not be afraid; do not be discouraged, for the </a:t>
            </a:r>
            <a:r>
              <a:rPr lang="en-US" sz="1800" cap="small" dirty="0"/>
              <a:t>Lord</a:t>
            </a:r>
            <a:r>
              <a:rPr lang="en-US" sz="1800" dirty="0"/>
              <a:t> your God will be with you wherever you go.</a:t>
            </a:r>
          </a:p>
          <a:p>
            <a:r>
              <a:rPr lang="en-US" sz="1800" dirty="0"/>
              <a:t>To Obey: Following God even when you don’t know the outcome.</a:t>
            </a:r>
          </a:p>
          <a:p>
            <a:pPr lvl="1"/>
            <a:r>
              <a:rPr lang="en-US" sz="1800" dirty="0"/>
              <a:t>John 14:15 </a:t>
            </a:r>
            <a:r>
              <a:rPr lang="en-US" sz="1800" b="1" baseline="30000" dirty="0"/>
              <a:t>15 </a:t>
            </a:r>
            <a:r>
              <a:rPr lang="en-US" sz="1800" dirty="0"/>
              <a:t>If you love me, keep my commands.</a:t>
            </a:r>
          </a:p>
          <a:p>
            <a:r>
              <a:rPr lang="en-US" sz="1800" dirty="0"/>
              <a:t>To Witness: Sharing your faith with confidence and compassion.</a:t>
            </a:r>
          </a:p>
          <a:p>
            <a:pPr lvl="1"/>
            <a:r>
              <a:rPr lang="en-US" sz="1800" dirty="0"/>
              <a:t>Acts 1:8 </a:t>
            </a:r>
            <a:r>
              <a:rPr lang="en-US" sz="1800" b="1" baseline="30000" dirty="0"/>
              <a:t>8 </a:t>
            </a:r>
            <a:r>
              <a:rPr lang="en-US" sz="1800" dirty="0"/>
              <a:t>But you will receive power when the Holy Spirit comes on you; and you will be my witnesses in Jerusalem, and in all Judea and Samaria, and to the ends of the earth.</a:t>
            </a:r>
          </a:p>
          <a:p>
            <a:r>
              <a:rPr lang="en-US" sz="1800" dirty="0"/>
              <a:t>To Change: Allowing God to transform habits, thinking, and lifestyle.</a:t>
            </a:r>
          </a:p>
          <a:p>
            <a:pPr lvl="1"/>
            <a:r>
              <a:rPr lang="en-US" sz="1800" dirty="0"/>
              <a:t>Romans 12:2 </a:t>
            </a:r>
            <a:r>
              <a:rPr lang="en-US" sz="1800" b="1" baseline="30000" dirty="0"/>
              <a:t>2 </a:t>
            </a:r>
            <a:r>
              <a:rPr lang="en-US" sz="1800" dirty="0"/>
              <a:t>Do not conform to the pattern of this world, but be transformed by the renewing of your mind. Then you will be able to test and approve what God’s will is—his good, pleasing and perfect will.</a:t>
            </a:r>
          </a:p>
          <a:p>
            <a:r>
              <a:rPr lang="en-US" sz="1800" dirty="0"/>
              <a:t>To Lead: Stepping into your calling despite doubts or obstacles.</a:t>
            </a:r>
          </a:p>
          <a:p>
            <a:pPr lvl="1"/>
            <a:r>
              <a:rPr lang="en-US" sz="1800" dirty="0"/>
              <a:t>Isaiah 41:10  </a:t>
            </a:r>
            <a:r>
              <a:rPr lang="en-US" sz="1800" b="1" baseline="30000" dirty="0"/>
              <a:t>10 </a:t>
            </a:r>
            <a:r>
              <a:rPr lang="en-US" sz="1800" dirty="0"/>
              <a:t>So do not fear, for I am with you; do not be dismayed, for I am your God. I will strengthen you and help you; I will uphold you with my righteous right hand.</a:t>
            </a:r>
          </a:p>
          <a:p>
            <a:r>
              <a:rPr lang="en-US" sz="1800" dirty="0"/>
              <a:t>In Trials: Trusting God when circumstances are overwhelming.</a:t>
            </a:r>
          </a:p>
          <a:p>
            <a:pPr lvl="1"/>
            <a:r>
              <a:rPr lang="en-US" sz="1800" dirty="0"/>
              <a:t>Psalm 27:1 The </a:t>
            </a:r>
            <a:r>
              <a:rPr lang="en-US" sz="1800" cap="small" dirty="0"/>
              <a:t>Lord</a:t>
            </a:r>
            <a:r>
              <a:rPr lang="en-US" sz="1800" dirty="0"/>
              <a:t> is my light and my salvation— whom shall I fear? The </a:t>
            </a:r>
            <a:r>
              <a:rPr lang="en-US" sz="1800" cap="small" dirty="0"/>
              <a:t>Lord</a:t>
            </a:r>
            <a:r>
              <a:rPr lang="en-US" sz="1800" dirty="0"/>
              <a:t> is the stronghold of my life— of whom shall I be afraid?</a:t>
            </a:r>
          </a:p>
          <a:p>
            <a:endParaRPr lang="en-US" dirty="0"/>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471</TotalTime>
  <Words>1166</Words>
  <Application>Microsoft Office PowerPoint</Application>
  <PresentationFormat>On-screen Show (4:3)</PresentationFormat>
  <Paragraphs>76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Times New Roman</vt:lpstr>
      <vt:lpstr>Trebuchet MS</vt:lpstr>
      <vt:lpstr>Berlin</vt:lpstr>
      <vt:lpstr> A Resilient Church, Kingdom Building</vt:lpstr>
      <vt:lpstr>The Original Kingdom Concept -  Kingdom Living and Expansion</vt:lpstr>
      <vt:lpstr>2026 Key Targets</vt:lpstr>
      <vt:lpstr>Commitment</vt:lpstr>
      <vt:lpstr>Consistency</vt:lpstr>
      <vt:lpstr>Competent</vt:lpstr>
      <vt:lpstr>Courageous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Larry Inclan</dc:creator>
  <cp:keywords/>
  <dc:description>generated using python-pptx</dc:description>
  <cp:lastModifiedBy>Larry Inclan</cp:lastModifiedBy>
  <cp:revision>4</cp:revision>
  <dcterms:created xsi:type="dcterms:W3CDTF">2013-01-27T09:14:16Z</dcterms:created>
  <dcterms:modified xsi:type="dcterms:W3CDTF">2025-12-19T20:43:31Z</dcterms:modified>
  <cp:category/>
</cp:coreProperties>
</file>