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4"/>
  </p:notesMasterIdLst>
  <p:sldIdLst>
    <p:sldId id="256" r:id="rId2"/>
    <p:sldId id="268" r:id="rId3"/>
    <p:sldId id="257" r:id="rId4"/>
    <p:sldId id="262" r:id="rId5"/>
    <p:sldId id="258" r:id="rId6"/>
    <p:sldId id="260" r:id="rId7"/>
    <p:sldId id="259" r:id="rId8"/>
    <p:sldId id="263" r:id="rId9"/>
    <p:sldId id="264" r:id="rId10"/>
    <p:sldId id="265" r:id="rId11"/>
    <p:sldId id="266" r:id="rId12"/>
    <p:sldId id="269" r:id="rId13"/>
  </p:sldIdLst>
  <p:sldSz cx="12192000" cy="6858000"/>
  <p:notesSz cx="7102475" cy="93884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353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353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879475"/>
            <a:ext cx="4225925" cy="2376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3388653"/>
            <a:ext cx="5681980" cy="27725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88067"/>
            <a:ext cx="3077739" cy="3532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6688067"/>
            <a:ext cx="3077739" cy="3532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2E58A-8EEB-92B8-1901-1CC10D982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5EB77B-E430-94FD-F35C-730431882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49890-DAEC-4246-52B6-A0A4C78A4B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1E59A-BFEE-225E-821E-CEF6878D4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DB6E0-F703-B5E2-99D3-1EF9D65FA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609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C22B2-C5F5-6944-ACE1-BCEC4A841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3CE28-9F2F-78C3-04D6-E29D60B15D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DB6C0-6931-7933-3B3F-7AEA376F3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F9FFC-D5DD-7C4E-F9FC-3CCDA05AA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E3C55-4056-67DE-ACED-1846A577B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56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87E89-F7E6-CA04-CF37-C6BBBF0B25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07D375-61C9-7F6A-8DA5-CCBC0D7C4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DB61D-BD2F-0743-BA8A-167D8A195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7A8D3-4018-8172-C1F2-92F3AE1C9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5039E-C1CB-0891-F32C-AB90C6940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84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4713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D09E-41F2-1441-97D3-913FA931C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DB5AE-4125-B3A8-756E-6703688F0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27CCA-56F9-0E25-841F-E24AE8CA9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5E791-9DC8-8A27-DC47-2394642AB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B2096-3D9A-985A-0665-82085D140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1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4BAE1-0E62-0DB6-289D-A17B8247A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A80D0-E867-1C61-98D8-0442C2811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37541-E659-4221-57C1-09A80A5961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EB5AF-1BD4-DE39-A116-F78BC292E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17765-33B7-85E7-26C2-DC9FBC2B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2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DB8C4-C8D3-5D59-E6AA-0D8A43BC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B2290-4C9B-8686-99C8-F59B2427E1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658E87-E0D5-9F3E-1C7A-84F88315B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9F1CC-1B57-AA18-3BC6-38FFF8B75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E0D988-1A51-884E-5BEE-6EF48961B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B4C47-CC85-9466-B489-FF4ECC29E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46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994B4-3DBC-A2EA-96A0-4CE6A695B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9240F-0F30-4966-8D59-E003E7D5A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B497FD-3BB2-C177-D34B-FE90B07DA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C9FF3A-0A0C-B2CF-7CD6-D1867ED95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8BCEF7-4767-000D-B939-CA174699BB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1BF8D0-89FC-A769-3F80-7C18F0126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30FA83-9C12-954E-2C81-553D935EB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E7181B-9668-A650-CD79-E3A2D6E03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3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EE83C-8BDB-1F40-B764-7C6EFE9A8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8D76B4-2D69-9C82-C95F-00F6CD5490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F8E81A-A91E-7386-3B76-81F2FF814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6BAAD-E52F-B700-2A63-F4631400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7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949D71-F732-2EE0-943E-3EC1C2C702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0AACEA-42EE-BB40-0756-A769E899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667C5-B5B9-DA05-45D5-270300AF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80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7A5D-1EB2-77C9-F275-D0D08E708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EF7A9-CE5E-306B-0763-6A3C45560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38AA1A-C726-D97B-0186-63DB140B4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6999F0-DE83-C3D5-FB3F-42BAFDD39D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D729F7-F179-BA8D-BB18-DFDAC1781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565344-B3AC-4091-E394-1D864123D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7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7B9D3-8B55-16AD-92A7-71F7DD2A5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AE1077-66C1-89EF-53A1-0BE4DBAA8F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4A57BB-D76E-6BFB-78F1-D805EF43C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84F98-1FBD-961F-4107-E1A67FD0EB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E3294-1782-9E73-C879-8F5DA3B54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5B2FB-EC8A-4A3C-BBD7-C9B95C3E8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1058F-79AC-F5E8-1D20-2F916BE61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6B7619-06C7-4C6D-BAB0-17479F280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547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A22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htmlgen-assets/b4076a73-1051-46c9-b389-c276d39f73a8/660692f64aca4e92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1920240"/>
            <a:ext cx="6949440" cy="3108960"/>
          </a:xfrm>
          <a:prstGeom prst="rect">
            <a:avLst/>
          </a:prstGeom>
          <a:solidFill>
            <a:srgbClr val="6D2E46">
              <a:alpha val="8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31520" y="2148840"/>
            <a:ext cx="60350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Romans</a:t>
            </a:r>
          </a:p>
          <a:p>
            <a:pPr marL="0" indent="0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</a:rPr>
              <a:t>The Gospel of Grace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777240" y="397764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September 6,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CE2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85800" y="36576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Divine Revelation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13232" y="10515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Romans 1:18–20</a:t>
            </a:r>
            <a:endParaRPr lang="en-US" b="1" dirty="0"/>
          </a:p>
        </p:txBody>
      </p:sp>
      <p:sp>
        <p:nvSpPr>
          <p:cNvPr id="5" name="Shape 3"/>
          <p:cNvSpPr/>
          <p:nvPr/>
        </p:nvSpPr>
        <p:spPr>
          <a:xfrm>
            <a:off x="685800" y="1600200"/>
            <a:ext cx="5577840" cy="4297680"/>
          </a:xfrm>
          <a:prstGeom prst="roundRect">
            <a:avLst>
              <a:gd name="adj" fmla="val 1702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60120" y="1783080"/>
            <a:ext cx="5029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God's holy / righteous anger toward sin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286000"/>
            <a:ext cx="507492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God has a constant and insistent displeasure with sin.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Truth was given to man (vv. 19–20), but he rejected it (vv. 21–32).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God’s wrath is revealed in the Old and New Testaments: the Great Flood (Gen 7), Sodom and Gomorrah (Gen 19), the punishment of Korah, Dathan, and Abiram (Num 16:32).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 eternal power and divine nature have been clearly seen by all mankind.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 attributes are apparent to those who will seek Him — people ignore His power and nature in creation and are without excuse.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3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has continuously been revealed to mankind.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46520" y="1600200"/>
            <a:ext cx="5303520" cy="4297680"/>
          </a:xfrm>
          <a:prstGeom prst="roundRect">
            <a:avLst>
              <a:gd name="adj" fmla="val 1702"/>
            </a:avLst>
          </a:prstGeom>
          <a:solidFill>
            <a:srgbClr val="6D2E4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0" descr="/agent/turn1/workspace/output/_anthropic_assets/icon-warning-a6c8d84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0" y="182880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812280" y="18288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is God’s wrath being revealed in 2026?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766560" y="2286000"/>
            <a:ext cx="46634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has given men over to uncleanness (1:24)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has given men over to vile affections (1:26)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has given men over to reprobate minds (1:28)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sz="1600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breaks through into human history to show His displeasure through disease, disasters, and other forms of havoc - - while man continues in sin.</a:t>
            </a:r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endParaRPr lang="en-US" sz="1600" dirty="0">
              <a:solidFill>
                <a:srgbClr val="F5E6E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800"/>
              </a:spcAft>
              <a:buSzPct val="100000"/>
            </a:pPr>
            <a:r>
              <a:rPr lang="en-US" sz="1600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“God is love, which is why He will not stand idly by while evil consumes His creation.”  Chuck Swindoll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8A8BF2-66B5-D67D-4648-F7201A85AE76}"/>
              </a:ext>
            </a:extLst>
          </p:cNvPr>
          <p:cNvSpPr txBox="1"/>
          <p:nvPr/>
        </p:nvSpPr>
        <p:spPr>
          <a:xfrm>
            <a:off x="11760472" y="6488668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F59920-9ED0-D6B6-462E-A07169D0E420}"/>
              </a:ext>
            </a:extLst>
          </p:cNvPr>
          <p:cNvSpPr txBox="1"/>
          <p:nvPr/>
        </p:nvSpPr>
        <p:spPr>
          <a:xfrm>
            <a:off x="1106028" y="6010394"/>
            <a:ext cx="10259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Question:  Why do men need the Gospel?  They are lost without it and the wrath of God is evident.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CE2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85800" y="36576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Worthless Thinking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13232" y="10515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Romans 1:21–25 — Mankind’s 7 downward steps</a:t>
            </a:r>
            <a:endParaRPr lang="en-US" b="1" dirty="0"/>
          </a:p>
        </p:txBody>
      </p:sp>
      <p:sp>
        <p:nvSpPr>
          <p:cNvPr id="5" name="Shape 3"/>
          <p:cNvSpPr/>
          <p:nvPr/>
        </p:nvSpPr>
        <p:spPr>
          <a:xfrm>
            <a:off x="685800" y="1600200"/>
            <a:ext cx="1106424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14400" y="1719072"/>
            <a:ext cx="365760" cy="36576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1773936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17320" y="1728216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knew God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941832" y="2286000"/>
            <a:ext cx="10808208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170432" y="2404872"/>
            <a:ext cx="365760" cy="36576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70432" y="2459736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673352" y="2414016"/>
            <a:ext cx="97109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did not glorify Him as God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1197864" y="2971800"/>
            <a:ext cx="10552176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426464" y="3090672"/>
            <a:ext cx="365760" cy="36576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426464" y="3145536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929384" y="3099816"/>
            <a:ext cx="945489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did not show gratitude</a:t>
            </a:r>
            <a:endParaRPr lang="en-US" sz="1450" dirty="0"/>
          </a:p>
        </p:txBody>
      </p:sp>
      <p:sp>
        <p:nvSpPr>
          <p:cNvPr id="17" name="Shape 15"/>
          <p:cNvSpPr/>
          <p:nvPr/>
        </p:nvSpPr>
        <p:spPr>
          <a:xfrm>
            <a:off x="1453896" y="3657600"/>
            <a:ext cx="10296144" cy="603504"/>
          </a:xfrm>
          <a:prstGeom prst="roundRect">
            <a:avLst>
              <a:gd name="adj" fmla="val 12121"/>
            </a:avLst>
          </a:prstGeom>
          <a:solidFill>
            <a:srgbClr val="E4D6C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1682496" y="3776472"/>
            <a:ext cx="365760" cy="36576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682496" y="3831336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2185416" y="3785616"/>
            <a:ext cx="919886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thinking became worthless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1709928" y="4343400"/>
            <a:ext cx="10040112" cy="603504"/>
          </a:xfrm>
          <a:prstGeom prst="roundRect">
            <a:avLst>
              <a:gd name="adj" fmla="val 12121"/>
            </a:avLst>
          </a:prstGeom>
          <a:solidFill>
            <a:srgbClr val="E4D6C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1938528" y="4462272"/>
            <a:ext cx="365760" cy="36576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938528" y="4517136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2441448" y="4471416"/>
            <a:ext cx="89428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senseless hearts were darkened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1965960" y="5029200"/>
            <a:ext cx="9784080" cy="603504"/>
          </a:xfrm>
          <a:prstGeom prst="roundRect">
            <a:avLst>
              <a:gd name="adj" fmla="val 12121"/>
            </a:avLst>
          </a:prstGeom>
          <a:solidFill>
            <a:srgbClr val="E4D6C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2194560" y="5148072"/>
            <a:ext cx="365760" cy="365760"/>
          </a:xfrm>
          <a:prstGeom prst="ellipse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2194560" y="5202936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2697480" y="5157216"/>
            <a:ext cx="8686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claimed to be wise, but became fools</a:t>
            </a:r>
            <a:endParaRPr lang="en-US" sz="1450" dirty="0"/>
          </a:p>
        </p:txBody>
      </p:sp>
      <p:sp>
        <p:nvSpPr>
          <p:cNvPr id="29" name="Shape 27"/>
          <p:cNvSpPr/>
          <p:nvPr/>
        </p:nvSpPr>
        <p:spPr>
          <a:xfrm>
            <a:off x="2221992" y="5715000"/>
            <a:ext cx="9528048" cy="603504"/>
          </a:xfrm>
          <a:prstGeom prst="roundRect">
            <a:avLst>
              <a:gd name="adj" fmla="val 12121"/>
            </a:avLst>
          </a:prstGeom>
          <a:solidFill>
            <a:srgbClr val="6D2E4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2450592" y="5833872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2450592" y="5888736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2953512" y="5843016"/>
            <a:ext cx="843076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exchanged the glory of the immortal God for images resembling mortal man, birds, four-footed animals, and reptiles</a:t>
            </a:r>
            <a:endParaRPr lang="en-US" sz="13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1E78F2-FEFF-E85B-CC16-659FCD4111BC}"/>
              </a:ext>
            </a:extLst>
          </p:cNvPr>
          <p:cNvSpPr txBox="1"/>
          <p:nvPr/>
        </p:nvSpPr>
        <p:spPr>
          <a:xfrm>
            <a:off x="11760472" y="6488668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-32004"/>
            <a:ext cx="12191695" cy="1325880"/>
          </a:xfrm>
          <a:prstGeom prst="rect">
            <a:avLst/>
          </a:prstGeom>
          <a:solidFill>
            <a:srgbClr val="6B20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01168"/>
            <a:ext cx="10515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Applications for Today's Scriptures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66928" y="7772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D9D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Romans 1:13–25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07696" y="1783080"/>
            <a:ext cx="2606040" cy="37033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9525">
            <a:solidFill>
              <a:srgbClr val="DCD3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244956" y="2130552"/>
            <a:ext cx="731520" cy="731520"/>
          </a:xfrm>
          <a:prstGeom prst="ellipse">
            <a:avLst/>
          </a:prstGeom>
          <a:solidFill>
            <a:srgbClr val="E6DF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244956" y="2130552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B20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536296" y="3017520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6B20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God's Righteousness Imputed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36296" y="3931920"/>
            <a:ext cx="2148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50" dirty="0">
                <a:solidFill>
                  <a:srgbClr val="3F3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righteousness we need is not earned but credited to us by God through faith in Christ.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297784" y="1783080"/>
            <a:ext cx="2606040" cy="37033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9525">
            <a:solidFill>
              <a:srgbClr val="DCD3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235044" y="2130552"/>
            <a:ext cx="731520" cy="731520"/>
          </a:xfrm>
          <a:prstGeom prst="ellipse">
            <a:avLst/>
          </a:prstGeom>
          <a:solidFill>
            <a:srgbClr val="E6DF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235044" y="2130552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B20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526384" y="3017520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6B20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Share the Gospel's power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526384" y="3931920"/>
            <a:ext cx="2148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50" dirty="0">
                <a:solidFill>
                  <a:srgbClr val="3F3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must seek opportunities to share the power of the Gospel with the lost.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287872" y="1783080"/>
            <a:ext cx="2606040" cy="37033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9525">
            <a:solidFill>
              <a:srgbClr val="DCD3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7225132" y="2130552"/>
            <a:ext cx="731520" cy="731520"/>
          </a:xfrm>
          <a:prstGeom prst="ellipse">
            <a:avLst/>
          </a:prstGeom>
          <a:solidFill>
            <a:srgbClr val="E6DF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225132" y="2130552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B20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6516472" y="3017520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6B20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Point others to God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516472" y="3931920"/>
            <a:ext cx="2148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50" dirty="0">
                <a:solidFill>
                  <a:srgbClr val="3F3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 point others to God through what He has revealed in His creation.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9277960" y="1783080"/>
            <a:ext cx="2606040" cy="370332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9525">
            <a:solidFill>
              <a:srgbClr val="DCD3B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0215220" y="2130552"/>
            <a:ext cx="731520" cy="731520"/>
          </a:xfrm>
          <a:prstGeom prst="ellipse">
            <a:avLst/>
          </a:prstGeom>
          <a:solidFill>
            <a:srgbClr val="E6DFC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10215220" y="2130552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B20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9506560" y="3017520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6B20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Rejection has consequences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506560" y="3931920"/>
            <a:ext cx="2148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50" dirty="0">
                <a:solidFill>
                  <a:srgbClr val="3F3A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Rejecting God ultimately leads to devastating consequences.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914400" y="5806440"/>
            <a:ext cx="103628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i="1" dirty="0">
                <a:solidFill>
                  <a:srgbClr val="6B20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righteous will live by faith.” — Romans 1:17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1430000" y="63093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A8377"/>
                </a:solidFill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>
            <a:extLst>
              <a:ext uri="{FF2B5EF4-FFF2-40B4-BE49-F238E27FC236}">
                <a16:creationId xmlns:a16="http://schemas.microsoft.com/office/drawing/2014/main" id="{78319CE0-E82F-BCFB-B545-23D5DBAAB00E}"/>
              </a:ext>
            </a:extLst>
          </p:cNvPr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C2E940-8AE9-00FE-A26A-5E727636565F}"/>
              </a:ext>
            </a:extLst>
          </p:cNvPr>
          <p:cNvSpPr txBox="1"/>
          <p:nvPr/>
        </p:nvSpPr>
        <p:spPr>
          <a:xfrm>
            <a:off x="771525" y="695325"/>
            <a:ext cx="97250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660033"/>
                </a:solidFill>
              </a:rPr>
              <a:t>Let’s Set The Context for the Book of Romans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DCC417-679A-332C-2B33-854A43E03950}"/>
              </a:ext>
            </a:extLst>
          </p:cNvPr>
          <p:cNvSpPr/>
          <p:nvPr/>
        </p:nvSpPr>
        <p:spPr>
          <a:xfrm>
            <a:off x="2019300" y="1466850"/>
            <a:ext cx="6991350" cy="1009650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Paul was writing to Christians in the church at Rome.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He was in Corinth at the time.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6D1B7C-9266-498B-98F7-233D69FCADD4}"/>
              </a:ext>
            </a:extLst>
          </p:cNvPr>
          <p:cNvSpPr/>
          <p:nvPr/>
        </p:nvSpPr>
        <p:spPr>
          <a:xfrm>
            <a:off x="2019300" y="2828925"/>
            <a:ext cx="6991350" cy="1009650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Paul had never been to Rome, so who founded this church?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We don’t know!  But we have a likely answer.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Romans were in Jerusalem on the Day of Pentecost in 30-31 AD.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C3F19A-C568-206E-DD90-3D9B192C22B1}"/>
              </a:ext>
            </a:extLst>
          </p:cNvPr>
          <p:cNvSpPr/>
          <p:nvPr/>
        </p:nvSpPr>
        <p:spPr>
          <a:xfrm>
            <a:off x="2019300" y="4276725"/>
            <a:ext cx="6991350" cy="1009650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Christians had been “tolerated” by the government till the early ‘50’s.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A shift in leadership resulted in greater brutality toward Christians.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Paul wrote to the church at Rome in </a:t>
            </a:r>
            <a:r>
              <a:rPr lang="en-US">
                <a:solidFill>
                  <a:schemeClr val="bg1"/>
                </a:solidFill>
              </a:rPr>
              <a:t>about 57 </a:t>
            </a:r>
            <a:r>
              <a:rPr lang="en-US" dirty="0">
                <a:solidFill>
                  <a:schemeClr val="bg1"/>
                </a:solidFill>
              </a:rPr>
              <a:t>AD.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8997D27-78FB-9084-7288-190F86E7AFB0}"/>
              </a:ext>
            </a:extLst>
          </p:cNvPr>
          <p:cNvSpPr/>
          <p:nvPr/>
        </p:nvSpPr>
        <p:spPr>
          <a:xfrm>
            <a:off x="2019300" y="5591175"/>
            <a:ext cx="6991350" cy="1009650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Roman Emperor Nero went mad by 64 AD.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The persecution of Christians was merciless!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The believers in Rome desperately needed encouragement</a:t>
            </a:r>
            <a:r>
              <a:rPr lang="en-US" dirty="0"/>
              <a:t>.</a:t>
            </a:r>
          </a:p>
        </p:txBody>
      </p:sp>
      <p:pic>
        <p:nvPicPr>
          <p:cNvPr id="12" name="Picture 11" descr="Romans 15:13 ❤ - Follow @heavenfocused for more ❤ • • •  #praise#Christ#heaven#bible#christian#prayer#Jesus#church#biblestudy#God#amen#bibleverse#blessed#Holy">
            <a:extLst>
              <a:ext uri="{FF2B5EF4-FFF2-40B4-BE49-F238E27FC236}">
                <a16:creationId xmlns:a16="http://schemas.microsoft.com/office/drawing/2014/main" id="{2210274D-F86A-D6B5-13F0-45C839352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0" y="4083288"/>
            <a:ext cx="2209800" cy="2774712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404F230B-8DD3-BED5-C5A6-5FF40FE759A2}"/>
              </a:ext>
            </a:extLst>
          </p:cNvPr>
          <p:cNvSpPr/>
          <p:nvPr/>
        </p:nvSpPr>
        <p:spPr>
          <a:xfrm>
            <a:off x="9248776" y="5600700"/>
            <a:ext cx="342899" cy="600075"/>
          </a:xfrm>
          <a:prstGeom prst="rightArrow">
            <a:avLst/>
          </a:prstGeom>
          <a:solidFill>
            <a:srgbClr val="6600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27EA16-57F7-DD87-AABE-92247CB9B4A5}"/>
              </a:ext>
            </a:extLst>
          </p:cNvPr>
          <p:cNvSpPr txBox="1"/>
          <p:nvPr/>
        </p:nvSpPr>
        <p:spPr>
          <a:xfrm>
            <a:off x="11859769" y="6488668"/>
            <a:ext cx="256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1298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CE2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85800" y="36576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Significance of the Book of Romans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13232" y="10515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clear, organized statement of Christian doctrine, theology, and practice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685800" y="1600200"/>
            <a:ext cx="525780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60120" y="1920240"/>
            <a:ext cx="685800" cy="685800"/>
          </a:xfrm>
          <a:prstGeom prst="ellipse">
            <a:avLst/>
          </a:prstGeom>
          <a:solidFill>
            <a:srgbClr val="ECE2D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/agent/turn1/workspace/output/_anthropic_assets/icon-book-168ffb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2075688"/>
            <a:ext cx="374904" cy="37490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828800" y="1892808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“The Christian Constitution”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828800" y="2377440"/>
            <a:ext cx="3886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have called Romans the constitution of the Christian faith — a doctrinal charter for the church.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355080" y="1600200"/>
            <a:ext cx="525780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629400" y="1920240"/>
            <a:ext cx="685800" cy="685800"/>
          </a:xfrm>
          <a:prstGeom prst="ellipse">
            <a:avLst/>
          </a:prstGeom>
          <a:solidFill>
            <a:srgbClr val="ECE2D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/agent/turn1/workspace/output/_anthropic_assets/icon-scales-5a0ebd0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848" y="2075688"/>
            <a:ext cx="374904" cy="37490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498080" y="1892808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structured statement of doctrine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7498080" y="2478024"/>
            <a:ext cx="3886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as an organized presentation of theology, doctrine, and practice.  It sets forth the doctrine of justification by faith in a systematic manner.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777240" y="3867150"/>
            <a:ext cx="525780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960120" y="4251960"/>
            <a:ext cx="685800" cy="685800"/>
          </a:xfrm>
          <a:prstGeom prst="ellipse">
            <a:avLst/>
          </a:prstGeom>
          <a:solidFill>
            <a:srgbClr val="ECE2D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/agent/turn1/workspace/output/_anthropic_assets/icon-globe-1056c3a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568" y="4407408"/>
            <a:ext cx="374904" cy="37490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828800" y="4224528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roadmap for grace and faith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1828800" y="4490466"/>
            <a:ext cx="3886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a foundational guide for how believers live out grace and faith day by day.</a:t>
            </a:r>
            <a:endParaRPr lang="en-US" sz="1600" dirty="0"/>
          </a:p>
        </p:txBody>
      </p:sp>
      <p:sp>
        <p:nvSpPr>
          <p:cNvPr id="20" name="Shape 15"/>
          <p:cNvSpPr/>
          <p:nvPr/>
        </p:nvSpPr>
        <p:spPr>
          <a:xfrm>
            <a:off x="6355080" y="3931920"/>
            <a:ext cx="525780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6629400" y="4251960"/>
            <a:ext cx="685800" cy="685800"/>
          </a:xfrm>
          <a:prstGeom prst="ellipse">
            <a:avLst/>
          </a:prstGeom>
          <a:solidFill>
            <a:srgbClr val="ECE2D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/agent/turn1/workspace/output/_anthropic_assets/icon-checkmark-circle-9ee3e53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4848" y="4407408"/>
            <a:ext cx="374904" cy="37490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498080" y="4224528"/>
            <a:ext cx="3886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D2E46"/>
                </a:solidFill>
                <a:latin typeface="Georgia" pitchFamily="34" charset="0"/>
              </a:rPr>
              <a:t>It dispels the big lie</a:t>
            </a:r>
            <a:endParaRPr lang="en-US" sz="1700" dirty="0"/>
          </a:p>
        </p:txBody>
      </p:sp>
      <p:sp>
        <p:nvSpPr>
          <p:cNvPr id="24" name="Text 18"/>
          <p:cNvSpPr/>
          <p:nvPr/>
        </p:nvSpPr>
        <p:spPr>
          <a:xfrm>
            <a:off x="7470648" y="4476369"/>
            <a:ext cx="3886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lie that sin does not have to be dealt with is dealt with in Romans.</a:t>
            </a:r>
            <a:endParaRPr lang="en-US" sz="1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DB519D-D1B7-5DE3-6EDB-D5593D264B5C}"/>
              </a:ext>
            </a:extLst>
          </p:cNvPr>
          <p:cNvSpPr txBox="1"/>
          <p:nvPr/>
        </p:nvSpPr>
        <p:spPr>
          <a:xfrm>
            <a:off x="11859769" y="6488668"/>
            <a:ext cx="256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6D2E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htmlgen-assets/b4076a73-1051-46c9-b389-c276d39f73a8/98ad9f6c81574ca6.jpg"/>
          <p:cNvPicPr>
            <a:picLocks noChangeAspect="1"/>
          </p:cNvPicPr>
          <p:nvPr/>
        </p:nvPicPr>
        <p:blipFill>
          <a:blip r:embed="rId3"/>
          <a:srcRect l="23000" r="23667"/>
          <a:stretch/>
        </p:blipFill>
        <p:spPr>
          <a:xfrm>
            <a:off x="6273165" y="1905"/>
            <a:ext cx="591883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457200"/>
            <a:ext cx="1828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1000" dirty="0"/>
          </a:p>
        </p:txBody>
      </p:sp>
      <p:sp>
        <p:nvSpPr>
          <p:cNvPr id="4" name="Text 1"/>
          <p:cNvSpPr/>
          <p:nvPr/>
        </p:nvSpPr>
        <p:spPr>
          <a:xfrm>
            <a:off x="609600" y="56769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Romans Has A Message for All!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609600" y="1624965"/>
            <a:ext cx="5486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</a:t>
            </a:r>
            <a:r>
              <a:rPr lang="en-US" u="sng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unsaved </a:t>
            </a:r>
            <a:r>
              <a:rPr lang="en-US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offers a clear exposition of their sinful, lost condition and God's righteous plan for saving them.</a:t>
            </a:r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u="sng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believers</a:t>
            </a:r>
            <a:r>
              <a:rPr lang="en-US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learn of their identification with Christ and of victory through the power of the Holy Spirit.</a:t>
            </a:r>
          </a:p>
          <a:p>
            <a:pPr>
              <a:spcAft>
                <a:spcPts val="800"/>
              </a:spcAft>
              <a:buSzPct val="100000"/>
            </a:pP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▪"/>
            </a:pPr>
            <a:r>
              <a:rPr lang="en-US" u="sng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Mature believers</a:t>
            </a:r>
            <a:r>
              <a:rPr lang="en-US" dirty="0">
                <a:solidFill>
                  <a:srgbClr val="F5E6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find never-ending delight in its wide spectrum of Christian truth: doctrinal, prophetical, and practical.”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786765" y="4791075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E0B9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William MacDonald, Believer's Bible Commentary</a:t>
            </a:r>
            <a:endParaRPr lang="en-US" sz="1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FF99A9-AE92-2B5F-B740-949A9B819F30}"/>
              </a:ext>
            </a:extLst>
          </p:cNvPr>
          <p:cNvSpPr txBox="1"/>
          <p:nvPr/>
        </p:nvSpPr>
        <p:spPr>
          <a:xfrm>
            <a:off x="11883902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CE2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85800" y="36576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Use of Key Words in Romans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13232" y="10515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Repetition reveals the underlying messages</a:t>
            </a:r>
            <a:endParaRPr lang="en-US" b="1" dirty="0"/>
          </a:p>
        </p:txBody>
      </p:sp>
      <p:sp>
        <p:nvSpPr>
          <p:cNvPr id="5" name="Shape 3"/>
          <p:cNvSpPr/>
          <p:nvPr/>
        </p:nvSpPr>
        <p:spPr>
          <a:xfrm>
            <a:off x="685800" y="1737360"/>
            <a:ext cx="2560320" cy="2651760"/>
          </a:xfrm>
          <a:prstGeom prst="roundRect">
            <a:avLst>
              <a:gd name="adj" fmla="val 2857"/>
            </a:avLst>
          </a:prstGeom>
          <a:solidFill>
            <a:srgbClr val="6D2E4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1965960"/>
            <a:ext cx="2560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78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822960" y="320040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F0DD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“Law</a:t>
            </a:r>
            <a:r>
              <a:rPr lang="en-US" sz="1500" dirty="0">
                <a:solidFill>
                  <a:srgbClr val="F0DD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402336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3456432" y="1737360"/>
            <a:ext cx="2560320" cy="2651760"/>
          </a:xfrm>
          <a:prstGeom prst="roundRect">
            <a:avLst>
              <a:gd name="adj" fmla="val 2857"/>
            </a:avLst>
          </a:prstGeom>
          <a:solidFill>
            <a:srgbClr val="6D2E4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74720" y="1965960"/>
            <a:ext cx="2560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66</a:t>
            </a:r>
            <a:endParaRPr lang="en-US" sz="6000" dirty="0"/>
          </a:p>
        </p:txBody>
      </p:sp>
      <p:sp>
        <p:nvSpPr>
          <p:cNvPr id="11" name="Text 9"/>
          <p:cNvSpPr/>
          <p:nvPr/>
        </p:nvSpPr>
        <p:spPr>
          <a:xfrm>
            <a:off x="3675888" y="3183255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F0DD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“Righteousness</a:t>
            </a:r>
            <a:r>
              <a:rPr lang="en-US" sz="1500" dirty="0">
                <a:solidFill>
                  <a:srgbClr val="F0DD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474720" y="402336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254496" y="1737360"/>
            <a:ext cx="2560320" cy="2651760"/>
          </a:xfrm>
          <a:prstGeom prst="roundRect">
            <a:avLst>
              <a:gd name="adj" fmla="val 2857"/>
            </a:avLst>
          </a:prstGeom>
          <a:solidFill>
            <a:srgbClr val="6D2E4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63640" y="1965960"/>
            <a:ext cx="2560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62</a:t>
            </a:r>
            <a:endParaRPr lang="en-US" sz="6000" dirty="0"/>
          </a:p>
        </p:txBody>
      </p:sp>
      <p:sp>
        <p:nvSpPr>
          <p:cNvPr id="15" name="Text 13"/>
          <p:cNvSpPr/>
          <p:nvPr/>
        </p:nvSpPr>
        <p:spPr>
          <a:xfrm>
            <a:off x="6400800" y="320040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0DD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“Faith”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263640" y="402336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034272" y="1737360"/>
            <a:ext cx="2560320" cy="2651760"/>
          </a:xfrm>
          <a:prstGeom prst="roundRect">
            <a:avLst>
              <a:gd name="adj" fmla="val 2857"/>
            </a:avLst>
          </a:prstGeom>
          <a:solidFill>
            <a:srgbClr val="6D2E4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052560" y="1965960"/>
            <a:ext cx="25603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</a:t>
            </a:r>
            <a:endParaRPr lang="en-US" sz="6000" dirty="0"/>
          </a:p>
        </p:txBody>
      </p:sp>
      <p:sp>
        <p:nvSpPr>
          <p:cNvPr id="19" name="Text 17"/>
          <p:cNvSpPr/>
          <p:nvPr/>
        </p:nvSpPr>
        <p:spPr>
          <a:xfrm>
            <a:off x="9189720" y="320040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0DD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“Justify /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F0DD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justification”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052560" y="402336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685800" y="47091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i="1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four words carry the message of the Book of Romans</a:t>
            </a:r>
          </a:p>
          <a:p>
            <a:pPr marL="0" indent="0" algn="ctr">
              <a:buNone/>
            </a:pPr>
            <a:r>
              <a:rPr lang="en-US" b="1" i="1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b="1" i="1" u="sng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</a:t>
            </a:r>
            <a:r>
              <a:rPr lang="en-US" b="1" i="1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exposes sin and God </a:t>
            </a:r>
            <a:r>
              <a:rPr lang="en-US" b="1" i="1" u="sng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justifies</a:t>
            </a:r>
            <a:r>
              <a:rPr lang="en-US" b="1" i="1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sinner by </a:t>
            </a:r>
            <a:r>
              <a:rPr lang="en-US" b="1" i="1" u="sng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faith</a:t>
            </a:r>
            <a:r>
              <a:rPr lang="en-US" b="1" i="1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alone in Christ alone — declaring him </a:t>
            </a:r>
            <a:r>
              <a:rPr lang="en-US" b="1" i="1" u="sng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righteous</a:t>
            </a:r>
            <a:r>
              <a:rPr lang="en-US" b="1" i="1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FAC1B6-717C-A51A-1343-AC85BF7A495D}"/>
              </a:ext>
            </a:extLst>
          </p:cNvPr>
          <p:cNvSpPr txBox="1"/>
          <p:nvPr/>
        </p:nvSpPr>
        <p:spPr>
          <a:xfrm>
            <a:off x="11883902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CE2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85800" y="365760"/>
            <a:ext cx="10881360" cy="9692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Theme of Romans:</a:t>
            </a:r>
          </a:p>
          <a:p>
            <a:pPr marL="0" indent="0">
              <a:buNone/>
            </a:pPr>
            <a:r>
              <a:rPr lang="en-US" sz="32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Righteousness of God in Christ Jesus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13232" y="10515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85800" y="164592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85800" y="1645920"/>
            <a:ext cx="914400" cy="1024128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1865376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828800" y="1810512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Wrath of God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828800" y="221284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1:18–3:20</a:t>
            </a:r>
            <a:endParaRPr lang="en-US" b="1" dirty="0"/>
          </a:p>
        </p:txBody>
      </p:sp>
      <p:sp>
        <p:nvSpPr>
          <p:cNvPr id="10" name="Text 8"/>
          <p:cNvSpPr/>
          <p:nvPr/>
        </p:nvSpPr>
        <p:spPr>
          <a:xfrm>
            <a:off x="5353050" y="1993392"/>
            <a:ext cx="5623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Righteousness needed – The whole world is guilty!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85800" y="2816352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685800" y="2816352"/>
            <a:ext cx="914400" cy="1024128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85800" y="3035808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1828800" y="2980944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Grace of God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1828800" y="338328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3:21–8:39</a:t>
            </a:r>
            <a:endParaRPr lang="en-US" b="1" dirty="0"/>
          </a:p>
        </p:txBody>
      </p:sp>
      <p:sp>
        <p:nvSpPr>
          <p:cNvPr id="16" name="Text 14"/>
          <p:cNvSpPr/>
          <p:nvPr/>
        </p:nvSpPr>
        <p:spPr>
          <a:xfrm>
            <a:off x="5353050" y="3136392"/>
            <a:ext cx="612267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Righteousness imputed – Justified as a gift by God through Christ Jesus</a:t>
            </a:r>
          </a:p>
          <a:p>
            <a:pPr marL="0" indent="0">
              <a:buNone/>
            </a:pPr>
            <a:endParaRPr lang="en-US" sz="1600" dirty="0">
              <a:solidFill>
                <a:srgbClr val="3A2229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Righteousness imparted – Because of our union with Christ, we have died to sin and are alive to God in Christ Jesus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5800" y="3986784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85800" y="3986784"/>
            <a:ext cx="914400" cy="1024128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85800" y="420624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1828800" y="4151376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Plan of God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1828800" y="455371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9–11</a:t>
            </a:r>
            <a:endParaRPr lang="en-US" b="1" dirty="0"/>
          </a:p>
        </p:txBody>
      </p:sp>
      <p:sp>
        <p:nvSpPr>
          <p:cNvPr id="22" name="Text 20"/>
          <p:cNvSpPr/>
          <p:nvPr/>
        </p:nvSpPr>
        <p:spPr>
          <a:xfrm>
            <a:off x="5353050" y="4297680"/>
            <a:ext cx="5623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 plan is for all who believe</a:t>
            </a:r>
          </a:p>
          <a:p>
            <a:pPr marL="0" indent="0">
              <a:buNone/>
            </a:pPr>
            <a:endParaRPr lang="en-US" sz="1600" dirty="0">
              <a:solidFill>
                <a:srgbClr val="3A2229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is NOT finished with Israel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85800" y="5157216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85800" y="5157216"/>
            <a:ext cx="914400" cy="1024128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85800" y="5376672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000" dirty="0"/>
          </a:p>
        </p:txBody>
      </p:sp>
      <p:sp>
        <p:nvSpPr>
          <p:cNvPr id="26" name="Text 24"/>
          <p:cNvSpPr/>
          <p:nvPr/>
        </p:nvSpPr>
        <p:spPr>
          <a:xfrm>
            <a:off x="1828800" y="5321808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Will of God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1828800" y="5724144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12–16</a:t>
            </a:r>
            <a:endParaRPr lang="en-US" b="1" dirty="0"/>
          </a:p>
        </p:txBody>
      </p:sp>
      <p:sp>
        <p:nvSpPr>
          <p:cNvPr id="28" name="Text 26"/>
          <p:cNvSpPr/>
          <p:nvPr/>
        </p:nvSpPr>
        <p:spPr>
          <a:xfrm>
            <a:off x="5353050" y="5372100"/>
            <a:ext cx="5623560" cy="5577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Righteousness practiced in relation to the church, society, government, other believers.</a:t>
            </a:r>
          </a:p>
          <a:p>
            <a:pPr marL="0" indent="0">
              <a:buNone/>
            </a:pPr>
            <a:endParaRPr lang="en-US" sz="1600" dirty="0">
              <a:solidFill>
                <a:srgbClr val="3A2229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imitators of Christ!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AF0838F-5E51-8D1A-E97F-EB3592F0707F}"/>
              </a:ext>
            </a:extLst>
          </p:cNvPr>
          <p:cNvSpPr txBox="1"/>
          <p:nvPr/>
        </p:nvSpPr>
        <p:spPr>
          <a:xfrm>
            <a:off x="11883902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CE2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3">
            <a:extLst>
              <a:ext uri="{FF2B5EF4-FFF2-40B4-BE49-F238E27FC236}">
                <a16:creationId xmlns:a16="http://schemas.microsoft.com/office/drawing/2014/main" id="{8691822B-EE40-9B80-E597-3E9152DF8D8C}"/>
              </a:ext>
            </a:extLst>
          </p:cNvPr>
          <p:cNvSpPr/>
          <p:nvPr/>
        </p:nvSpPr>
        <p:spPr>
          <a:xfrm>
            <a:off x="685800" y="1645920"/>
            <a:ext cx="5596128" cy="1859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 sz="1400" dirty="0"/>
          </a:p>
          <a:p>
            <a:endParaRPr lang="en-US" sz="1400" dirty="0"/>
          </a:p>
          <a:p>
            <a:r>
              <a:rPr lang="en-US" sz="1400" b="1" dirty="0">
                <a:solidFill>
                  <a:srgbClr val="660033"/>
                </a:solidFill>
              </a:rPr>
              <a:t>“Bond servant” refers to one who voluntarily takes the position of a slave, with no rights or will of his own.  He does always and only the will of the Master.  In the case of Paul, who had been a Pharisee and persecutor of Christians, his life was turned around on the road to Damascus about 24-26 years earlier (Acts 9).  He was sold out to Jesus!!</a:t>
            </a:r>
          </a:p>
          <a:p>
            <a:endParaRPr lang="en-US" sz="1400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85800" y="36576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Paul’s Salutation &amp; Interest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13232" y="10515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Romans 1:1–12</a:t>
            </a:r>
            <a:endParaRPr lang="en-US" b="1" dirty="0"/>
          </a:p>
        </p:txBody>
      </p:sp>
      <p:pic>
        <p:nvPicPr>
          <p:cNvPr id="5" name="Image 0" descr="/tmp/htmlgen-assets/b4076a73-1051-46c9-b389-c276d39f73a8/a8e58a0e40934a14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76872" y="1554480"/>
            <a:ext cx="4617720" cy="31089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3890552"/>
            <a:ext cx="5596128" cy="154577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r>
              <a:rPr lang="en-US" dirty="0"/>
              <a:t> </a:t>
            </a:r>
            <a:r>
              <a:rPr lang="en-US" sz="1600" b="1" dirty="0">
                <a:solidFill>
                  <a:srgbClr val="660033"/>
                </a:solidFill>
                <a:latin typeface="Georgia" panose="02040502050405020303" pitchFamily="18" charset="0"/>
              </a:rPr>
              <a:t>Paul’s Interest and Desire to Lift Their Spirits</a:t>
            </a:r>
          </a:p>
          <a:p>
            <a:endParaRPr lang="en-US" sz="1600" b="1" dirty="0">
              <a:solidFill>
                <a:srgbClr val="660033"/>
              </a:solidFill>
              <a:latin typeface="Georgia" panose="02040502050405020303" pitchFamily="18" charset="0"/>
            </a:endParaRPr>
          </a:p>
          <a:p>
            <a:r>
              <a:rPr lang="en-US" sz="1400" dirty="0"/>
              <a:t>	</a:t>
            </a:r>
            <a:r>
              <a:rPr lang="en-US" sz="1400" b="1" dirty="0">
                <a:solidFill>
                  <a:srgbClr val="660033"/>
                </a:solidFill>
              </a:rPr>
              <a:t>1.  He </a:t>
            </a:r>
            <a:r>
              <a:rPr lang="en-US" sz="1400" b="1" u="sng" dirty="0">
                <a:solidFill>
                  <a:srgbClr val="660033"/>
                </a:solidFill>
              </a:rPr>
              <a:t>affirmed</a:t>
            </a:r>
            <a:r>
              <a:rPr lang="en-US" sz="1400" b="1" dirty="0">
                <a:solidFill>
                  <a:srgbClr val="660033"/>
                </a:solidFill>
              </a:rPr>
              <a:t> them (V. 8)</a:t>
            </a:r>
          </a:p>
          <a:p>
            <a:r>
              <a:rPr lang="en-US" sz="1400" b="1" dirty="0">
                <a:solidFill>
                  <a:srgbClr val="660033"/>
                </a:solidFill>
              </a:rPr>
              <a:t>	2.  He </a:t>
            </a:r>
            <a:r>
              <a:rPr lang="en-US" sz="1400" b="1" u="sng" dirty="0">
                <a:solidFill>
                  <a:srgbClr val="660033"/>
                </a:solidFill>
              </a:rPr>
              <a:t>assured</a:t>
            </a:r>
            <a:r>
              <a:rPr lang="en-US" sz="1400" b="1" dirty="0">
                <a:solidFill>
                  <a:srgbClr val="660033"/>
                </a:solidFill>
              </a:rPr>
              <a:t> them that he was praying for them (V. 9)</a:t>
            </a:r>
          </a:p>
          <a:p>
            <a:r>
              <a:rPr lang="en-US" sz="1400" b="1" dirty="0">
                <a:solidFill>
                  <a:srgbClr val="660033"/>
                </a:solidFill>
              </a:rPr>
              <a:t>	3.  He </a:t>
            </a:r>
            <a:r>
              <a:rPr lang="en-US" sz="1400" b="1" u="sng" dirty="0">
                <a:solidFill>
                  <a:srgbClr val="660033"/>
                </a:solidFill>
              </a:rPr>
              <a:t>expressed</a:t>
            </a:r>
            <a:r>
              <a:rPr lang="en-US" sz="1400" b="1" dirty="0">
                <a:solidFill>
                  <a:srgbClr val="660033"/>
                </a:solidFill>
              </a:rPr>
              <a:t> his desire to be with them (V. 10)</a:t>
            </a:r>
          </a:p>
          <a:p>
            <a:r>
              <a:rPr lang="en-US" sz="1400" b="1" dirty="0">
                <a:solidFill>
                  <a:srgbClr val="660033"/>
                </a:solidFill>
              </a:rPr>
              <a:t>	4.  He </a:t>
            </a:r>
            <a:r>
              <a:rPr lang="en-US" sz="1400" b="1" u="sng" dirty="0">
                <a:solidFill>
                  <a:srgbClr val="660033"/>
                </a:solidFill>
              </a:rPr>
              <a:t>promised</a:t>
            </a:r>
            <a:r>
              <a:rPr lang="en-US" sz="1400" b="1" dirty="0">
                <a:solidFill>
                  <a:srgbClr val="660033"/>
                </a:solidFill>
              </a:rPr>
              <a:t> to assist them in 2 ways (VV. 11-12)</a:t>
            </a:r>
            <a:r>
              <a:rPr lang="en-US" dirty="0"/>
              <a:t>	</a:t>
            </a:r>
          </a:p>
        </p:txBody>
      </p:sp>
      <p:sp>
        <p:nvSpPr>
          <p:cNvPr id="7" name="Text 4"/>
          <p:cNvSpPr/>
          <p:nvPr/>
        </p:nvSpPr>
        <p:spPr>
          <a:xfrm>
            <a:off x="758952" y="1709488"/>
            <a:ext cx="5394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Paul's Salutation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14400" y="2121408"/>
            <a:ext cx="5394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914400" y="338328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b="1" dirty="0">
              <a:latin typeface="Georgia" panose="02040502050405020303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949440" y="4846320"/>
            <a:ext cx="4617720" cy="8496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60033"/>
                </a:solidFill>
              </a:rPr>
              <a:t>“For I want very much to see you, so that I may </a:t>
            </a:r>
            <a:r>
              <a:rPr lang="en-US" sz="1400" b="1" u="sng" dirty="0">
                <a:solidFill>
                  <a:srgbClr val="660033"/>
                </a:solidFill>
              </a:rPr>
              <a:t>impart to you some spiritual gift to strengthen you</a:t>
            </a:r>
            <a:r>
              <a:rPr lang="en-US" sz="1400" b="1" dirty="0">
                <a:solidFill>
                  <a:srgbClr val="660033"/>
                </a:solidFill>
              </a:rPr>
              <a:t>, that is</a:t>
            </a:r>
            <a:r>
              <a:rPr lang="en-US" sz="1400" b="1" u="sng" dirty="0">
                <a:solidFill>
                  <a:srgbClr val="660033"/>
                </a:solidFill>
              </a:rPr>
              <a:t>, to be mutually encouraged by each other’s faith</a:t>
            </a:r>
            <a:r>
              <a:rPr lang="en-US" sz="1400" b="1" dirty="0">
                <a:solidFill>
                  <a:srgbClr val="660033"/>
                </a:solidFill>
              </a:rPr>
              <a:t>, both yours and mine.”  Romans 1:11-12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4C0AA6-872E-18CB-73C3-9F134780E6A0}"/>
              </a:ext>
            </a:extLst>
          </p:cNvPr>
          <p:cNvSpPr txBox="1"/>
          <p:nvPr/>
        </p:nvSpPr>
        <p:spPr>
          <a:xfrm>
            <a:off x="11883902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3A22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htmlgen-assets/b4076a73-1051-46c9-b389-c276d39f73a8/fffb12508bd44675.jpg"/>
          <p:cNvPicPr>
            <a:picLocks noChangeAspect="1"/>
          </p:cNvPicPr>
          <p:nvPr/>
        </p:nvPicPr>
        <p:blipFill>
          <a:blip r:embed="rId3"/>
          <a:srcRect t="4000" b="11414"/>
          <a:stretch/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2377440" y="2286000"/>
            <a:ext cx="7406640" cy="2286000"/>
          </a:xfrm>
          <a:prstGeom prst="rect">
            <a:avLst/>
          </a:prstGeom>
          <a:solidFill>
            <a:srgbClr val="6D2E46">
              <a:alpha val="9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651760" y="256032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9C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Bible Study For This Week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2651760" y="2971800"/>
            <a:ext cx="6858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“True Power”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2651760" y="384048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ECE2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Romans 1:13–25</a:t>
            </a:r>
            <a:endParaRPr lang="en-US" sz="1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286E48-1BCB-98AF-58D6-6F58662C615F}"/>
              </a:ext>
            </a:extLst>
          </p:cNvPr>
          <p:cNvSpPr txBox="1"/>
          <p:nvPr/>
        </p:nvSpPr>
        <p:spPr>
          <a:xfrm>
            <a:off x="11883902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CE2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2E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85800" y="365760"/>
            <a:ext cx="108813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Gospel Power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713232" y="105156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Romans 1:13–17</a:t>
            </a:r>
            <a:endParaRPr lang="en-US" b="1" dirty="0"/>
          </a:p>
        </p:txBody>
      </p:sp>
      <p:sp>
        <p:nvSpPr>
          <p:cNvPr id="5" name="Shape 3"/>
          <p:cNvSpPr/>
          <p:nvPr/>
        </p:nvSpPr>
        <p:spPr>
          <a:xfrm>
            <a:off x="685800" y="1600200"/>
            <a:ext cx="52578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0" descr="/agent/turn1/workspace/output/_anthropic_assets/icon-globe-1056c3a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205740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2880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fruitful ministry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691640" y="2258568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 desired evangelism and discipleship among the believers in Rome.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355080" y="1600200"/>
            <a:ext cx="52578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1" descr="/agent/turn1/workspace/output/_anthropic_assets/icon-heart-2222f04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7688" y="2057400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60920" y="182880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 obligation to preach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7360920" y="2258568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 believed he was obligated to preach the Gospel to all people.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621792" y="3497580"/>
            <a:ext cx="52578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/agent/turn1/workspace/output/_anthropic_assets/icon-checkmark-circle-9ee3e53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08" y="3840480"/>
            <a:ext cx="502920" cy="5029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91640" y="3556254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ashamed of the Gospel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1691640" y="4150614"/>
            <a:ext cx="4023360" cy="66827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 was undeterred by the fear of what others thought.  He recognized the Gospel as being “</a:t>
            </a:r>
            <a:r>
              <a:rPr lang="en-US" sz="1600" u="sng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power of God for salvation</a:t>
            </a: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” AND “</a:t>
            </a:r>
            <a:r>
              <a:rPr lang="en-US" sz="1600" u="sng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it was the righteousness of God is revealed</a:t>
            </a: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 </a:t>
            </a:r>
            <a:endParaRPr lang="en-US" sz="1600" dirty="0"/>
          </a:p>
        </p:txBody>
      </p:sp>
      <p:sp>
        <p:nvSpPr>
          <p:cNvPr id="17" name="Shape 12"/>
          <p:cNvSpPr/>
          <p:nvPr/>
        </p:nvSpPr>
        <p:spPr>
          <a:xfrm>
            <a:off x="6373368" y="3387090"/>
            <a:ext cx="52578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Image 3" descr="/agent/turn1/workspace/output/_anthropic_assets/icon-lightbulb-78d5b34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7688" y="3840480"/>
            <a:ext cx="502920" cy="5029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360920" y="361188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D2E4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righteous will live by faith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7360920" y="4041648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God does NOT justify people by their works!</a:t>
            </a:r>
          </a:p>
          <a:p>
            <a:pPr marL="0" indent="0" algn="ctr">
              <a:buNone/>
            </a:pP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“It’s </a:t>
            </a:r>
            <a:r>
              <a:rPr lang="en-US" sz="1600" u="sng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your grasp </a:t>
            </a: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Christ that saves you!  </a:t>
            </a:r>
            <a:r>
              <a:rPr lang="en-US" sz="1600" u="sng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It’s Christ</a:t>
            </a:r>
            <a:r>
              <a:rPr lang="en-US" sz="1600" dirty="0">
                <a:solidFill>
                  <a:srgbClr val="3A22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!” Charles Spurgeon</a:t>
            </a:r>
          </a:p>
        </p:txBody>
      </p:sp>
      <p:sp>
        <p:nvSpPr>
          <p:cNvPr id="21" name="Shape 15"/>
          <p:cNvSpPr/>
          <p:nvPr/>
        </p:nvSpPr>
        <p:spPr>
          <a:xfrm>
            <a:off x="685800" y="5257800"/>
            <a:ext cx="11064240" cy="1097280"/>
          </a:xfrm>
          <a:prstGeom prst="roundRect">
            <a:avLst>
              <a:gd name="adj" fmla="val 6667"/>
            </a:avLst>
          </a:prstGeom>
          <a:solidFill>
            <a:srgbClr val="6D2E46"/>
          </a:solidFill>
          <a:ln w="12700">
            <a:solidFill>
              <a:srgbClr val="DCCFC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6"/>
          <p:cNvSpPr/>
          <p:nvPr/>
        </p:nvSpPr>
        <p:spPr>
          <a:xfrm>
            <a:off x="1005840" y="5440680"/>
            <a:ext cx="104241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</a:rPr>
              <a:t>“We are righteous when we are (1) right with God, (2) right with man, (3) right with self, and (4) right with the environment.”  Richard Rogers</a:t>
            </a:r>
            <a:endParaRPr lang="en-US" sz="1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D22AD4-21B9-6B69-F7B1-57FDD56C9C09}"/>
              </a:ext>
            </a:extLst>
          </p:cNvPr>
          <p:cNvSpPr txBox="1"/>
          <p:nvPr/>
        </p:nvSpPr>
        <p:spPr>
          <a:xfrm>
            <a:off x="11883902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</TotalTime>
  <Words>1284</Words>
  <Application>Microsoft Office PowerPoint</Application>
  <PresentationFormat>Widescreen</PresentationFormat>
  <Paragraphs>171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Georgia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Donnie Calvin</dc:creator>
  <cp:lastModifiedBy>Donnie Calvin</cp:lastModifiedBy>
  <cp:revision>25</cp:revision>
  <cp:lastPrinted>2026-08-29T16:40:25Z</cp:lastPrinted>
  <dcterms:created xsi:type="dcterms:W3CDTF">2026-08-27T10:35:31Z</dcterms:created>
  <dcterms:modified xsi:type="dcterms:W3CDTF">2026-09-03T15:07:32Z</dcterms:modified>
</cp:coreProperties>
</file>