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Roboto Slab"/>
      <p:regular r:id="rId35"/>
      <p:bold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Bodoni"/>
      <p:regular r:id="rId41"/>
      <p:bold r:id="rId42"/>
      <p:italic r:id="rId43"/>
      <p:boldItalic r:id="rId44"/>
    </p:embeddedFont>
    <p:embeddedFont>
      <p:font typeface="Tinos"/>
      <p:regular r:id="rId45"/>
      <p:bold r:id="rId46"/>
      <p:italic r:id="rId47"/>
      <p:boldItalic r:id="rId48"/>
    </p:embeddedFont>
    <p:embeddedFont>
      <p:font typeface="Martel Sans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1" roundtripDataSignature="AMtx7mhKiMpCVwBkoX0vcBbvM80WaiQ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42" Type="http://schemas.openxmlformats.org/officeDocument/2006/relationships/font" Target="fonts/Bodoni-bold.fntdata"/><Relationship Id="rId41" Type="http://schemas.openxmlformats.org/officeDocument/2006/relationships/font" Target="fonts/Bodoni-regular.fntdata"/><Relationship Id="rId44" Type="http://schemas.openxmlformats.org/officeDocument/2006/relationships/font" Target="fonts/Bodoni-boldItalic.fntdata"/><Relationship Id="rId43" Type="http://schemas.openxmlformats.org/officeDocument/2006/relationships/font" Target="fonts/Bodoni-italic.fntdata"/><Relationship Id="rId46" Type="http://schemas.openxmlformats.org/officeDocument/2006/relationships/font" Target="fonts/Tinos-bold.fntdata"/><Relationship Id="rId45" Type="http://schemas.openxmlformats.org/officeDocument/2006/relationships/font" Target="fonts/Tino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nos-boldItalic.fntdata"/><Relationship Id="rId47" Type="http://schemas.openxmlformats.org/officeDocument/2006/relationships/font" Target="fonts/Tinos-italic.fntdata"/><Relationship Id="rId49" Type="http://schemas.openxmlformats.org/officeDocument/2006/relationships/font" Target="fonts/Marte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RobotoSlab-regular.fntdata"/><Relationship Id="rId34" Type="http://schemas.openxmlformats.org/officeDocument/2006/relationships/slide" Target="slides/slide29.xml"/><Relationship Id="rId37" Type="http://schemas.openxmlformats.org/officeDocument/2006/relationships/font" Target="fonts/Roboto-regular.fntdata"/><Relationship Id="rId36" Type="http://schemas.openxmlformats.org/officeDocument/2006/relationships/font" Target="fonts/RobotoSlab-bold.fntdata"/><Relationship Id="rId39" Type="http://schemas.openxmlformats.org/officeDocument/2006/relationships/font" Target="fonts/Roboto-italic.fntdata"/><Relationship Id="rId38" Type="http://schemas.openxmlformats.org/officeDocument/2006/relationships/font" Target="fonts/Robot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Marte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Welcome Pastor Dave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Pastor Shea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Pastor Dave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Eph 6…Pastor She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Pastor Shea &amp; </a:t>
            </a: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Sermon Notes</a:t>
            </a:r>
            <a:endParaRPr b="1" sz="20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our prayer that completing these sermon notes provides families with a guide for reflection and discussion of their worship experience.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NAME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 OF SERVICE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OF PREACHER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SERMON TITLE (If there is no title, what title would you give it?)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SERMON TEXT (Bible verses the sermon is based on)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THIS SERMON SAY ABOUT GOD? (Who is Jesus?)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DOES THIS SERMON SAY ABOUT ME AS A CHILD OF GOD? (Who am I?)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THE SERMON SAY ABOUT HOW I SHOULD LIVE IN THIS WORLD? (Why am I here?)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Luther’s Evening Prayer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Pastor Shea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Pastor Shea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Pastor Shea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Pastor Shea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confirmation?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Confirmation is a public rite of the church preceded by a period of instruction in which baptized Christians learn about the confession, life, and mission of the Christian Church.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Youth Director Randall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2">
            <a:alphaModFix/>
          </a:blip>
          <a:srcRect b="20039" l="4900" r="-4900" t="13713"/>
          <a:stretch/>
        </p:blipFill>
        <p:spPr>
          <a:xfrm>
            <a:off x="0" y="0"/>
            <a:ext cx="7763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31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400"/>
              <a:buNone/>
              <a:defRPr b="1" sz="2400">
                <a:solidFill>
                  <a:srgbClr val="BFCF6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nos"/>
              <a:buNone/>
              <a:defRPr>
                <a:latin typeface="Tinos"/>
                <a:ea typeface="Tinos"/>
                <a:cs typeface="Tinos"/>
                <a:sym typeface="Tinos"/>
              </a:defRPr>
            </a:lvl1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13000"/>
              <a:buNone/>
              <a:defRPr sz="13000">
                <a:solidFill>
                  <a:srgbClr val="BFCF6E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4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2"/>
          <p:cNvPicPr preferRelativeResize="0"/>
          <p:nvPr/>
        </p:nvPicPr>
        <p:blipFill rotWithShape="1">
          <a:blip r:embed="rId2">
            <a:alphaModFix/>
          </a:blip>
          <a:srcRect b="-4727" l="15479" r="-1909" t="-4728"/>
          <a:stretch/>
        </p:blipFill>
        <p:spPr>
          <a:xfrm>
            <a:off x="0" y="0"/>
            <a:ext cx="4110275" cy="52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" name="Google Shape;1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3"/>
          <p:cNvPicPr preferRelativeResize="0"/>
          <p:nvPr/>
        </p:nvPicPr>
        <p:blipFill rotWithShape="1">
          <a:blip r:embed="rId2">
            <a:alphaModFix/>
          </a:blip>
          <a:srcRect b="20297" l="0" r="13568" t="0"/>
          <a:stretch/>
        </p:blipFill>
        <p:spPr>
          <a:xfrm>
            <a:off x="5033725" y="1353275"/>
            <a:ext cx="4110275" cy="37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4"/>
          <p:cNvPicPr preferRelativeResize="0"/>
          <p:nvPr/>
        </p:nvPicPr>
        <p:blipFill rotWithShape="1">
          <a:blip r:embed="rId2">
            <a:alphaModFix/>
          </a:blip>
          <a:srcRect b="20297" l="0" r="13568" t="0"/>
          <a:stretch/>
        </p:blipFill>
        <p:spPr>
          <a:xfrm>
            <a:off x="5033725" y="1353275"/>
            <a:ext cx="4110275" cy="37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" name="Google Shape;26;p3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BFCF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3" name="Google Shape;33;p3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100"/>
              <a:buNone/>
              <a:defRPr sz="2100">
                <a:solidFill>
                  <a:srgbClr val="BFCF6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" name="Google Shape;34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800"/>
              <a:buChar char="●"/>
              <a:defRPr>
                <a:solidFill>
                  <a:srgbClr val="004A2A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○"/>
              <a:defRPr>
                <a:solidFill>
                  <a:srgbClr val="004A2A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■"/>
              <a:defRPr>
                <a:solidFill>
                  <a:srgbClr val="004A2A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●"/>
              <a:defRPr>
                <a:solidFill>
                  <a:srgbClr val="004A2A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○"/>
              <a:defRPr>
                <a:solidFill>
                  <a:srgbClr val="004A2A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■"/>
              <a:defRPr>
                <a:solidFill>
                  <a:srgbClr val="004A2A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●"/>
              <a:defRPr>
                <a:solidFill>
                  <a:srgbClr val="004A2A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○"/>
              <a:defRPr>
                <a:solidFill>
                  <a:srgbClr val="004A2A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2A"/>
              </a:buClr>
              <a:buSzPts val="1400"/>
              <a:buChar char="■"/>
              <a:defRPr>
                <a:solidFill>
                  <a:srgbClr val="004A2A"/>
                </a:solidFill>
              </a:defRPr>
            </a:lvl9pPr>
          </a:lstStyle>
          <a:p/>
        </p:txBody>
      </p:sp>
      <p:sp>
        <p:nvSpPr>
          <p:cNvPr id="35" name="Google Shape;3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7"/>
          <p:cNvPicPr preferRelativeResize="0"/>
          <p:nvPr/>
        </p:nvPicPr>
        <p:blipFill rotWithShape="1">
          <a:blip r:embed="rId2">
            <a:alphaModFix/>
          </a:blip>
          <a:srcRect b="20297" l="0" r="13568" t="0"/>
          <a:stretch/>
        </p:blipFill>
        <p:spPr>
          <a:xfrm>
            <a:off x="5033725" y="1353275"/>
            <a:ext cx="4110275" cy="379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37"/>
          <p:cNvCxnSpPr/>
          <p:nvPr/>
        </p:nvCxnSpPr>
        <p:spPr>
          <a:xfrm>
            <a:off x="1257750" y="2817475"/>
            <a:ext cx="66681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 b="20297" l="0" r="13568" t="0"/>
          <a:stretch/>
        </p:blipFill>
        <p:spPr>
          <a:xfrm>
            <a:off x="5033725" y="1353275"/>
            <a:ext cx="4110275" cy="37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38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9"/>
          <p:cNvPicPr preferRelativeResize="0"/>
          <p:nvPr/>
        </p:nvPicPr>
        <p:blipFill rotWithShape="1">
          <a:blip r:embed="rId2">
            <a:alphaModFix/>
          </a:blip>
          <a:srcRect b="20297" l="0" r="13568" t="0"/>
          <a:stretch/>
        </p:blipFill>
        <p:spPr>
          <a:xfrm>
            <a:off x="5033725" y="1353275"/>
            <a:ext cx="4110275" cy="3790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rgbClr val="2B503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None/>
              <a:defRPr b="0" i="0" sz="3000" u="none" cap="none" strike="noStrik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b="0" i="0" sz="30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rtel Sans"/>
              <a:buChar char="●"/>
              <a:defRPr b="0" i="0" sz="18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●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○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rtel Sans"/>
              <a:buChar char="■"/>
              <a:defRPr b="0" i="0" sz="1400" u="none" cap="none" strike="noStrike">
                <a:solidFill>
                  <a:schemeClr val="dk1"/>
                </a:solidFill>
                <a:latin typeface="Martel Sans"/>
                <a:ea typeface="Martel Sans"/>
                <a:cs typeface="Martel Sans"/>
                <a:sym typeface="Martel Sans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ctrTitle"/>
          </p:nvPr>
        </p:nvSpPr>
        <p:spPr>
          <a:xfrm>
            <a:off x="1680302" y="1114350"/>
            <a:ext cx="57834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4770"/>
              <a:buNone/>
            </a:pPr>
            <a:r>
              <a:rPr b="1" lang="en" sz="5944"/>
              <a:t>CONFIRMATION</a:t>
            </a:r>
            <a:endParaRPr b="1" sz="5944"/>
          </a:p>
        </p:txBody>
      </p:sp>
      <p:sp>
        <p:nvSpPr>
          <p:cNvPr id="64" name="Google Shape;64;p1"/>
          <p:cNvSpPr txBox="1"/>
          <p:nvPr>
            <p:ph idx="1" type="subTitle"/>
          </p:nvPr>
        </p:nvSpPr>
        <p:spPr>
          <a:xfrm>
            <a:off x="1680302" y="2571758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100"/>
              <a:t>St. Stephens Lutheran Church &amp; School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>
            <a:off x="340825" y="3292150"/>
            <a:ext cx="8590500" cy="127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PURPOSE AND GOALS OF CONFIRMATION</a:t>
            </a:r>
            <a:endParaRPr/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0810"/>
              <a:buNone/>
            </a:pPr>
            <a:r>
              <a:rPr lang="en" sz="3200">
                <a:solidFill>
                  <a:srgbClr val="BFCF6E"/>
                </a:solidFill>
              </a:rPr>
              <a:t>Confirmation is a priority for parents, who “uniquely serve as God’s representatives” for their children (Small Catechism 2017 edition, page 81) – See Deuteronomy 6:4-9.</a:t>
            </a:r>
            <a:endParaRPr sz="3200">
              <a:solidFill>
                <a:srgbClr val="BFCF6E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60810"/>
              <a:buNone/>
            </a:pPr>
            <a:br>
              <a:rPr b="1" lang="en" sz="3200"/>
            </a:br>
            <a:r>
              <a:rPr b="1" lang="en" sz="3200"/>
              <a:t>Goal #4: </a:t>
            </a:r>
            <a:r>
              <a:rPr lang="en" sz="3200"/>
              <a:t>Equip and empower parents to nurture the faith of their children.</a:t>
            </a:r>
            <a:endParaRPr sz="3200"/>
          </a:p>
        </p:txBody>
      </p:sp>
      <p:cxnSp>
        <p:nvCxnSpPr>
          <p:cNvPr id="124" name="Google Shape;124;p10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CONFIRMATION CURRICULUM</a:t>
            </a:r>
            <a:endParaRPr sz="4000"/>
          </a:p>
        </p:txBody>
      </p:sp>
      <p:cxnSp>
        <p:nvCxnSpPr>
          <p:cNvPr id="130" name="Google Shape;130;p11"/>
          <p:cNvCxnSpPr/>
          <p:nvPr/>
        </p:nvCxnSpPr>
        <p:spPr>
          <a:xfrm>
            <a:off x="957688" y="3754055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/>
              <a:t>SCOPE AND SEQUENCE</a:t>
            </a:r>
            <a:endParaRPr sz="3600"/>
          </a:p>
        </p:txBody>
      </p:sp>
      <p:sp>
        <p:nvSpPr>
          <p:cNvPr id="136" name="Google Shape;136;p12"/>
          <p:cNvSpPr txBox="1"/>
          <p:nvPr>
            <p:ph idx="1" type="body"/>
          </p:nvPr>
        </p:nvSpPr>
        <p:spPr>
          <a:xfrm>
            <a:off x="520750" y="1489825"/>
            <a:ext cx="82353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3200"/>
              <a:buAutoNum type="arabicPeriod"/>
            </a:pPr>
            <a:r>
              <a:rPr lang="en" sz="3200">
                <a:solidFill>
                  <a:srgbClr val="BFCF6E"/>
                </a:solidFill>
              </a:rPr>
              <a:t>Bible Instruction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3200"/>
              <a:buAutoNum type="arabicPeriod"/>
            </a:pPr>
            <a:r>
              <a:rPr lang="en" sz="3200">
                <a:solidFill>
                  <a:srgbClr val="BFCF6E"/>
                </a:solidFill>
              </a:rPr>
              <a:t>Catechism Instruction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3200"/>
              <a:buAutoNum type="arabicPeriod"/>
            </a:pPr>
            <a:r>
              <a:rPr lang="en" sz="3200">
                <a:solidFill>
                  <a:srgbClr val="BFCF6E"/>
                </a:solidFill>
              </a:rPr>
              <a:t>Regular Worship Attendance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3200"/>
              <a:buAutoNum type="arabicPeriod"/>
            </a:pPr>
            <a:r>
              <a:rPr lang="en" sz="3200">
                <a:solidFill>
                  <a:srgbClr val="BFCF6E"/>
                </a:solidFill>
              </a:rPr>
              <a:t>LifeGroup Participation</a:t>
            </a:r>
            <a:endParaRPr sz="3200">
              <a:solidFill>
                <a:srgbClr val="BFCF6E"/>
              </a:solidFill>
            </a:endParaRPr>
          </a:p>
        </p:txBody>
      </p:sp>
      <p:cxnSp>
        <p:nvCxnSpPr>
          <p:cNvPr id="137" name="Google Shape;137;p12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/>
          <p:nvPr>
            <p:ph type="title"/>
          </p:nvPr>
        </p:nvSpPr>
        <p:spPr>
          <a:xfrm>
            <a:off x="387900" y="708000"/>
            <a:ext cx="4964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600"/>
              <a:t>ONE-YEAR BIBLE INSTRUCTION</a:t>
            </a:r>
            <a:endParaRPr b="1" sz="3600"/>
          </a:p>
        </p:txBody>
      </p:sp>
      <p:sp>
        <p:nvSpPr>
          <p:cNvPr id="143" name="Google Shape;143;p13"/>
          <p:cNvSpPr txBox="1"/>
          <p:nvPr>
            <p:ph idx="1" type="body"/>
          </p:nvPr>
        </p:nvSpPr>
        <p:spPr>
          <a:xfrm>
            <a:off x="387900" y="1746425"/>
            <a:ext cx="5065500" cy="3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Beginning in 7th grade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Complete assignments at home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Six </a:t>
            </a:r>
            <a:r>
              <a:rPr i="1" lang="en" sz="2100">
                <a:solidFill>
                  <a:srgbClr val="BFCF6E"/>
                </a:solidFill>
              </a:rPr>
              <a:t>Unit Check-Ins</a:t>
            </a:r>
            <a:endParaRPr i="1"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Only one absence allowed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Memory verses, faith project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*SSLS student(s) who complete middle school religion are exempt</a:t>
            </a:r>
            <a:endParaRPr sz="2100">
              <a:solidFill>
                <a:srgbClr val="BFCF6E"/>
              </a:solidFill>
            </a:endParaRPr>
          </a:p>
        </p:txBody>
      </p:sp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6975" y="510375"/>
            <a:ext cx="3174525" cy="4122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60000"/>
              </a:srgbClr>
            </a:outerShdw>
          </a:effectLst>
        </p:spPr>
      </p:pic>
      <p:cxnSp>
        <p:nvCxnSpPr>
          <p:cNvPr id="145" name="Google Shape;145;p13"/>
          <p:cNvCxnSpPr/>
          <p:nvPr/>
        </p:nvCxnSpPr>
        <p:spPr>
          <a:xfrm>
            <a:off x="523938" y="1587634"/>
            <a:ext cx="43329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type="title"/>
          </p:nvPr>
        </p:nvSpPr>
        <p:spPr>
          <a:xfrm>
            <a:off x="387900" y="708000"/>
            <a:ext cx="5205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200"/>
              <a:t>ONE-YEAR CATECHISM INSTRUCTION</a:t>
            </a:r>
            <a:endParaRPr b="1" sz="3200"/>
          </a:p>
        </p:txBody>
      </p:sp>
      <p:sp>
        <p:nvSpPr>
          <p:cNvPr id="151" name="Google Shape;151;p14"/>
          <p:cNvSpPr txBox="1"/>
          <p:nvPr>
            <p:ph idx="1" type="body"/>
          </p:nvPr>
        </p:nvSpPr>
        <p:spPr>
          <a:xfrm>
            <a:off x="387900" y="1670225"/>
            <a:ext cx="5065500" cy="3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Beginning in 8th grade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Complete journal at home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Seven </a:t>
            </a:r>
            <a:r>
              <a:rPr i="1" lang="en" sz="2100">
                <a:solidFill>
                  <a:srgbClr val="BFCF6E"/>
                </a:solidFill>
              </a:rPr>
              <a:t>Unit Check-Ins </a:t>
            </a:r>
            <a:r>
              <a:rPr lang="en" sz="2100">
                <a:solidFill>
                  <a:srgbClr val="BFCF6E"/>
                </a:solidFill>
              </a:rPr>
              <a:t>with parents, mentors, and prayer partners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Only one absence allowed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Statement of faith, verse banner</a:t>
            </a:r>
            <a:endParaRPr sz="2100">
              <a:solidFill>
                <a:srgbClr val="BFCF6E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2100"/>
              <a:buChar char="●"/>
            </a:pPr>
            <a:r>
              <a:rPr lang="en" sz="2100">
                <a:solidFill>
                  <a:srgbClr val="BFCF6E"/>
                </a:solidFill>
              </a:rPr>
              <a:t>Celebration interview</a:t>
            </a:r>
            <a:endParaRPr sz="2100">
              <a:solidFill>
                <a:srgbClr val="BFCF6E"/>
              </a:solidFill>
            </a:endParaRPr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 b="0" l="11503" r="11495" t="0"/>
          <a:stretch/>
        </p:blipFill>
        <p:spPr>
          <a:xfrm>
            <a:off x="5592900" y="676275"/>
            <a:ext cx="3299176" cy="42846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19050">
              <a:srgbClr val="000000">
                <a:alpha val="60000"/>
              </a:srgbClr>
            </a:outerShdw>
          </a:effectLst>
        </p:spPr>
      </p:pic>
      <p:cxnSp>
        <p:nvCxnSpPr>
          <p:cNvPr id="153" name="Google Shape;153;p14"/>
          <p:cNvCxnSpPr/>
          <p:nvPr/>
        </p:nvCxnSpPr>
        <p:spPr>
          <a:xfrm>
            <a:off x="523938" y="1587634"/>
            <a:ext cx="43329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5"/>
          <p:cNvPicPr preferRelativeResize="0"/>
          <p:nvPr/>
        </p:nvPicPr>
        <p:blipFill rotWithShape="1">
          <a:blip r:embed="rId3">
            <a:alphaModFix/>
          </a:blip>
          <a:srcRect b="28534" l="0" r="11292" t="8489"/>
          <a:stretch/>
        </p:blipFill>
        <p:spPr>
          <a:xfrm>
            <a:off x="0" y="0"/>
            <a:ext cx="48291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 txBox="1"/>
          <p:nvPr>
            <p:ph idx="4294967295" type="title"/>
          </p:nvPr>
        </p:nvSpPr>
        <p:spPr>
          <a:xfrm>
            <a:off x="5008950" y="709339"/>
            <a:ext cx="4045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4100"/>
              <a:t>REGULAR WORSHIP ATTENDANCE</a:t>
            </a:r>
            <a:endParaRPr sz="4100"/>
          </a:p>
        </p:txBody>
      </p:sp>
      <p:sp>
        <p:nvSpPr>
          <p:cNvPr id="160" name="Google Shape;160;p15"/>
          <p:cNvSpPr txBox="1"/>
          <p:nvPr>
            <p:ph idx="4294967295" type="body"/>
          </p:nvPr>
        </p:nvSpPr>
        <p:spPr>
          <a:xfrm>
            <a:off x="5113050" y="2454800"/>
            <a:ext cx="38370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300"/>
              <a:buChar char="●"/>
            </a:pPr>
            <a:r>
              <a:rPr lang="en" sz="2300">
                <a:solidFill>
                  <a:srgbClr val="BFCF6E"/>
                </a:solidFill>
              </a:rPr>
              <a:t>Any of three services (5:30, 8:00, 10:30)</a:t>
            </a:r>
            <a:endParaRPr sz="2300">
              <a:solidFill>
                <a:srgbClr val="BFCF6E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300"/>
              <a:buChar char="●"/>
            </a:pPr>
            <a:r>
              <a:rPr lang="en" sz="2300">
                <a:solidFill>
                  <a:srgbClr val="BFCF6E"/>
                </a:solidFill>
              </a:rPr>
              <a:t>Midweek (10:30, 6:30)</a:t>
            </a:r>
            <a:endParaRPr sz="2300">
              <a:solidFill>
                <a:srgbClr val="BFCF6E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300"/>
              <a:buChar char="●"/>
            </a:pPr>
            <a:r>
              <a:rPr lang="en" sz="2300">
                <a:solidFill>
                  <a:srgbClr val="BFCF6E"/>
                </a:solidFill>
              </a:rPr>
              <a:t>Eight sermon notes</a:t>
            </a:r>
            <a:endParaRPr sz="2300">
              <a:solidFill>
                <a:srgbClr val="BFCF6E"/>
              </a:solidFill>
            </a:endParaRPr>
          </a:p>
        </p:txBody>
      </p:sp>
      <p:cxnSp>
        <p:nvCxnSpPr>
          <p:cNvPr id="161" name="Google Shape;161;p15"/>
          <p:cNvCxnSpPr/>
          <p:nvPr/>
        </p:nvCxnSpPr>
        <p:spPr>
          <a:xfrm>
            <a:off x="5739900" y="2217147"/>
            <a:ext cx="25833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250025" y="40426"/>
            <a:ext cx="40452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en" sz="4100"/>
              <a:t>LIFEGROUP PARTICIPATION</a:t>
            </a:r>
            <a:endParaRPr sz="4100"/>
          </a:p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458225" y="1738263"/>
            <a:ext cx="3837000" cy="29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300"/>
              <a:buChar char="●"/>
            </a:pPr>
            <a:r>
              <a:rPr lang="en" sz="2300">
                <a:solidFill>
                  <a:srgbClr val="BFCF6E"/>
                </a:solidFill>
              </a:rPr>
              <a:t>Junior High LifeGroup </a:t>
            </a:r>
            <a:r>
              <a:rPr lang="en">
                <a:solidFill>
                  <a:srgbClr val="BFCF6E"/>
                </a:solidFill>
              </a:rPr>
              <a:t>(Sun at 9:15am)</a:t>
            </a:r>
            <a:endParaRPr>
              <a:solidFill>
                <a:srgbClr val="BFCF6E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1800"/>
              <a:buChar char="●"/>
            </a:pPr>
            <a:r>
              <a:rPr lang="en" sz="2300">
                <a:solidFill>
                  <a:srgbClr val="BFCF6E"/>
                </a:solidFill>
              </a:rPr>
              <a:t>High School LifeGroup </a:t>
            </a:r>
            <a:r>
              <a:rPr lang="en">
                <a:solidFill>
                  <a:srgbClr val="BFCF6E"/>
                </a:solidFill>
              </a:rPr>
              <a:t>(Sundays at 9:15am)</a:t>
            </a:r>
            <a:endParaRPr>
              <a:solidFill>
                <a:srgbClr val="BFCF6E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300"/>
              <a:buChar char="●"/>
            </a:pPr>
            <a:r>
              <a:rPr lang="en" sz="2300">
                <a:solidFill>
                  <a:srgbClr val="BFCF6E"/>
                </a:solidFill>
              </a:rPr>
              <a:t>Focus on apologetics and life application</a:t>
            </a:r>
            <a:endParaRPr sz="2300">
              <a:solidFill>
                <a:srgbClr val="BFCF6E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2300"/>
              <a:buChar char="●"/>
            </a:pPr>
            <a:r>
              <a:rPr lang="en" sz="2300">
                <a:solidFill>
                  <a:srgbClr val="BFCF6E"/>
                </a:solidFill>
              </a:rPr>
              <a:t>Emphasis on small group discussion</a:t>
            </a:r>
            <a:endParaRPr sz="2300">
              <a:solidFill>
                <a:srgbClr val="BFCF6E"/>
              </a:solidFill>
            </a:endParaRPr>
          </a:p>
        </p:txBody>
      </p:sp>
      <p:cxnSp>
        <p:nvCxnSpPr>
          <p:cNvPr id="168" name="Google Shape;168;p16"/>
          <p:cNvCxnSpPr/>
          <p:nvPr/>
        </p:nvCxnSpPr>
        <p:spPr>
          <a:xfrm>
            <a:off x="980963" y="1548235"/>
            <a:ext cx="25833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 b="0" l="1485" r="31845" t="0"/>
          <a:stretch/>
        </p:blipFill>
        <p:spPr>
          <a:xfrm>
            <a:off x="4572001" y="0"/>
            <a:ext cx="4572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MENTORS &amp; </a:t>
            </a:r>
            <a:endParaRPr b="1" sz="5144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PRAYER PARTNERS</a:t>
            </a:r>
            <a:endParaRPr sz="4000"/>
          </a:p>
        </p:txBody>
      </p:sp>
      <p:cxnSp>
        <p:nvCxnSpPr>
          <p:cNvPr id="175" name="Google Shape;175;p17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/>
              <a:t>MENTORS</a:t>
            </a:r>
            <a:endParaRPr sz="3600"/>
          </a:p>
        </p:txBody>
      </p:sp>
      <p:sp>
        <p:nvSpPr>
          <p:cNvPr id="181" name="Google Shape;181;p18"/>
          <p:cNvSpPr txBox="1"/>
          <p:nvPr>
            <p:ph idx="1" type="body"/>
          </p:nvPr>
        </p:nvSpPr>
        <p:spPr>
          <a:xfrm>
            <a:off x="520750" y="1489825"/>
            <a:ext cx="84648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3200"/>
              <a:buChar char="●"/>
            </a:pPr>
            <a:r>
              <a:rPr lang="en" sz="3200">
                <a:solidFill>
                  <a:srgbClr val="BFCF6E"/>
                </a:solidFill>
              </a:rPr>
              <a:t>Complete journal assignments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3200"/>
              <a:buChar char="●"/>
            </a:pPr>
            <a:r>
              <a:rPr lang="en" sz="3200">
                <a:solidFill>
                  <a:srgbClr val="BFCF6E"/>
                </a:solidFill>
              </a:rPr>
              <a:t>Attend every Unit Check-In and </a:t>
            </a:r>
            <a:br>
              <a:rPr lang="en" sz="3200">
                <a:solidFill>
                  <a:srgbClr val="BFCF6E"/>
                </a:solidFill>
              </a:rPr>
            </a:br>
            <a:r>
              <a:rPr lang="en" sz="3200">
                <a:solidFill>
                  <a:srgbClr val="BFCF6E"/>
                </a:solidFill>
              </a:rPr>
              <a:t>meet with 3-4 students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3200"/>
              <a:buChar char="●"/>
            </a:pPr>
            <a:r>
              <a:rPr lang="en" sz="3200">
                <a:solidFill>
                  <a:srgbClr val="BFCF6E"/>
                </a:solidFill>
              </a:rPr>
              <a:t>Review work, ask/answer questions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3200"/>
              <a:buChar char="●"/>
            </a:pPr>
            <a:r>
              <a:rPr lang="en" sz="3200">
                <a:solidFill>
                  <a:srgbClr val="BFCF6E"/>
                </a:solidFill>
              </a:rPr>
              <a:t>Be available, encourage, and pray</a:t>
            </a:r>
            <a:endParaRPr sz="3200">
              <a:solidFill>
                <a:srgbClr val="BFCF6E"/>
              </a:solidFill>
            </a:endParaRPr>
          </a:p>
        </p:txBody>
      </p:sp>
      <p:cxnSp>
        <p:nvCxnSpPr>
          <p:cNvPr id="182" name="Google Shape;182;p18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/>
              <a:t>PRAYER PARTNERS</a:t>
            </a:r>
            <a:endParaRPr sz="3600"/>
          </a:p>
        </p:txBody>
      </p:sp>
      <p:sp>
        <p:nvSpPr>
          <p:cNvPr id="188" name="Google Shape;188;p19"/>
          <p:cNvSpPr txBox="1"/>
          <p:nvPr>
            <p:ph idx="1" type="body"/>
          </p:nvPr>
        </p:nvSpPr>
        <p:spPr>
          <a:xfrm>
            <a:off x="520750" y="1489825"/>
            <a:ext cx="84648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3200"/>
              <a:buChar char="●"/>
            </a:pPr>
            <a:r>
              <a:rPr lang="en" sz="3200">
                <a:solidFill>
                  <a:srgbClr val="BFCF6E"/>
                </a:solidFill>
              </a:rPr>
              <a:t>Pray daily for students and families</a:t>
            </a:r>
            <a:endParaRPr sz="3200">
              <a:solidFill>
                <a:srgbClr val="BFCF6E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3200"/>
              <a:buChar char="●"/>
            </a:pPr>
            <a:r>
              <a:rPr lang="en" sz="3200">
                <a:solidFill>
                  <a:srgbClr val="BFCF6E"/>
                </a:solidFill>
              </a:rPr>
              <a:t>Attend every Unit Check-In to pray individually with students</a:t>
            </a:r>
            <a:endParaRPr sz="3200">
              <a:solidFill>
                <a:srgbClr val="BFCF6E"/>
              </a:solidFill>
            </a:endParaRPr>
          </a:p>
        </p:txBody>
      </p:sp>
      <p:cxnSp>
        <p:nvCxnSpPr>
          <p:cNvPr id="189" name="Google Shape;189;p19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OPENING PRAYER</a:t>
            </a:r>
            <a:endParaRPr sz="4000"/>
          </a:p>
        </p:txBody>
      </p:sp>
      <p:cxnSp>
        <p:nvCxnSpPr>
          <p:cNvPr id="70" name="Google Shape;70;p2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EXPECTATIONS</a:t>
            </a:r>
            <a:endParaRPr sz="4000"/>
          </a:p>
        </p:txBody>
      </p:sp>
      <p:cxnSp>
        <p:nvCxnSpPr>
          <p:cNvPr id="195" name="Google Shape;195;p20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/>
              <a:t>STUDENTS</a:t>
            </a:r>
            <a:endParaRPr sz="3600"/>
          </a:p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>
            <a:off x="520750" y="1489825"/>
            <a:ext cx="49824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500"/>
              <a:buChar char="●"/>
            </a:pPr>
            <a:r>
              <a:rPr lang="en" sz="2500">
                <a:solidFill>
                  <a:srgbClr val="BFCF6E"/>
                </a:solidFill>
              </a:rPr>
              <a:t>Complete all assignments </a:t>
            </a:r>
            <a:endParaRPr sz="2500">
              <a:solidFill>
                <a:srgbClr val="BFCF6E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500"/>
              <a:buChar char="●"/>
            </a:pPr>
            <a:r>
              <a:rPr lang="en" sz="2500">
                <a:solidFill>
                  <a:srgbClr val="BFCF6E"/>
                </a:solidFill>
              </a:rPr>
              <a:t>Attend every Unit Service and Check-In, including Celebration Interview</a:t>
            </a:r>
            <a:endParaRPr sz="2500">
              <a:solidFill>
                <a:srgbClr val="BFCF6E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500"/>
              <a:buChar char="●"/>
            </a:pPr>
            <a:r>
              <a:rPr lang="en" sz="2500">
                <a:solidFill>
                  <a:srgbClr val="BFCF6E"/>
                </a:solidFill>
              </a:rPr>
              <a:t>Attend Worship regularly</a:t>
            </a:r>
            <a:endParaRPr sz="2500">
              <a:solidFill>
                <a:srgbClr val="BFCF6E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CF6E"/>
              </a:buClr>
              <a:buSzPts val="2500"/>
              <a:buChar char="●"/>
            </a:pPr>
            <a:r>
              <a:rPr lang="en" sz="2500">
                <a:solidFill>
                  <a:srgbClr val="BFCF6E"/>
                </a:solidFill>
              </a:rPr>
              <a:t>Attend LifeGroup regularly</a:t>
            </a:r>
            <a:endParaRPr sz="2500">
              <a:solidFill>
                <a:srgbClr val="BFCF6E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2500"/>
              <a:buChar char="●"/>
            </a:pPr>
            <a:r>
              <a:rPr lang="en" sz="2500">
                <a:solidFill>
                  <a:srgbClr val="BFCF6E"/>
                </a:solidFill>
              </a:rPr>
              <a:t>Ephesians 6:1-3</a:t>
            </a:r>
            <a:endParaRPr sz="2500">
              <a:solidFill>
                <a:srgbClr val="BFCF6E"/>
              </a:solidFill>
            </a:endParaRPr>
          </a:p>
        </p:txBody>
      </p:sp>
      <p:cxnSp>
        <p:nvCxnSpPr>
          <p:cNvPr id="202" name="Google Shape;202;p21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b="0" l="-1578" r="44179" t="0"/>
          <a:stretch/>
        </p:blipFill>
        <p:spPr>
          <a:xfrm>
            <a:off x="5322100" y="409575"/>
            <a:ext cx="3821899" cy="473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/>
              <a:t>PARENTS</a:t>
            </a:r>
            <a:endParaRPr sz="3600"/>
          </a:p>
        </p:txBody>
      </p:sp>
      <p:sp>
        <p:nvSpPr>
          <p:cNvPr id="209" name="Google Shape;209;p22"/>
          <p:cNvSpPr txBox="1"/>
          <p:nvPr>
            <p:ph idx="1" type="body"/>
          </p:nvPr>
        </p:nvSpPr>
        <p:spPr>
          <a:xfrm>
            <a:off x="520750" y="1320725"/>
            <a:ext cx="8464800" cy="3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Remember your God-given role as parent – Deut. 6:7.</a:t>
            </a:r>
            <a:endParaRPr sz="2800">
              <a:solidFill>
                <a:srgbClr val="BFCF6E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Help students complete all assignments</a:t>
            </a:r>
            <a:endParaRPr sz="2800">
              <a:solidFill>
                <a:srgbClr val="BFCF6E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Attend every Unit Check-In and </a:t>
            </a:r>
            <a:br>
              <a:rPr lang="en" sz="2800">
                <a:solidFill>
                  <a:srgbClr val="BFCF6E"/>
                </a:solidFill>
              </a:rPr>
            </a:br>
            <a:r>
              <a:rPr lang="en" sz="2800">
                <a:solidFill>
                  <a:srgbClr val="BFCF6E"/>
                </a:solidFill>
              </a:rPr>
              <a:t>meet with pastors</a:t>
            </a:r>
            <a:endParaRPr sz="2800">
              <a:solidFill>
                <a:srgbClr val="BFCF6E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Attend Worship regularly</a:t>
            </a:r>
            <a:endParaRPr sz="2800">
              <a:solidFill>
                <a:srgbClr val="BFCF6E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Attend LifeGroup/Bible Study regularly</a:t>
            </a:r>
            <a:endParaRPr sz="2800">
              <a:solidFill>
                <a:srgbClr val="BFCF6E"/>
              </a:solidFill>
            </a:endParaRPr>
          </a:p>
        </p:txBody>
      </p:sp>
      <p:cxnSp>
        <p:nvCxnSpPr>
          <p:cNvPr id="210" name="Google Shape;210;p22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789300" y="1124675"/>
            <a:ext cx="3546900" cy="27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4000"/>
              <a:t>COVENANT</a:t>
            </a:r>
            <a:endParaRPr b="1" sz="4000"/>
          </a:p>
        </p:txBody>
      </p:sp>
      <p:pic>
        <p:nvPicPr>
          <p:cNvPr id="216" name="Google Shape;216;p23" title="Confirmation Covenant.docx.png"/>
          <p:cNvPicPr preferRelativeResize="0"/>
          <p:nvPr/>
        </p:nvPicPr>
        <p:blipFill rotWithShape="1">
          <a:blip r:embed="rId3">
            <a:alphaModFix/>
          </a:blip>
          <a:srcRect b="0" l="298" r="298" t="0"/>
          <a:stretch/>
        </p:blipFill>
        <p:spPr>
          <a:xfrm>
            <a:off x="5253375" y="152400"/>
            <a:ext cx="371758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QUESTIONS?</a:t>
            </a:r>
            <a:endParaRPr sz="4000"/>
          </a:p>
        </p:txBody>
      </p:sp>
      <p:cxnSp>
        <p:nvCxnSpPr>
          <p:cNvPr id="222" name="Google Shape;222;p24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SERMON NOTES</a:t>
            </a:r>
            <a:endParaRPr sz="4000"/>
          </a:p>
        </p:txBody>
      </p:sp>
      <p:cxnSp>
        <p:nvCxnSpPr>
          <p:cNvPr id="228" name="Google Shape;228;p25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SCHEDULE: </a:t>
            </a:r>
            <a:endParaRPr b="1" sz="5144"/>
          </a:p>
          <a:p>
            <a:pPr indent="-434594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44"/>
              <a:buChar char="●"/>
            </a:pPr>
            <a:r>
              <a:rPr lang="en" sz="3243"/>
              <a:t>Unit Check-in’s</a:t>
            </a:r>
            <a:endParaRPr sz="3243"/>
          </a:p>
          <a:p>
            <a:pPr indent="-434594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44"/>
              <a:buChar char="●"/>
            </a:pPr>
            <a:r>
              <a:rPr lang="en" sz="3243"/>
              <a:t>Communion Instruction</a:t>
            </a:r>
            <a:endParaRPr sz="3243"/>
          </a:p>
          <a:p>
            <a:pPr indent="-434594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44"/>
              <a:buChar char="●"/>
            </a:pPr>
            <a:r>
              <a:rPr lang="en" sz="3243"/>
              <a:t>Confirmation Retreat</a:t>
            </a:r>
            <a:endParaRPr sz="3243"/>
          </a:p>
        </p:txBody>
      </p:sp>
      <p:cxnSp>
        <p:nvCxnSpPr>
          <p:cNvPr id="234" name="Google Shape;234;p26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QUESTIONS?</a:t>
            </a:r>
            <a:endParaRPr sz="4000"/>
          </a:p>
        </p:txBody>
      </p:sp>
      <p:cxnSp>
        <p:nvCxnSpPr>
          <p:cNvPr id="240" name="Google Shape;240;p27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3600"/>
              <a:t>NEXT STEPS</a:t>
            </a:r>
            <a:endParaRPr sz="3600"/>
          </a:p>
        </p:txBody>
      </p:sp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520750" y="1489825"/>
            <a:ext cx="84648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If you’re ready to commit, sign the Covenant, receive your materials, and lets get started </a:t>
            </a:r>
            <a:endParaRPr sz="2800">
              <a:solidFill>
                <a:srgbClr val="BFCF6E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rgbClr val="BFCF6E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BFCF6E"/>
              </a:buClr>
              <a:buSzPts val="2800"/>
              <a:buChar char="●"/>
            </a:pPr>
            <a:r>
              <a:rPr lang="en" sz="2800">
                <a:solidFill>
                  <a:srgbClr val="BFCF6E"/>
                </a:solidFill>
              </a:rPr>
              <a:t>If you’re not quite ready, Pray for discernment and speak with Youth Director, Randall, or the pastors with questions</a:t>
            </a:r>
            <a:endParaRPr sz="2800">
              <a:solidFill>
                <a:srgbClr val="BFCF6E"/>
              </a:solidFill>
            </a:endParaRPr>
          </a:p>
        </p:txBody>
      </p:sp>
      <p:cxnSp>
        <p:nvCxnSpPr>
          <p:cNvPr id="247" name="Google Shape;247;p28"/>
          <p:cNvCxnSpPr/>
          <p:nvPr/>
        </p:nvCxnSpPr>
        <p:spPr>
          <a:xfrm>
            <a:off x="492563" y="1260284"/>
            <a:ext cx="4173600" cy="1920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CLOSING PRAYER</a:t>
            </a:r>
            <a:endParaRPr sz="4000"/>
          </a:p>
        </p:txBody>
      </p:sp>
      <p:cxnSp>
        <p:nvCxnSpPr>
          <p:cNvPr id="253" name="Google Shape;253;p29"/>
          <p:cNvCxnSpPr/>
          <p:nvPr/>
        </p:nvCxnSpPr>
        <p:spPr>
          <a:xfrm>
            <a:off x="957688" y="3517709"/>
            <a:ext cx="3933300" cy="390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>
            <p:ph type="title"/>
          </p:nvPr>
        </p:nvSpPr>
        <p:spPr>
          <a:xfrm>
            <a:off x="819300" y="0"/>
            <a:ext cx="75054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544">
              <a:solidFill>
                <a:srgbClr val="BFCF6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5144"/>
              <a:t>PURPOSE &amp; GOALS</a:t>
            </a:r>
            <a:endParaRPr sz="4000"/>
          </a:p>
        </p:txBody>
      </p:sp>
      <p:cxnSp>
        <p:nvCxnSpPr>
          <p:cNvPr id="76" name="Google Shape;76;p3"/>
          <p:cNvCxnSpPr/>
          <p:nvPr/>
        </p:nvCxnSpPr>
        <p:spPr>
          <a:xfrm>
            <a:off x="957688" y="3517709"/>
            <a:ext cx="3906900" cy="0"/>
          </a:xfrm>
          <a:prstGeom prst="straightConnector1">
            <a:avLst/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490250" y="691350"/>
            <a:ext cx="7929900" cy="37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3600"/>
              <a:t> </a:t>
            </a:r>
            <a:r>
              <a:rPr b="1" lang="en" sz="3200">
                <a:solidFill>
                  <a:srgbClr val="BFCF6E"/>
                </a:solidFill>
              </a:rPr>
              <a:t>At St. Stephens, we see God at work </a:t>
            </a:r>
            <a:br>
              <a:rPr b="1" lang="en" sz="3200">
                <a:solidFill>
                  <a:srgbClr val="BFCF6E"/>
                </a:solidFill>
              </a:rPr>
            </a:br>
            <a:r>
              <a:rPr b="1" lang="en" sz="3200">
                <a:solidFill>
                  <a:srgbClr val="BFCF6E"/>
                </a:solidFill>
              </a:rPr>
              <a:t>in us, among us, and through us </a:t>
            </a:r>
            <a:br>
              <a:rPr b="1" lang="en" sz="3200">
                <a:solidFill>
                  <a:srgbClr val="BFCF6E"/>
                </a:solidFill>
              </a:rPr>
            </a:br>
            <a:r>
              <a:rPr b="1" lang="en" sz="3200">
                <a:solidFill>
                  <a:srgbClr val="BFCF6E"/>
                </a:solidFill>
              </a:rPr>
              <a:t>Connecting People with Jesus by</a:t>
            </a:r>
            <a:br>
              <a:rPr i="1" lang="en" sz="3600"/>
            </a:br>
            <a:endParaRPr i="1" sz="3200">
              <a:latin typeface="Martel Sans"/>
              <a:ea typeface="Martel Sans"/>
              <a:cs typeface="Martel Sans"/>
              <a:sym typeface="Martel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3200">
                <a:latin typeface="Martel Sans"/>
                <a:ea typeface="Martel Sans"/>
                <a:cs typeface="Martel Sans"/>
                <a:sym typeface="Martel Sans"/>
              </a:rPr>
              <a:t>Nurturing Faith (in us)</a:t>
            </a:r>
            <a:endParaRPr sz="3200">
              <a:latin typeface="Martel Sans"/>
              <a:ea typeface="Martel Sans"/>
              <a:cs typeface="Martel Sans"/>
              <a:sym typeface="Martel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3200">
                <a:latin typeface="Martel Sans"/>
                <a:ea typeface="Martel Sans"/>
                <a:cs typeface="Martel Sans"/>
                <a:sym typeface="Martel Sans"/>
              </a:rPr>
              <a:t>Building Relationships (among us)</a:t>
            </a:r>
            <a:endParaRPr sz="3200">
              <a:latin typeface="Martel Sans"/>
              <a:ea typeface="Martel Sans"/>
              <a:cs typeface="Martel Sans"/>
              <a:sym typeface="Martel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90"/>
              <a:buNone/>
            </a:pPr>
            <a:r>
              <a:rPr lang="en" sz="3200">
                <a:latin typeface="Martel Sans"/>
                <a:ea typeface="Martel Sans"/>
                <a:cs typeface="Martel Sans"/>
                <a:sym typeface="Martel Sans"/>
              </a:rPr>
              <a:t>Serving Neighbors (through us)</a:t>
            </a:r>
            <a:endParaRPr sz="3200">
              <a:latin typeface="Martel Sans"/>
              <a:ea typeface="Martel Sans"/>
              <a:cs typeface="Martel Sans"/>
              <a:sym typeface="Marte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type="title"/>
          </p:nvPr>
        </p:nvSpPr>
        <p:spPr>
          <a:xfrm>
            <a:off x="490250" y="1595400"/>
            <a:ext cx="7929900" cy="25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rPr lang="en" sz="4200">
                <a:latin typeface="Martel Sans"/>
                <a:ea typeface="Martel Sans"/>
                <a:cs typeface="Martel Sans"/>
                <a:sym typeface="Martel Sans"/>
              </a:rPr>
              <a:t>“Building relationships in Christ </a:t>
            </a:r>
            <a:br>
              <a:rPr lang="en" sz="4200">
                <a:latin typeface="Martel Sans"/>
                <a:ea typeface="Martel Sans"/>
                <a:cs typeface="Martel Sans"/>
                <a:sym typeface="Martel Sans"/>
              </a:rPr>
            </a:br>
            <a:r>
              <a:rPr lang="en" sz="4200">
                <a:latin typeface="Martel Sans"/>
                <a:ea typeface="Martel Sans"/>
                <a:cs typeface="Martel Sans"/>
                <a:sym typeface="Martel Sans"/>
              </a:rPr>
              <a:t>to develop and strengthen faithful followers for life.”</a:t>
            </a:r>
            <a:endParaRPr sz="4200">
              <a:latin typeface="Martel Sans"/>
              <a:ea typeface="Martel Sans"/>
              <a:cs typeface="Martel Sans"/>
              <a:sym typeface="Martel Sans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598200" y="948900"/>
            <a:ext cx="794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BFCF6E"/>
                </a:solidFill>
                <a:latin typeface="Tinos"/>
                <a:ea typeface="Tinos"/>
                <a:cs typeface="Tinos"/>
                <a:sym typeface="Tinos"/>
              </a:rPr>
              <a:t>YOUTH MINISTRY MISSION</a:t>
            </a:r>
            <a:endParaRPr b="1" i="0" sz="3000" u="none" cap="none" strike="noStrike">
              <a:solidFill>
                <a:srgbClr val="BFCF6E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type="title"/>
          </p:nvPr>
        </p:nvSpPr>
        <p:spPr>
          <a:xfrm>
            <a:off x="490250" y="526350"/>
            <a:ext cx="805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500">
                <a:solidFill>
                  <a:srgbClr val="BFCF6E"/>
                </a:solidFill>
              </a:rPr>
              <a:t>What is the purpose </a:t>
            </a:r>
            <a:br>
              <a:rPr lang="en" sz="5500">
                <a:solidFill>
                  <a:srgbClr val="BFCF6E"/>
                </a:solidFill>
              </a:rPr>
            </a:br>
            <a:r>
              <a:rPr lang="en" sz="5500">
                <a:solidFill>
                  <a:srgbClr val="BFCF6E"/>
                </a:solidFill>
              </a:rPr>
              <a:t>of Confirmation?</a:t>
            </a:r>
            <a:endParaRPr sz="5500">
              <a:solidFill>
                <a:srgbClr val="BFCF6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PURPOSE AND GOALS OF CONFIRMATION</a:t>
            </a:r>
            <a:endParaRPr/>
          </a:p>
        </p:txBody>
      </p:sp>
      <p:sp>
        <p:nvSpPr>
          <p:cNvPr id="98" name="Google Shape;98;p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>
                <a:solidFill>
                  <a:srgbClr val="BFCF6E"/>
                </a:solidFill>
              </a:rPr>
              <a:t>Confirmation is when a Christian is instructed on their baptismal faith and publicly confirms this faith as their own.</a:t>
            </a:r>
            <a:endParaRPr sz="3200">
              <a:solidFill>
                <a:srgbClr val="BFCF6E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br>
              <a:rPr b="1" lang="en" sz="3200"/>
            </a:br>
            <a:r>
              <a:rPr b="1" lang="en" sz="3200"/>
              <a:t>Goal #1: </a:t>
            </a:r>
            <a:r>
              <a:rPr lang="en" sz="3200"/>
              <a:t>Make Confirmation more self-directed for personal accountability.</a:t>
            </a:r>
            <a:endParaRPr sz="3200"/>
          </a:p>
        </p:txBody>
      </p:sp>
      <p:cxnSp>
        <p:nvCxnSpPr>
          <p:cNvPr id="99" name="Google Shape;99;p7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7"/>
          <p:cNvSpPr/>
          <p:nvPr/>
        </p:nvSpPr>
        <p:spPr>
          <a:xfrm>
            <a:off x="340825" y="3292150"/>
            <a:ext cx="8590500" cy="127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340825" y="3292150"/>
            <a:ext cx="8590500" cy="127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PURPOSE AND GOALS OF CONFIRMATION</a:t>
            </a:r>
            <a:endParaRPr/>
          </a:p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>
                <a:solidFill>
                  <a:srgbClr val="BFCF6E"/>
                </a:solidFill>
              </a:rPr>
              <a:t>Confirmation is a community event in which young Christians become active members of the congregation.</a:t>
            </a:r>
            <a:endParaRPr sz="3200">
              <a:solidFill>
                <a:srgbClr val="BFCF6E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br>
              <a:rPr b="1" lang="en" sz="3200"/>
            </a:br>
            <a:r>
              <a:rPr b="1" lang="en" sz="3200"/>
              <a:t>Goal #2: </a:t>
            </a:r>
            <a:r>
              <a:rPr lang="en" sz="3200"/>
              <a:t>Involve more adults in the process, especially the students’ parents.</a:t>
            </a:r>
            <a:endParaRPr sz="3200"/>
          </a:p>
        </p:txBody>
      </p:sp>
      <p:cxnSp>
        <p:nvCxnSpPr>
          <p:cNvPr id="108" name="Google Shape;108;p8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/>
          <p:nvPr/>
        </p:nvSpPr>
        <p:spPr>
          <a:xfrm>
            <a:off x="340825" y="3292150"/>
            <a:ext cx="8590500" cy="127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38100">
            <a:solidFill>
              <a:srgbClr val="BFCF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/>
              <a:t>PURPOSE AND GOALS OF CONFIRMATION</a:t>
            </a:r>
            <a:endParaRPr/>
          </a:p>
        </p:txBody>
      </p:sp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200">
                <a:solidFill>
                  <a:srgbClr val="BFCF6E"/>
                </a:solidFill>
              </a:rPr>
              <a:t>Confirmation is a priority for students and their families, but modern schedules make it difficult for them to prioritize.</a:t>
            </a:r>
            <a:endParaRPr sz="3200">
              <a:solidFill>
                <a:srgbClr val="BFCF6E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br>
              <a:rPr b="1" lang="en" sz="3200"/>
            </a:br>
            <a:r>
              <a:rPr b="1" lang="en" sz="3200"/>
              <a:t>Goal #3: </a:t>
            </a:r>
            <a:r>
              <a:rPr lang="en" sz="3200"/>
              <a:t>Provide flexibility without </a:t>
            </a:r>
            <a:br>
              <a:rPr lang="en" sz="3200"/>
            </a:br>
            <a:r>
              <a:rPr lang="en" sz="3200"/>
              <a:t>watering down the curriculum.</a:t>
            </a:r>
            <a:endParaRPr sz="3200"/>
          </a:p>
        </p:txBody>
      </p:sp>
      <p:cxnSp>
        <p:nvCxnSpPr>
          <p:cNvPr id="116" name="Google Shape;116;p9"/>
          <p:cNvCxnSpPr/>
          <p:nvPr/>
        </p:nvCxnSpPr>
        <p:spPr>
          <a:xfrm>
            <a:off x="492563" y="1260284"/>
            <a:ext cx="6006600" cy="0"/>
          </a:xfrm>
          <a:prstGeom prst="straightConnector1">
            <a:avLst/>
          </a:prstGeom>
          <a:noFill/>
          <a:ln cap="flat" cmpd="sng" w="38100">
            <a:solidFill>
              <a:srgbClr val="004A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