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 id="287"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07B94-745E-713B-F1E1-BE7E2C864F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ECDF67-D68F-A59B-4C6A-6406FDFA05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58DF07-F916-C2A4-B8D5-E688309EC8E3}"/>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4D16FAAC-D9C9-8275-B117-C38244E904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2DC6D-EDDB-3436-918E-F00E75AEA399}"/>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281046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853C6-2F8B-303F-B655-BE1FFB0EDB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1568A4-C93E-1B18-A518-C30CFEA16F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BEA235-D801-639B-BBF7-2E99302900B4}"/>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517DF2DA-E292-7811-9679-B01BC136E9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4356FA-502E-51D4-59EB-4344074AA63D}"/>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2628739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62AF21-41C7-E815-8705-36BA8E1475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BB4978-5060-F901-9BCD-2C117619BD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AEFB85-09F3-CCE7-A0A0-81AA2ADFB767}"/>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33F4F94D-0128-3E12-3602-8B10FA104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E145BB-E2E8-C893-1FFE-C09EF69B433A}"/>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4268903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46693-436D-9F99-E696-565A2A2EC2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652C72-0D68-855F-CBE3-07CCB26C6F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2DD5D-5B97-3424-9FCA-296112C38DBC}"/>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3E45D906-3A5F-B383-0F50-A9AB949ECF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241704-8D47-51FA-AD76-7FF1697DDAAE}"/>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4199122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1478-3A8B-A833-23E6-91950B0804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801CDD-124C-D5A7-5534-51C8A29950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C3D45C-4C75-9AC0-F70C-77DB589CA5BB}"/>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DFDA2590-50C4-00F4-77FC-CFA88F6712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F3BD58-C848-3E4F-39F5-C3833E8CD330}"/>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2819051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F23B1-2193-1FE8-13D4-3402229AB6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1D0547-3319-E873-9432-346609153A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8E58E8-6DF1-16EB-926A-DC3351AB47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EB40D4-EAF8-E5D9-5A28-CBDBD68F482F}"/>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6" name="Footer Placeholder 5">
            <a:extLst>
              <a:ext uri="{FF2B5EF4-FFF2-40B4-BE49-F238E27FC236}">
                <a16:creationId xmlns:a16="http://schemas.microsoft.com/office/drawing/2014/main" id="{AFE46E4F-F992-0A22-1590-EA9CF5D9D8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ACE42A-F9BD-944C-6261-5691675A5392}"/>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3523176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07B22-695B-E997-0CFA-DB6BC44F86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7F96A3-91E1-5330-0B6E-00163D955B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6E3C4-EA2B-1A32-08FB-902BF99ADB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A8C1DE-77F9-0880-814B-1AB9E7B83E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2185B7-F3AA-FC50-711B-DB0D67E9FD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BB249C-9575-BDF3-3E9E-0D33A233EFDE}"/>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8" name="Footer Placeholder 7">
            <a:extLst>
              <a:ext uri="{FF2B5EF4-FFF2-40B4-BE49-F238E27FC236}">
                <a16:creationId xmlns:a16="http://schemas.microsoft.com/office/drawing/2014/main" id="{B0C8707F-6B7E-D6A5-402B-19EF711DD7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E2C82D-9813-A8CF-7F45-DA1392F8B342}"/>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51189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D16CC-AA80-13A1-3425-3AFA1DB9F8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1CA6A0-574F-8740-D4E9-262DC46B60B6}"/>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4" name="Footer Placeholder 3">
            <a:extLst>
              <a:ext uri="{FF2B5EF4-FFF2-40B4-BE49-F238E27FC236}">
                <a16:creationId xmlns:a16="http://schemas.microsoft.com/office/drawing/2014/main" id="{F67C6C06-C09F-8E78-FDF4-053AF53670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914230-3B68-E6CD-CD1F-644C49BF8793}"/>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215838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363A44-CF69-696D-1987-EDE937CE8F7A}"/>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3" name="Footer Placeholder 2">
            <a:extLst>
              <a:ext uri="{FF2B5EF4-FFF2-40B4-BE49-F238E27FC236}">
                <a16:creationId xmlns:a16="http://schemas.microsoft.com/office/drawing/2014/main" id="{AE4A9B65-AF52-66BB-369F-1A62A85CD5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86218A-2CC4-5DC5-A444-8B35679C02DD}"/>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627936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54C4E-44C1-9CA4-10A9-FD8C6D73DA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362537-8079-7973-F537-287338D8CE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FEBEB3-7B7C-3CFC-612E-4122F4717E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7EDBCA-573A-A86B-74AB-A20932C06D93}"/>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6" name="Footer Placeholder 5">
            <a:extLst>
              <a:ext uri="{FF2B5EF4-FFF2-40B4-BE49-F238E27FC236}">
                <a16:creationId xmlns:a16="http://schemas.microsoft.com/office/drawing/2014/main" id="{C0467A2B-06B5-CBF1-CBF0-991CD2331A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16E727-253E-BD56-36B1-9CC191A81597}"/>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1238721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3C61A-45B1-CA81-5DE3-69BD415A2A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D5F699-5B32-3330-01D1-CCC70709AB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64CB79-485E-2CCA-8893-DD06F69807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8FB266-0502-62FD-C895-FEC93B3C4A87}"/>
              </a:ext>
            </a:extLst>
          </p:cNvPr>
          <p:cNvSpPr>
            <a:spLocks noGrp="1"/>
          </p:cNvSpPr>
          <p:nvPr>
            <p:ph type="dt" sz="half" idx="10"/>
          </p:nvPr>
        </p:nvSpPr>
        <p:spPr/>
        <p:txBody>
          <a:bodyPr/>
          <a:lstStyle/>
          <a:p>
            <a:fld id="{A6BDEC09-89D5-4C4F-A732-38E4AFE77435}" type="datetimeFigureOut">
              <a:rPr lang="en-US" smtClean="0"/>
              <a:t>12/10/2024</a:t>
            </a:fld>
            <a:endParaRPr lang="en-US"/>
          </a:p>
        </p:txBody>
      </p:sp>
      <p:sp>
        <p:nvSpPr>
          <p:cNvPr id="6" name="Footer Placeholder 5">
            <a:extLst>
              <a:ext uri="{FF2B5EF4-FFF2-40B4-BE49-F238E27FC236}">
                <a16:creationId xmlns:a16="http://schemas.microsoft.com/office/drawing/2014/main" id="{54B153C1-F447-C27F-6623-ABF2039729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5877EE-5B34-FBF0-2AAB-225CFBEB137E}"/>
              </a:ext>
            </a:extLst>
          </p:cNvPr>
          <p:cNvSpPr>
            <a:spLocks noGrp="1"/>
          </p:cNvSpPr>
          <p:nvPr>
            <p:ph type="sldNum" sz="quarter" idx="12"/>
          </p:nvPr>
        </p:nvSpPr>
        <p:spPr/>
        <p:txBody>
          <a:bodyPr/>
          <a:lstStyle/>
          <a:p>
            <a:fld id="{1D00B454-3C14-4DCD-8B60-1A77AD6DB376}" type="slidenum">
              <a:rPr lang="en-US" smtClean="0"/>
              <a:t>‹#›</a:t>
            </a:fld>
            <a:endParaRPr lang="en-US"/>
          </a:p>
        </p:txBody>
      </p:sp>
    </p:spTree>
    <p:extLst>
      <p:ext uri="{BB962C8B-B14F-4D97-AF65-F5344CB8AC3E}">
        <p14:creationId xmlns:p14="http://schemas.microsoft.com/office/powerpoint/2010/main" val="4162014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3525E2-8E54-48A3-2339-72E5DFF8D1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80EA33-097E-75A9-BBAC-3C3E86F15E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3652E1-85A3-7FC9-0755-DF4BEB1F49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BDEC09-89D5-4C4F-A732-38E4AFE77435}" type="datetimeFigureOut">
              <a:rPr lang="en-US" smtClean="0"/>
              <a:t>12/10/2024</a:t>
            </a:fld>
            <a:endParaRPr lang="en-US"/>
          </a:p>
        </p:txBody>
      </p:sp>
      <p:sp>
        <p:nvSpPr>
          <p:cNvPr id="5" name="Footer Placeholder 4">
            <a:extLst>
              <a:ext uri="{FF2B5EF4-FFF2-40B4-BE49-F238E27FC236}">
                <a16:creationId xmlns:a16="http://schemas.microsoft.com/office/drawing/2014/main" id="{2E616EE4-4AFE-8D22-66EA-CE6714AC5E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4EEE95B-8F98-E4E0-9A7D-667EA5F841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00B454-3C14-4DCD-8B60-1A77AD6DB376}" type="slidenum">
              <a:rPr lang="en-US" smtClean="0"/>
              <a:t>‹#›</a:t>
            </a:fld>
            <a:endParaRPr lang="en-US"/>
          </a:p>
        </p:txBody>
      </p:sp>
    </p:spTree>
    <p:extLst>
      <p:ext uri="{BB962C8B-B14F-4D97-AF65-F5344CB8AC3E}">
        <p14:creationId xmlns:p14="http://schemas.microsoft.com/office/powerpoint/2010/main" val="515375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5EC01-424B-CE5F-18E8-388135FCE093}"/>
              </a:ext>
            </a:extLst>
          </p:cNvPr>
          <p:cNvSpPr>
            <a:spLocks noGrp="1"/>
          </p:cNvSpPr>
          <p:nvPr>
            <p:ph type="ctrTitle"/>
          </p:nvPr>
        </p:nvSpPr>
        <p:spPr/>
        <p:txBody>
          <a:bodyPr/>
          <a:lstStyle/>
          <a:p>
            <a:r>
              <a:rPr lang="en-US" dirty="0"/>
              <a:t>Guilt and Repentance</a:t>
            </a:r>
          </a:p>
        </p:txBody>
      </p:sp>
      <p:sp>
        <p:nvSpPr>
          <p:cNvPr id="3" name="Subtitle 2">
            <a:extLst>
              <a:ext uri="{FF2B5EF4-FFF2-40B4-BE49-F238E27FC236}">
                <a16:creationId xmlns:a16="http://schemas.microsoft.com/office/drawing/2014/main" id="{26AE924E-0239-DB0D-DB75-012038F84330}"/>
              </a:ext>
            </a:extLst>
          </p:cNvPr>
          <p:cNvSpPr>
            <a:spLocks noGrp="1"/>
          </p:cNvSpPr>
          <p:nvPr>
            <p:ph type="subTitle" idx="1"/>
          </p:nvPr>
        </p:nvSpPr>
        <p:spPr/>
        <p:txBody>
          <a:bodyPr/>
          <a:lstStyle/>
          <a:p>
            <a:r>
              <a:rPr lang="en-US" dirty="0"/>
              <a:t>December 4, 2024</a:t>
            </a:r>
          </a:p>
        </p:txBody>
      </p:sp>
    </p:spTree>
    <p:extLst>
      <p:ext uri="{BB962C8B-B14F-4D97-AF65-F5344CB8AC3E}">
        <p14:creationId xmlns:p14="http://schemas.microsoft.com/office/powerpoint/2010/main" val="2761488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6DF97D29-D5FF-503E-8A6F-8DA5C93A8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73C7D-DDA8-2BEF-5182-68BE14C3344F}"/>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Definition of 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71C89DFF-5467-B146-4FA3-C500A8FC78A5}"/>
              </a:ext>
            </a:extLst>
          </p:cNvPr>
          <p:cNvSpPr txBox="1"/>
          <p:nvPr/>
        </p:nvSpPr>
        <p:spPr>
          <a:xfrm>
            <a:off x="420914" y="1721814"/>
            <a:ext cx="11350171"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A change of attitude and action from sin toward obedience to God.</a:t>
            </a:r>
            <a:r>
              <a:rPr lang="en-US" sz="2800" kern="0" dirty="0">
                <a:effectLst/>
                <a:ea typeface="Aptos" panose="020B0004020202020204" pitchFamily="34" charset="0"/>
              </a:rPr>
              <a:t> </a:t>
            </a:r>
            <a:r>
              <a:rPr lang="en-US" sz="2800" dirty="0">
                <a:effectLst/>
                <a:ea typeface="Aptos" panose="020B0004020202020204" pitchFamily="34" charset="0"/>
              </a:rPr>
              <a:t>The Greek word for “repentance” derives from a verb meaning “to radically </a:t>
            </a:r>
            <a:r>
              <a:rPr lang="en-US" sz="2800" b="1" u="sng" dirty="0">
                <a:effectLst/>
                <a:ea typeface="Aptos" panose="020B0004020202020204" pitchFamily="34" charset="0"/>
              </a:rPr>
              <a:t>change</a:t>
            </a:r>
            <a:r>
              <a:rPr lang="en-US" sz="2800" dirty="0">
                <a:effectLst/>
                <a:ea typeface="Aptos" panose="020B0004020202020204" pitchFamily="34" charset="0"/>
              </a:rPr>
              <a:t> one’s thinking.” “Repentance” refers to an event in which an individual attains a divinely provided new understanding of their behavior and feels compelled to change that behavior and begin a new relationship with God (Heb 6:1; Acts 20:21).</a:t>
            </a:r>
            <a:endParaRPr lang="en-US" sz="3600" kern="100" dirty="0">
              <a:effectLst/>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4016514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D09E7367-C950-7DE3-A40E-287D6D117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ED5F25-CA6C-402E-97B5-8CE3657A96EE}"/>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Biblical Confession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738EF229-0259-4C76-057E-B8C7A4DBD206}"/>
              </a:ext>
            </a:extLst>
          </p:cNvPr>
          <p:cNvSpPr txBox="1"/>
          <p:nvPr/>
        </p:nvSpPr>
        <p:spPr>
          <a:xfrm>
            <a:off x="486229" y="1320598"/>
            <a:ext cx="11350171" cy="455451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Biblically confessing sins emphasizes the importance of </a:t>
            </a:r>
            <a:r>
              <a:rPr lang="en-US" sz="2800" b="1" u="sng" dirty="0">
                <a:effectLst/>
                <a:ea typeface="Aptos" panose="020B0004020202020204" pitchFamily="34" charset="0"/>
              </a:rPr>
              <a:t>acknowledging</a:t>
            </a:r>
            <a:r>
              <a:rPr lang="en-US" sz="2800" dirty="0">
                <a:effectLst/>
                <a:ea typeface="Aptos" panose="020B0004020202020204" pitchFamily="34" charset="0"/>
              </a:rPr>
              <a:t> one's transgressions and seeking forgiveness (1 John 1:9). </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The process of confession should involve identifying one's offenses, as an important step (Prov 28:13). Confession should be made to all who have been affected by the sin. </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Forgiveness is the remedy for personal sins (Matt 18:21–22). </a:t>
            </a:r>
          </a:p>
        </p:txBody>
      </p:sp>
    </p:spTree>
    <p:extLst>
      <p:ext uri="{BB962C8B-B14F-4D97-AF65-F5344CB8AC3E}">
        <p14:creationId xmlns:p14="http://schemas.microsoft.com/office/powerpoint/2010/main" val="1677538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CA67C25F-16C5-A8B7-8203-2D2F57693A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7839B-BD01-7433-5B61-C39ABBDE78ED}"/>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Biblical Confession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E36909DC-0D7F-F947-2F9C-8E4BA3287B90}"/>
              </a:ext>
            </a:extLst>
          </p:cNvPr>
          <p:cNvSpPr txBox="1"/>
          <p:nvPr/>
        </p:nvSpPr>
        <p:spPr>
          <a:xfrm>
            <a:off x="626188" y="1927087"/>
            <a:ext cx="11350171" cy="2615524"/>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For believers, this forgiveness </a:t>
            </a:r>
            <a:r>
              <a:rPr lang="en-US" sz="2800" b="1" u="sng" dirty="0">
                <a:effectLst/>
                <a:ea typeface="Aptos" panose="020B0004020202020204" pitchFamily="34" charset="0"/>
              </a:rPr>
              <a:t>restores</a:t>
            </a:r>
            <a:r>
              <a:rPr lang="en-US" sz="2800" dirty="0">
                <a:effectLst/>
                <a:ea typeface="Aptos" panose="020B0004020202020204" pitchFamily="34" charset="0"/>
              </a:rPr>
              <a:t> fellowship within the family of God (Matt 5:23–24).</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It's important to note the emphasis is on confession as a means of addressing personal sins, rather than inherited or imputed sin. </a:t>
            </a:r>
          </a:p>
        </p:txBody>
      </p:sp>
    </p:spTree>
    <p:extLst>
      <p:ext uri="{BB962C8B-B14F-4D97-AF65-F5344CB8AC3E}">
        <p14:creationId xmlns:p14="http://schemas.microsoft.com/office/powerpoint/2010/main" val="149809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7F0F01C2-09D3-87F1-CBD7-8C63CC15D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C9854-BD0A-4131-424A-1A1F8F0B992D}"/>
              </a:ext>
            </a:extLst>
          </p:cNvPr>
          <p:cNvSpPr>
            <a:spLocks noGrp="1"/>
          </p:cNvSpPr>
          <p:nvPr>
            <p:ph type="ctrTitle"/>
          </p:nvPr>
        </p:nvSpPr>
        <p:spPr>
          <a:xfrm>
            <a:off x="830424" y="233265"/>
            <a:ext cx="10187969" cy="914399"/>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Peacemaking Principles</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962652FA-9319-E542-7742-6545AFAA1CB4}"/>
              </a:ext>
            </a:extLst>
          </p:cNvPr>
          <p:cNvSpPr txBox="1"/>
          <p:nvPr/>
        </p:nvSpPr>
        <p:spPr>
          <a:xfrm>
            <a:off x="700833" y="933060"/>
            <a:ext cx="11350171" cy="5838330"/>
          </a:xfrm>
          <a:prstGeom prst="rect">
            <a:avLst/>
          </a:prstGeom>
          <a:noFill/>
        </p:spPr>
        <p:txBody>
          <a:bodyPr wrap="square" rtlCol="0">
            <a:spAutoFit/>
          </a:bodyPr>
          <a:lstStyle/>
          <a:p>
            <a:pPr marR="0" lvl="0" rtl="0">
              <a:lnSpc>
                <a:spcPct val="150000"/>
              </a:lnSpc>
            </a:pPr>
            <a:r>
              <a:rPr lang="en-US" sz="2800" dirty="0">
                <a:effectLst/>
                <a:ea typeface="Aptos" panose="020B0004020202020204" pitchFamily="34" charset="0"/>
              </a:rPr>
              <a:t>The Seven A’s of confession (Matt 7:3-5; 1 John 1:8-9; Proverbs 28:13). </a:t>
            </a:r>
          </a:p>
          <a:p>
            <a:pPr marR="0" lvl="0" rtl="0">
              <a:lnSpc>
                <a:spcPct val="150000"/>
              </a:lnSpc>
            </a:pPr>
            <a:r>
              <a:rPr lang="en-US" sz="2800" dirty="0">
                <a:effectLst/>
                <a:ea typeface="Aptos" panose="020B0004020202020204" pitchFamily="34" charset="0"/>
              </a:rPr>
              <a:t>1.	</a:t>
            </a:r>
            <a:r>
              <a:rPr lang="en-US" sz="3200" b="1" dirty="0">
                <a:effectLst/>
                <a:ea typeface="Aptos" panose="020B0004020202020204" pitchFamily="34" charset="0"/>
              </a:rPr>
              <a:t>A</a:t>
            </a:r>
            <a:r>
              <a:rPr lang="en-US" sz="2800" dirty="0">
                <a:effectLst/>
                <a:ea typeface="Aptos" panose="020B0004020202020204" pitchFamily="34" charset="0"/>
              </a:rPr>
              <a:t>ddress everyone involved</a:t>
            </a:r>
          </a:p>
          <a:p>
            <a:pPr marR="0" lvl="0" rtl="0">
              <a:lnSpc>
                <a:spcPct val="150000"/>
              </a:lnSpc>
            </a:pPr>
            <a:r>
              <a:rPr lang="en-US" sz="2800" dirty="0">
                <a:effectLst/>
                <a:ea typeface="Aptos" panose="020B0004020202020204" pitchFamily="34" charset="0"/>
              </a:rPr>
              <a:t>2.	</a:t>
            </a:r>
            <a:r>
              <a:rPr lang="en-US" sz="3200" b="1" dirty="0"/>
              <a:t>A</a:t>
            </a:r>
            <a:r>
              <a:rPr lang="en-US" sz="2800" dirty="0">
                <a:effectLst/>
                <a:ea typeface="Aptos" panose="020B0004020202020204" pitchFamily="34" charset="0"/>
              </a:rPr>
              <a:t>void </a:t>
            </a:r>
            <a:r>
              <a:rPr lang="en-US" sz="2800" i="1" dirty="0">
                <a:effectLst/>
                <a:ea typeface="Aptos" panose="020B0004020202020204" pitchFamily="34" charset="0"/>
              </a:rPr>
              <a:t>if, but</a:t>
            </a:r>
            <a:r>
              <a:rPr lang="en-US" sz="2800" dirty="0">
                <a:effectLst/>
                <a:ea typeface="Aptos" panose="020B0004020202020204" pitchFamily="34" charset="0"/>
              </a:rPr>
              <a:t>, and </a:t>
            </a:r>
            <a:r>
              <a:rPr lang="en-US" sz="2800" i="1" dirty="0">
                <a:effectLst/>
                <a:ea typeface="Aptos" panose="020B0004020202020204" pitchFamily="34" charset="0"/>
              </a:rPr>
              <a:t>maybe</a:t>
            </a:r>
          </a:p>
          <a:p>
            <a:pPr marR="0" lvl="0" rtl="0">
              <a:lnSpc>
                <a:spcPct val="150000"/>
              </a:lnSpc>
            </a:pPr>
            <a:r>
              <a:rPr lang="en-US" sz="2800" dirty="0">
                <a:effectLst/>
                <a:ea typeface="Aptos" panose="020B0004020202020204" pitchFamily="34" charset="0"/>
              </a:rPr>
              <a:t>3.	</a:t>
            </a:r>
            <a:r>
              <a:rPr lang="en-US" sz="3200" b="1" dirty="0"/>
              <a:t>A</a:t>
            </a:r>
            <a:r>
              <a:rPr lang="en-US" sz="2800" dirty="0">
                <a:effectLst/>
                <a:ea typeface="Aptos" panose="020B0004020202020204" pitchFamily="34" charset="0"/>
              </a:rPr>
              <a:t>dmit specifically</a:t>
            </a:r>
          </a:p>
          <a:p>
            <a:pPr marR="0" lvl="0" rtl="0">
              <a:lnSpc>
                <a:spcPct val="150000"/>
              </a:lnSpc>
            </a:pPr>
            <a:r>
              <a:rPr lang="en-US" sz="2800" dirty="0">
                <a:effectLst/>
                <a:ea typeface="Aptos" panose="020B0004020202020204" pitchFamily="34" charset="0"/>
              </a:rPr>
              <a:t>4.	</a:t>
            </a:r>
            <a:r>
              <a:rPr lang="en-US" sz="3200" b="1" dirty="0"/>
              <a:t>A</a:t>
            </a:r>
            <a:r>
              <a:rPr lang="en-US" sz="2800" dirty="0">
                <a:effectLst/>
                <a:ea typeface="Aptos" panose="020B0004020202020204" pitchFamily="34" charset="0"/>
              </a:rPr>
              <a:t>cknowledge the hurt</a:t>
            </a:r>
          </a:p>
          <a:p>
            <a:pPr marR="0" lvl="0" rtl="0">
              <a:lnSpc>
                <a:spcPct val="150000"/>
              </a:lnSpc>
            </a:pPr>
            <a:r>
              <a:rPr lang="en-US" sz="2800" dirty="0">
                <a:effectLst/>
                <a:ea typeface="Aptos" panose="020B0004020202020204" pitchFamily="34" charset="0"/>
              </a:rPr>
              <a:t>5.	</a:t>
            </a:r>
            <a:r>
              <a:rPr lang="en-US" sz="3200" b="1" dirty="0"/>
              <a:t>A</a:t>
            </a:r>
            <a:r>
              <a:rPr lang="en-US" sz="2800" dirty="0">
                <a:effectLst/>
                <a:ea typeface="Aptos" panose="020B0004020202020204" pitchFamily="34" charset="0"/>
              </a:rPr>
              <a:t>ccept the consequences</a:t>
            </a:r>
          </a:p>
          <a:p>
            <a:pPr marR="0" lvl="0" rtl="0">
              <a:lnSpc>
                <a:spcPct val="150000"/>
              </a:lnSpc>
            </a:pPr>
            <a:r>
              <a:rPr lang="en-US" sz="2800" dirty="0">
                <a:effectLst/>
                <a:ea typeface="Aptos" panose="020B0004020202020204" pitchFamily="34" charset="0"/>
              </a:rPr>
              <a:t>6.	</a:t>
            </a:r>
            <a:r>
              <a:rPr lang="en-US" sz="3200" b="1" dirty="0"/>
              <a:t>A</a:t>
            </a:r>
            <a:r>
              <a:rPr lang="en-US" sz="2800" dirty="0">
                <a:effectLst/>
                <a:ea typeface="Aptos" panose="020B0004020202020204" pitchFamily="34" charset="0"/>
              </a:rPr>
              <a:t>lter your behavior</a:t>
            </a:r>
          </a:p>
          <a:p>
            <a:pPr marR="0" lvl="0" rtl="0">
              <a:lnSpc>
                <a:spcPct val="150000"/>
              </a:lnSpc>
            </a:pPr>
            <a:r>
              <a:rPr lang="en-US" sz="2800" dirty="0">
                <a:effectLst/>
                <a:ea typeface="Aptos" panose="020B0004020202020204" pitchFamily="34" charset="0"/>
              </a:rPr>
              <a:t>7.	</a:t>
            </a:r>
            <a:r>
              <a:rPr lang="en-US" sz="3200" b="1" dirty="0"/>
              <a:t>A</a:t>
            </a:r>
            <a:r>
              <a:rPr lang="en-US" sz="2800" dirty="0">
                <a:effectLst/>
                <a:ea typeface="Aptos" panose="020B0004020202020204" pitchFamily="34" charset="0"/>
              </a:rPr>
              <a:t>sk for forgiveness</a:t>
            </a:r>
          </a:p>
        </p:txBody>
      </p:sp>
    </p:spTree>
    <p:extLst>
      <p:ext uri="{BB962C8B-B14F-4D97-AF65-F5344CB8AC3E}">
        <p14:creationId xmlns:p14="http://schemas.microsoft.com/office/powerpoint/2010/main" val="2503314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4F4E1FAA-2E4D-E5EF-3BDC-8FB574D4FF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3908F-2854-CEB2-B38D-CA358AEA8167}"/>
              </a:ext>
            </a:extLst>
          </p:cNvPr>
          <p:cNvSpPr>
            <a:spLocks noGrp="1"/>
          </p:cNvSpPr>
          <p:nvPr>
            <p:ph type="ctrTitle"/>
          </p:nvPr>
        </p:nvSpPr>
        <p:spPr>
          <a:xfrm>
            <a:off x="914400" y="274682"/>
            <a:ext cx="10187969" cy="1447131"/>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Personal Prayer and Confession of Sin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0BE88679-ED42-A862-2576-5321DB86BEF7}"/>
              </a:ext>
            </a:extLst>
          </p:cNvPr>
          <p:cNvSpPr txBox="1"/>
          <p:nvPr/>
        </p:nvSpPr>
        <p:spPr>
          <a:xfrm>
            <a:off x="420914" y="1721814"/>
            <a:ext cx="11350171"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Consider the acronym ACTS (Adoration, Confession, Thanksgiving, Supplication) or… </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CATS (Confession, Adoration, Thanksgiving, Supplication).</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Proverbs 28:13 — He who conceals his transgressions will not prosper, But he who confesses and forsakes them will find compassion. (biblical example = </a:t>
            </a:r>
            <a:r>
              <a:rPr lang="en-US" sz="2800" dirty="0" err="1">
                <a:effectLst/>
                <a:ea typeface="Aptos" panose="020B0004020202020204" pitchFamily="34" charset="0"/>
              </a:rPr>
              <a:t>Achan</a:t>
            </a:r>
            <a:r>
              <a:rPr lang="en-US" sz="2800" dirty="0">
                <a:effectLst/>
                <a:ea typeface="Aptos" panose="020B0004020202020204" pitchFamily="34" charset="0"/>
              </a:rPr>
              <a:t>).</a:t>
            </a:r>
          </a:p>
        </p:txBody>
      </p:sp>
    </p:spTree>
    <p:extLst>
      <p:ext uri="{BB962C8B-B14F-4D97-AF65-F5344CB8AC3E}">
        <p14:creationId xmlns:p14="http://schemas.microsoft.com/office/powerpoint/2010/main" val="453260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BFA8783-16FE-49F2-D882-2A3AD612FB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560AF-5DF8-2AD8-3DAB-87AACB2CCD07}"/>
              </a:ext>
            </a:extLst>
          </p:cNvPr>
          <p:cNvSpPr>
            <a:spLocks noGrp="1"/>
          </p:cNvSpPr>
          <p:nvPr>
            <p:ph type="ctrTitle"/>
          </p:nvPr>
        </p:nvSpPr>
        <p:spPr>
          <a:xfrm>
            <a:off x="345232" y="116061"/>
            <a:ext cx="10856685" cy="1111939"/>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Is Anyone Among You Sick (Weak)</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890C1E85-1F3C-EEB7-0F81-9105CAEC5B22}"/>
              </a:ext>
            </a:extLst>
          </p:cNvPr>
          <p:cNvSpPr txBox="1"/>
          <p:nvPr/>
        </p:nvSpPr>
        <p:spPr>
          <a:xfrm>
            <a:off x="420914" y="1721814"/>
            <a:ext cx="11350171" cy="3261855"/>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James 5:14–15 — Is anyone among you sick? Then he must call for the elders of the church and they are to pray over him, anointing him with oil in the name of the Lord; 15 and the prayer offered in faith will restore the one who is sick, and the Lord will raise him up, and if he has committed sins, they will be forgiven him.</a:t>
            </a:r>
          </a:p>
        </p:txBody>
      </p:sp>
    </p:spTree>
    <p:extLst>
      <p:ext uri="{BB962C8B-B14F-4D97-AF65-F5344CB8AC3E}">
        <p14:creationId xmlns:p14="http://schemas.microsoft.com/office/powerpoint/2010/main" val="2984933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B31E0FD1-58D9-91CD-E151-11F0CA43F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8F923D-5752-E5CB-8402-C4C88CFE3B31}"/>
              </a:ext>
            </a:extLst>
          </p:cNvPr>
          <p:cNvSpPr>
            <a:spLocks noGrp="1"/>
          </p:cNvSpPr>
          <p:nvPr>
            <p:ph type="ctrTitle"/>
          </p:nvPr>
        </p:nvSpPr>
        <p:spPr>
          <a:xfrm>
            <a:off x="411583" y="0"/>
            <a:ext cx="11224727" cy="1050718"/>
          </a:xfrm>
        </p:spPr>
        <p:txBody>
          <a:bodyPr>
            <a:normAutofit fontScale="90000"/>
          </a:bodyPr>
          <a:lstStyle/>
          <a:p>
            <a:r>
              <a:rPr lang="en-US" dirty="0">
                <a:latin typeface="+mn-lt"/>
                <a:ea typeface="Aptos" panose="020B0004020202020204" pitchFamily="34" charset="0"/>
                <a:cs typeface="Times New Roman" panose="02020603050405020304" pitchFamily="18" charset="0"/>
              </a:rPr>
              <a:t>T</a:t>
            </a:r>
            <a:r>
              <a:rPr lang="en-US" dirty="0">
                <a:effectLst/>
                <a:latin typeface="+mn-lt"/>
                <a:ea typeface="Aptos" panose="020B0004020202020204" pitchFamily="34" charset="0"/>
                <a:cs typeface="Times New Roman" panose="02020603050405020304" pitchFamily="18" charset="0"/>
              </a:rPr>
              <a:t>wo Response to Guilt – 2 Cor 7:8-11</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B2E3E45E-C3F7-7878-9DF4-FD477D926CBC}"/>
              </a:ext>
            </a:extLst>
          </p:cNvPr>
          <p:cNvSpPr txBox="1"/>
          <p:nvPr/>
        </p:nvSpPr>
        <p:spPr>
          <a:xfrm>
            <a:off x="411583" y="926846"/>
            <a:ext cx="11671560" cy="584717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b="1" dirty="0">
                <a:effectLst/>
                <a:ea typeface="Aptos" panose="020B0004020202020204" pitchFamily="34" charset="0"/>
              </a:rPr>
              <a:t>Repentance</a:t>
            </a:r>
            <a:r>
              <a:rPr lang="en-US" sz="2800" dirty="0">
                <a:effectLst/>
                <a:ea typeface="Aptos" panose="020B0004020202020204" pitchFamily="34" charset="0"/>
              </a:rPr>
              <a:t>—a grieving over sin that prompts a man to forsake the sin and live to please God. The Holy Spirit works through repentance to produce transformation and joy in the life of a believer.</a:t>
            </a:r>
          </a:p>
          <a:p>
            <a:pPr marL="342900" marR="0" lvl="0" indent="-342900" rtl="0">
              <a:lnSpc>
                <a:spcPct val="150000"/>
              </a:lnSpc>
              <a:buFont typeface="Symbol" panose="05050102010706020507" pitchFamily="18" charset="2"/>
              <a:buChar char=""/>
            </a:pPr>
            <a:r>
              <a:rPr lang="en-US" sz="2800" b="1" dirty="0">
                <a:effectLst/>
                <a:ea typeface="Aptos" panose="020B0004020202020204" pitchFamily="34" charset="0"/>
              </a:rPr>
              <a:t>Worldly sorrow</a:t>
            </a:r>
            <a:r>
              <a:rPr lang="en-US" sz="2800" dirty="0">
                <a:effectLst/>
                <a:ea typeface="Aptos" panose="020B0004020202020204" pitchFamily="34" charset="0"/>
              </a:rPr>
              <a:t>—Feelings that produce fear and shame because they are rooted in self-centered concern about the potential consequences of their sinful actions: loss of esteem from others, material consequences such as the loss of possessions, or fear for their physical well-being (revenge or legal action). Worldly sorrow leads to hardening of the heart and loss of the fear of God.</a:t>
            </a:r>
          </a:p>
        </p:txBody>
      </p:sp>
    </p:spTree>
    <p:extLst>
      <p:ext uri="{BB962C8B-B14F-4D97-AF65-F5344CB8AC3E}">
        <p14:creationId xmlns:p14="http://schemas.microsoft.com/office/powerpoint/2010/main" val="1293954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8C0370E-57B5-E525-827D-F4B685FDE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970B8-47F5-AC4B-1CBB-C06BCD20388F}"/>
              </a:ext>
            </a:extLst>
          </p:cNvPr>
          <p:cNvSpPr>
            <a:spLocks noGrp="1"/>
          </p:cNvSpPr>
          <p:nvPr>
            <p:ph type="ctrTitle"/>
          </p:nvPr>
        </p:nvSpPr>
        <p:spPr>
          <a:xfrm>
            <a:off x="411583" y="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T</a:t>
            </a:r>
            <a:r>
              <a:rPr lang="en-US" dirty="0">
                <a:effectLst/>
                <a:latin typeface="+mn-lt"/>
                <a:ea typeface="Aptos" panose="020B0004020202020204" pitchFamily="34" charset="0"/>
                <a:cs typeface="Times New Roman" panose="02020603050405020304" pitchFamily="18" charset="0"/>
              </a:rPr>
              <a:t>wo Response to Guilt</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5C403FC4-6A0F-C517-44F6-30BCF65191B0}"/>
              </a:ext>
            </a:extLst>
          </p:cNvPr>
          <p:cNvSpPr txBox="1"/>
          <p:nvPr/>
        </p:nvSpPr>
        <p:spPr>
          <a:xfrm>
            <a:off x="336938" y="1887899"/>
            <a:ext cx="11671560" cy="1969193"/>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Contrast the confrontation of Samuel to Saul (1 Sam 15:1–35) where regret or worldly sorrow is seen, WITH the confrontation of Nathan to David resulting in true repentance (2 Sam 12:1–14).</a:t>
            </a:r>
          </a:p>
        </p:txBody>
      </p:sp>
    </p:spTree>
    <p:extLst>
      <p:ext uri="{BB962C8B-B14F-4D97-AF65-F5344CB8AC3E}">
        <p14:creationId xmlns:p14="http://schemas.microsoft.com/office/powerpoint/2010/main" val="416167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16892AAF-711C-E558-5F05-ABB58EA949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3B75D-A662-8D44-E61C-F018EB4C5A9B}"/>
              </a:ext>
            </a:extLst>
          </p:cNvPr>
          <p:cNvSpPr>
            <a:spLocks noGrp="1"/>
          </p:cNvSpPr>
          <p:nvPr>
            <p:ph type="ctrTitle"/>
          </p:nvPr>
        </p:nvSpPr>
        <p:spPr>
          <a:xfrm>
            <a:off x="411583" y="139960"/>
            <a:ext cx="11224727" cy="1050718"/>
          </a:xfrm>
        </p:spPr>
        <p:txBody>
          <a:bodyPr>
            <a:normAutofit/>
          </a:bodyPr>
          <a:lstStyle/>
          <a:p>
            <a:r>
              <a:rPr lang="en-US" dirty="0">
                <a:effectLst/>
                <a:latin typeface="+mn-lt"/>
                <a:ea typeface="Aptos" panose="020B0004020202020204" pitchFamily="34" charset="0"/>
                <a:cs typeface="Times New Roman" panose="02020603050405020304" pitchFamily="18" charset="0"/>
              </a:rPr>
              <a:t>Repentance in the Bible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4FED9809-4808-6B4C-F226-9598EFEFD45E}"/>
              </a:ext>
            </a:extLst>
          </p:cNvPr>
          <p:cNvSpPr txBox="1"/>
          <p:nvPr/>
        </p:nvSpPr>
        <p:spPr>
          <a:xfrm>
            <a:off x="260220" y="1561329"/>
            <a:ext cx="11671560"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It is the first expression of our conversion (Mark 1:14–15).</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It is the expression of our persevering in the faith (1 John 3:8-9). </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Repentance is turning from sin to follow God (1 Thes 1:9).</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Repentance begins with a desire to turn away from sin and move toward obedience to God (Luke 15:11–32—The Prodigal Son), especially Luke 15:17 – “he came to his senses.”</a:t>
            </a:r>
          </a:p>
        </p:txBody>
      </p:sp>
    </p:spTree>
    <p:extLst>
      <p:ext uri="{BB962C8B-B14F-4D97-AF65-F5344CB8AC3E}">
        <p14:creationId xmlns:p14="http://schemas.microsoft.com/office/powerpoint/2010/main" val="3864572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8797F30F-0D81-AD06-059B-89287B623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CFE27-2103-706E-053A-222B775F049C}"/>
              </a:ext>
            </a:extLst>
          </p:cNvPr>
          <p:cNvSpPr>
            <a:spLocks noGrp="1"/>
          </p:cNvSpPr>
          <p:nvPr>
            <p:ph type="ctrTitle"/>
          </p:nvPr>
        </p:nvSpPr>
        <p:spPr>
          <a:xfrm>
            <a:off x="411583" y="139960"/>
            <a:ext cx="11224727" cy="1050718"/>
          </a:xfrm>
        </p:spPr>
        <p:txBody>
          <a:bodyPr>
            <a:normAutofit/>
          </a:bodyPr>
          <a:lstStyle/>
          <a:p>
            <a:r>
              <a:rPr lang="en-US" dirty="0">
                <a:effectLst/>
                <a:latin typeface="+mn-lt"/>
                <a:ea typeface="Aptos" panose="020B0004020202020204" pitchFamily="34" charset="0"/>
                <a:cs typeface="Times New Roman" panose="02020603050405020304" pitchFamily="18" charset="0"/>
              </a:rPr>
              <a:t>Repentance in the Bible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D4F5728A-6036-DA46-1E84-456D02EE376C}"/>
              </a:ext>
            </a:extLst>
          </p:cNvPr>
          <p:cNvSpPr txBox="1"/>
          <p:nvPr/>
        </p:nvSpPr>
        <p:spPr>
          <a:xfrm>
            <a:off x="260220" y="1496014"/>
            <a:ext cx="11671560" cy="455451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Repentance involves first of all, </a:t>
            </a:r>
          </a:p>
          <a:p>
            <a:pPr marL="800100" lvl="1" indent="-342900">
              <a:lnSpc>
                <a:spcPct val="150000"/>
              </a:lnSpc>
              <a:buFont typeface="Symbol" panose="05050102010706020507" pitchFamily="18" charset="2"/>
              <a:buChar char=""/>
            </a:pPr>
            <a:r>
              <a:rPr lang="en-US" sz="2800" dirty="0">
                <a:effectLst/>
                <a:ea typeface="Aptos" panose="020B0004020202020204" pitchFamily="34" charset="0"/>
              </a:rPr>
              <a:t>Insight in the mind, understanding, </a:t>
            </a:r>
          </a:p>
          <a:p>
            <a:pPr marL="800100" lvl="1" indent="-342900">
              <a:lnSpc>
                <a:spcPct val="150000"/>
              </a:lnSpc>
              <a:buFont typeface="Symbol" panose="05050102010706020507" pitchFamily="18" charset="2"/>
              <a:buChar char=""/>
            </a:pPr>
            <a:r>
              <a:rPr lang="en-US" sz="2800" dirty="0">
                <a:effectLst/>
                <a:ea typeface="Aptos" panose="020B0004020202020204" pitchFamily="34" charset="0"/>
              </a:rPr>
              <a:t>Secondly, despair in the emotions or the feelings and…</a:t>
            </a:r>
          </a:p>
          <a:p>
            <a:pPr marL="800100" lvl="1" indent="-342900">
              <a:lnSpc>
                <a:spcPct val="150000"/>
              </a:lnSpc>
              <a:buFont typeface="Symbol" panose="05050102010706020507" pitchFamily="18" charset="2"/>
              <a:buChar char=""/>
            </a:pPr>
            <a:r>
              <a:rPr lang="en-US" sz="2800" dirty="0">
                <a:effectLst/>
                <a:ea typeface="Aptos" panose="020B0004020202020204" pitchFamily="34" charset="0"/>
              </a:rPr>
              <a:t>Thirdly, a change of life, changing the pattern, turning around, coming to the place where you see the truth in your mind. </a:t>
            </a:r>
          </a:p>
          <a:p>
            <a:pPr marL="800100" lvl="1" indent="-342900">
              <a:lnSpc>
                <a:spcPct val="150000"/>
              </a:lnSpc>
              <a:buFont typeface="Symbol" panose="05050102010706020507" pitchFamily="18" charset="2"/>
              <a:buChar char=""/>
            </a:pPr>
            <a:r>
              <a:rPr lang="en-US" sz="2800" dirty="0">
                <a:effectLst/>
                <a:ea typeface="Aptos" panose="020B0004020202020204" pitchFamily="34" charset="0"/>
              </a:rPr>
              <a:t>And then you cry out with the apostle Paul, “O wretched man that I am …” and you have despair.</a:t>
            </a:r>
          </a:p>
        </p:txBody>
      </p:sp>
    </p:spTree>
    <p:extLst>
      <p:ext uri="{BB962C8B-B14F-4D97-AF65-F5344CB8AC3E}">
        <p14:creationId xmlns:p14="http://schemas.microsoft.com/office/powerpoint/2010/main" val="2460950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2B43DD1-6004-B49F-1CC4-4DD0B8A3C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83A53-9857-D1BD-F344-0D64BB5A7162}"/>
              </a:ext>
            </a:extLst>
          </p:cNvPr>
          <p:cNvSpPr>
            <a:spLocks noGrp="1"/>
          </p:cNvSpPr>
          <p:nvPr>
            <p:ph type="ctrTitle"/>
          </p:nvPr>
        </p:nvSpPr>
        <p:spPr>
          <a:xfrm>
            <a:off x="1650459" y="377319"/>
            <a:ext cx="9144000"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ACBC Objectives </a:t>
            </a:r>
            <a:endParaRPr lang="en-US" sz="23900" dirty="0">
              <a:latin typeface="+mn-lt"/>
              <a:cs typeface="Times New Roman" panose="02020603050405020304" pitchFamily="18" charset="0"/>
            </a:endParaRPr>
          </a:p>
        </p:txBody>
      </p:sp>
      <p:sp>
        <p:nvSpPr>
          <p:cNvPr id="4" name="TextBox 3">
            <a:extLst>
              <a:ext uri="{FF2B5EF4-FFF2-40B4-BE49-F238E27FC236}">
                <a16:creationId xmlns:a16="http://schemas.microsoft.com/office/drawing/2014/main" id="{86E3E17F-798B-78A3-1725-87A74D20B2C5}"/>
              </a:ext>
            </a:extLst>
          </p:cNvPr>
          <p:cNvSpPr txBox="1"/>
          <p:nvPr/>
        </p:nvSpPr>
        <p:spPr>
          <a:xfrm>
            <a:off x="1059543" y="1402368"/>
            <a:ext cx="10788073" cy="5078313"/>
          </a:xfrm>
          <a:prstGeom prst="rect">
            <a:avLst/>
          </a:prstGeom>
          <a:noFill/>
        </p:spPr>
        <p:txBody>
          <a:bodyPr wrap="square" rtlCol="0">
            <a:spAutoFit/>
          </a:bodyPr>
          <a:lstStyle/>
          <a:p>
            <a:pPr marL="742950" marR="0" indent="-742950">
              <a:buFont typeface="+mj-lt"/>
              <a:buAutoNum type="arabicPeriod"/>
            </a:pPr>
            <a:r>
              <a:rPr lang="en-US" sz="3600" kern="100" dirty="0">
                <a:effectLst/>
                <a:latin typeface="Times New Roman" panose="02020603050405020304" pitchFamily="18" charset="0"/>
                <a:ea typeface="Aptos" panose="020B0004020202020204" pitchFamily="34" charset="0"/>
                <a:cs typeface="Arial" panose="020B0604020202020204" pitchFamily="34" charset="0"/>
              </a:rPr>
              <a:t>Contrast true guilt (justification) from false guilt (feelings of guilt).</a:t>
            </a:r>
            <a:endParaRPr lang="en-US" sz="3600" kern="100" dirty="0">
              <a:latin typeface="Aptos" panose="020B0004020202020204" pitchFamily="34" charset="0"/>
              <a:ea typeface="Aptos" panose="020B0004020202020204" pitchFamily="34" charset="0"/>
              <a:cs typeface="Arial" panose="020B0604020202020204" pitchFamily="34" charset="0"/>
            </a:endParaRPr>
          </a:p>
          <a:p>
            <a:pPr marL="742950" marR="0" indent="-742950">
              <a:buFont typeface="+mj-lt"/>
              <a:buAutoNum type="arabicPeriod"/>
            </a:pPr>
            <a:r>
              <a:rPr lang="en-US" sz="3600" kern="100" dirty="0">
                <a:effectLst/>
                <a:latin typeface="Times New Roman" panose="02020603050405020304" pitchFamily="18" charset="0"/>
                <a:ea typeface="Aptos" panose="020B0004020202020204" pitchFamily="34" charset="0"/>
                <a:cs typeface="Arial" panose="020B0604020202020204" pitchFamily="34" charset="0"/>
              </a:rPr>
              <a:t>Provide instruction regarding biblical confession (see Prov 28:13 and James 5:14).</a:t>
            </a:r>
            <a:endParaRPr lang="en-US" sz="3600" kern="100" dirty="0">
              <a:latin typeface="Aptos" panose="020B0004020202020204" pitchFamily="34" charset="0"/>
              <a:ea typeface="Aptos" panose="020B0004020202020204" pitchFamily="34" charset="0"/>
              <a:cs typeface="Arial" panose="020B0604020202020204" pitchFamily="34" charset="0"/>
            </a:endParaRPr>
          </a:p>
          <a:p>
            <a:pPr marL="742950" marR="0" indent="-742950">
              <a:buFont typeface="+mj-lt"/>
              <a:buAutoNum type="arabicPeriod"/>
            </a:pPr>
            <a:r>
              <a:rPr lang="en-US" sz="3600" kern="100" dirty="0">
                <a:effectLst/>
                <a:latin typeface="Times New Roman" panose="02020603050405020304" pitchFamily="18" charset="0"/>
                <a:ea typeface="Aptos" panose="020B0004020202020204" pitchFamily="34" charset="0"/>
                <a:cs typeface="Arial" panose="020B0604020202020204" pitchFamily="34" charset="0"/>
              </a:rPr>
              <a:t>Articulate a biblical position regarding repentance in relation to sanctification.</a:t>
            </a:r>
            <a:endParaRPr lang="en-US" sz="3600" kern="100" dirty="0">
              <a:latin typeface="Aptos" panose="020B0004020202020204" pitchFamily="34" charset="0"/>
              <a:ea typeface="Aptos" panose="020B0004020202020204" pitchFamily="34" charset="0"/>
              <a:cs typeface="Arial" panose="020B0604020202020204" pitchFamily="34" charset="0"/>
            </a:endParaRPr>
          </a:p>
          <a:p>
            <a:pPr marL="742950" marR="0" indent="-742950">
              <a:buFont typeface="+mj-lt"/>
              <a:buAutoNum type="arabicPeriod"/>
            </a:pPr>
            <a:r>
              <a:rPr lang="en-US" sz="3600" kern="100" dirty="0">
                <a:effectLst/>
                <a:latin typeface="Times New Roman" panose="02020603050405020304" pitchFamily="18" charset="0"/>
                <a:ea typeface="Aptos" panose="020B0004020202020204" pitchFamily="34" charset="0"/>
                <a:cs typeface="Arial" panose="020B0604020202020204" pitchFamily="34" charset="0"/>
              </a:rPr>
              <a:t>Show how repentance is deeply trinitarian (e.g., roles of God the Father, Holy Spirit, and Jesus Christ).</a:t>
            </a:r>
            <a:endParaRPr lang="en-US" sz="3600" kern="100" dirty="0">
              <a:effectLst/>
              <a:latin typeface="Aptos" panose="020B0004020202020204" pitchFamily="34" charset="0"/>
              <a:ea typeface="Aptos" panose="020B0004020202020204" pitchFamily="34" charset="0"/>
              <a:cs typeface="Arial" panose="020B0604020202020204" pitchFamily="34" charset="0"/>
            </a:endParaRPr>
          </a:p>
          <a:p>
            <a:endParaRPr lang="en-US" sz="3600" dirty="0"/>
          </a:p>
        </p:txBody>
      </p:sp>
    </p:spTree>
    <p:extLst>
      <p:ext uri="{BB962C8B-B14F-4D97-AF65-F5344CB8AC3E}">
        <p14:creationId xmlns:p14="http://schemas.microsoft.com/office/powerpoint/2010/main" val="4085709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6AECA448-0B12-213C-6150-848F64F8A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5068F6-F291-CDC4-C6C2-F8C4A22142E4}"/>
              </a:ext>
            </a:extLst>
          </p:cNvPr>
          <p:cNvSpPr>
            <a:spLocks noGrp="1"/>
          </p:cNvSpPr>
          <p:nvPr>
            <p:ph type="ctrTitle"/>
          </p:nvPr>
        </p:nvSpPr>
        <p:spPr>
          <a:xfrm>
            <a:off x="411583" y="139960"/>
            <a:ext cx="11224727" cy="1050718"/>
          </a:xfrm>
        </p:spPr>
        <p:txBody>
          <a:bodyPr>
            <a:normAutofit/>
          </a:bodyPr>
          <a:lstStyle/>
          <a:p>
            <a:r>
              <a:rPr lang="en-US" dirty="0">
                <a:effectLst/>
                <a:latin typeface="+mn-lt"/>
                <a:ea typeface="Aptos" panose="020B0004020202020204" pitchFamily="34" charset="0"/>
                <a:cs typeface="Times New Roman" panose="02020603050405020304" pitchFamily="18" charset="0"/>
              </a:rPr>
              <a:t>Intellectual / Cognitive Part</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C60B06DF-3ACD-51D0-C0BC-A801EAD0694A}"/>
              </a:ext>
            </a:extLst>
          </p:cNvPr>
          <p:cNvSpPr txBox="1"/>
          <p:nvPr/>
        </p:nvSpPr>
        <p:spPr>
          <a:xfrm>
            <a:off x="260220" y="1100088"/>
            <a:ext cx="11671560" cy="5478423"/>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Repentance begins when there is a knowledge of sin, when there is a recognition of sin.</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Recognition of sin is the beginning, but it is not the end. It is just the beginning.</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But you can have a cognitive acknowledgement without repentance</a:t>
            </a:r>
          </a:p>
          <a:p>
            <a:pPr marL="1257300" lvl="2" indent="-342900">
              <a:buFont typeface="Symbol" panose="05050102010706020507" pitchFamily="18" charset="2"/>
              <a:buChar char=""/>
            </a:pPr>
            <a:r>
              <a:rPr lang="en-US" sz="2800" dirty="0">
                <a:effectLst/>
                <a:ea typeface="Aptos" panose="020B0004020202020204" pitchFamily="34" charset="0"/>
              </a:rPr>
              <a:t>Pharoah – Exodus 9:27</a:t>
            </a:r>
          </a:p>
          <a:p>
            <a:pPr marL="1257300" lvl="2" indent="-342900">
              <a:buFont typeface="Symbol" panose="05050102010706020507" pitchFamily="18" charset="2"/>
              <a:buChar char=""/>
            </a:pPr>
            <a:r>
              <a:rPr lang="en-US" sz="2800" dirty="0">
                <a:effectLst/>
                <a:ea typeface="Aptos" panose="020B0004020202020204" pitchFamily="34" charset="0"/>
              </a:rPr>
              <a:t>Balaam – Numbers 22:34</a:t>
            </a:r>
          </a:p>
          <a:p>
            <a:pPr marL="1257300" lvl="2" indent="-342900">
              <a:buFont typeface="Symbol" panose="05050102010706020507" pitchFamily="18" charset="2"/>
              <a:buChar char=""/>
            </a:pPr>
            <a:r>
              <a:rPr lang="en-US" sz="2800" dirty="0" err="1">
                <a:effectLst/>
                <a:ea typeface="Aptos" panose="020B0004020202020204" pitchFamily="34" charset="0"/>
              </a:rPr>
              <a:t>Achan</a:t>
            </a:r>
            <a:r>
              <a:rPr lang="en-US" sz="2800" dirty="0">
                <a:effectLst/>
                <a:ea typeface="Aptos" panose="020B0004020202020204" pitchFamily="34" charset="0"/>
              </a:rPr>
              <a:t> – </a:t>
            </a:r>
            <a:r>
              <a:rPr lang="en-US" sz="2800" dirty="0" err="1">
                <a:effectLst/>
                <a:ea typeface="Aptos" panose="020B0004020202020204" pitchFamily="34" charset="0"/>
              </a:rPr>
              <a:t>Johua</a:t>
            </a:r>
            <a:r>
              <a:rPr lang="en-US" sz="2800" dirty="0">
                <a:effectLst/>
                <a:ea typeface="Aptos" panose="020B0004020202020204" pitchFamily="34" charset="0"/>
              </a:rPr>
              <a:t> 7:20</a:t>
            </a:r>
          </a:p>
          <a:p>
            <a:pPr marL="1257300" lvl="2" indent="-342900">
              <a:buFont typeface="Symbol" panose="05050102010706020507" pitchFamily="18" charset="2"/>
              <a:buChar char=""/>
            </a:pPr>
            <a:r>
              <a:rPr lang="en-US" sz="2800" dirty="0">
                <a:effectLst/>
                <a:ea typeface="Aptos" panose="020B0004020202020204" pitchFamily="34" charset="0"/>
              </a:rPr>
              <a:t>Saul – 1 Sam 15:24</a:t>
            </a:r>
          </a:p>
          <a:p>
            <a:pPr marL="1257300" lvl="2" indent="-342900">
              <a:buFont typeface="Symbol" panose="05050102010706020507" pitchFamily="18" charset="2"/>
              <a:buChar char=""/>
            </a:pPr>
            <a:r>
              <a:rPr lang="en-US" sz="2800" dirty="0">
                <a:effectLst/>
                <a:ea typeface="Aptos" panose="020B0004020202020204" pitchFamily="34" charset="0"/>
              </a:rPr>
              <a:t>Judas – Matt 27:3</a:t>
            </a:r>
          </a:p>
        </p:txBody>
      </p:sp>
    </p:spTree>
    <p:extLst>
      <p:ext uri="{BB962C8B-B14F-4D97-AF65-F5344CB8AC3E}">
        <p14:creationId xmlns:p14="http://schemas.microsoft.com/office/powerpoint/2010/main" val="3931948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60E82330-37BE-76EF-D51B-947E1D91AE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6D3F9-15FF-16FF-3C5A-A3C2CD9714EB}"/>
              </a:ext>
            </a:extLst>
          </p:cNvPr>
          <p:cNvSpPr>
            <a:spLocks noGrp="1"/>
          </p:cNvSpPr>
          <p:nvPr>
            <p:ph type="ctrTitle"/>
          </p:nvPr>
        </p:nvSpPr>
        <p:spPr>
          <a:xfrm>
            <a:off x="411583" y="139960"/>
            <a:ext cx="11224727" cy="1050718"/>
          </a:xfrm>
        </p:spPr>
        <p:txBody>
          <a:bodyPr>
            <a:normAutofit/>
          </a:bodyPr>
          <a:lstStyle/>
          <a:p>
            <a:r>
              <a:rPr lang="en-US" dirty="0">
                <a:effectLst/>
                <a:latin typeface="+mn-lt"/>
                <a:ea typeface="Aptos" panose="020B0004020202020204" pitchFamily="34" charset="0"/>
                <a:cs typeface="Times New Roman" panose="02020603050405020304" pitchFamily="18" charset="0"/>
              </a:rPr>
              <a:t>Affective / Emotional Part</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D0A47BBB-822C-68B9-0D36-3C31F520C465}"/>
              </a:ext>
            </a:extLst>
          </p:cNvPr>
          <p:cNvSpPr txBox="1"/>
          <p:nvPr/>
        </p:nvSpPr>
        <p:spPr>
          <a:xfrm>
            <a:off x="260220" y="1496014"/>
            <a:ext cx="11671560" cy="3261855"/>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We go from the mind to the feelings and it becomes a recognition not only of sin, but that sin is hateful to a holy God and then there is an overwhelming sense of guilt in the emotions.</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The pain is over the violation of a holy God, not over the consequences.</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Example – David in Psalm 32:3 </a:t>
            </a:r>
          </a:p>
        </p:txBody>
      </p:sp>
    </p:spTree>
    <p:extLst>
      <p:ext uri="{BB962C8B-B14F-4D97-AF65-F5344CB8AC3E}">
        <p14:creationId xmlns:p14="http://schemas.microsoft.com/office/powerpoint/2010/main" val="3373833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8DA051D-903A-31C2-15E6-48D9DF2615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1D708A-CD30-7274-1402-F2E3C9367C36}"/>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Voli</a:t>
            </a:r>
            <a:r>
              <a:rPr lang="en-US" dirty="0">
                <a:effectLst/>
                <a:latin typeface="+mn-lt"/>
                <a:ea typeface="Aptos" panose="020B0004020202020204" pitchFamily="34" charset="0"/>
                <a:cs typeface="Times New Roman" panose="02020603050405020304" pitchFamily="18" charset="0"/>
              </a:rPr>
              <a:t>tional Part</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C1DC7C66-D12F-DE9D-6B1F-BFA6FC98B190}"/>
              </a:ext>
            </a:extLst>
          </p:cNvPr>
          <p:cNvSpPr txBox="1"/>
          <p:nvPr/>
        </p:nvSpPr>
        <p:spPr>
          <a:xfrm>
            <a:off x="260220" y="1496014"/>
            <a:ext cx="11671560" cy="3261855"/>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True repentance will never happen without the third area and that’s volitional … intellectual, emotional and volitional. There’s got to be an act of the will. There’s got to be a turning around.</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Example – The prodigal son (Luke 15:18).</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Example – The thief on the cross (Luke 23:41-42)</a:t>
            </a:r>
          </a:p>
        </p:txBody>
      </p:sp>
    </p:spTree>
    <p:extLst>
      <p:ext uri="{BB962C8B-B14F-4D97-AF65-F5344CB8AC3E}">
        <p14:creationId xmlns:p14="http://schemas.microsoft.com/office/powerpoint/2010/main" val="2695553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071E1D5-4FC3-E669-B9C3-C14AF023F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38987-B71E-4D8B-21E4-E65294CBF021}"/>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Psalm 51- A Study of 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842296FD-5BD8-34FC-E594-3C8311D94C65}"/>
              </a:ext>
            </a:extLst>
          </p:cNvPr>
          <p:cNvSpPr txBox="1"/>
          <p:nvPr/>
        </p:nvSpPr>
        <p:spPr>
          <a:xfrm>
            <a:off x="260220" y="1401746"/>
            <a:ext cx="11671560" cy="520084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Cognitive/Intellectual – vs. 3-6</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Affective/Emotional – vs. 7-12, 17</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Volitional v. 13-19</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Psalm 51:16-17 – You do not delight in sacrifices (ritual without reality, knowledge but no emotional or volitional action) otherwise I would give it. You are not pleased with  burnt offerings. Emotional response is seen in vs 17 – The sacrifices of God are a broken spirit; A broken and contrite heart, O God, You will not despise.</a:t>
            </a:r>
          </a:p>
        </p:txBody>
      </p:sp>
    </p:spTree>
    <p:extLst>
      <p:ext uri="{BB962C8B-B14F-4D97-AF65-F5344CB8AC3E}">
        <p14:creationId xmlns:p14="http://schemas.microsoft.com/office/powerpoint/2010/main" val="3791626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4C3EFDAD-39C7-257D-3DF1-F0C9417356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DBBE00-994E-93CD-59FF-5B6DB8479FC1}"/>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Psalm 51- A Study of 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AAF46E8B-0054-7AE3-2D12-77EB1456C1A8}"/>
              </a:ext>
            </a:extLst>
          </p:cNvPr>
          <p:cNvSpPr txBox="1"/>
          <p:nvPr/>
        </p:nvSpPr>
        <p:spPr>
          <a:xfrm>
            <a:off x="188166" y="1010822"/>
            <a:ext cx="11671560" cy="584717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Key words – broken, contrite, not despised. Do you hear 1 Peter 5:6 and James 4:10 Humble yourselves under the might hand of God [Peter] …in the presence of the Lord [James].</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Summary - Repentance is a change of mind that leads to a change in life. To summarize Kevin DeYoung’s multifaceted definition of repentance, “you change your mind about yourself, you change your mind about your sin, you change your mind about God, and then you change.” [DeYoung, What Does the Bible Really Teach?, 99–100.] Transformation is an indispensable mark of true repentance.</a:t>
            </a:r>
          </a:p>
        </p:txBody>
      </p:sp>
    </p:spTree>
    <p:extLst>
      <p:ext uri="{BB962C8B-B14F-4D97-AF65-F5344CB8AC3E}">
        <p14:creationId xmlns:p14="http://schemas.microsoft.com/office/powerpoint/2010/main" val="1564026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C03DBFB5-8F81-80E2-F2C2-ABA8167A5E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FEE86-EBE3-7559-D964-78D232D45763}"/>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Fruit of 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08141D23-EBF4-BBB3-6BDD-A502B66EAA65}"/>
              </a:ext>
            </a:extLst>
          </p:cNvPr>
          <p:cNvSpPr txBox="1"/>
          <p:nvPr/>
        </p:nvSpPr>
        <p:spPr>
          <a:xfrm>
            <a:off x="260220" y="1303053"/>
            <a:ext cx="11671560" cy="455451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When the point of repentance has been made, the application will be to bear fruit. (Matthew 3:7–12)</a:t>
            </a:r>
          </a:p>
          <a:p>
            <a:pPr marL="1257300" lvl="2" indent="-342900">
              <a:lnSpc>
                <a:spcPct val="150000"/>
              </a:lnSpc>
              <a:buFont typeface="Symbol" panose="05050102010706020507" pitchFamily="18" charset="2"/>
              <a:buChar char=""/>
            </a:pPr>
            <a:r>
              <a:rPr lang="en-US" sz="2800" dirty="0">
                <a:effectLst/>
                <a:ea typeface="Aptos" panose="020B0004020202020204" pitchFamily="34" charset="0"/>
              </a:rPr>
              <a:t>To bear fruit you must abide in the vine – John 15</a:t>
            </a:r>
          </a:p>
          <a:p>
            <a:pPr marL="1257300" lvl="2" indent="-342900">
              <a:lnSpc>
                <a:spcPct val="150000"/>
              </a:lnSpc>
              <a:buFont typeface="Symbol" panose="05050102010706020507" pitchFamily="18" charset="2"/>
              <a:buChar char=""/>
            </a:pPr>
            <a:r>
              <a:rPr lang="en-US" sz="2800" dirty="0">
                <a:effectLst/>
                <a:ea typeface="Aptos" panose="020B0004020202020204" pitchFamily="34" charset="0"/>
              </a:rPr>
              <a:t>Demonstration of fruit</a:t>
            </a:r>
          </a:p>
          <a:p>
            <a:pPr marL="1257300" lvl="2" indent="-342900">
              <a:lnSpc>
                <a:spcPct val="150000"/>
              </a:lnSpc>
              <a:buFont typeface="Symbol" panose="05050102010706020507" pitchFamily="18" charset="2"/>
              <a:buChar char=""/>
            </a:pPr>
            <a:r>
              <a:rPr lang="en-US" sz="2800" dirty="0">
                <a:effectLst/>
                <a:ea typeface="Aptos" panose="020B0004020202020204" pitchFamily="34" charset="0"/>
              </a:rPr>
              <a:t>Sound faith – 1 John 1:1–2:2</a:t>
            </a:r>
          </a:p>
          <a:p>
            <a:pPr marL="1257300" lvl="2" indent="-342900">
              <a:lnSpc>
                <a:spcPct val="150000"/>
              </a:lnSpc>
              <a:buFont typeface="Symbol" panose="05050102010706020507" pitchFamily="18" charset="2"/>
              <a:buChar char=""/>
            </a:pPr>
            <a:r>
              <a:rPr lang="en-US" sz="2800" dirty="0">
                <a:effectLst/>
                <a:ea typeface="Aptos" panose="020B0004020202020204" pitchFamily="34" charset="0"/>
              </a:rPr>
              <a:t>Obedience – 1 John 2:3–6</a:t>
            </a:r>
          </a:p>
          <a:p>
            <a:pPr marL="1257300" lvl="2" indent="-342900">
              <a:lnSpc>
                <a:spcPct val="150000"/>
              </a:lnSpc>
              <a:buFont typeface="Symbol" panose="05050102010706020507" pitchFamily="18" charset="2"/>
              <a:buChar char=""/>
            </a:pPr>
            <a:r>
              <a:rPr lang="en-US" sz="2800" dirty="0">
                <a:effectLst/>
                <a:ea typeface="Aptos" panose="020B0004020202020204" pitchFamily="34" charset="0"/>
              </a:rPr>
              <a:t>Love – 1 John 2:7–17</a:t>
            </a:r>
          </a:p>
        </p:txBody>
      </p:sp>
    </p:spTree>
    <p:extLst>
      <p:ext uri="{BB962C8B-B14F-4D97-AF65-F5344CB8AC3E}">
        <p14:creationId xmlns:p14="http://schemas.microsoft.com/office/powerpoint/2010/main" val="1654788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5DD5419E-DDD7-1D4E-973E-74BCA8BC8F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2AB18-F86E-FB55-572C-ADB490D91701}"/>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Dealing with Unrepentance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059CDD6C-6233-75D9-A8C3-3C53A83E8BDD}"/>
              </a:ext>
            </a:extLst>
          </p:cNvPr>
          <p:cNvSpPr txBox="1"/>
          <p:nvPr/>
        </p:nvSpPr>
        <p:spPr>
          <a:xfrm>
            <a:off x="260220" y="1303053"/>
            <a:ext cx="11671560" cy="520084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2 Tim 2:24-26: </a:t>
            </a:r>
            <a:r>
              <a:rPr lang="en-US" sz="2800" dirty="0">
                <a:effectLst/>
                <a:ea typeface="Aptos" panose="020B0004020202020204" pitchFamily="34" charset="0"/>
              </a:rPr>
              <a:t>“The Lord’s bond-servant must not be quarrelsome, but be kind to all, able to teach, patient when wronged, 25 with gentleness correcting those who are in opposition, if perhaps God may grant them repentance leading to the knowledge of the truth, 26 and they may come to their senses and escape from the snare of the devil, having been held captive by him to do his will.”</a:t>
            </a:r>
          </a:p>
          <a:p>
            <a:pPr marL="342900" marR="0" lvl="0" indent="-342900" rtl="0">
              <a:lnSpc>
                <a:spcPct val="150000"/>
              </a:lnSpc>
              <a:buFont typeface="Symbol" panose="05050102010706020507" pitchFamily="18" charset="2"/>
              <a:buChar char=""/>
            </a:pPr>
            <a:r>
              <a:rPr lang="en-US" sz="2800" dirty="0">
                <a:effectLst/>
                <a:ea typeface="Aptos" panose="020B0004020202020204" pitchFamily="34" charset="0"/>
              </a:rPr>
              <a:t>This passage is a beautiful description of how we, as God’s servants, are to act and pray for those who oppose the gospel, who need to repent.</a:t>
            </a:r>
          </a:p>
        </p:txBody>
      </p:sp>
    </p:spTree>
    <p:extLst>
      <p:ext uri="{BB962C8B-B14F-4D97-AF65-F5344CB8AC3E}">
        <p14:creationId xmlns:p14="http://schemas.microsoft.com/office/powerpoint/2010/main" val="499020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C3F3E3FD-ED4B-D030-B223-EDF5ADE72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E0A68-99E2-CFAA-3847-2674A031210E}"/>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Dealing with Unrepentance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D1969720-3608-5BB8-6BC7-B8060958E116}"/>
              </a:ext>
            </a:extLst>
          </p:cNvPr>
          <p:cNvSpPr txBox="1"/>
          <p:nvPr/>
        </p:nvSpPr>
        <p:spPr>
          <a:xfrm>
            <a:off x="260220" y="1303053"/>
            <a:ext cx="11671560"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The first sentence of this passage presents the actions and reactions of Christians toward those who do not yet know Christ. As we engage unbelievers, we should not be quarrelsome. Our response to those who oppose Christ is to be one of kindness, not a posture of petulance. Recall the words of Solomon in Prov 15:1, “A soft answer turns away wrath, but a harsh word stirs up anger.</a:t>
            </a:r>
            <a:endParaRPr lang="en-US" sz="2800" dirty="0">
              <a:effectLst/>
              <a:ea typeface="Aptos" panose="020B0004020202020204" pitchFamily="34" charset="0"/>
            </a:endParaRPr>
          </a:p>
        </p:txBody>
      </p:sp>
    </p:spTree>
    <p:extLst>
      <p:ext uri="{BB962C8B-B14F-4D97-AF65-F5344CB8AC3E}">
        <p14:creationId xmlns:p14="http://schemas.microsoft.com/office/powerpoint/2010/main" val="1793294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86ED7646-8BD8-0A7C-2D9A-FE99F11E75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86926E-431E-C1C8-88C6-AD7D704B4F13}"/>
              </a:ext>
            </a:extLst>
          </p:cNvPr>
          <p:cNvSpPr>
            <a:spLocks noGrp="1"/>
          </p:cNvSpPr>
          <p:nvPr>
            <p:ph type="ctrTitle"/>
          </p:nvPr>
        </p:nvSpPr>
        <p:spPr>
          <a:xfrm>
            <a:off x="411583" y="139960"/>
            <a:ext cx="11224727" cy="1050718"/>
          </a:xfrm>
        </p:spPr>
        <p:txBody>
          <a:bodyPr>
            <a:normAutofit fontScale="90000"/>
          </a:bodyPr>
          <a:lstStyle/>
          <a:p>
            <a:r>
              <a:rPr lang="en-US" dirty="0">
                <a:latin typeface="+mn-lt"/>
                <a:ea typeface="Aptos" panose="020B0004020202020204" pitchFamily="34" charset="0"/>
                <a:cs typeface="Times New Roman" panose="02020603050405020304" pitchFamily="18" charset="0"/>
              </a:rPr>
              <a:t>Unrepentance and the Lord’s Table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A5C2F666-E8ED-CF89-B6DE-CC900DEA37EE}"/>
              </a:ext>
            </a:extLst>
          </p:cNvPr>
          <p:cNvSpPr txBox="1"/>
          <p:nvPr/>
        </p:nvSpPr>
        <p:spPr>
          <a:xfrm>
            <a:off x="260220" y="1303053"/>
            <a:ext cx="11671560"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How must a man prepare himself to come worthily to the supper?</a:t>
            </a:r>
          </a:p>
          <a:p>
            <a:pPr marL="342900" marR="0" lvl="0" indent="-342900" rtl="0">
              <a:lnSpc>
                <a:spcPct val="150000"/>
              </a:lnSpc>
              <a:buFont typeface="Symbol" panose="05050102010706020507" pitchFamily="18" charset="2"/>
              <a:buChar char=""/>
            </a:pPr>
            <a:r>
              <a:rPr lang="en-US" sz="2800" dirty="0">
                <a:ea typeface="Aptos" panose="020B0004020202020204" pitchFamily="34" charset="0"/>
              </a:rPr>
              <a:t>“If he has true repentance of the life that is passed, confessing his sins before God, and amending them towards God and his brethren, so much as in him lieth, with a full deliberation &amp; purpose to be better in time to come, and embracing Jesus Christ by as true faith in his promises and sacraments for the alone and only savior.” – Theodore </a:t>
            </a:r>
            <a:r>
              <a:rPr lang="en-US" sz="2800" dirty="0" err="1">
                <a:ea typeface="Aptos" panose="020B0004020202020204" pitchFamily="34" charset="0"/>
              </a:rPr>
              <a:t>Beza</a:t>
            </a:r>
            <a:endParaRPr lang="en-US" sz="2800" dirty="0">
              <a:ea typeface="Aptos" panose="020B0004020202020204" pitchFamily="34" charset="0"/>
            </a:endParaRPr>
          </a:p>
        </p:txBody>
      </p:sp>
    </p:spTree>
    <p:extLst>
      <p:ext uri="{BB962C8B-B14F-4D97-AF65-F5344CB8AC3E}">
        <p14:creationId xmlns:p14="http://schemas.microsoft.com/office/powerpoint/2010/main" val="28309641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3F626BB9-A762-7EF3-F778-E7C78AA841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5AF2BC-E1BF-4AE6-1BB5-40272BB26197}"/>
              </a:ext>
            </a:extLst>
          </p:cNvPr>
          <p:cNvSpPr>
            <a:spLocks noGrp="1"/>
          </p:cNvSpPr>
          <p:nvPr>
            <p:ph type="ctrTitle"/>
          </p:nvPr>
        </p:nvSpPr>
        <p:spPr>
          <a:xfrm>
            <a:off x="411583" y="139960"/>
            <a:ext cx="11224727" cy="1050718"/>
          </a:xfrm>
        </p:spPr>
        <p:txBody>
          <a:bodyPr>
            <a:normAutofit/>
          </a:bodyPr>
          <a:lstStyle/>
          <a:p>
            <a:r>
              <a:rPr lang="en-US" dirty="0">
                <a:latin typeface="+mn-lt"/>
                <a:ea typeface="Aptos" panose="020B0004020202020204" pitchFamily="34" charset="0"/>
                <a:cs typeface="Times New Roman" panose="02020603050405020304" pitchFamily="18" charset="0"/>
              </a:rPr>
              <a:t>Addiction and Repentance</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00B02491-06A9-4568-9CF4-50D6F7C3E48A}"/>
              </a:ext>
            </a:extLst>
          </p:cNvPr>
          <p:cNvSpPr txBox="1"/>
          <p:nvPr/>
        </p:nvSpPr>
        <p:spPr>
          <a:xfrm>
            <a:off x="260220" y="1303053"/>
            <a:ext cx="11671560" cy="2615524"/>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Addiction is </a:t>
            </a:r>
            <a:r>
              <a:rPr lang="en-US" sz="2800" b="1" u="sng" dirty="0">
                <a:ea typeface="Aptos" panose="020B0004020202020204" pitchFamily="34" charset="0"/>
              </a:rPr>
              <a:t>bondage</a:t>
            </a:r>
            <a:r>
              <a:rPr lang="en-US" sz="2800" dirty="0">
                <a:ea typeface="Aptos" panose="020B0004020202020204" pitchFamily="34" charset="0"/>
              </a:rPr>
              <a:t> to the rule of a substance, activity, or state of mind, which then becomes the center of life, defending itself from the truth so that even bad consequences don’t bring repentance, and leading to further estrangement from God.</a:t>
            </a:r>
          </a:p>
        </p:txBody>
      </p:sp>
    </p:spTree>
    <p:extLst>
      <p:ext uri="{BB962C8B-B14F-4D97-AF65-F5344CB8AC3E}">
        <p14:creationId xmlns:p14="http://schemas.microsoft.com/office/powerpoint/2010/main" val="3346521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C5A3D286-52B8-E34E-68CB-10097BB55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22854E-32AF-1312-B052-F21E7C340D0E}"/>
              </a:ext>
            </a:extLst>
          </p:cNvPr>
          <p:cNvSpPr>
            <a:spLocks noGrp="1"/>
          </p:cNvSpPr>
          <p:nvPr>
            <p:ph type="ctrTitle"/>
          </p:nvPr>
        </p:nvSpPr>
        <p:spPr>
          <a:xfrm>
            <a:off x="1650459" y="377319"/>
            <a:ext cx="9144000"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True Guilt</a:t>
            </a:r>
            <a:endParaRPr lang="en-US" sz="23900" dirty="0">
              <a:latin typeface="+mn-lt"/>
              <a:cs typeface="Times New Roman" panose="02020603050405020304" pitchFamily="18" charset="0"/>
            </a:endParaRPr>
          </a:p>
        </p:txBody>
      </p:sp>
      <p:sp>
        <p:nvSpPr>
          <p:cNvPr id="4" name="TextBox 3">
            <a:extLst>
              <a:ext uri="{FF2B5EF4-FFF2-40B4-BE49-F238E27FC236}">
                <a16:creationId xmlns:a16="http://schemas.microsoft.com/office/drawing/2014/main" id="{1B7FA136-7D97-9D55-4037-CB00CB4D290F}"/>
              </a:ext>
            </a:extLst>
          </p:cNvPr>
          <p:cNvSpPr txBox="1"/>
          <p:nvPr/>
        </p:nvSpPr>
        <p:spPr>
          <a:xfrm>
            <a:off x="1012890" y="1409335"/>
            <a:ext cx="10788073" cy="5401800"/>
          </a:xfrm>
          <a:prstGeom prst="rect">
            <a:avLst/>
          </a:prstGeom>
          <a:noFill/>
        </p:spPr>
        <p:txBody>
          <a:bodyPr wrap="square" rtlCol="0">
            <a:spAutoFit/>
          </a:bodyPr>
          <a:lstStyle/>
          <a:p>
            <a:pPr marL="342900" marR="0" lvl="0" indent="-342900" rtl="0">
              <a:lnSpc>
                <a:spcPct val="107000"/>
              </a:lnSpc>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One is </a:t>
            </a:r>
            <a:r>
              <a:rPr lang="en-US" sz="2800" b="1" u="sng" kern="100" dirty="0">
                <a:effectLst/>
                <a:latin typeface="Times New Roman" panose="02020603050405020304" pitchFamily="18" charset="0"/>
                <a:ea typeface="Aptos" panose="020B0004020202020204" pitchFamily="34" charset="0"/>
                <a:cs typeface="Arial" panose="020B0604020202020204" pitchFamily="34" charset="0"/>
              </a:rPr>
              <a:t>born</a:t>
            </a:r>
            <a:r>
              <a:rPr lang="en-US" sz="2400" kern="100" dirty="0">
                <a:effectLst/>
                <a:latin typeface="Times New Roman" panose="02020603050405020304" pitchFamily="18" charset="0"/>
                <a:ea typeface="Aptos" panose="020B0004020202020204" pitchFamily="34" charset="0"/>
                <a:cs typeface="Arial" panose="020B0604020202020204" pitchFamily="34" charset="0"/>
              </a:rPr>
              <a:t> guilty. Adam’s sin was representative (Rom. 5). By it all “sinned” (Rom. 5:12) and were constituted (Rom. 5:19) sinners.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50000"/>
              </a:lnSpc>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True guilt and false guilt are distinct concepts with different implications. True guilt, also known as objective guilt or justification, refers to the actual state of being guilty before God or human law due to violating moral standards or committing wrongdoing. Rom 3:9, 3:23, Gal 3:22.</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 In biblical context, it indicates the </a:t>
            </a:r>
            <a:r>
              <a:rPr lang="en-US" sz="2400" i="1" kern="100" dirty="0">
                <a:effectLst/>
                <a:latin typeface="Times New Roman" panose="02020603050405020304" pitchFamily="18" charset="0"/>
                <a:ea typeface="Aptos" panose="020B0004020202020204" pitchFamily="34" charset="0"/>
                <a:cs typeface="Arial" panose="020B0604020202020204" pitchFamily="34" charset="0"/>
              </a:rPr>
              <a:t>legal and moral condition</a:t>
            </a:r>
            <a:r>
              <a:rPr lang="en-US" sz="2400" kern="100" dirty="0">
                <a:effectLst/>
                <a:latin typeface="Times New Roman" panose="02020603050405020304" pitchFamily="18" charset="0"/>
                <a:ea typeface="Aptos" panose="020B0004020202020204" pitchFamily="34" charset="0"/>
                <a:cs typeface="Arial" panose="020B0604020202020204" pitchFamily="34" charset="0"/>
              </a:rPr>
              <a:t> that results from sin, that is, from a </a:t>
            </a:r>
            <a:r>
              <a:rPr lang="en-US" sz="2400" b="1" u="sng" kern="100" dirty="0">
                <a:effectLst/>
                <a:latin typeface="Times New Roman" panose="02020603050405020304" pitchFamily="18" charset="0"/>
                <a:ea typeface="Aptos" panose="020B0004020202020204" pitchFamily="34" charset="0"/>
                <a:cs typeface="Arial" panose="020B0604020202020204" pitchFamily="34" charset="0"/>
              </a:rPr>
              <a:t>violation</a:t>
            </a:r>
            <a:r>
              <a:rPr lang="en-US" sz="2400" kern="100" dirty="0">
                <a:effectLst/>
                <a:latin typeface="Times New Roman" panose="02020603050405020304" pitchFamily="18" charset="0"/>
                <a:ea typeface="Aptos" panose="020B0004020202020204" pitchFamily="34" charset="0"/>
                <a:cs typeface="Arial" panose="020B0604020202020204" pitchFamily="34" charset="0"/>
              </a:rPr>
              <a:t> of God’s holy standard (Lev 19:2, 1 Pet 1:16, Eph 1:4).</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Aft>
                <a:spcPts val="800"/>
              </a:spcAft>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If a person is truly guilty the work of the Holy Spirit in conjunction with the Word can bring the true conviction needed for repentance and change to occur.</a:t>
            </a:r>
            <a:r>
              <a:rPr lang="en-US" sz="2400" kern="0" dirty="0">
                <a:effectLst/>
                <a:latin typeface="Times New Roman" panose="02020603050405020304" pitchFamily="18" charset="0"/>
                <a:ea typeface="Aptos" panose="020B0004020202020204" pitchFamily="34" charset="0"/>
                <a:cs typeface="Arial" panose="020B0604020202020204" pitchFamily="34" charset="0"/>
              </a:rPr>
              <a:t>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endParaRPr lang="en-US" sz="3600" dirty="0"/>
          </a:p>
        </p:txBody>
      </p:sp>
    </p:spTree>
    <p:extLst>
      <p:ext uri="{BB962C8B-B14F-4D97-AF65-F5344CB8AC3E}">
        <p14:creationId xmlns:p14="http://schemas.microsoft.com/office/powerpoint/2010/main" val="2357544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1E7B1422-96CC-7B1F-5BB5-A7CBA0AC5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A4A85C-D05D-1518-AD31-E82C34E2361F}"/>
              </a:ext>
            </a:extLst>
          </p:cNvPr>
          <p:cNvSpPr>
            <a:spLocks noGrp="1"/>
          </p:cNvSpPr>
          <p:nvPr>
            <p:ph type="ctrTitle"/>
          </p:nvPr>
        </p:nvSpPr>
        <p:spPr>
          <a:xfrm>
            <a:off x="134970" y="159010"/>
            <a:ext cx="11922060" cy="1050718"/>
          </a:xfrm>
        </p:spPr>
        <p:txBody>
          <a:bodyPr>
            <a:normAutofit fontScale="90000"/>
          </a:bodyPr>
          <a:lstStyle/>
          <a:p>
            <a:r>
              <a:rPr lang="en-US" dirty="0">
                <a:latin typeface="+mn-lt"/>
                <a:ea typeface="Aptos" panose="020B0004020202020204" pitchFamily="34" charset="0"/>
                <a:cs typeface="Times New Roman" panose="02020603050405020304" pitchFamily="18" charset="0"/>
              </a:rPr>
              <a:t>Repentance in relation to Sanctification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3D20E72A-DB09-E614-9A93-8DDA6CA1CF4D}"/>
              </a:ext>
            </a:extLst>
          </p:cNvPr>
          <p:cNvSpPr txBox="1"/>
          <p:nvPr/>
        </p:nvSpPr>
        <p:spPr>
          <a:xfrm>
            <a:off x="136395" y="991772"/>
            <a:ext cx="12017505" cy="584717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Since believers are not perfected in this life and the flesh relentlessly assaults the there is need for continual repentance subsequent to conversion. In the first of his ninety-five theses Luther wrote that “Our Lord and Master Jesus Christ … willed that the whole life of believers should be repentance.” </a:t>
            </a:r>
          </a:p>
          <a:p>
            <a:pPr marL="342900" marR="0" lvl="0" indent="-342900" rtl="0">
              <a:lnSpc>
                <a:spcPct val="150000"/>
              </a:lnSpc>
              <a:buFont typeface="Symbol" panose="05050102010706020507" pitchFamily="18" charset="2"/>
              <a:buChar char=""/>
            </a:pPr>
            <a:r>
              <a:rPr lang="en-US" sz="2800" dirty="0">
                <a:ea typeface="Aptos" panose="020B0004020202020204" pitchFamily="34" charset="0"/>
              </a:rPr>
              <a:t>Calvin likewise observed that in our slow and painful advance toward holiness, Christians need to practice repentance until the day of their death. “We must strive toward repentance itself, devote ourselves to it throughout life, and pursue it to the very end if we would abide in Christ.”</a:t>
            </a:r>
          </a:p>
        </p:txBody>
      </p:sp>
    </p:spTree>
    <p:extLst>
      <p:ext uri="{BB962C8B-B14F-4D97-AF65-F5344CB8AC3E}">
        <p14:creationId xmlns:p14="http://schemas.microsoft.com/office/powerpoint/2010/main" val="4520638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3B529B37-7B68-03C1-CAF9-7F5CDF428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29F114-6F68-8EC4-19EC-DD5248646A9D}"/>
              </a:ext>
            </a:extLst>
          </p:cNvPr>
          <p:cNvSpPr>
            <a:spLocks noGrp="1"/>
          </p:cNvSpPr>
          <p:nvPr>
            <p:ph type="ctrTitle"/>
          </p:nvPr>
        </p:nvSpPr>
        <p:spPr>
          <a:xfrm>
            <a:off x="134970" y="159010"/>
            <a:ext cx="11922060" cy="1050718"/>
          </a:xfrm>
        </p:spPr>
        <p:txBody>
          <a:bodyPr>
            <a:normAutofit fontScale="90000"/>
          </a:bodyPr>
          <a:lstStyle/>
          <a:p>
            <a:r>
              <a:rPr lang="en-US" dirty="0">
                <a:latin typeface="+mn-lt"/>
                <a:ea typeface="Aptos" panose="020B0004020202020204" pitchFamily="34" charset="0"/>
                <a:cs typeface="Times New Roman" panose="02020603050405020304" pitchFamily="18" charset="0"/>
              </a:rPr>
              <a:t>Repentance in relation to Sanctification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BB9409FE-A383-EF9D-0DE9-46EB5E01604B}"/>
              </a:ext>
            </a:extLst>
          </p:cNvPr>
          <p:cNvSpPr txBox="1"/>
          <p:nvPr/>
        </p:nvSpPr>
        <p:spPr>
          <a:xfrm>
            <a:off x="134970" y="1372772"/>
            <a:ext cx="12017505" cy="3908186"/>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Ongoing repentance in the Christian life involves sorrow for sin, a deliberate turning from sin, honest confession of known sins (1 John 1:8–9; Jas 5:16), making restitution wherever possible (Acts 26:20), mortifying the old nature (Col 2:11; 3:5, 8–9), and putting on the new self (Col 3:10). Repentance thus is an important constituent in the believer’s life of sanctification and perseverance until finally perfected in glory. </a:t>
            </a:r>
          </a:p>
        </p:txBody>
      </p:sp>
    </p:spTree>
    <p:extLst>
      <p:ext uri="{BB962C8B-B14F-4D97-AF65-F5344CB8AC3E}">
        <p14:creationId xmlns:p14="http://schemas.microsoft.com/office/powerpoint/2010/main" val="10190575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E45F5024-2AE1-D8A0-2DCA-A4076D874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AD2BE-5305-1814-20E0-2DFC7DEC5FE0}"/>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Repentance is Deeply Trinitarian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A4750778-DDB0-3B14-7C16-B58D611D834D}"/>
              </a:ext>
            </a:extLst>
          </p:cNvPr>
          <p:cNvSpPr txBox="1"/>
          <p:nvPr/>
        </p:nvSpPr>
        <p:spPr>
          <a:xfrm>
            <a:off x="87247" y="1658522"/>
            <a:ext cx="12017505" cy="2615524"/>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The </a:t>
            </a:r>
            <a:r>
              <a:rPr lang="en-US" sz="2800" b="1" dirty="0">
                <a:ea typeface="Aptos" panose="020B0004020202020204" pitchFamily="34" charset="0"/>
              </a:rPr>
              <a:t>Father</a:t>
            </a:r>
            <a:r>
              <a:rPr lang="en-US" sz="2800" dirty="0">
                <a:ea typeface="Aptos" panose="020B0004020202020204" pitchFamily="34" charset="0"/>
              </a:rPr>
              <a:t> is portrayed as the main planner and initiator of redemption. Jesus Christ is central to the plan, securing redemption and becoming the nexus point for the relationship between the redeemed and God (John 6:44, Rom 8:28-30). </a:t>
            </a:r>
          </a:p>
        </p:txBody>
      </p:sp>
    </p:spTree>
    <p:extLst>
      <p:ext uri="{BB962C8B-B14F-4D97-AF65-F5344CB8AC3E}">
        <p14:creationId xmlns:p14="http://schemas.microsoft.com/office/powerpoint/2010/main" val="11720301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1D957DB0-8AF4-EBBA-D538-2B990D44E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7336C3-15A3-D63B-A970-536CCDDA0C57}"/>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Repentance is Deeply Trinitarian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E0086C33-0DB8-1823-E501-85594E8FBC15}"/>
              </a:ext>
            </a:extLst>
          </p:cNvPr>
          <p:cNvSpPr txBox="1"/>
          <p:nvPr/>
        </p:nvSpPr>
        <p:spPr>
          <a:xfrm>
            <a:off x="87247" y="1429922"/>
            <a:ext cx="12017505" cy="4554517"/>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As a result of being one with the Father, </a:t>
            </a:r>
            <a:r>
              <a:rPr lang="en-US" sz="2800" b="1" dirty="0">
                <a:ea typeface="Aptos" panose="020B0004020202020204" pitchFamily="34" charset="0"/>
              </a:rPr>
              <a:t>Jesus</a:t>
            </a:r>
            <a:r>
              <a:rPr lang="en-US" sz="2800" dirty="0">
                <a:ea typeface="Aptos" panose="020B0004020202020204" pitchFamily="34" charset="0"/>
              </a:rPr>
              <a:t> could live a perfect life, then become the sacrifice for our sins that God required by dying on the cross, and become the way to our salvation by rising from the dead (Matthew 27:33–28:10; Mark 15:22–16:13; Luke 23:33–24:49; John 19:16–20:31; 1 Corinthians 15:3–8). He is our perfect example as the author and perfector of our faith (Heb 12:1-3).The Spirit also empowers believers to live a holy life, promoting and enabling Christian living.</a:t>
            </a:r>
          </a:p>
        </p:txBody>
      </p:sp>
    </p:spTree>
    <p:extLst>
      <p:ext uri="{BB962C8B-B14F-4D97-AF65-F5344CB8AC3E}">
        <p14:creationId xmlns:p14="http://schemas.microsoft.com/office/powerpoint/2010/main" val="1346403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73FF6886-BFE4-86EF-CBCE-F288BE2BA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9E8A8-3A1D-C65C-19D9-C9B4BC6606EA}"/>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Repentance is Deeply Trinitarian</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2A7A374F-77A3-F27D-898C-93A6ED2E59BB}"/>
              </a:ext>
            </a:extLst>
          </p:cNvPr>
          <p:cNvSpPr txBox="1"/>
          <p:nvPr/>
        </p:nvSpPr>
        <p:spPr>
          <a:xfrm>
            <a:off x="87247" y="1429922"/>
            <a:ext cx="12017505" cy="1969193"/>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The </a:t>
            </a:r>
            <a:r>
              <a:rPr lang="en-US" sz="2800" b="1" dirty="0">
                <a:ea typeface="Aptos" panose="020B0004020202020204" pitchFamily="34" charset="0"/>
              </a:rPr>
              <a:t>Holy Spirit </a:t>
            </a:r>
            <a:r>
              <a:rPr lang="en-US" sz="2800" dirty="0">
                <a:ea typeface="Aptos" panose="020B0004020202020204" pitchFamily="34" charset="0"/>
              </a:rPr>
              <a:t>is also one with God. He is the third person of the Trinity along with the Father and Jesus, the Son. Many Scriptures speak to this fact (Matthew 28:19; 1 Corinthians 2:10–13; 12:4–6; 2 Corinthians </a:t>
            </a:r>
            <a:r>
              <a:rPr lang="en-US" sz="2800">
                <a:ea typeface="Aptos" panose="020B0004020202020204" pitchFamily="34" charset="0"/>
              </a:rPr>
              <a:t>13:14).</a:t>
            </a:r>
            <a:endParaRPr lang="en-US" sz="2800" dirty="0">
              <a:ea typeface="Aptos" panose="020B0004020202020204" pitchFamily="34" charset="0"/>
            </a:endParaRPr>
          </a:p>
        </p:txBody>
      </p:sp>
    </p:spTree>
    <p:extLst>
      <p:ext uri="{BB962C8B-B14F-4D97-AF65-F5344CB8AC3E}">
        <p14:creationId xmlns:p14="http://schemas.microsoft.com/office/powerpoint/2010/main" val="38205338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DD318A53-2771-4252-0444-3478A0693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3955F-B42E-04D1-7128-B5FAAE6C729B}"/>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The Holy Spirit in Counseling</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C8CF22CE-0BD1-840A-4563-5B431B08CA9F}"/>
              </a:ext>
            </a:extLst>
          </p:cNvPr>
          <p:cNvSpPr txBox="1"/>
          <p:nvPr/>
        </p:nvSpPr>
        <p:spPr>
          <a:xfrm>
            <a:off x="134970" y="1010822"/>
            <a:ext cx="12017505" cy="584717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800" dirty="0">
                <a:ea typeface="Aptos" panose="020B0004020202020204" pitchFamily="34" charset="0"/>
              </a:rPr>
              <a:t>The work of the Holy Spirit is crucial to the counseling process because of the work he does in both the counselor and the counselee:</a:t>
            </a:r>
          </a:p>
          <a:p>
            <a:pPr marR="0" lvl="0" rtl="0">
              <a:lnSpc>
                <a:spcPct val="150000"/>
              </a:lnSpc>
            </a:pPr>
            <a:r>
              <a:rPr lang="en-US" sz="2800" dirty="0">
                <a:ea typeface="Aptos" panose="020B0004020202020204" pitchFamily="34" charset="0"/>
              </a:rPr>
              <a:t>	1. He convicts of sin and of the need for God and/or the need to live a 	God-pleasing life. Jesus speaks of this in John 16:8: “And He, when He 	comes, will convict the world concerning sin and righteousness and 	judgment.” </a:t>
            </a:r>
          </a:p>
          <a:p>
            <a:pPr marR="0" lvl="0" rtl="0">
              <a:lnSpc>
                <a:spcPct val="150000"/>
              </a:lnSpc>
            </a:pPr>
            <a:r>
              <a:rPr lang="en-US" sz="2800" dirty="0">
                <a:ea typeface="Aptos" panose="020B0004020202020204" pitchFamily="34" charset="0"/>
              </a:rPr>
              <a:t>	2. He allows people to be able to make Jesus Lord. This is essential 	when ministering to a counselee who is not a believer. 1 Corinthians 	12:3: </a:t>
            </a:r>
          </a:p>
        </p:txBody>
      </p:sp>
    </p:spTree>
    <p:extLst>
      <p:ext uri="{BB962C8B-B14F-4D97-AF65-F5344CB8AC3E}">
        <p14:creationId xmlns:p14="http://schemas.microsoft.com/office/powerpoint/2010/main" val="18394412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248262AC-20C2-B735-B2C8-121D4EA7E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0B48C6-9CA2-29B8-DA4E-430208DC204F}"/>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The Holy Spirit in Counseling</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657B70E3-715A-9E70-95E1-ACA2CA7EDD73}"/>
              </a:ext>
            </a:extLst>
          </p:cNvPr>
          <p:cNvSpPr txBox="1"/>
          <p:nvPr/>
        </p:nvSpPr>
        <p:spPr>
          <a:xfrm>
            <a:off x="134970" y="1934747"/>
            <a:ext cx="11428575" cy="2615524"/>
          </a:xfrm>
          <a:prstGeom prst="rect">
            <a:avLst/>
          </a:prstGeom>
          <a:noFill/>
        </p:spPr>
        <p:txBody>
          <a:bodyPr wrap="square" rtlCol="0">
            <a:spAutoFit/>
          </a:bodyPr>
          <a:lstStyle/>
          <a:p>
            <a:pPr marR="0" lvl="0" rtl="0">
              <a:lnSpc>
                <a:spcPct val="150000"/>
              </a:lnSpc>
            </a:pPr>
            <a:r>
              <a:rPr lang="en-US" sz="2800" dirty="0">
                <a:ea typeface="Aptos" panose="020B0004020202020204" pitchFamily="34" charset="0"/>
              </a:rPr>
              <a:t>	3. He brings fruit that allow us to minister rightly. (Galatians 5:22–	23). </a:t>
            </a:r>
          </a:p>
          <a:p>
            <a:pPr marR="0" lvl="0" rtl="0">
              <a:lnSpc>
                <a:spcPct val="150000"/>
              </a:lnSpc>
            </a:pPr>
            <a:r>
              <a:rPr lang="en-US" sz="2800" dirty="0">
                <a:ea typeface="Aptos" panose="020B0004020202020204" pitchFamily="34" charset="0"/>
              </a:rPr>
              <a:t>	4. He brings the gifting (“manifestation of the Spirit” (1 Corinthians 	12:7) 	that allows us to minister. </a:t>
            </a:r>
          </a:p>
        </p:txBody>
      </p:sp>
    </p:spTree>
    <p:extLst>
      <p:ext uri="{BB962C8B-B14F-4D97-AF65-F5344CB8AC3E}">
        <p14:creationId xmlns:p14="http://schemas.microsoft.com/office/powerpoint/2010/main" val="3116277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F10E009B-46F3-C7D3-9954-981376045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3B2B1F-FDDC-53DA-4B51-AFBC9EA1AF84}"/>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The Holy Spirit in Counseling</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B7A71267-5106-21F3-FEBF-8FB0BF178FDC}"/>
              </a:ext>
            </a:extLst>
          </p:cNvPr>
          <p:cNvSpPr txBox="1"/>
          <p:nvPr/>
        </p:nvSpPr>
        <p:spPr>
          <a:xfrm>
            <a:off x="134970" y="1420397"/>
            <a:ext cx="11922060" cy="5025030"/>
          </a:xfrm>
          <a:prstGeom prst="rect">
            <a:avLst/>
          </a:prstGeom>
          <a:noFill/>
        </p:spPr>
        <p:txBody>
          <a:bodyPr wrap="square" rtlCol="0">
            <a:spAutoFit/>
          </a:bodyPr>
          <a:lstStyle/>
          <a:p>
            <a:pPr marR="0" lvl="0" rtl="0">
              <a:lnSpc>
                <a:spcPct val="150000"/>
              </a:lnSpc>
            </a:pPr>
            <a:r>
              <a:rPr lang="en-US" sz="2400" dirty="0">
                <a:ea typeface="Aptos" panose="020B0004020202020204" pitchFamily="34" charset="0"/>
              </a:rPr>
              <a:t>	5. He teaches, guides, and illumines us. He makes it possible for the counselor to 	discern how to minister to the counselee, revealing what the real heart issue is, 	what Scripture best applies to that issue, and how to guide the counselee toward 	the truth of God’s Word concerning the issue. The Spirit’s illumination makes it 	possible for the Word to come to life and to be recognized as truth by counselees 	so they will desire to change. (John 14:25–26; Romans 8:14; 1 Corinthians 2:12–14; 	Hebrews 10:15, John 16:12-13).</a:t>
            </a:r>
          </a:p>
          <a:p>
            <a:pPr marR="0" lvl="0" rtl="0">
              <a:lnSpc>
                <a:spcPct val="150000"/>
              </a:lnSpc>
            </a:pPr>
            <a:r>
              <a:rPr lang="en-US" sz="2400" dirty="0">
                <a:ea typeface="Aptos" panose="020B0004020202020204" pitchFamily="34" charset="0"/>
              </a:rPr>
              <a:t>	6. He empowers and strengthens us to carry out what He teaches and leads us to 	do, even though we are weak. </a:t>
            </a:r>
          </a:p>
        </p:txBody>
      </p:sp>
    </p:spTree>
    <p:extLst>
      <p:ext uri="{BB962C8B-B14F-4D97-AF65-F5344CB8AC3E}">
        <p14:creationId xmlns:p14="http://schemas.microsoft.com/office/powerpoint/2010/main" val="29811911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AE674412-BDFE-98FF-8057-985EB6D03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2517D-9C1E-D39D-C86A-2499F1DDA021}"/>
              </a:ext>
            </a:extLst>
          </p:cNvPr>
          <p:cNvSpPr>
            <a:spLocks noGrp="1"/>
          </p:cNvSpPr>
          <p:nvPr>
            <p:ph type="ctrTitle"/>
          </p:nvPr>
        </p:nvSpPr>
        <p:spPr>
          <a:xfrm>
            <a:off x="134970" y="159010"/>
            <a:ext cx="11922060" cy="1050718"/>
          </a:xfrm>
        </p:spPr>
        <p:txBody>
          <a:bodyPr>
            <a:normAutofit/>
          </a:bodyPr>
          <a:lstStyle/>
          <a:p>
            <a:r>
              <a:rPr lang="en-US" dirty="0">
                <a:latin typeface="+mn-lt"/>
                <a:ea typeface="Aptos" panose="020B0004020202020204" pitchFamily="34" charset="0"/>
                <a:cs typeface="Times New Roman" panose="02020603050405020304" pitchFamily="18" charset="0"/>
              </a:rPr>
              <a:t>The Holy Spirit in Counseling</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32EBD8B2-8E3E-D5D7-86A6-B11414EA6463}"/>
              </a:ext>
            </a:extLst>
          </p:cNvPr>
          <p:cNvSpPr txBox="1"/>
          <p:nvPr/>
        </p:nvSpPr>
        <p:spPr>
          <a:xfrm>
            <a:off x="269940" y="1315622"/>
            <a:ext cx="11787090" cy="5038367"/>
          </a:xfrm>
          <a:prstGeom prst="rect">
            <a:avLst/>
          </a:prstGeom>
          <a:noFill/>
        </p:spPr>
        <p:txBody>
          <a:bodyPr wrap="square" rtlCol="0">
            <a:spAutoFit/>
          </a:bodyPr>
          <a:lstStyle/>
          <a:p>
            <a:pPr marR="0" lvl="0" rtl="0">
              <a:lnSpc>
                <a:spcPct val="150000"/>
              </a:lnSpc>
            </a:pPr>
            <a:r>
              <a:rPr lang="en-US" dirty="0">
                <a:ea typeface="Aptos" panose="020B0004020202020204" pitchFamily="34" charset="0"/>
              </a:rPr>
              <a:t>7. He sanctifies us (2 Thessalonians 2:13) Sanctification is the supernatural work of the Holy Spirit whereby we believers are renewed after the image of God and are enabled more and more to die to sin and live to righteousness. It is not just being a moral person or mere religious practice. It is a change of heart and understanding that leads to Christ-like action. It does not occur overnight, but is progressive; sanctification takes place over our lifetime. Paul prays that we would be “increasing in the knowledge of God” (Colossians 1:10), and Peter encourages us to “grow in the grace and knowledge of our Lord and Savior Jesus Christ” (2 Peter 3:18). Counseling is part of the process of helping persons along in this sanctification process. Usually we grow through our ongoing participation in the disciplines of the faith such as Bible study, prayer, and worship. But at times persons get caught in sins that require the assistance of fellow believers to overcome. This is where the counselor comes in. The counselor uses the Word of God to help in the progressive sanctification process. Jesus prayed for all of us in John 17:17, “ ‘Sanctify them in the truth; Your Word is truth.’ ” The Holy Spirit takes the Word and uses it to help the counselee get back on the sanctification track. </a:t>
            </a:r>
            <a:r>
              <a:rPr lang="en-US" i="1" dirty="0">
                <a:ea typeface="Aptos" panose="020B0004020202020204" pitchFamily="34" charset="0"/>
              </a:rPr>
              <a:t>“The Doctrine of God in Biblical Counseling”</a:t>
            </a:r>
            <a:r>
              <a:rPr lang="en-US" dirty="0">
                <a:ea typeface="Aptos" panose="020B0004020202020204" pitchFamily="34" charset="0"/>
              </a:rPr>
              <a:t> by David Pendley and Nicolas Ellen.</a:t>
            </a:r>
          </a:p>
        </p:txBody>
      </p:sp>
    </p:spTree>
    <p:extLst>
      <p:ext uri="{BB962C8B-B14F-4D97-AF65-F5344CB8AC3E}">
        <p14:creationId xmlns:p14="http://schemas.microsoft.com/office/powerpoint/2010/main" val="566156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F423ADD3-1B2D-ABBD-3698-626DC5BB9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DB8A0-CFE5-19F6-F888-E18C6391B6D1}"/>
              </a:ext>
            </a:extLst>
          </p:cNvPr>
          <p:cNvSpPr>
            <a:spLocks noGrp="1"/>
          </p:cNvSpPr>
          <p:nvPr>
            <p:ph type="ctrTitle"/>
          </p:nvPr>
        </p:nvSpPr>
        <p:spPr>
          <a:xfrm>
            <a:off x="1650459" y="377319"/>
            <a:ext cx="9144000"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True Guilt</a:t>
            </a:r>
            <a:endParaRPr lang="en-US" sz="23900" dirty="0">
              <a:latin typeface="+mn-lt"/>
              <a:cs typeface="Times New Roman" panose="02020603050405020304" pitchFamily="18" charset="0"/>
            </a:endParaRPr>
          </a:p>
        </p:txBody>
      </p:sp>
      <p:sp>
        <p:nvSpPr>
          <p:cNvPr id="4" name="TextBox 3">
            <a:extLst>
              <a:ext uri="{FF2B5EF4-FFF2-40B4-BE49-F238E27FC236}">
                <a16:creationId xmlns:a16="http://schemas.microsoft.com/office/drawing/2014/main" id="{4145346D-018E-3EFF-D3EB-A1F9BD5798A9}"/>
              </a:ext>
            </a:extLst>
          </p:cNvPr>
          <p:cNvSpPr txBox="1"/>
          <p:nvPr/>
        </p:nvSpPr>
        <p:spPr>
          <a:xfrm>
            <a:off x="966237" y="1922519"/>
            <a:ext cx="10788073" cy="462690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For the counselor, proper admonition is necessary for those who are truly guilty before God in order to achieve </a:t>
            </a:r>
            <a:r>
              <a:rPr lang="en-US" sz="2400" b="1" u="sng" kern="100" dirty="0">
                <a:effectLst/>
                <a:latin typeface="Times New Roman" panose="02020603050405020304" pitchFamily="18" charset="0"/>
                <a:ea typeface="Aptos" panose="020B0004020202020204" pitchFamily="34" charset="0"/>
                <a:cs typeface="Arial" panose="020B0604020202020204" pitchFamily="34" charset="0"/>
              </a:rPr>
              <a:t>brokenness</a:t>
            </a:r>
            <a:r>
              <a:rPr lang="en-US" sz="2400" kern="100" dirty="0">
                <a:effectLst/>
                <a:latin typeface="Times New Roman" panose="02020603050405020304" pitchFamily="18" charset="0"/>
                <a:ea typeface="Aptos" panose="020B0004020202020204" pitchFamily="34" charset="0"/>
                <a:cs typeface="Arial" panose="020B0604020202020204" pitchFamily="34" charset="0"/>
              </a:rPr>
              <a:t> and repentance (2 Sam 11 cf. Psalm 51). The counselor must then take proper steps in discipleship to strengthen the Spirit within the counselee’s life in order to keep the person from remaining in the habitual sin.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50000"/>
              </a:lnSpc>
              <a:spcAft>
                <a:spcPts val="800"/>
              </a:spcAft>
              <a:buFont typeface="Symbol" panose="05050102010706020507" pitchFamily="18" charset="2"/>
              <a:buChar char=""/>
            </a:pPr>
            <a:r>
              <a:rPr lang="en-US" sz="2400" kern="100" dirty="0">
                <a:effectLst/>
                <a:latin typeface="Times New Roman" panose="02020603050405020304" pitchFamily="18" charset="0"/>
                <a:ea typeface="Aptos" panose="020B0004020202020204" pitchFamily="34" charset="0"/>
                <a:cs typeface="Arial" panose="020B0604020202020204" pitchFamily="34" charset="0"/>
              </a:rPr>
              <a:t>The Word of God must be hidden in the heart of the counselee in order to </a:t>
            </a:r>
            <a:r>
              <a:rPr lang="en-US" sz="2400" b="1" u="sng" kern="100" dirty="0">
                <a:effectLst/>
                <a:latin typeface="Times New Roman" panose="02020603050405020304" pitchFamily="18" charset="0"/>
                <a:ea typeface="Aptos" panose="020B0004020202020204" pitchFamily="34" charset="0"/>
                <a:cs typeface="Arial" panose="020B0604020202020204" pitchFamily="34" charset="0"/>
              </a:rPr>
              <a:t>guard</a:t>
            </a:r>
            <a:r>
              <a:rPr lang="en-US" sz="2400" kern="100" dirty="0">
                <a:effectLst/>
                <a:latin typeface="Times New Roman" panose="02020603050405020304" pitchFamily="18" charset="0"/>
                <a:ea typeface="Aptos" panose="020B0004020202020204" pitchFamily="34" charset="0"/>
                <a:cs typeface="Arial" panose="020B0604020202020204" pitchFamily="34" charset="0"/>
              </a:rPr>
              <a:t> against further sin (Psalm 119:11, Psalm 1).</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endParaRPr lang="en-US" sz="3600" dirty="0"/>
          </a:p>
        </p:txBody>
      </p:sp>
    </p:spTree>
    <p:extLst>
      <p:ext uri="{BB962C8B-B14F-4D97-AF65-F5344CB8AC3E}">
        <p14:creationId xmlns:p14="http://schemas.microsoft.com/office/powerpoint/2010/main" val="1845160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058AA565-FFC8-BA9E-EB66-6F77E207E1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2C095-73E4-0220-266A-24CB57BEBC03}"/>
              </a:ext>
            </a:extLst>
          </p:cNvPr>
          <p:cNvSpPr>
            <a:spLocks noGrp="1"/>
          </p:cNvSpPr>
          <p:nvPr>
            <p:ph type="ctrTitle"/>
          </p:nvPr>
        </p:nvSpPr>
        <p:spPr>
          <a:xfrm>
            <a:off x="1650459" y="377319"/>
            <a:ext cx="9144000"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False Guilt</a:t>
            </a:r>
            <a:endParaRPr lang="en-US" sz="23900" dirty="0">
              <a:latin typeface="+mn-lt"/>
              <a:cs typeface="Times New Roman" panose="02020603050405020304" pitchFamily="18" charset="0"/>
            </a:endParaRPr>
          </a:p>
        </p:txBody>
      </p:sp>
      <p:sp>
        <p:nvSpPr>
          <p:cNvPr id="4" name="TextBox 3">
            <a:extLst>
              <a:ext uri="{FF2B5EF4-FFF2-40B4-BE49-F238E27FC236}">
                <a16:creationId xmlns:a16="http://schemas.microsoft.com/office/drawing/2014/main" id="{01B8F86D-68EE-C2EA-91CF-56BC3A486740}"/>
              </a:ext>
            </a:extLst>
          </p:cNvPr>
          <p:cNvSpPr txBox="1"/>
          <p:nvPr/>
        </p:nvSpPr>
        <p:spPr>
          <a:xfrm>
            <a:off x="555690" y="1628507"/>
            <a:ext cx="11350171" cy="5078313"/>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“False” is used to describe by much of secular counseling as situations in which there is, indeed, true guilt. In such cases the goal is to relieve the counselee of their “guilty </a:t>
            </a:r>
            <a:r>
              <a:rPr lang="en-US" sz="2400" b="1" u="sng" kern="100" dirty="0">
                <a:effectLst/>
                <a:latin typeface="Aptos" panose="020B0004020202020204" pitchFamily="34" charset="0"/>
                <a:ea typeface="Aptos" panose="020B0004020202020204" pitchFamily="34" charset="0"/>
                <a:cs typeface="Arial" panose="020B0604020202020204" pitchFamily="34" charset="0"/>
              </a:rPr>
              <a:t>feelings</a:t>
            </a:r>
            <a:r>
              <a:rPr lang="en-US" sz="2400" kern="100" dirty="0">
                <a:effectLst/>
                <a:latin typeface="Aptos" panose="020B0004020202020204" pitchFamily="34" charset="0"/>
                <a:ea typeface="Aptos" panose="020B0004020202020204" pitchFamily="34" charset="0"/>
                <a:cs typeface="Arial" panose="020B0604020202020204" pitchFamily="34" charset="0"/>
              </a:rPr>
              <a:t>.”</a:t>
            </a:r>
          </a:p>
          <a:p>
            <a:pPr marL="342900" marR="0" lvl="0" indent="-34290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Guilty feelings function as a warning system, similar to physical pain, alerting individuals to potential moral or behavioral issues that need addressing.</a:t>
            </a:r>
            <a:r>
              <a:rPr lang="en-US" sz="2400" kern="100" dirty="0">
                <a:solidFill>
                  <a:srgbClr val="000000"/>
                </a:solidFill>
                <a:effectLst/>
                <a:latin typeface="Source Sans Pro" panose="020B0503030403020204" pitchFamily="34" charset="0"/>
                <a:ea typeface="Aptos" panose="020B0004020202020204" pitchFamily="34" charset="0"/>
                <a:cs typeface="Arial" panose="020B0604020202020204" pitchFamily="34" charset="0"/>
              </a:rPr>
              <a:t>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There are also times when the counselee is heaping guilt upon himself for things for which God does not hold him responsible. The counselor must use the Word to help them see the standard by which they are truly judged. </a:t>
            </a:r>
          </a:p>
          <a:p>
            <a:endParaRPr lang="en-US" sz="3600" dirty="0"/>
          </a:p>
        </p:txBody>
      </p:sp>
    </p:spTree>
    <p:extLst>
      <p:ext uri="{BB962C8B-B14F-4D97-AF65-F5344CB8AC3E}">
        <p14:creationId xmlns:p14="http://schemas.microsoft.com/office/powerpoint/2010/main" val="1676748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0BBC082B-5A6B-EB11-FAD4-2356BABBC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5A3D5B-698E-2B0F-23F6-02585E7042DD}"/>
              </a:ext>
            </a:extLst>
          </p:cNvPr>
          <p:cNvSpPr>
            <a:spLocks noGrp="1"/>
          </p:cNvSpPr>
          <p:nvPr>
            <p:ph type="ctrTitle"/>
          </p:nvPr>
        </p:nvSpPr>
        <p:spPr>
          <a:xfrm>
            <a:off x="1650459" y="377319"/>
            <a:ext cx="9144000"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False Guilt</a:t>
            </a:r>
            <a:endParaRPr lang="en-US" sz="23900" dirty="0">
              <a:latin typeface="+mn-lt"/>
              <a:cs typeface="Times New Roman" panose="02020603050405020304" pitchFamily="18" charset="0"/>
            </a:endParaRPr>
          </a:p>
        </p:txBody>
      </p:sp>
      <p:sp>
        <p:nvSpPr>
          <p:cNvPr id="4" name="TextBox 3">
            <a:extLst>
              <a:ext uri="{FF2B5EF4-FFF2-40B4-BE49-F238E27FC236}">
                <a16:creationId xmlns:a16="http://schemas.microsoft.com/office/drawing/2014/main" id="{997642C9-FA5E-AE62-3A39-2591CCD6FF2C}"/>
              </a:ext>
            </a:extLst>
          </p:cNvPr>
          <p:cNvSpPr txBox="1"/>
          <p:nvPr/>
        </p:nvSpPr>
        <p:spPr>
          <a:xfrm>
            <a:off x="420914" y="1525871"/>
            <a:ext cx="11350171" cy="397031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False guilt may be due to the individual’s lack of </a:t>
            </a:r>
            <a:r>
              <a:rPr lang="en-US" sz="2400" b="1" u="sng" kern="100" dirty="0">
                <a:effectLst/>
                <a:latin typeface="Aptos" panose="020B0004020202020204" pitchFamily="34" charset="0"/>
                <a:ea typeface="Aptos" panose="020B0004020202020204" pitchFamily="34" charset="0"/>
                <a:cs typeface="Arial" panose="020B0604020202020204" pitchFamily="34" charset="0"/>
              </a:rPr>
              <a:t>maturity</a:t>
            </a:r>
            <a:r>
              <a:rPr lang="en-US" sz="2400" kern="100" dirty="0">
                <a:effectLst/>
                <a:latin typeface="Aptos" panose="020B0004020202020204" pitchFamily="34" charset="0"/>
                <a:ea typeface="Aptos" panose="020B0004020202020204" pitchFamily="34" charset="0"/>
                <a:cs typeface="Arial" panose="020B0604020202020204" pitchFamily="34" charset="0"/>
              </a:rPr>
              <a:t> in the faith or incorrect understanding of scriptural principles that causes him to hold himself responsible for more than God expects. Consider the Pharisees and their additions to the Mosaic Law to increase restrictions. This expansion of the law's application and the addition of numerous regulations led to many controversies between Jesus and the Pharisees, particularly regarding table fellowship and Sabbath observance.</a:t>
            </a:r>
          </a:p>
          <a:p>
            <a:endParaRPr lang="en-US" sz="3600" dirty="0"/>
          </a:p>
        </p:txBody>
      </p:sp>
    </p:spTree>
    <p:extLst>
      <p:ext uri="{BB962C8B-B14F-4D97-AF65-F5344CB8AC3E}">
        <p14:creationId xmlns:p14="http://schemas.microsoft.com/office/powerpoint/2010/main" val="255811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116C8D23-CD4F-7B3D-C48E-FF193CFA2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39A15-FEA8-C07F-1F3B-B9613BA4CA63}"/>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Counseling Guilt in Counselees </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F929B22C-4953-B775-2718-3DBF6399C328}"/>
              </a:ext>
            </a:extLst>
          </p:cNvPr>
          <p:cNvSpPr txBox="1"/>
          <p:nvPr/>
        </p:nvSpPr>
        <p:spPr>
          <a:xfrm>
            <a:off x="420914" y="1096663"/>
            <a:ext cx="11350171" cy="5579028"/>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The wise counselor will recognize that a sense of guilt flows from true guilt (a violation of one’s standards) and can be removed properly only by </a:t>
            </a:r>
            <a:r>
              <a:rPr lang="en-US" sz="2400" b="1" u="sng" kern="100" dirty="0">
                <a:effectLst/>
                <a:latin typeface="Aptos" panose="020B0004020202020204" pitchFamily="34" charset="0"/>
                <a:ea typeface="Aptos" panose="020B0004020202020204" pitchFamily="34" charset="0"/>
                <a:cs typeface="Arial" panose="020B0604020202020204" pitchFamily="34" charset="0"/>
              </a:rPr>
              <a:t>dealing</a:t>
            </a:r>
            <a:r>
              <a:rPr lang="en-US" sz="2400" kern="100" dirty="0">
                <a:effectLst/>
                <a:latin typeface="Aptos" panose="020B0004020202020204" pitchFamily="34" charset="0"/>
                <a:ea typeface="Aptos" panose="020B0004020202020204" pitchFamily="34" charset="0"/>
                <a:cs typeface="Arial" panose="020B0604020202020204" pitchFamily="34" charset="0"/>
              </a:rPr>
              <a:t> with the guilt (violation) itself. the counselor:</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(1) must call the counselee to repentance (he treats the guilt as real and the sense of sin as appropriate) and,</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(2) must show the counselee what the Scriptures actually teach regarding the matter, in order to strengthen his </a:t>
            </a:r>
            <a:r>
              <a:rPr lang="en-US" sz="2400" b="1" u="sng" kern="100" dirty="0">
                <a:effectLst/>
                <a:latin typeface="Aptos" panose="020B0004020202020204" pitchFamily="34" charset="0"/>
                <a:ea typeface="Aptos" panose="020B0004020202020204" pitchFamily="34" charset="0"/>
                <a:cs typeface="Arial" panose="020B0604020202020204" pitchFamily="34" charset="0"/>
              </a:rPr>
              <a:t>conscience</a:t>
            </a:r>
            <a:r>
              <a:rPr lang="en-US" sz="2400" kern="100" dirty="0">
                <a:effectLst/>
                <a:latin typeface="Aptos" panose="020B0004020202020204" pitchFamily="34" charset="0"/>
                <a:ea typeface="Aptos" panose="020B0004020202020204" pitchFamily="34" charset="0"/>
                <a:cs typeface="Arial" panose="020B0604020202020204" pitchFamily="34" charset="0"/>
              </a:rPr>
              <a:t>.</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Further data gathering may unveil a “performance problem” (cohabitation), a “preconditioning problem” (habituated anger) and/or a “perceptual problem” (counselee had chosen to think God was irrelevant). </a:t>
            </a:r>
          </a:p>
        </p:txBody>
      </p:sp>
    </p:spTree>
    <p:extLst>
      <p:ext uri="{BB962C8B-B14F-4D97-AF65-F5344CB8AC3E}">
        <p14:creationId xmlns:p14="http://schemas.microsoft.com/office/powerpoint/2010/main" val="117161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8597B420-00B3-980C-12DF-39D6AA1426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DE3696-1494-4EA2-0CD9-3D09C6078B21}"/>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Counseling Guilt in Counselees </a:t>
            </a:r>
            <a:endParaRPr lang="en-US" sz="23900" dirty="0">
              <a:latin typeface="+mn-lt"/>
              <a:cs typeface="Times New Roman" panose="02020603050405020304" pitchFamily="18" charset="0"/>
            </a:endParaRPr>
          </a:p>
        </p:txBody>
      </p:sp>
      <p:sp>
        <p:nvSpPr>
          <p:cNvPr id="5" name="TextBox 4">
            <a:extLst>
              <a:ext uri="{FF2B5EF4-FFF2-40B4-BE49-F238E27FC236}">
                <a16:creationId xmlns:a16="http://schemas.microsoft.com/office/drawing/2014/main" id="{9C1F12BB-0CB9-86B7-52D9-FA171591A2A5}"/>
              </a:ext>
            </a:extLst>
          </p:cNvPr>
          <p:cNvSpPr txBox="1"/>
          <p:nvPr/>
        </p:nvSpPr>
        <p:spPr>
          <a:xfrm>
            <a:off x="420914" y="1096663"/>
            <a:ext cx="11350171" cy="5025030"/>
          </a:xfrm>
          <a:prstGeom prst="rect">
            <a:avLst/>
          </a:prstGeom>
          <a:noFill/>
        </p:spPr>
        <p:txBody>
          <a:bodyPr wrap="square" rtlCol="0">
            <a:spAutoFit/>
          </a:bodyPr>
          <a:lstStyle/>
          <a:p>
            <a:pPr marL="342900" marR="0" lvl="0" indent="-342900" rtl="0">
              <a:lnSpc>
                <a:spcPct val="150000"/>
              </a:lnSpc>
              <a:buFont typeface="Symbol" panose="05050102010706020507" pitchFamily="18" charset="2"/>
              <a:buChar char=""/>
            </a:pPr>
            <a:r>
              <a:rPr lang="en-US" sz="2400" b="1" u="sng" kern="100" dirty="0">
                <a:effectLst/>
                <a:latin typeface="Aptos" panose="020B0004020202020204" pitchFamily="34" charset="0"/>
                <a:ea typeface="Aptos" panose="020B0004020202020204" pitchFamily="34" charset="0"/>
                <a:cs typeface="Arial" panose="020B0604020202020204" pitchFamily="34" charset="0"/>
              </a:rPr>
              <a:t>Rethink the Problem</a:t>
            </a:r>
            <a:r>
              <a:rPr lang="en-US" sz="2400" b="1" kern="100" dirty="0">
                <a:effectLst/>
                <a:latin typeface="Aptos" panose="020B0004020202020204" pitchFamily="34" charset="0"/>
                <a:ea typeface="Aptos" panose="020B0004020202020204" pitchFamily="34" charset="0"/>
                <a:cs typeface="Arial" panose="020B0604020202020204" pitchFamily="34" charset="0"/>
              </a:rPr>
              <a:t>. </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Rethinking the problem entails helping the counselee reconceptualize the problem in biblical terms. Most counselees today are thinking in </a:t>
            </a:r>
            <a:r>
              <a:rPr lang="en-US" sz="2400" b="1" u="sng" kern="100" dirty="0">
                <a:effectLst/>
                <a:latin typeface="Aptos" panose="020B0004020202020204" pitchFamily="34" charset="0"/>
                <a:ea typeface="Aptos" panose="020B0004020202020204" pitchFamily="34" charset="0"/>
                <a:cs typeface="Arial" panose="020B0604020202020204" pitchFamily="34" charset="0"/>
              </a:rPr>
              <a:t>cultural</a:t>
            </a:r>
            <a:r>
              <a:rPr lang="en-US" sz="2400" kern="100" dirty="0">
                <a:effectLst/>
                <a:latin typeface="Aptos" panose="020B0004020202020204" pitchFamily="34" charset="0"/>
                <a:ea typeface="Aptos" panose="020B0004020202020204" pitchFamily="34" charset="0"/>
                <a:cs typeface="Arial" panose="020B0604020202020204" pitchFamily="34" charset="0"/>
              </a:rPr>
              <a:t> terms. </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The Rethinking process actually allows the Scripture to do the confronting. A lot of the task as a counselor is answering questions and clarifying issues. </a:t>
            </a:r>
          </a:p>
          <a:p>
            <a:pPr marL="342900" marR="0" lvl="0" indent="-342900" rtl="0">
              <a:lnSpc>
                <a:spcPct val="150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Arial" panose="020B0604020202020204" pitchFamily="34" charset="0"/>
              </a:rPr>
              <a:t>In some cases it becomes necessary to be pointed.  The counselor should never be argumentative. </a:t>
            </a:r>
          </a:p>
          <a:p>
            <a:pPr marL="342900" marR="0" lvl="0" indent="-342900" rtl="0">
              <a:lnSpc>
                <a:spcPct val="150000"/>
              </a:lnSpc>
              <a:buFont typeface="Symbol" panose="05050102010706020507" pitchFamily="18" charset="2"/>
              <a:buChar char=""/>
            </a:pPr>
            <a:r>
              <a:rPr lang="en-US" sz="2400" b="1" u="sng" kern="100" dirty="0">
                <a:effectLst/>
                <a:latin typeface="Aptos" panose="020B0004020202020204" pitchFamily="34" charset="0"/>
                <a:ea typeface="Aptos" panose="020B0004020202020204" pitchFamily="34" charset="0"/>
                <a:cs typeface="Arial" panose="020B0604020202020204" pitchFamily="34" charset="0"/>
              </a:rPr>
              <a:t>Confrontation</a:t>
            </a:r>
            <a:r>
              <a:rPr lang="en-US" sz="2400" kern="100" dirty="0">
                <a:effectLst/>
                <a:latin typeface="Aptos" panose="020B0004020202020204" pitchFamily="34" charset="0"/>
                <a:ea typeface="Aptos" panose="020B0004020202020204" pitchFamily="34" charset="0"/>
                <a:cs typeface="Arial" panose="020B0604020202020204" pitchFamily="34" charset="0"/>
              </a:rPr>
              <a:t> is a </a:t>
            </a:r>
            <a:r>
              <a:rPr lang="en-US" sz="2400" b="1" u="sng" kern="100" dirty="0">
                <a:effectLst/>
                <a:latin typeface="Aptos" panose="020B0004020202020204" pitchFamily="34" charset="0"/>
                <a:ea typeface="Aptos" panose="020B0004020202020204" pitchFamily="34" charset="0"/>
                <a:cs typeface="Arial" panose="020B0604020202020204" pitchFamily="34" charset="0"/>
              </a:rPr>
              <a:t>prerequisite</a:t>
            </a:r>
            <a:r>
              <a:rPr lang="en-US" sz="2400" kern="100" dirty="0">
                <a:effectLst/>
                <a:latin typeface="Aptos" panose="020B0004020202020204" pitchFamily="34" charset="0"/>
                <a:ea typeface="Aptos" panose="020B0004020202020204" pitchFamily="34" charset="0"/>
                <a:cs typeface="Arial" panose="020B0604020202020204" pitchFamily="34" charset="0"/>
              </a:rPr>
              <a:t> to repentance. Repentance is prerequisite to change.</a:t>
            </a:r>
          </a:p>
        </p:txBody>
      </p:sp>
    </p:spTree>
    <p:extLst>
      <p:ext uri="{BB962C8B-B14F-4D97-AF65-F5344CB8AC3E}">
        <p14:creationId xmlns:p14="http://schemas.microsoft.com/office/powerpoint/2010/main" val="2814931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a:extLst>
            <a:ext uri="{FF2B5EF4-FFF2-40B4-BE49-F238E27FC236}">
              <a16:creationId xmlns:a16="http://schemas.microsoft.com/office/drawing/2014/main" id="{FCFDFAD9-492B-5F55-E536-4297F0FC4A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F73EEA-1192-5461-B7CE-A43BFAEC94F9}"/>
              </a:ext>
            </a:extLst>
          </p:cNvPr>
          <p:cNvSpPr>
            <a:spLocks noGrp="1"/>
          </p:cNvSpPr>
          <p:nvPr>
            <p:ph type="ctrTitle"/>
          </p:nvPr>
        </p:nvSpPr>
        <p:spPr>
          <a:xfrm>
            <a:off x="914400" y="274683"/>
            <a:ext cx="10187969" cy="910718"/>
          </a:xfrm>
        </p:spPr>
        <p:txBody>
          <a:bodyPr>
            <a:normAutofit fontScale="90000"/>
          </a:bodyPr>
          <a:lstStyle/>
          <a:p>
            <a:r>
              <a:rPr lang="en-US" dirty="0">
                <a:effectLst/>
                <a:latin typeface="+mn-lt"/>
                <a:ea typeface="Aptos" panose="020B0004020202020204" pitchFamily="34" charset="0"/>
                <a:cs typeface="Times New Roman" panose="02020603050405020304" pitchFamily="18" charset="0"/>
              </a:rPr>
              <a:t>Counseling Guilt in Counselees </a:t>
            </a:r>
            <a:endParaRPr lang="en-US" sz="23900" dirty="0">
              <a:latin typeface="+mn-lt"/>
              <a:cs typeface="Times New Roman" panose="02020603050405020304" pitchFamily="18" charset="0"/>
            </a:endParaRPr>
          </a:p>
        </p:txBody>
      </p:sp>
      <p:pic>
        <p:nvPicPr>
          <p:cNvPr id="3" name="Picture 2" descr="A diagram of a problem&#10;&#10;Description automatically generated">
            <a:extLst>
              <a:ext uri="{FF2B5EF4-FFF2-40B4-BE49-F238E27FC236}">
                <a16:creationId xmlns:a16="http://schemas.microsoft.com/office/drawing/2014/main" id="{28F63CC9-F6B5-D0C7-D366-A4CD136C62F9}"/>
              </a:ext>
            </a:extLst>
          </p:cNvPr>
          <p:cNvPicPr>
            <a:picLocks noChangeAspect="1"/>
          </p:cNvPicPr>
          <p:nvPr/>
        </p:nvPicPr>
        <p:blipFill>
          <a:blip r:embed="rId2"/>
          <a:stretch>
            <a:fillRect/>
          </a:stretch>
        </p:blipFill>
        <p:spPr>
          <a:xfrm>
            <a:off x="3239985" y="1087139"/>
            <a:ext cx="5960000" cy="5761289"/>
          </a:xfrm>
          <a:prstGeom prst="rect">
            <a:avLst/>
          </a:prstGeom>
        </p:spPr>
      </p:pic>
    </p:spTree>
    <p:extLst>
      <p:ext uri="{BB962C8B-B14F-4D97-AF65-F5344CB8AC3E}">
        <p14:creationId xmlns:p14="http://schemas.microsoft.com/office/powerpoint/2010/main" val="4289271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76</TotalTime>
  <Words>3213</Words>
  <Application>Microsoft Office PowerPoint</Application>
  <PresentationFormat>Widescreen</PresentationFormat>
  <Paragraphs>138</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Aptos</vt:lpstr>
      <vt:lpstr>Aptos Display</vt:lpstr>
      <vt:lpstr>Arial</vt:lpstr>
      <vt:lpstr>Source Sans Pro</vt:lpstr>
      <vt:lpstr>Symbol</vt:lpstr>
      <vt:lpstr>Times New Roman</vt:lpstr>
      <vt:lpstr>Office Theme</vt:lpstr>
      <vt:lpstr>Guilt and Repentance</vt:lpstr>
      <vt:lpstr>ACBC Objectives </vt:lpstr>
      <vt:lpstr>True Guilt</vt:lpstr>
      <vt:lpstr>True Guilt</vt:lpstr>
      <vt:lpstr>False Guilt</vt:lpstr>
      <vt:lpstr>False Guilt</vt:lpstr>
      <vt:lpstr>Counseling Guilt in Counselees </vt:lpstr>
      <vt:lpstr>Counseling Guilt in Counselees </vt:lpstr>
      <vt:lpstr>Counseling Guilt in Counselees </vt:lpstr>
      <vt:lpstr>Definition of Repentance</vt:lpstr>
      <vt:lpstr>Biblical Confession</vt:lpstr>
      <vt:lpstr>Biblical Confession</vt:lpstr>
      <vt:lpstr>Peacemaking Principles</vt:lpstr>
      <vt:lpstr>Personal Prayer and Confession of Sin</vt:lpstr>
      <vt:lpstr>Is Anyone Among You Sick (Weak)</vt:lpstr>
      <vt:lpstr>Two Response to Guilt – 2 Cor 7:8-11</vt:lpstr>
      <vt:lpstr>Two Response to Guilt</vt:lpstr>
      <vt:lpstr>Repentance in the Bible</vt:lpstr>
      <vt:lpstr>Repentance in the Bible</vt:lpstr>
      <vt:lpstr>Intellectual / Cognitive Part</vt:lpstr>
      <vt:lpstr>Affective / Emotional Part</vt:lpstr>
      <vt:lpstr>Volitional Part</vt:lpstr>
      <vt:lpstr>Psalm 51- A Study of Repentance</vt:lpstr>
      <vt:lpstr>Psalm 51- A Study of Repentance</vt:lpstr>
      <vt:lpstr>Fruit of Repentance</vt:lpstr>
      <vt:lpstr>Dealing with Unrepentance</vt:lpstr>
      <vt:lpstr>Dealing with Unrepentance</vt:lpstr>
      <vt:lpstr>Unrepentance and the Lord’s Table</vt:lpstr>
      <vt:lpstr>Addiction and Repentance</vt:lpstr>
      <vt:lpstr>Repentance in relation to Sanctification</vt:lpstr>
      <vt:lpstr>Repentance in relation to Sanctification</vt:lpstr>
      <vt:lpstr>Repentance is Deeply Trinitarian</vt:lpstr>
      <vt:lpstr>Repentance is Deeply Trinitarian</vt:lpstr>
      <vt:lpstr>Repentance is Deeply Trinitarian</vt:lpstr>
      <vt:lpstr>The Holy Spirit in Counseling</vt:lpstr>
      <vt:lpstr>The Holy Spirit in Counseling</vt:lpstr>
      <vt:lpstr>The Holy Spirit in Counseling</vt:lpstr>
      <vt:lpstr>The Holy Spirit in Counseling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Butch Mullins</dc:creator>
  <cp:lastModifiedBy>Kevin and Cindy Lee</cp:lastModifiedBy>
  <cp:revision>2</cp:revision>
  <dcterms:created xsi:type="dcterms:W3CDTF">2024-12-04T21:59:57Z</dcterms:created>
  <dcterms:modified xsi:type="dcterms:W3CDTF">2024-12-11T03:57:41Z</dcterms:modified>
</cp:coreProperties>
</file>