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 id="2147483925" r:id="rId2"/>
  </p:sldMasterIdLst>
  <p:notesMasterIdLst>
    <p:notesMasterId r:id="rId37"/>
  </p:notesMasterIdLst>
  <p:handoutMasterIdLst>
    <p:handoutMasterId r:id="rId38"/>
  </p:handoutMasterIdLst>
  <p:sldIdLst>
    <p:sldId id="256" r:id="rId3"/>
    <p:sldId id="345" r:id="rId4"/>
    <p:sldId id="534" r:id="rId5"/>
    <p:sldId id="529" r:id="rId6"/>
    <p:sldId id="353" r:id="rId7"/>
    <p:sldId id="511" r:id="rId8"/>
    <p:sldId id="512" r:id="rId9"/>
    <p:sldId id="581" r:id="rId10"/>
    <p:sldId id="568" r:id="rId11"/>
    <p:sldId id="562" r:id="rId12"/>
    <p:sldId id="569" r:id="rId13"/>
    <p:sldId id="520" r:id="rId14"/>
    <p:sldId id="519" r:id="rId15"/>
    <p:sldId id="479" r:id="rId16"/>
    <p:sldId id="532" r:id="rId17"/>
    <p:sldId id="624" r:id="rId18"/>
    <p:sldId id="582" r:id="rId19"/>
    <p:sldId id="257" r:id="rId20"/>
    <p:sldId id="625" r:id="rId21"/>
    <p:sldId id="638" r:id="rId22"/>
    <p:sldId id="627" r:id="rId23"/>
    <p:sldId id="640" r:id="rId24"/>
    <p:sldId id="628" r:id="rId25"/>
    <p:sldId id="580" r:id="rId26"/>
    <p:sldId id="343" r:id="rId27"/>
    <p:sldId id="629" r:id="rId28"/>
    <p:sldId id="630" r:id="rId29"/>
    <p:sldId id="631" r:id="rId30"/>
    <p:sldId id="632" r:id="rId31"/>
    <p:sldId id="633" r:id="rId32"/>
    <p:sldId id="634" r:id="rId33"/>
    <p:sldId id="635" r:id="rId34"/>
    <p:sldId id="636" r:id="rId35"/>
    <p:sldId id="521" r:id="rId36"/>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96F1FB-A550-4311-A596-6B7145A4144F}">
          <p14:sldIdLst>
            <p14:sldId id="256"/>
            <p14:sldId id="345"/>
            <p14:sldId id="534"/>
            <p14:sldId id="529"/>
            <p14:sldId id="353"/>
            <p14:sldId id="511"/>
            <p14:sldId id="512"/>
            <p14:sldId id="581"/>
            <p14:sldId id="568"/>
            <p14:sldId id="562"/>
            <p14:sldId id="569"/>
            <p14:sldId id="520"/>
            <p14:sldId id="519"/>
            <p14:sldId id="479"/>
            <p14:sldId id="532"/>
            <p14:sldId id="624"/>
            <p14:sldId id="582"/>
            <p14:sldId id="257"/>
            <p14:sldId id="625"/>
            <p14:sldId id="638"/>
            <p14:sldId id="627"/>
            <p14:sldId id="640"/>
            <p14:sldId id="628"/>
            <p14:sldId id="580"/>
            <p14:sldId id="343"/>
            <p14:sldId id="629"/>
            <p14:sldId id="630"/>
            <p14:sldId id="631"/>
            <p14:sldId id="632"/>
            <p14:sldId id="633"/>
            <p14:sldId id="634"/>
            <p14:sldId id="635"/>
            <p14:sldId id="636"/>
            <p14:sldId id="52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2E29B-45D0-405F-B193-0A29DB353655}" v="373" dt="2025-01-02T17:04:32.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3969" autoAdjust="0"/>
  </p:normalViewPr>
  <p:slideViewPr>
    <p:cSldViewPr snapToGrid="0" snapToObjects="1">
      <p:cViewPr varScale="1">
        <p:scale>
          <a:sx n="82" d="100"/>
          <a:sy n="82" d="100"/>
        </p:scale>
        <p:origin x="1368" y="8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3177" tIns="46589" rIns="93177" bIns="46589" rtlCol="0"/>
          <a:lstStyle>
            <a:lvl1pPr algn="r">
              <a:defRPr sz="1200"/>
            </a:lvl1pPr>
          </a:lstStyle>
          <a:p>
            <a:fld id="{67ADDB84-2A66-AB44-8993-009B269D602C}" type="datetime1">
              <a:rPr lang="en-US" smtClean="0"/>
              <a:pPr/>
              <a:t>1/13/2025</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3177" tIns="46589" rIns="93177" bIns="46589" rtlCol="0" anchor="b"/>
          <a:lstStyle>
            <a:lvl1pPr algn="r">
              <a:defRPr sz="1200"/>
            </a:lvl1pPr>
          </a:lstStyle>
          <a:p>
            <a:fld id="{22A1C3ED-26DD-A647-8B25-E20E10D6F0EC}" type="slidenum">
              <a:rPr lang="en-US" smtClean="0"/>
              <a:pPr/>
              <a:t>‹#›</a:t>
            </a:fld>
            <a:endParaRPr lang="en-US"/>
          </a:p>
        </p:txBody>
      </p:sp>
    </p:spTree>
    <p:extLst>
      <p:ext uri="{BB962C8B-B14F-4D97-AF65-F5344CB8AC3E}">
        <p14:creationId xmlns:p14="http://schemas.microsoft.com/office/powerpoint/2010/main" val="1707140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3177" tIns="46589" rIns="93177" bIns="46589" rtlCol="0"/>
          <a:lstStyle>
            <a:lvl1pPr algn="r">
              <a:defRPr sz="1200"/>
            </a:lvl1pPr>
          </a:lstStyle>
          <a:p>
            <a:fld id="{4EFC28B8-E28B-7D4B-8A7B-036A351ECEF6}" type="datetime1">
              <a:rPr lang="en-US" smtClean="0"/>
              <a:pPr/>
              <a:t>1/11/2025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77" tIns="46589" rIns="93177" bIns="46589" rtlCol="0" anchor="b"/>
          <a:lstStyle>
            <a:lvl1pPr algn="r">
              <a:defRPr sz="1200"/>
            </a:lvl1pPr>
          </a:lstStyle>
          <a:p>
            <a:fld id="{CAB60BEA-D7FA-2B4F-A654-625576430BE8}" type="slidenum">
              <a:rPr lang="en-US" smtClean="0"/>
              <a:pPr/>
              <a:t>‹#›</a:t>
            </a:fld>
            <a:endParaRPr lang="en-US"/>
          </a:p>
        </p:txBody>
      </p:sp>
    </p:spTree>
    <p:extLst>
      <p:ext uri="{BB962C8B-B14F-4D97-AF65-F5344CB8AC3E}">
        <p14:creationId xmlns:p14="http://schemas.microsoft.com/office/powerpoint/2010/main" val="9322823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3</a:t>
            </a:fld>
            <a:endParaRPr lang="en-US"/>
          </a:p>
        </p:txBody>
      </p:sp>
    </p:spTree>
    <p:extLst>
      <p:ext uri="{BB962C8B-B14F-4D97-AF65-F5344CB8AC3E}">
        <p14:creationId xmlns:p14="http://schemas.microsoft.com/office/powerpoint/2010/main" val="292897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00088"/>
            <a:ext cx="4664075" cy="3498850"/>
          </a:xfrm>
        </p:spPr>
      </p:sp>
      <p:sp>
        <p:nvSpPr>
          <p:cNvPr id="3" name="Notes Placeholder 2"/>
          <p:cNvSpPr>
            <a:spLocks noGrp="1"/>
          </p:cNvSpPr>
          <p:nvPr>
            <p:ph type="body" idx="1"/>
          </p:nvPr>
        </p:nvSpPr>
        <p:spPr/>
        <p:txBody>
          <a:bodyPr/>
          <a:lstStyle/>
          <a:p>
            <a:pPr marL="0" lvl="1" defTabSz="465887">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36EB4A-4E6E-4DE0-9C77-18400E6BC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91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ego super ego and id</a:t>
            </a:r>
          </a:p>
          <a:p>
            <a:r>
              <a:rPr lang="en-US" dirty="0"/>
              <a:t>Rogers’ indirect method</a:t>
            </a:r>
          </a:p>
          <a:p>
            <a:r>
              <a:rPr lang="en-US" dirty="0"/>
              <a:t>Behaviorism</a:t>
            </a:r>
          </a:p>
          <a:p>
            <a:r>
              <a:rPr lang="en-US" dirty="0"/>
              <a:t>Existentialism</a:t>
            </a:r>
          </a:p>
          <a:p>
            <a:r>
              <a:rPr lang="en-US" dirty="0"/>
              <a:t>Third Force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B60BEA-D7FA-2B4F-A654-625576430B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234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4</a:t>
            </a:fld>
            <a:endParaRPr lang="en-US"/>
          </a:p>
        </p:txBody>
      </p:sp>
    </p:spTree>
    <p:extLst>
      <p:ext uri="{BB962C8B-B14F-4D97-AF65-F5344CB8AC3E}">
        <p14:creationId xmlns:p14="http://schemas.microsoft.com/office/powerpoint/2010/main" val="18298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5</a:t>
            </a:fld>
            <a:endParaRPr lang="en-US"/>
          </a:p>
        </p:txBody>
      </p:sp>
    </p:spTree>
    <p:extLst>
      <p:ext uri="{BB962C8B-B14F-4D97-AF65-F5344CB8AC3E}">
        <p14:creationId xmlns:p14="http://schemas.microsoft.com/office/powerpoint/2010/main" val="4082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6</a:t>
            </a:fld>
            <a:endParaRPr lang="en-US"/>
          </a:p>
        </p:txBody>
      </p:sp>
    </p:spTree>
    <p:extLst>
      <p:ext uri="{BB962C8B-B14F-4D97-AF65-F5344CB8AC3E}">
        <p14:creationId xmlns:p14="http://schemas.microsoft.com/office/powerpoint/2010/main" val="206001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7</a:t>
            </a:fld>
            <a:endParaRPr lang="en-US"/>
          </a:p>
        </p:txBody>
      </p:sp>
    </p:spTree>
    <p:extLst>
      <p:ext uri="{BB962C8B-B14F-4D97-AF65-F5344CB8AC3E}">
        <p14:creationId xmlns:p14="http://schemas.microsoft.com/office/powerpoint/2010/main" val="408709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9</a:t>
            </a:fld>
            <a:endParaRPr lang="en-US"/>
          </a:p>
        </p:txBody>
      </p:sp>
    </p:spTree>
    <p:extLst>
      <p:ext uri="{BB962C8B-B14F-4D97-AF65-F5344CB8AC3E}">
        <p14:creationId xmlns:p14="http://schemas.microsoft.com/office/powerpoint/2010/main" val="15000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12</a:t>
            </a:fld>
            <a:endParaRPr lang="en-US"/>
          </a:p>
        </p:txBody>
      </p:sp>
    </p:spTree>
    <p:extLst>
      <p:ext uri="{BB962C8B-B14F-4D97-AF65-F5344CB8AC3E}">
        <p14:creationId xmlns:p14="http://schemas.microsoft.com/office/powerpoint/2010/main" val="366274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60BEA-D7FA-2B4F-A654-625576430BE8}" type="slidenum">
              <a:rPr lang="en-US" smtClean="0"/>
              <a:pPr/>
              <a:t>13</a:t>
            </a:fld>
            <a:endParaRPr lang="en-US"/>
          </a:p>
        </p:txBody>
      </p:sp>
    </p:spTree>
    <p:extLst>
      <p:ext uri="{BB962C8B-B14F-4D97-AF65-F5344CB8AC3E}">
        <p14:creationId xmlns:p14="http://schemas.microsoft.com/office/powerpoint/2010/main" val="14726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B60BEA-D7FA-2B4F-A654-625576430B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47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6" indent="0" algn="r">
              <a:buNone/>
              <a:defRPr>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a:t>Name, Copyright Information</a:t>
            </a: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Name, Copyright Information</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2"/>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2" y="1380070"/>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4" y="3996268"/>
            <a:ext cx="5240735" cy="1388534"/>
          </a:xfrm>
        </p:spPr>
        <p:txBody>
          <a:bodyPr anchor="t">
            <a:normAutofit/>
          </a:bodyPr>
          <a:lstStyle>
            <a:lvl1pPr marL="0" indent="0" algn="r">
              <a:buNone/>
              <a:defRPr sz="1575">
                <a:solidFill>
                  <a:schemeClr val="tx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a:xfrm>
            <a:off x="3999310" y="5883277"/>
            <a:ext cx="3243033"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5" name="Picture 14" descr="C:\Users\kevin.c.lee\Desktop\untitled.png">
            <a:extLst>
              <a:ext uri="{FF2B5EF4-FFF2-40B4-BE49-F238E27FC236}">
                <a16:creationId xmlns:a16="http://schemas.microsoft.com/office/drawing/2014/main" id="{A68B9F67-8150-4C4E-9C95-B2D85760055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7337" y="35664"/>
            <a:ext cx="2009775" cy="685800"/>
          </a:xfrm>
          <a:prstGeom prst="rect">
            <a:avLst/>
          </a:prstGeom>
          <a:noFill/>
          <a:ln>
            <a:noFill/>
          </a:ln>
        </p:spPr>
      </p:pic>
    </p:spTree>
    <p:extLst>
      <p:ext uri="{BB962C8B-B14F-4D97-AF65-F5344CB8AC3E}">
        <p14:creationId xmlns:p14="http://schemas.microsoft.com/office/powerpoint/2010/main" val="20606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4" y="5867133"/>
            <a:ext cx="41337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824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10" y="4777381"/>
            <a:ext cx="6698061" cy="860400"/>
          </a:xfrm>
        </p:spPr>
        <p:txBody>
          <a:bodyPr anchor="t">
            <a:normAutofit/>
          </a:bodyPr>
          <a:lstStyle>
            <a:lvl1pPr marL="0" indent="0" algn="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C:\Users\kevin.c.lee\Desktop\untitled.png">
            <a:extLst>
              <a:ext uri="{FF2B5EF4-FFF2-40B4-BE49-F238E27FC236}">
                <a16:creationId xmlns:a16="http://schemas.microsoft.com/office/drawing/2014/main" id="{A976096A-9B56-4A01-B36B-6BAD8B61CC7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09" y="0"/>
            <a:ext cx="2009775" cy="685800"/>
          </a:xfrm>
          <a:prstGeom prst="rect">
            <a:avLst/>
          </a:prstGeom>
          <a:noFill/>
          <a:ln>
            <a:noFill/>
          </a:ln>
        </p:spPr>
      </p:pic>
    </p:spTree>
    <p:extLst>
      <p:ext uri="{BB962C8B-B14F-4D97-AF65-F5344CB8AC3E}">
        <p14:creationId xmlns:p14="http://schemas.microsoft.com/office/powerpoint/2010/main" val="1558803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2"/>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6" y="2667001"/>
            <a:ext cx="3671291" cy="3124201"/>
          </a:xfrm>
        </p:spPr>
        <p:txBody>
          <a:bodyPr>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13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5" y="2658534"/>
            <a:ext cx="3455391" cy="576262"/>
          </a:xfrm>
        </p:spPr>
        <p:txBody>
          <a:bodyPr anchor="b">
            <a:noAutofit/>
          </a:bodyPr>
          <a:lstStyle>
            <a:lvl1pPr marL="0" indent="0">
              <a:buNone/>
              <a:defRPr sz="2100" b="0">
                <a:solidFill>
                  <a:schemeClr val="accent1">
                    <a:lumMod val="75000"/>
                  </a:schemeClr>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113234" y="3335338"/>
            <a:ext cx="3671292" cy="2455862"/>
          </a:xfrm>
        </p:spPr>
        <p:txBody>
          <a:bodyPr anchor="t">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7" y="2667000"/>
            <a:ext cx="3466903" cy="576262"/>
          </a:xfrm>
        </p:spPr>
        <p:txBody>
          <a:bodyPr anchor="b">
            <a:noAutofit/>
          </a:bodyPr>
          <a:lstStyle>
            <a:lvl1pPr marL="0" indent="0">
              <a:buNone/>
              <a:defRPr sz="2100" b="0">
                <a:solidFill>
                  <a:schemeClr val="accent1">
                    <a:lumMod val="75000"/>
                  </a:schemeClr>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4955975" y="3335338"/>
            <a:ext cx="3671292" cy="2455862"/>
          </a:xfrm>
        </p:spPr>
        <p:txBody>
          <a:bodyPr anchor="t">
            <a:normAutofit/>
          </a:bodyPr>
          <a:lstStyle>
            <a:lvl1pPr>
              <a:defRPr sz="1351"/>
            </a:lvl1pPr>
            <a:lvl2pPr>
              <a:defRPr sz="1200"/>
            </a:lvl2pPr>
            <a:lvl3pPr>
              <a:defRPr sz="1051"/>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71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3263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6023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6"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6" y="685801"/>
            <a:ext cx="4680743" cy="5105401"/>
          </a:xfrm>
        </p:spPr>
        <p:txBody>
          <a:bodyPr anchor="ctr">
            <a:normAutofit/>
          </a:bodyPr>
          <a:lstStyle>
            <a:lvl1pPr>
              <a:defRPr sz="1500"/>
            </a:lvl1pPr>
            <a:lvl2pPr>
              <a:defRPr sz="1351"/>
            </a:lvl2pPr>
            <a:lvl3pPr>
              <a:defRPr sz="1200"/>
            </a:lvl3pPr>
            <a:lvl4pPr>
              <a:defRPr sz="1051"/>
            </a:lvl4pPr>
            <a:lvl5pPr>
              <a:defRPr sz="1051"/>
            </a:lvl5pPr>
            <a:lvl6pPr>
              <a:defRPr sz="1051"/>
            </a:lvl6pPr>
            <a:lvl7pPr>
              <a:defRPr sz="1051"/>
            </a:lvl7pPr>
            <a:lvl8pPr>
              <a:defRPr sz="1051"/>
            </a:lvl8pPr>
            <a:lvl9pPr>
              <a:defRPr sz="10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6" y="2971800"/>
            <a:ext cx="2661841" cy="1828800"/>
          </a:xfrm>
        </p:spPr>
        <p:txBody>
          <a:bodyPr>
            <a:normAutofit/>
          </a:bodyPr>
          <a:lstStyle>
            <a:lvl1pPr marL="0" indent="0" algn="ctr">
              <a:buNone/>
              <a:defRPr sz="12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223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4"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2"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4" y="3124199"/>
            <a:ext cx="4069619" cy="1828800"/>
          </a:xfrm>
        </p:spPr>
        <p:txBody>
          <a:bodyPr>
            <a:normAutofit/>
          </a:bodyPr>
          <a:lstStyle>
            <a:lvl1pPr marL="0" indent="0" algn="ctr">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397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6" y="4732866"/>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9"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6" y="5299603"/>
            <a:ext cx="7514033" cy="493712"/>
          </a:xfrm>
        </p:spPr>
        <p:txBody>
          <a:bodyPr>
            <a:normAutofit/>
          </a:bodyPr>
          <a:lstStyle>
            <a:lvl1pPr marL="0" indent="0" algn="ctr">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0668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7" y="685800"/>
            <a:ext cx="7514033"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5" y="4343400"/>
            <a:ext cx="7514035" cy="1447800"/>
          </a:xfrm>
        </p:spPr>
        <p:txBody>
          <a:bodyPr anchor="ctr">
            <a:normAutofit/>
          </a:bodyPr>
          <a:lstStyle>
            <a:lvl1pPr marL="0" indent="0" algn="ct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023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4"/>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400"/>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2"/>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1"/>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1113236" y="4343400"/>
            <a:ext cx="7514033" cy="1447800"/>
          </a:xfrm>
        </p:spPr>
        <p:txBody>
          <a:bodyPr anchor="ctr">
            <a:normAutofit/>
          </a:bodyPr>
          <a:lstStyle>
            <a:lvl1pPr marL="0" indent="0" algn="ct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3424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6" y="4777381"/>
            <a:ext cx="7514033" cy="860400"/>
          </a:xfrm>
        </p:spPr>
        <p:txBody>
          <a:bodyPr anchor="t">
            <a:normAutofit/>
          </a:bodyPr>
          <a:lstStyle>
            <a:lvl1pPr marL="0" indent="0" algn="r">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6282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4"/>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400"/>
            <a:ext cx="457200" cy="584776"/>
          </a:xfrm>
          <a:prstGeom prst="rect">
            <a:avLst/>
          </a:prstGeom>
        </p:spPr>
        <p:txBody>
          <a:bodyPr vert="horz" lIns="68580" tIns="34291" rIns="68580" bIns="3429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2"/>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7"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6" y="4775200"/>
            <a:ext cx="7514033" cy="1016000"/>
          </a:xfrm>
        </p:spPr>
        <p:txBody>
          <a:bodyPr anchor="t">
            <a:normAutofit/>
          </a:bodyPr>
          <a:lstStyle>
            <a:lvl1pPr marL="0" indent="0" algn="r">
              <a:buNone/>
              <a:defRPr sz="1351">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6857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2"/>
            <a:ext cx="7514035"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5"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5" y="4343400"/>
            <a:ext cx="7514035" cy="1447800"/>
          </a:xfrm>
        </p:spPr>
        <p:txBody>
          <a:bodyPr anchor="t">
            <a:normAutofit/>
          </a:bodyPr>
          <a:lstStyle>
            <a:lvl1pPr marL="0" indent="0" algn="l">
              <a:buNone/>
              <a:defRPr sz="1351">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6704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838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3"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5" y="685800"/>
            <a:ext cx="6014807"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422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Name, Copyright Information</a:t>
            </a:r>
          </a:p>
        </p:txBody>
      </p:sp>
      <p:sp>
        <p:nvSpPr>
          <p:cNvPr id="5" name="Footer Placeholder 4"/>
          <p:cNvSpPr>
            <a:spLocks noGrp="1"/>
          </p:cNvSpPr>
          <p:nvPr>
            <p:ph type="ftr" sz="quarter" idx="11"/>
          </p:nvPr>
        </p:nvSpPr>
        <p:spPr/>
        <p:txBody>
          <a:bodyPr/>
          <a:lstStyle/>
          <a:p>
            <a:r>
              <a:rPr lang="en-US"/>
              <a:t>Name, Copyright Information</a:t>
            </a:r>
          </a:p>
        </p:txBody>
      </p:sp>
      <p:sp>
        <p:nvSpPr>
          <p:cNvPr id="6" name="Slide Number Placeholder 5"/>
          <p:cNvSpPr>
            <a:spLocks noGrp="1"/>
          </p:cNvSpPr>
          <p:nvPr>
            <p:ph type="sldNum" sz="quarter" idx="12"/>
          </p:nvPr>
        </p:nvSpPr>
        <p:spPr/>
        <p:txBody>
          <a:bodyPr/>
          <a:lstStyle/>
          <a:p>
            <a:fld id="{81DF819C-353F-A348-9CD5-312D288A352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Name, Copyright Information</a:t>
            </a:r>
          </a:p>
        </p:txBody>
      </p:sp>
      <p:sp>
        <p:nvSpPr>
          <p:cNvPr id="6" name="Footer Placeholder 5"/>
          <p:cNvSpPr>
            <a:spLocks noGrp="1"/>
          </p:cNvSpPr>
          <p:nvPr>
            <p:ph type="ftr" sz="quarter" idx="11"/>
          </p:nvPr>
        </p:nvSpPr>
        <p:spPr/>
        <p:txBody>
          <a:bodyPr/>
          <a:lstStyle/>
          <a:p>
            <a:r>
              <a:rPr lang="en-US"/>
              <a:t>Name, Copyright Information</a:t>
            </a:r>
          </a:p>
        </p:txBody>
      </p:sp>
      <p:sp>
        <p:nvSpPr>
          <p:cNvPr id="7" name="Slide Number Placeholder 6"/>
          <p:cNvSpPr>
            <a:spLocks noGrp="1"/>
          </p:cNvSpPr>
          <p:nvPr>
            <p:ph type="sldNum" sz="quarter" idx="12"/>
          </p:nvPr>
        </p:nvSpPr>
        <p:spPr/>
        <p:txBody>
          <a:bodyPr/>
          <a:lstStyle/>
          <a:p>
            <a:fld id="{81DF819C-353F-A348-9CD5-312D288A352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dirty="0"/>
              <a:t>Name, Copyright Information</a:t>
            </a:r>
          </a:p>
        </p:txBody>
      </p:sp>
      <p:sp>
        <p:nvSpPr>
          <p:cNvPr id="8" name="Footer Placeholder 7"/>
          <p:cNvSpPr>
            <a:spLocks noGrp="1"/>
          </p:cNvSpPr>
          <p:nvPr>
            <p:ph type="ftr" sz="quarter" idx="11"/>
          </p:nvPr>
        </p:nvSpPr>
        <p:spPr/>
        <p:txBody>
          <a:bodyPr/>
          <a:lstStyle/>
          <a:p>
            <a:r>
              <a:rPr lang="en-US"/>
              <a:t>Name, Copyright Information</a:t>
            </a:r>
          </a:p>
        </p:txBody>
      </p:sp>
      <p:sp>
        <p:nvSpPr>
          <p:cNvPr id="9" name="Slide Number Placeholder 8"/>
          <p:cNvSpPr>
            <a:spLocks noGrp="1"/>
          </p:cNvSpPr>
          <p:nvPr>
            <p:ph type="sldNum" sz="quarter" idx="12"/>
          </p:nvPr>
        </p:nvSpPr>
        <p:spPr/>
        <p:txBody>
          <a:bodyPr/>
          <a:lstStyle/>
          <a:p>
            <a:fld id="{81DF819C-353F-A348-9CD5-312D288A35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Name, Copyright Information</a:t>
            </a:r>
          </a:p>
        </p:txBody>
      </p:sp>
      <p:sp>
        <p:nvSpPr>
          <p:cNvPr id="4" name="Footer Placeholder 3"/>
          <p:cNvSpPr>
            <a:spLocks noGrp="1"/>
          </p:cNvSpPr>
          <p:nvPr>
            <p:ph type="ftr" sz="quarter" idx="11"/>
          </p:nvPr>
        </p:nvSpPr>
        <p:spPr/>
        <p:txBody>
          <a:bodyPr/>
          <a:lstStyle/>
          <a:p>
            <a:r>
              <a:rPr lang="en-US"/>
              <a:t>Name, Copyright Information</a:t>
            </a:r>
          </a:p>
        </p:txBody>
      </p:sp>
      <p:sp>
        <p:nvSpPr>
          <p:cNvPr id="5" name="Slide Number Placeholder 4"/>
          <p:cNvSpPr>
            <a:spLocks noGrp="1"/>
          </p:cNvSpPr>
          <p:nvPr>
            <p:ph type="sldNum" sz="quarter" idx="12"/>
          </p:nvPr>
        </p:nvSpPr>
        <p:spPr/>
        <p:txBody>
          <a:bodyPr/>
          <a:lstStyle/>
          <a:p>
            <a:fld id="{81DF819C-353F-A348-9CD5-312D288A352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Name, Copyright Information</a:t>
            </a:r>
          </a:p>
        </p:txBody>
      </p:sp>
      <p:sp>
        <p:nvSpPr>
          <p:cNvPr id="3" name="Footer Placeholder 2"/>
          <p:cNvSpPr>
            <a:spLocks noGrp="1"/>
          </p:cNvSpPr>
          <p:nvPr>
            <p:ph type="ftr" sz="quarter" idx="11"/>
          </p:nvPr>
        </p:nvSpPr>
        <p:spPr/>
        <p:txBody>
          <a:bodyPr/>
          <a:lstStyle/>
          <a:p>
            <a:r>
              <a:rPr lang="en-US"/>
              <a:t>Name, Copyright Information</a:t>
            </a:r>
          </a:p>
        </p:txBody>
      </p:sp>
      <p:sp>
        <p:nvSpPr>
          <p:cNvPr id="4" name="Slide Number Placeholder 3"/>
          <p:cNvSpPr>
            <a:spLocks noGrp="1"/>
          </p:cNvSpPr>
          <p:nvPr>
            <p:ph type="sldNum" sz="quarter" idx="12"/>
          </p:nvPr>
        </p:nvSpPr>
        <p:spPr/>
        <p:txBody>
          <a:bodyPr/>
          <a:lstStyle/>
          <a:p>
            <a:fld id="{81DF819C-353F-A348-9CD5-312D288A3529}" type="slidenum">
              <a:rPr lang="en-US" smtClean="0"/>
              <a:pPr/>
              <a:t>‹#›</a:t>
            </a:fld>
            <a:endParaRPr lang="en-US"/>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a:t>Name, Copyright Information</a:t>
            </a:r>
          </a:p>
        </p:txBody>
      </p:sp>
      <p:sp>
        <p:nvSpPr>
          <p:cNvPr id="6" name="Footer Placeholder 5"/>
          <p:cNvSpPr>
            <a:spLocks noGrp="1"/>
          </p:cNvSpPr>
          <p:nvPr>
            <p:ph type="ftr" sz="quarter" idx="11"/>
          </p:nvPr>
        </p:nvSpPr>
        <p:spPr/>
        <p:txBody>
          <a:bodyPr/>
          <a:lstStyle/>
          <a:p>
            <a:r>
              <a:rPr lang="en-US"/>
              <a:t>Name, Copyright Information</a:t>
            </a:r>
          </a:p>
        </p:txBody>
      </p:sp>
      <p:sp>
        <p:nvSpPr>
          <p:cNvPr id="7" name="Slide Number Placeholder 6"/>
          <p:cNvSpPr>
            <a:spLocks noGrp="1"/>
          </p:cNvSpPr>
          <p:nvPr>
            <p:ph type="sldNum" sz="quarter" idx="12"/>
          </p:nvPr>
        </p:nvSpPr>
        <p:spPr/>
        <p:txBody>
          <a:bodyPr/>
          <a:lstStyle/>
          <a:p>
            <a:fld id="{81DF819C-353F-A348-9CD5-312D288A35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Name, Copyright Information</a:t>
            </a: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r>
              <a:rPr lang="en-US"/>
              <a:t>Name, Copyright Information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1DF819C-353F-A348-9CD5-312D288A3529}"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a:t>Name, Copyright Information</a:t>
            </a: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Name, Copyright Information</a:t>
            </a:r>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81DF819C-353F-A348-9CD5-312D288A35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51" indent="-256026"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76" indent="-228594"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15" indent="-228594" algn="l" rtl="0" eaLnBrk="1" latinLnBrk="0" hangingPunct="1">
        <a:spcBef>
          <a:spcPts val="351"/>
        </a:spcBef>
        <a:buClr>
          <a:schemeClr val="accent2"/>
        </a:buClr>
        <a:buSzPct val="100000"/>
        <a:buFont typeface="Wingdings 2"/>
        <a:buChar char=""/>
        <a:defRPr kumimoji="0" sz="2100" kern="1200">
          <a:solidFill>
            <a:schemeClr val="tx1"/>
          </a:solidFill>
          <a:latin typeface="+mn-lt"/>
          <a:ea typeface="+mn-ea"/>
          <a:cs typeface="+mn-cs"/>
        </a:defRPr>
      </a:lvl3pPr>
      <a:lvl4pPr marL="1142971" indent="-228594" algn="l" rtl="0" eaLnBrk="1" latinLnBrk="0" hangingPunct="1">
        <a:spcBef>
          <a:spcPts val="351"/>
        </a:spcBef>
        <a:buClr>
          <a:schemeClr val="accent2"/>
        </a:buClr>
        <a:buFont typeface="Wingdings 2"/>
        <a:buChar char=""/>
        <a:defRPr kumimoji="0" sz="1900" kern="1200">
          <a:solidFill>
            <a:schemeClr val="tx1"/>
          </a:solidFill>
          <a:latin typeface="+mn-lt"/>
          <a:ea typeface="+mn-ea"/>
          <a:cs typeface="+mn-cs"/>
        </a:defRPr>
      </a:lvl4pPr>
      <a:lvl5pPr marL="1371566" indent="-228594" algn="l" rtl="0" eaLnBrk="1" latinLnBrk="0" hangingPunct="1">
        <a:spcBef>
          <a:spcPts val="351"/>
        </a:spcBef>
        <a:buClr>
          <a:schemeClr val="accent2"/>
        </a:buClr>
        <a:buFont typeface="Wingdings 2"/>
        <a:buChar char=""/>
        <a:defRPr kumimoji="0" sz="1800" kern="1200">
          <a:solidFill>
            <a:schemeClr val="tx1"/>
          </a:solidFill>
          <a:latin typeface="+mn-lt"/>
          <a:ea typeface="+mn-ea"/>
          <a:cs typeface="+mn-cs"/>
        </a:defRPr>
      </a:lvl5pPr>
      <a:lvl6pPr marL="1600160" indent="-228594"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54"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349"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943" indent="-228594"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2"/>
            <a:ext cx="1827611"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5" y="685802"/>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1"/>
            <a:ext cx="7514035"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7"/>
            <a:ext cx="857251" cy="365125"/>
          </a:xfrm>
          <a:prstGeom prst="rect">
            <a:avLst/>
          </a:prstGeom>
        </p:spPr>
        <p:txBody>
          <a:bodyPr vert="horz" lIns="91440" tIns="45720" rIns="91440" bIns="45720" rtlCol="0" anchor="ctr"/>
          <a:lstStyle>
            <a:lvl1pPr algn="r">
              <a:defRPr sz="751" b="0" i="0">
                <a:solidFill>
                  <a:schemeClr val="tx1"/>
                </a:solidFill>
                <a:effectLst/>
                <a:latin typeface="+mn-lt"/>
              </a:defRPr>
            </a:lvl1pPr>
          </a:lstStyle>
          <a:p>
            <a:fld id="{B61BEF0D-F0BB-DE4B-95CE-6DB70DBA9567}" type="datetimeFigureOut">
              <a:rPr lang="en-US" dirty="0"/>
              <a:pPr/>
              <a:t>1/11/2025</a:t>
            </a:fld>
            <a:endParaRPr lang="en-US" dirty="0"/>
          </a:p>
        </p:txBody>
      </p:sp>
      <p:sp>
        <p:nvSpPr>
          <p:cNvPr id="5" name="Footer Placeholder 4"/>
          <p:cNvSpPr>
            <a:spLocks noGrp="1"/>
          </p:cNvSpPr>
          <p:nvPr>
            <p:ph type="ftr" sz="quarter" idx="3"/>
          </p:nvPr>
        </p:nvSpPr>
        <p:spPr>
          <a:xfrm>
            <a:off x="1929211" y="5883277"/>
            <a:ext cx="5313133" cy="365125"/>
          </a:xfrm>
          <a:prstGeom prst="rect">
            <a:avLst/>
          </a:prstGeom>
        </p:spPr>
        <p:txBody>
          <a:bodyPr vert="horz" lIns="91440" tIns="45720" rIns="91440" bIns="45720" rtlCol="0" anchor="ctr"/>
          <a:lstStyle>
            <a:lvl1pPr algn="l">
              <a:defRPr sz="751"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4" y="5883277"/>
            <a:ext cx="413375" cy="365125"/>
          </a:xfrm>
          <a:prstGeom prst="rect">
            <a:avLst/>
          </a:prstGeom>
        </p:spPr>
        <p:txBody>
          <a:bodyPr vert="horz" lIns="91440" tIns="45720" rIns="91440" bIns="45720" rtlCol="0" anchor="ctr"/>
          <a:lstStyle>
            <a:lvl1pPr algn="r">
              <a:defRPr sz="751"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693290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ctr" defTabSz="342891"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08" indent="-214308" algn="l" defTabSz="342891" rtl="0" eaLnBrk="1" latinLnBrk="0" hangingPunct="1">
        <a:spcBef>
          <a:spcPct val="20000"/>
        </a:spcBef>
        <a:spcAft>
          <a:spcPts val="451"/>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199" indent="-214308" algn="l" defTabSz="342891" rtl="0" eaLnBrk="1" latinLnBrk="0" hangingPunct="1">
        <a:spcBef>
          <a:spcPct val="20000"/>
        </a:spcBef>
        <a:spcAft>
          <a:spcPts val="451"/>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091" indent="-214308" algn="l" defTabSz="342891" rtl="0" eaLnBrk="1" latinLnBrk="0" hangingPunct="1">
        <a:spcBef>
          <a:spcPct val="20000"/>
        </a:spcBef>
        <a:spcAft>
          <a:spcPts val="451"/>
        </a:spcAft>
        <a:buClr>
          <a:schemeClr val="accent1">
            <a:lumMod val="75000"/>
          </a:schemeClr>
        </a:buClr>
        <a:buSzPct val="145000"/>
        <a:buFont typeface="Arial"/>
        <a:buChar char="•"/>
        <a:defRPr sz="1351" kern="1200" cap="none">
          <a:solidFill>
            <a:schemeClr val="tx1"/>
          </a:solidFill>
          <a:effectLst/>
          <a:latin typeface="+mn-lt"/>
          <a:ea typeface="+mn-ea"/>
          <a:cs typeface="+mn-cs"/>
        </a:defRPr>
      </a:lvl3pPr>
      <a:lvl4pPr marL="1157259" indent="-128585" algn="l" defTabSz="342891" rtl="0" eaLnBrk="1" latinLnBrk="0" hangingPunct="1">
        <a:spcBef>
          <a:spcPct val="20000"/>
        </a:spcBef>
        <a:spcAft>
          <a:spcPts val="451"/>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50" indent="-128585"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5pPr>
      <a:lvl6pPr marL="1885904"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6pPr>
      <a:lvl7pPr marL="2228795"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7pPr>
      <a:lvl8pPr marL="2571686"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8pPr>
      <a:lvl9pPr marL="2914578" indent="-171446" algn="l" defTabSz="342891" rtl="0" eaLnBrk="1" latinLnBrk="0" hangingPunct="1">
        <a:spcBef>
          <a:spcPct val="20000"/>
        </a:spcBef>
        <a:spcAft>
          <a:spcPts val="451"/>
        </a:spcAft>
        <a:buClr>
          <a:schemeClr val="accent1">
            <a:lumMod val="75000"/>
          </a:schemeClr>
        </a:buClr>
        <a:buSzPct val="145000"/>
        <a:buFont typeface="Arial"/>
        <a:buChar char="•"/>
        <a:defRPr sz="1051" kern="1200" cap="none">
          <a:solidFill>
            <a:schemeClr val="tx1"/>
          </a:solidFill>
          <a:effectLst/>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lum bright="70000" contrast="-70000"/>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0F07-45B8-4187-8E7F-F92C6C17CFA9}"/>
              </a:ext>
            </a:extLst>
          </p:cNvPr>
          <p:cNvSpPr>
            <a:spLocks noGrp="1"/>
          </p:cNvSpPr>
          <p:nvPr>
            <p:ph type="ctrTitle"/>
          </p:nvPr>
        </p:nvSpPr>
        <p:spPr>
          <a:xfrm>
            <a:off x="1270660" y="1486916"/>
            <a:ext cx="7873340" cy="2616199"/>
          </a:xfrm>
        </p:spPr>
        <p:txBody>
          <a:bodyPr>
            <a:normAutofit/>
          </a:bodyPr>
          <a:lstStyle/>
          <a:p>
            <a:pPr algn="ctr"/>
            <a:r>
              <a:rPr lang="en-US" sz="4800" dirty="0" err="1">
                <a:latin typeface="Arial" panose="020B0604020202020204" pitchFamily="34" charset="0"/>
                <a:cs typeface="Arial" panose="020B0604020202020204" pitchFamily="34" charset="0"/>
              </a:rPr>
              <a:t>Discipling</a:t>
            </a:r>
            <a:r>
              <a:rPr lang="en-US" sz="4800" dirty="0">
                <a:latin typeface="Arial" panose="020B0604020202020204" pitchFamily="34" charset="0"/>
                <a:cs typeface="Arial" panose="020B0604020202020204" pitchFamily="34" charset="0"/>
              </a:rPr>
              <a:t> and Counseling One Another</a:t>
            </a: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E76B93-63A5-4B4B-811F-72C9E1782F1B}"/>
              </a:ext>
            </a:extLst>
          </p:cNvPr>
          <p:cNvSpPr txBox="1"/>
          <p:nvPr/>
        </p:nvSpPr>
        <p:spPr>
          <a:xfrm>
            <a:off x="5234770" y="6469352"/>
            <a:ext cx="1808829" cy="369332"/>
          </a:xfrm>
          <a:prstGeom prst="rect">
            <a:avLst/>
          </a:prstGeom>
          <a:noFill/>
        </p:spPr>
        <p:txBody>
          <a:bodyPr wrap="none" rtlCol="0">
            <a:spAutoFit/>
          </a:bodyPr>
          <a:lstStyle/>
          <a:p>
            <a:r>
              <a:rPr lang="en-US" b="1" dirty="0"/>
              <a:t>January 15, 2025</a:t>
            </a:r>
          </a:p>
        </p:txBody>
      </p:sp>
    </p:spTree>
    <p:extLst>
      <p:ext uri="{BB962C8B-B14F-4D97-AF65-F5344CB8AC3E}">
        <p14:creationId xmlns:p14="http://schemas.microsoft.com/office/powerpoint/2010/main" val="83125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824" y="2620509"/>
            <a:ext cx="8912352" cy="3785652"/>
          </a:xfrm>
          <a:prstGeom prst="rect">
            <a:avLst/>
          </a:prstGeom>
        </p:spPr>
        <p:txBody>
          <a:bodyPr wrap="square">
            <a:spAutoFit/>
          </a:bodyPr>
          <a:lstStyle/>
          <a:p>
            <a:endParaRPr lang="en-US" sz="14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2 Timothy 3:16-17</a:t>
            </a:r>
            <a:r>
              <a:rPr lang="en-US" sz="1600" b="1" dirty="0">
                <a:latin typeface="Arial" panose="020B0604020202020204" pitchFamily="34" charset="0"/>
                <a:cs typeface="Arial" panose="020B0604020202020204" pitchFamily="34" charset="0"/>
              </a:rPr>
              <a:t> - </a:t>
            </a:r>
            <a:r>
              <a:rPr lang="en-US" sz="1600" i="1" baseline="30000" dirty="0">
                <a:latin typeface="Arial" panose="020B0604020202020204" pitchFamily="34" charset="0"/>
                <a:cs typeface="Arial" panose="020B0604020202020204" pitchFamily="34" charset="0"/>
              </a:rPr>
              <a:t>16 </a:t>
            </a:r>
            <a:r>
              <a:rPr lang="en-US" sz="1600" i="1" dirty="0">
                <a:latin typeface="Arial" panose="020B0604020202020204" pitchFamily="34" charset="0"/>
                <a:cs typeface="Arial" panose="020B0604020202020204" pitchFamily="34" charset="0"/>
              </a:rPr>
              <a:t>All Scripture is inspired by God and profitable for teaching, for reproof, for correction, for training in righteousness; </a:t>
            </a:r>
            <a:r>
              <a:rPr lang="en-US" sz="1600" i="1" baseline="30000" dirty="0">
                <a:latin typeface="Arial" panose="020B0604020202020204" pitchFamily="34" charset="0"/>
                <a:cs typeface="Arial" panose="020B0604020202020204" pitchFamily="34" charset="0"/>
              </a:rPr>
              <a:t>17 </a:t>
            </a:r>
            <a:r>
              <a:rPr lang="en-US" sz="1600" i="1" dirty="0">
                <a:latin typeface="Arial" panose="020B0604020202020204" pitchFamily="34" charset="0"/>
                <a:cs typeface="Arial" panose="020B0604020202020204" pitchFamily="34" charset="0"/>
              </a:rPr>
              <a:t>so that the man of God may be adequate, equipped for every good work. </a:t>
            </a:r>
          </a:p>
          <a:p>
            <a:endParaRPr lang="en-US" sz="1600" b="1" i="1" u="sng" dirty="0">
              <a:latin typeface="Arial" panose="020B0604020202020204" pitchFamily="34" charset="0"/>
              <a:cs typeface="Arial" panose="020B0604020202020204" pitchFamily="34" charset="0"/>
            </a:endParaRPr>
          </a:p>
          <a:p>
            <a:r>
              <a:rPr lang="en-US" sz="1600" dirty="0"/>
              <a:t>-  </a:t>
            </a:r>
            <a:r>
              <a:rPr lang="en-US" sz="1600" b="1" dirty="0"/>
              <a:t>Teach</a:t>
            </a:r>
          </a:p>
          <a:p>
            <a:pPr marL="285750" indent="-285750">
              <a:buFontTx/>
              <a:buChar char="-"/>
            </a:pPr>
            <a:r>
              <a:rPr lang="en-US" sz="1600" b="1" dirty="0"/>
              <a:t>Reproof</a:t>
            </a:r>
          </a:p>
          <a:p>
            <a:pPr marL="285750" indent="-285750">
              <a:buFontTx/>
              <a:buChar char="-"/>
            </a:pPr>
            <a:r>
              <a:rPr lang="en-US" sz="1600" b="1" dirty="0"/>
              <a:t>Correction</a:t>
            </a:r>
          </a:p>
          <a:p>
            <a:pPr marL="285750" indent="-285750">
              <a:buFontTx/>
              <a:buChar char="-"/>
            </a:pPr>
            <a:r>
              <a:rPr lang="en-US" sz="1600" b="1" dirty="0"/>
              <a:t>Training in Righteousness</a:t>
            </a:r>
          </a:p>
          <a:p>
            <a:endParaRPr lang="en-US" sz="1400" dirty="0"/>
          </a:p>
          <a:p>
            <a:endParaRPr lang="en-US" sz="1400" b="1" i="1"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473991" y="1685892"/>
            <a:ext cx="7471063" cy="618118"/>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97798" y="831514"/>
            <a:ext cx="6901270" cy="536494"/>
          </a:xfrm>
          <a:prstGeom prst="rect">
            <a:avLst/>
          </a:prstGeom>
        </p:spPr>
      </p:pic>
    </p:spTree>
    <p:extLst>
      <p:ext uri="{BB962C8B-B14F-4D97-AF65-F5344CB8AC3E}">
        <p14:creationId xmlns:p14="http://schemas.microsoft.com/office/powerpoint/2010/main" val="288724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648" y="1645550"/>
            <a:ext cx="8912352" cy="5170646"/>
          </a:xfrm>
          <a:prstGeom prst="rect">
            <a:avLst/>
          </a:prstGeom>
        </p:spPr>
        <p:txBody>
          <a:bodyPr wrap="square">
            <a:spAutoFit/>
          </a:bodyPr>
          <a:lstStyle/>
          <a:p>
            <a:endParaRPr lang="en-US" sz="1400" b="1" u="sng"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2 Timothy 3:16-17</a:t>
            </a:r>
            <a:r>
              <a:rPr lang="en-US" sz="1400" b="1" dirty="0">
                <a:latin typeface="Arial" panose="020B0604020202020204" pitchFamily="34" charset="0"/>
                <a:cs typeface="Arial" panose="020B0604020202020204" pitchFamily="34" charset="0"/>
              </a:rPr>
              <a:t> - </a:t>
            </a:r>
            <a:r>
              <a:rPr lang="en-US" sz="1400" i="1" dirty="0">
                <a:latin typeface="Arial" panose="020B0604020202020204" pitchFamily="34" charset="0"/>
                <a:cs typeface="Arial" panose="020B0604020202020204" pitchFamily="34" charset="0"/>
              </a:rPr>
              <a:t>All Scripture is inspired by God and profitable for teaching, for reproof, for correction, for training in righteousness; so that the man of God may be adequate, equipped for every good work. </a:t>
            </a:r>
          </a:p>
          <a:p>
            <a:endParaRPr lang="en-US" sz="1400" b="1" i="1" u="sng"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Teach</a:t>
            </a:r>
          </a:p>
          <a:p>
            <a:r>
              <a:rPr lang="en-US" sz="1600" b="1" dirty="0">
                <a:latin typeface="Arial" panose="020B0604020202020204" pitchFamily="34" charset="0"/>
                <a:cs typeface="Arial" panose="020B0604020202020204" pitchFamily="34" charset="0"/>
              </a:rPr>
              <a:t>-   Reproof</a:t>
            </a:r>
          </a:p>
          <a:p>
            <a:r>
              <a:rPr lang="en-US" sz="1600" b="1" dirty="0">
                <a:latin typeface="Arial" panose="020B0604020202020204" pitchFamily="34" charset="0"/>
                <a:cs typeface="Arial" panose="020B0604020202020204" pitchFamily="34" charset="0"/>
              </a:rPr>
              <a:t>-   Correction</a:t>
            </a:r>
          </a:p>
          <a:p>
            <a:r>
              <a:rPr lang="en-US" sz="1600" b="1" dirty="0">
                <a:latin typeface="Arial" panose="020B0604020202020204" pitchFamily="34" charset="0"/>
                <a:cs typeface="Arial" panose="020B0604020202020204" pitchFamily="34" charset="0"/>
              </a:rPr>
              <a:t>-   Training in Righteousness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four purposes of Scripture combine to produce one intended result: </a:t>
            </a:r>
          </a:p>
          <a:p>
            <a:r>
              <a:rPr lang="en-US" sz="1400" b="1" i="1" dirty="0">
                <a:latin typeface="Arial" panose="020B0604020202020204" pitchFamily="34" charset="0"/>
                <a:cs typeface="Arial" panose="020B0604020202020204" pitchFamily="34" charset="0"/>
              </a:rPr>
              <a:t>that the man of God may be complete</a:t>
            </a:r>
            <a:r>
              <a:rPr lang="en-US" sz="1400" b="1" dirty="0">
                <a:latin typeface="Arial" panose="020B0604020202020204" pitchFamily="34" charset="0"/>
                <a:cs typeface="Arial" panose="020B0604020202020204" pitchFamily="34" charset="0"/>
              </a:rPr>
              <a:t>, </a:t>
            </a:r>
            <a:r>
              <a:rPr lang="en-US" sz="1400" b="1" i="1" dirty="0">
                <a:latin typeface="Arial" panose="020B0604020202020204" pitchFamily="34" charset="0"/>
                <a:cs typeface="Arial" panose="020B0604020202020204" pitchFamily="34" charset="0"/>
              </a:rPr>
              <a:t>equipped for every good work</a:t>
            </a:r>
            <a:r>
              <a:rPr lang="en-US" sz="1400" b="1" dirty="0">
                <a:latin typeface="Arial" panose="020B0604020202020204" pitchFamily="34" charset="0"/>
                <a:cs typeface="Arial" panose="020B0604020202020204" pitchFamily="34" charset="0"/>
              </a:rPr>
              <a:t>” (2 Tim. 3:17</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usefulness of God’s Word is meant to </a:t>
            </a:r>
            <a:r>
              <a:rPr lang="en-US" sz="1400" b="1" i="1" dirty="0">
                <a:latin typeface="Arial" panose="020B0604020202020204" pitchFamily="34" charset="0"/>
                <a:cs typeface="Arial" panose="020B0604020202020204" pitchFamily="34" charset="0"/>
              </a:rPr>
              <a:t>produce maturity and godliness </a:t>
            </a:r>
            <a:r>
              <a:rPr lang="en-US" sz="1400" dirty="0">
                <a:latin typeface="Arial" panose="020B0604020202020204" pitchFamily="34" charset="0"/>
                <a:cs typeface="Arial" panose="020B0604020202020204" pitchFamily="34" charset="0"/>
              </a:rPr>
              <a:t>in the lives of those we counsel, but also a </a:t>
            </a:r>
            <a:r>
              <a:rPr lang="en-US" sz="1400" b="1" i="1" dirty="0">
                <a:latin typeface="Arial" panose="020B0604020202020204" pitchFamily="34" charset="0"/>
                <a:cs typeface="Arial" panose="020B0604020202020204" pitchFamily="34" charset="0"/>
              </a:rPr>
              <a:t>growing capacity for ministry in the lives of other people</a:t>
            </a:r>
            <a:r>
              <a:rPr lang="en-US"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God speaks in His Word to instruct, to reprove, to confront, and to train </a:t>
            </a:r>
            <a:r>
              <a:rPr lang="en-US" sz="1400" i="1" dirty="0">
                <a:latin typeface="Arial" panose="020B0604020202020204" pitchFamily="34" charset="0"/>
                <a:cs typeface="Arial" panose="020B0604020202020204" pitchFamily="34" charset="0"/>
              </a:rPr>
              <a:t>so that</a:t>
            </a:r>
            <a:r>
              <a:rPr lang="en-US" sz="1400" dirty="0">
                <a:latin typeface="Arial" panose="020B0604020202020204" pitchFamily="34" charset="0"/>
                <a:cs typeface="Arial" panose="020B0604020202020204" pitchFamily="34" charset="0"/>
              </a:rPr>
              <a:t> those we counsel would </a:t>
            </a:r>
            <a:r>
              <a:rPr lang="en-US" sz="1400" b="1" dirty="0">
                <a:latin typeface="Arial" panose="020B0604020202020204" pitchFamily="34" charset="0"/>
                <a:cs typeface="Arial" panose="020B0604020202020204" pitchFamily="34" charset="0"/>
              </a:rPr>
              <a:t>bear fruit that leads to further disciple-making</a:t>
            </a:r>
            <a:r>
              <a:rPr lang="en-US" sz="1400" dirty="0">
                <a:latin typeface="Arial" panose="020B0604020202020204" pitchFamily="34" charset="0"/>
                <a:cs typeface="Arial" panose="020B0604020202020204" pitchFamily="34" charset="0"/>
              </a:rPr>
              <a:t>, for God’s glory (2 Timothy 2:2).</a:t>
            </a:r>
          </a:p>
          <a:p>
            <a:endParaRPr lang="en-US" sz="1400" b="1" i="1"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b="1" i="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952292" y="759185"/>
            <a:ext cx="7471063" cy="618118"/>
          </a:xfrm>
          <a:prstGeom prst="rect">
            <a:avLst/>
          </a:prstGeom>
        </p:spPr>
        <p:txBody>
          <a:bodyPr wrap="square">
            <a:spAutoFit/>
          </a:bodyPr>
          <a:lstStyle/>
          <a:p>
            <a:pPr fontAlgn="base">
              <a:lnSpc>
                <a:spcPts val="4050"/>
              </a:lnSpc>
            </a:pPr>
            <a:r>
              <a:rPr lang="en-US" sz="2400" b="1" u="sng" kern="1800" spc="-7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Four Purposes of Scripture When Counseling Others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2730" y="-45556"/>
            <a:ext cx="6901270" cy="536494"/>
          </a:xfrm>
          <a:prstGeom prst="rect">
            <a:avLst/>
          </a:prstGeom>
        </p:spPr>
      </p:pic>
    </p:spTree>
    <p:extLst>
      <p:ext uri="{BB962C8B-B14F-4D97-AF65-F5344CB8AC3E}">
        <p14:creationId xmlns:p14="http://schemas.microsoft.com/office/powerpoint/2010/main" val="321394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0" y="578922"/>
            <a:ext cx="9144000" cy="5868273"/>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God’s people have all we need in Scripture, their justification and sanctification, the indwelling Holy Spirit, and the Church to minister to ourselves and one another in overcoming ALL forms of sin and suffering </a:t>
            </a:r>
          </a:p>
          <a:p>
            <a:pPr algn="ctr"/>
            <a:endParaRPr lang="en-US" sz="2000" b="1" u="sng" dirty="0">
              <a:latin typeface="Arial" panose="020B0604020202020204" pitchFamily="34" charset="0"/>
              <a:cs typeface="Arial" panose="020B0604020202020204" pitchFamily="34" charset="0"/>
            </a:endParaRPr>
          </a:p>
          <a:p>
            <a:pPr>
              <a:lnSpc>
                <a:spcPct val="150000"/>
              </a:lnSpc>
            </a:pPr>
            <a:r>
              <a:rPr lang="en-US" sz="2000" b="1" u="sng" dirty="0">
                <a:latin typeface="Arial" panose="020B0604020202020204" pitchFamily="34" charset="0"/>
                <a:cs typeface="Arial" panose="020B0604020202020204" pitchFamily="34" charset="0"/>
              </a:rPr>
              <a:t>2 Peter 1: 3-11</a:t>
            </a:r>
            <a:r>
              <a:rPr lang="en-US" sz="2000" dirty="0">
                <a:latin typeface="Arial" panose="020B0604020202020204" pitchFamily="34" charset="0"/>
                <a:cs typeface="Arial" panose="020B0604020202020204" pitchFamily="34" charset="0"/>
              </a:rPr>
              <a:t> </a:t>
            </a:r>
            <a:r>
              <a:rPr lang="en-US" sz="2000" b="1" i="1" baseline="30000" dirty="0">
                <a:latin typeface="Arial" panose="020B0604020202020204" pitchFamily="34" charset="0"/>
                <a:cs typeface="Arial" panose="020B0604020202020204" pitchFamily="34" charset="0"/>
              </a:rPr>
              <a:t>3 for </a:t>
            </a:r>
            <a:r>
              <a:rPr lang="en-US" sz="2000" b="1" i="1" u="sng" baseline="30000" dirty="0">
                <a:solidFill>
                  <a:srgbClr val="FF0000"/>
                </a:solidFill>
                <a:latin typeface="Arial" panose="020B0604020202020204" pitchFamily="34" charset="0"/>
                <a:cs typeface="Arial" panose="020B0604020202020204" pitchFamily="34" charset="0"/>
              </a:rPr>
              <a:t>His divine power has granted to us everything pertaining to life and godliness</a:t>
            </a:r>
            <a:r>
              <a:rPr lang="en-US" sz="2000" b="1" i="1" baseline="30000" dirty="0">
                <a:latin typeface="Arial" panose="020B0604020202020204" pitchFamily="34" charset="0"/>
                <a:cs typeface="Arial" panose="020B0604020202020204" pitchFamily="34" charset="0"/>
              </a:rPr>
              <a:t>, through the true knowledge of Him who called us by His own glory and excellence. 4 Through these </a:t>
            </a:r>
            <a:r>
              <a:rPr lang="en-US" sz="2000" b="1" i="1" u="sng" baseline="30000" dirty="0">
                <a:solidFill>
                  <a:srgbClr val="FF0000"/>
                </a:solidFill>
                <a:latin typeface="Arial" panose="020B0604020202020204" pitchFamily="34" charset="0"/>
                <a:cs typeface="Arial" panose="020B0604020202020204" pitchFamily="34" charset="0"/>
              </a:rPr>
              <a:t>He has granted to us His precious and magnificent promises</a:t>
            </a:r>
            <a:r>
              <a:rPr lang="en-US" sz="2000" b="1" i="1" baseline="30000" dirty="0">
                <a:latin typeface="Arial" panose="020B0604020202020204" pitchFamily="34" charset="0"/>
                <a:cs typeface="Arial" panose="020B0604020202020204" pitchFamily="34" charset="0"/>
              </a:rPr>
              <a:t>, so that by them you may </a:t>
            </a:r>
            <a:r>
              <a:rPr lang="en-US" sz="2000" b="1" i="1" u="sng" baseline="30000" dirty="0">
                <a:solidFill>
                  <a:srgbClr val="FF0000"/>
                </a:solidFill>
                <a:latin typeface="Arial" panose="020B0604020202020204" pitchFamily="34" charset="0"/>
                <a:cs typeface="Arial" panose="020B0604020202020204" pitchFamily="34" charset="0"/>
              </a:rPr>
              <a:t>become partakers of the divine nature</a:t>
            </a:r>
            <a:r>
              <a:rPr lang="en-US" sz="2000" b="1" i="1" baseline="30000" dirty="0">
                <a:solidFill>
                  <a:srgbClr val="FF0000"/>
                </a:solidFill>
                <a:latin typeface="Arial" panose="020B0604020202020204" pitchFamily="34" charset="0"/>
                <a:cs typeface="Arial" panose="020B0604020202020204" pitchFamily="34" charset="0"/>
              </a:rPr>
              <a:t>, having </a:t>
            </a:r>
            <a:r>
              <a:rPr lang="en-US" sz="2000" b="1" i="1" u="sng" baseline="30000" dirty="0">
                <a:solidFill>
                  <a:srgbClr val="FF0000"/>
                </a:solidFill>
                <a:latin typeface="Arial" panose="020B0604020202020204" pitchFamily="34" charset="0"/>
                <a:cs typeface="Arial" panose="020B0604020202020204" pitchFamily="34" charset="0"/>
              </a:rPr>
              <a:t>escaped the corruption that is in the world </a:t>
            </a:r>
            <a:r>
              <a:rPr lang="en-US" sz="2000" b="1" i="1" baseline="30000" dirty="0">
                <a:latin typeface="Arial" panose="020B0604020202020204" pitchFamily="34" charset="0"/>
                <a:cs typeface="Arial" panose="020B0604020202020204" pitchFamily="34" charset="0"/>
              </a:rPr>
              <a:t>on account of lust. 5 Now for this very reason also, </a:t>
            </a:r>
            <a:r>
              <a:rPr lang="en-US" sz="2000" b="1" i="1" u="sng" baseline="30000" dirty="0">
                <a:solidFill>
                  <a:srgbClr val="FF0000"/>
                </a:solidFill>
                <a:latin typeface="Arial" panose="020B0604020202020204" pitchFamily="34" charset="0"/>
                <a:cs typeface="Arial" panose="020B0604020202020204" pitchFamily="34" charset="0"/>
              </a:rPr>
              <a:t>applying all diligence, in your faith </a:t>
            </a:r>
            <a:r>
              <a:rPr lang="en-US" sz="2000" b="1" i="1" baseline="30000" dirty="0">
                <a:latin typeface="Arial" panose="020B0604020202020204" pitchFamily="34" charset="0"/>
                <a:cs typeface="Arial" panose="020B0604020202020204" pitchFamily="34" charset="0"/>
              </a:rPr>
              <a:t>supply </a:t>
            </a:r>
            <a:r>
              <a:rPr lang="en-US" sz="2000" b="1" i="1" u="sng" baseline="30000" dirty="0">
                <a:solidFill>
                  <a:srgbClr val="FF0000"/>
                </a:solidFill>
                <a:latin typeface="Arial" panose="020B0604020202020204" pitchFamily="34" charset="0"/>
                <a:cs typeface="Arial" panose="020B0604020202020204" pitchFamily="34" charset="0"/>
              </a:rPr>
              <a:t>moral excellence</a:t>
            </a:r>
            <a:r>
              <a:rPr lang="en-US" sz="2000" b="1" i="1" baseline="30000" dirty="0">
                <a:latin typeface="Arial" panose="020B0604020202020204" pitchFamily="34" charset="0"/>
                <a:cs typeface="Arial" panose="020B0604020202020204" pitchFamily="34" charset="0"/>
              </a:rPr>
              <a:t>, and in your moral excellence, </a:t>
            </a:r>
            <a:r>
              <a:rPr lang="en-US" sz="2000" b="1" i="1" u="sng" baseline="30000" dirty="0">
                <a:solidFill>
                  <a:srgbClr val="FF0000"/>
                </a:solidFill>
                <a:latin typeface="Arial" panose="020B0604020202020204" pitchFamily="34" charset="0"/>
                <a:cs typeface="Arial" panose="020B0604020202020204" pitchFamily="34" charset="0"/>
              </a:rPr>
              <a:t>knowledge</a:t>
            </a:r>
            <a:r>
              <a:rPr lang="en-US" sz="2000" b="1" i="1" u="sng" baseline="30000" dirty="0">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6 and in your knowledge, </a:t>
            </a:r>
            <a:r>
              <a:rPr lang="en-US" sz="2000" b="1" i="1" u="sng" baseline="30000" dirty="0">
                <a:solidFill>
                  <a:srgbClr val="FF0000"/>
                </a:solidFill>
                <a:latin typeface="Arial" panose="020B0604020202020204" pitchFamily="34" charset="0"/>
                <a:cs typeface="Arial" panose="020B0604020202020204" pitchFamily="34" charset="0"/>
              </a:rPr>
              <a:t>self-control</a:t>
            </a:r>
            <a:r>
              <a:rPr lang="en-US" sz="2000" b="1" i="1" baseline="30000" dirty="0">
                <a:solidFill>
                  <a:srgbClr val="FF0000"/>
                </a:solidFill>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and in your self-control, </a:t>
            </a:r>
            <a:r>
              <a:rPr lang="en-US" sz="2000" b="1" i="1" u="sng" baseline="30000" dirty="0">
                <a:solidFill>
                  <a:srgbClr val="FF0000"/>
                </a:solidFill>
                <a:latin typeface="Arial" panose="020B0604020202020204" pitchFamily="34" charset="0"/>
                <a:cs typeface="Arial" panose="020B0604020202020204" pitchFamily="34" charset="0"/>
              </a:rPr>
              <a:t>perseverance</a:t>
            </a:r>
            <a:r>
              <a:rPr lang="en-US" sz="2000" b="1" i="1" baseline="30000" dirty="0">
                <a:latin typeface="Arial" panose="020B0604020202020204" pitchFamily="34" charset="0"/>
                <a:cs typeface="Arial" panose="020B0604020202020204" pitchFamily="34" charset="0"/>
              </a:rPr>
              <a:t>, and in your perseverance, </a:t>
            </a:r>
            <a:r>
              <a:rPr lang="en-US" sz="2000" b="1" i="1" u="sng" baseline="30000" dirty="0">
                <a:solidFill>
                  <a:srgbClr val="FF0000"/>
                </a:solidFill>
                <a:latin typeface="Arial" panose="020B0604020202020204" pitchFamily="34" charset="0"/>
                <a:cs typeface="Arial" panose="020B0604020202020204" pitchFamily="34" charset="0"/>
              </a:rPr>
              <a:t>godliness</a:t>
            </a:r>
            <a:r>
              <a:rPr lang="en-US" sz="2000" b="1" i="1" baseline="30000" dirty="0">
                <a:latin typeface="Arial" panose="020B0604020202020204" pitchFamily="34" charset="0"/>
                <a:cs typeface="Arial" panose="020B0604020202020204" pitchFamily="34" charset="0"/>
              </a:rPr>
              <a:t>, 7 and in your godliness, </a:t>
            </a:r>
            <a:r>
              <a:rPr lang="en-US" sz="2000" b="1" i="1" u="sng" baseline="30000" dirty="0">
                <a:solidFill>
                  <a:srgbClr val="FF0000"/>
                </a:solidFill>
                <a:latin typeface="Arial" panose="020B0604020202020204" pitchFamily="34" charset="0"/>
                <a:cs typeface="Arial" panose="020B0604020202020204" pitchFamily="34" charset="0"/>
              </a:rPr>
              <a:t>brotherly kindness</a:t>
            </a:r>
            <a:r>
              <a:rPr lang="en-US" sz="2000" b="1" i="1" baseline="30000" dirty="0">
                <a:latin typeface="Arial" panose="020B0604020202020204" pitchFamily="34" charset="0"/>
                <a:cs typeface="Arial" panose="020B0604020202020204" pitchFamily="34" charset="0"/>
              </a:rPr>
              <a:t>, and in your brotherly kindness, </a:t>
            </a:r>
            <a:r>
              <a:rPr lang="en-US" sz="2000" b="1" i="1" u="sng" baseline="30000" dirty="0">
                <a:latin typeface="Arial" panose="020B0604020202020204" pitchFamily="34" charset="0"/>
                <a:cs typeface="Arial" panose="020B0604020202020204" pitchFamily="34" charset="0"/>
              </a:rPr>
              <a:t>love</a:t>
            </a:r>
            <a:r>
              <a:rPr lang="en-US" sz="2000" b="1" i="1" baseline="30000" dirty="0">
                <a:latin typeface="Arial" panose="020B0604020202020204" pitchFamily="34" charset="0"/>
                <a:cs typeface="Arial" panose="020B0604020202020204" pitchFamily="34" charset="0"/>
              </a:rPr>
              <a:t>. 8 For if </a:t>
            </a:r>
            <a:r>
              <a:rPr lang="en-US" sz="2000" b="1" i="1" u="sng" baseline="30000" dirty="0">
                <a:solidFill>
                  <a:srgbClr val="FF0000"/>
                </a:solidFill>
                <a:latin typeface="Arial" panose="020B0604020202020204" pitchFamily="34" charset="0"/>
                <a:cs typeface="Arial" panose="020B0604020202020204" pitchFamily="34" charset="0"/>
              </a:rPr>
              <a:t>these qualities are yours and are increasing</a:t>
            </a:r>
            <a:r>
              <a:rPr lang="en-US" sz="2000" b="1" i="1" baseline="30000" dirty="0">
                <a:solidFill>
                  <a:srgbClr val="FF0000"/>
                </a:solidFill>
                <a:latin typeface="Arial" panose="020B0604020202020204" pitchFamily="34" charset="0"/>
                <a:cs typeface="Arial" panose="020B0604020202020204" pitchFamily="34" charset="0"/>
              </a:rPr>
              <a:t>,</a:t>
            </a:r>
            <a:r>
              <a:rPr lang="en-US" sz="2000" b="1" i="1" baseline="30000" dirty="0">
                <a:latin typeface="Arial" panose="020B0604020202020204" pitchFamily="34" charset="0"/>
                <a:cs typeface="Arial" panose="020B0604020202020204" pitchFamily="34" charset="0"/>
              </a:rPr>
              <a:t> they do not make you useless nor unproductive in the true knowledge of our Lord Jesus Christ. 9 For the one </a:t>
            </a:r>
            <a:r>
              <a:rPr lang="en-US" sz="2000" b="1" i="1" u="sng" baseline="30000" dirty="0">
                <a:solidFill>
                  <a:srgbClr val="FF0000"/>
                </a:solidFill>
                <a:latin typeface="Arial" panose="020B0604020202020204" pitchFamily="34" charset="0"/>
                <a:cs typeface="Arial" panose="020B0604020202020204" pitchFamily="34" charset="0"/>
              </a:rPr>
              <a:t>who lacks these qualities is blind or short-sighted</a:t>
            </a:r>
            <a:r>
              <a:rPr lang="en-US" sz="2000" b="1" i="1" baseline="30000" dirty="0">
                <a:latin typeface="Arial" panose="020B0604020202020204" pitchFamily="34" charset="0"/>
                <a:cs typeface="Arial" panose="020B0604020202020204" pitchFamily="34" charset="0"/>
              </a:rPr>
              <a:t>, having forgotten his purification from his former sins. 10 Therefore, brothers and sisters, </a:t>
            </a:r>
            <a:r>
              <a:rPr lang="en-US" sz="2000" b="1" i="1" u="sng" baseline="30000" dirty="0">
                <a:solidFill>
                  <a:srgbClr val="FF0000"/>
                </a:solidFill>
                <a:latin typeface="Arial" panose="020B0604020202020204" pitchFamily="34" charset="0"/>
                <a:cs typeface="Arial" panose="020B0604020202020204" pitchFamily="34" charset="0"/>
              </a:rPr>
              <a:t>be all the more diligent to make certain about His calling and choice of you</a:t>
            </a:r>
            <a:r>
              <a:rPr lang="en-US" sz="2000" b="1" i="1" baseline="30000" dirty="0">
                <a:latin typeface="Arial" panose="020B0604020202020204" pitchFamily="34" charset="0"/>
                <a:cs typeface="Arial" panose="020B0604020202020204" pitchFamily="34" charset="0"/>
              </a:rPr>
              <a:t>; for </a:t>
            </a:r>
            <a:r>
              <a:rPr lang="en-US" sz="2000" b="1" i="1" u="sng" baseline="30000" dirty="0">
                <a:solidFill>
                  <a:srgbClr val="FF0000"/>
                </a:solidFill>
                <a:latin typeface="Arial" panose="020B0604020202020204" pitchFamily="34" charset="0"/>
                <a:cs typeface="Arial" panose="020B0604020202020204" pitchFamily="34" charset="0"/>
              </a:rPr>
              <a:t>as long as you practice these things, you will never stumble</a:t>
            </a:r>
            <a:r>
              <a:rPr lang="en-US" sz="2000" b="1" i="1" baseline="30000" dirty="0">
                <a:solidFill>
                  <a:srgbClr val="FF0000"/>
                </a:solidFill>
                <a:latin typeface="Arial" panose="020B0604020202020204" pitchFamily="34" charset="0"/>
                <a:cs typeface="Arial" panose="020B0604020202020204" pitchFamily="34" charset="0"/>
              </a:rPr>
              <a:t>; 11 for in this way </a:t>
            </a:r>
            <a:r>
              <a:rPr lang="en-US" sz="2000" b="1" i="1" u="sng" baseline="30000" dirty="0">
                <a:solidFill>
                  <a:srgbClr val="FF0000"/>
                </a:solidFill>
                <a:latin typeface="Arial" panose="020B0604020202020204" pitchFamily="34" charset="0"/>
                <a:cs typeface="Arial" panose="020B0604020202020204" pitchFamily="34" charset="0"/>
              </a:rPr>
              <a:t>the entrance into the eternal kingdom</a:t>
            </a:r>
            <a:r>
              <a:rPr lang="en-US" sz="2000" b="1" i="1" baseline="30000" dirty="0">
                <a:solidFill>
                  <a:srgbClr val="FF0000"/>
                </a:solidFill>
                <a:latin typeface="Arial" panose="020B0604020202020204" pitchFamily="34" charset="0"/>
                <a:cs typeface="Arial" panose="020B0604020202020204" pitchFamily="34" charset="0"/>
              </a:rPr>
              <a:t> </a:t>
            </a:r>
            <a:r>
              <a:rPr lang="en-US" sz="2000" b="1" i="1" baseline="30000" dirty="0">
                <a:latin typeface="Arial" panose="020B0604020202020204" pitchFamily="34" charset="0"/>
                <a:cs typeface="Arial" panose="020B0604020202020204" pitchFamily="34" charset="0"/>
              </a:rPr>
              <a:t>of our Lord and Savior Jesus Christ </a:t>
            </a:r>
            <a:r>
              <a:rPr lang="en-US" sz="2000" b="1" i="1" u="sng" baseline="30000" dirty="0">
                <a:solidFill>
                  <a:srgbClr val="FF0000"/>
                </a:solidFill>
                <a:latin typeface="Arial" panose="020B0604020202020204" pitchFamily="34" charset="0"/>
                <a:cs typeface="Arial" panose="020B0604020202020204" pitchFamily="34" charset="0"/>
              </a:rPr>
              <a:t>will be abundantly supplied to you</a:t>
            </a:r>
            <a:r>
              <a:rPr lang="en-US" sz="2000" b="1" i="1" u="sng" baseline="30000" dirty="0">
                <a:latin typeface="Arial" panose="020B0604020202020204" pitchFamily="34" charset="0"/>
                <a:cs typeface="Arial" panose="020B0604020202020204" pitchFamily="34" charset="0"/>
              </a:rPr>
              <a:t>.</a:t>
            </a:r>
          </a:p>
          <a:p>
            <a:endParaRPr lang="en-US"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144256" y="42428"/>
            <a:ext cx="6901270" cy="536494"/>
          </a:xfrm>
          <a:prstGeom prst="rect">
            <a:avLst/>
          </a:prstGeom>
        </p:spPr>
      </p:pic>
    </p:spTree>
    <p:extLst>
      <p:ext uri="{BB962C8B-B14F-4D97-AF65-F5344CB8AC3E}">
        <p14:creationId xmlns:p14="http://schemas.microsoft.com/office/powerpoint/2010/main" val="217702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21010" y="384956"/>
            <a:ext cx="9165010" cy="5442516"/>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Why should we minister to one another?</a:t>
            </a:r>
          </a:p>
          <a:p>
            <a:pPr algn="ctr"/>
            <a:endParaRPr lang="en-US" sz="2000" b="1" u="sng" dirty="0">
              <a:latin typeface="Arial" panose="020B0604020202020204" pitchFamily="34" charset="0"/>
              <a:cs typeface="Arial" panose="020B0604020202020204" pitchFamily="34" charset="0"/>
            </a:endParaRPr>
          </a:p>
          <a:p>
            <a:r>
              <a:rPr lang="en-US" sz="1700" b="1" u="sng" dirty="0">
                <a:latin typeface="Arial" panose="020B0604020202020204" pitchFamily="34" charset="0"/>
                <a:cs typeface="Arial" panose="020B0604020202020204" pitchFamily="34" charset="0"/>
              </a:rPr>
              <a:t>2 Cor 1:3-7</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i="1" baseline="30000" dirty="0">
                <a:latin typeface="Arial" panose="020B0604020202020204" pitchFamily="34" charset="0"/>
                <a:cs typeface="Arial" panose="020B0604020202020204" pitchFamily="34" charset="0"/>
              </a:rPr>
              <a:t>3 </a:t>
            </a:r>
            <a:r>
              <a:rPr lang="en-US" sz="1700" b="1" i="1" dirty="0">
                <a:latin typeface="Arial" panose="020B0604020202020204" pitchFamily="34" charset="0"/>
                <a:cs typeface="Arial" panose="020B0604020202020204" pitchFamily="34" charset="0"/>
              </a:rPr>
              <a:t>Blessed be the God and Father of our Lord Jesus Christ, the Father of mercies and God of all comfort, </a:t>
            </a:r>
          </a:p>
          <a:p>
            <a:r>
              <a:rPr lang="en-US" sz="1700" b="1" i="1" baseline="30000" dirty="0">
                <a:latin typeface="Arial" panose="020B0604020202020204" pitchFamily="34" charset="0"/>
                <a:cs typeface="Arial" panose="020B0604020202020204" pitchFamily="34" charset="0"/>
              </a:rPr>
              <a:t>4 </a:t>
            </a:r>
            <a:r>
              <a:rPr lang="en-US" sz="1700" b="1" i="1" dirty="0">
                <a:latin typeface="Arial" panose="020B0604020202020204" pitchFamily="34" charset="0"/>
                <a:cs typeface="Arial" panose="020B0604020202020204" pitchFamily="34" charset="0"/>
              </a:rPr>
              <a:t>who comforts us in all our affliction so that we will be able to comfort those who are in any affliction with the comfort with which we ourselves are comforted by God. </a:t>
            </a:r>
          </a:p>
          <a:p>
            <a:r>
              <a:rPr lang="en-US" sz="1700" b="1" i="1" baseline="30000" dirty="0">
                <a:latin typeface="Arial" panose="020B0604020202020204" pitchFamily="34" charset="0"/>
                <a:cs typeface="Arial" panose="020B0604020202020204" pitchFamily="34" charset="0"/>
              </a:rPr>
              <a:t>5 </a:t>
            </a:r>
            <a:r>
              <a:rPr lang="en-US" sz="1700" b="1" i="1" dirty="0">
                <a:latin typeface="Arial" panose="020B0604020202020204" pitchFamily="34" charset="0"/>
                <a:cs typeface="Arial" panose="020B0604020202020204" pitchFamily="34" charset="0"/>
              </a:rPr>
              <a:t>For just as the sufferings of Christ are ours in abundance, so also our comfort is abundant through Christ. </a:t>
            </a:r>
          </a:p>
          <a:p>
            <a:r>
              <a:rPr lang="en-US" sz="1700" b="1" i="1" baseline="30000" dirty="0">
                <a:latin typeface="Arial" panose="020B0604020202020204" pitchFamily="34" charset="0"/>
                <a:cs typeface="Arial" panose="020B0604020202020204" pitchFamily="34" charset="0"/>
              </a:rPr>
              <a:t>6 </a:t>
            </a:r>
            <a:r>
              <a:rPr lang="en-US" sz="1700" b="1" i="1" dirty="0">
                <a:latin typeface="Arial" panose="020B0604020202020204" pitchFamily="34" charset="0"/>
                <a:cs typeface="Arial" panose="020B0604020202020204" pitchFamily="34" charset="0"/>
              </a:rPr>
              <a:t>But if we are afflicted, it is for your comfort and salvation; or if we are comforted, it is for your comfort, which is effective in the patient enduring of the same sufferings which we also suffer; </a:t>
            </a:r>
          </a:p>
          <a:p>
            <a:r>
              <a:rPr lang="en-US" sz="1700" b="1" i="1" baseline="30000" dirty="0">
                <a:latin typeface="Arial" panose="020B0604020202020204" pitchFamily="34" charset="0"/>
                <a:cs typeface="Arial" panose="020B0604020202020204" pitchFamily="34" charset="0"/>
              </a:rPr>
              <a:t>7 </a:t>
            </a:r>
            <a:r>
              <a:rPr lang="en-US" sz="1700" b="1" i="1" dirty="0">
                <a:latin typeface="Arial" panose="020B0604020202020204" pitchFamily="34" charset="0"/>
                <a:cs typeface="Arial" panose="020B0604020202020204" pitchFamily="34" charset="0"/>
              </a:rPr>
              <a:t>and our hope for you is firmly grounded, knowing that as you are sharers of our sufferings, so also you are sharers of our comfort.</a:t>
            </a:r>
            <a:endParaRPr lang="en-US" sz="1700" b="1" i="1" u="sng" dirty="0">
              <a:latin typeface="Arial" panose="020B0604020202020204" pitchFamily="34" charset="0"/>
              <a:cs typeface="Arial" panose="020B0604020202020204" pitchFamily="34" charset="0"/>
            </a:endParaRPr>
          </a:p>
          <a:p>
            <a:pPr>
              <a:lnSpc>
                <a:spcPct val="150000"/>
              </a:lnSpc>
            </a:pPr>
            <a:endParaRPr lang="en-US" sz="2000" b="1" i="1" u="sng"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42730" y="116709"/>
            <a:ext cx="6901270" cy="536494"/>
          </a:xfrm>
          <a:prstGeom prst="rect">
            <a:avLst/>
          </a:prstGeom>
        </p:spPr>
      </p:pic>
    </p:spTree>
    <p:extLst>
      <p:ext uri="{BB962C8B-B14F-4D97-AF65-F5344CB8AC3E}">
        <p14:creationId xmlns:p14="http://schemas.microsoft.com/office/powerpoint/2010/main" val="229618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17" y="1032182"/>
            <a:ext cx="8534400" cy="1219200"/>
          </a:xfrm>
        </p:spPr>
        <p:txBody>
          <a:bodyPr>
            <a:noAutofit/>
          </a:bodyPr>
          <a:lstStyle/>
          <a:p>
            <a:pPr marL="0" indent="0">
              <a:buNone/>
            </a:pPr>
            <a:r>
              <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True biblical counseling has clearly defined and communicated goal of helping a counselee glorify God, beginning at the heart level and extending to every aspect of their life – thought, word, deed, motive.</a:t>
            </a: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Counselee’s problems are used to teach and train them at the heart level to think and act in a way pleasing to the Lord. Problems are viewed in light of how God is using them to sanctify us (2 Cor. 5:9, Gal. 1:10).</a:t>
            </a: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Solving problems are secondary to the goal of pleasing Christ in every circumstance, resulting in gained hope.  Hard circumstances become opportunities rather than insurmountable problems.</a:t>
            </a: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sanctification! The process of sanctification involves the progression of putting off wrong thinking, behavior, and emotions; renewing the mind by God’s Word; and putting on biblical thinking and acting (Ephesians 4:17-32, Colossians 3).</a:t>
            </a: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475817" y="273440"/>
            <a:ext cx="8534400" cy="584775"/>
          </a:xfrm>
          <a:prstGeom prst="rect">
            <a:avLst/>
          </a:prstGeom>
          <a:noFill/>
        </p:spPr>
        <p:txBody>
          <a:bodyPr wrap="square" rtlCol="0">
            <a:spAutoFit/>
          </a:bodyPr>
          <a:lstStyle/>
          <a:p>
            <a:pPr lvl="0"/>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Biblical Counseling</a:t>
            </a:r>
          </a:p>
        </p:txBody>
      </p:sp>
      <p:pic>
        <p:nvPicPr>
          <p:cNvPr id="5" name="Picture 4" descr="C:\Users\kevin.c.lee\Desktop\untitled.png">
            <a:extLst>
              <a:ext uri="{FF2B5EF4-FFF2-40B4-BE49-F238E27FC236}">
                <a16:creationId xmlns:a16="http://schemas.microsoft.com/office/drawing/2014/main" id="{A68B9F67-8150-4C4E-9C95-B2D857600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1098988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edg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edg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69259"/>
            <a:ext cx="8998527" cy="3970318"/>
          </a:xfrm>
          <a:prstGeom prst="rect">
            <a:avLst/>
          </a:prstGeom>
        </p:spPr>
        <p:txBody>
          <a:bodyPr wrap="square">
            <a:spAutoFit/>
          </a:bodyPr>
          <a:lstStyle/>
          <a:p>
            <a:pPr algn="ctr"/>
            <a:endParaRPr lang="en-US" sz="1200"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Goal, method, focus, target, and tools of intensive discipleship and biblical counseling</a:t>
            </a:r>
            <a:r>
              <a:rPr lang="en-US" sz="1200" dirty="0">
                <a:latin typeface="Arial" panose="020B0604020202020204" pitchFamily="34" charset="0"/>
                <a:cs typeface="Arial" panose="020B0604020202020204" pitchFamily="34" charset="0"/>
              </a:rPr>
              <a:t>:</a:t>
            </a:r>
          </a:p>
          <a:p>
            <a:pPr algn="ctr"/>
            <a:endParaRPr lang="en-US" sz="1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 The </a:t>
            </a:r>
            <a:r>
              <a:rPr lang="en-US" sz="1600" b="1" u="sng" dirty="0">
                <a:latin typeface="Arial" panose="020B0604020202020204" pitchFamily="34" charset="0"/>
                <a:cs typeface="Arial" panose="020B0604020202020204" pitchFamily="34" charset="0"/>
              </a:rPr>
              <a:t>goal</a:t>
            </a:r>
            <a:r>
              <a:rPr lang="en-US" sz="1600" dirty="0">
                <a:latin typeface="Arial" panose="020B0604020202020204" pitchFamily="34" charset="0"/>
                <a:cs typeface="Arial" panose="020B0604020202020204" pitchFamily="34" charset="0"/>
              </a:rPr>
              <a:t> is heart transformation and relational restoration (</a:t>
            </a:r>
            <a:r>
              <a:rPr lang="en-US" sz="1600" b="1" dirty="0">
                <a:latin typeface="Arial" panose="020B0604020202020204" pitchFamily="34" charset="0"/>
                <a:cs typeface="Arial" panose="020B0604020202020204" pitchFamily="34" charset="0"/>
              </a:rPr>
              <a:t>2 Corinthians 5:12-21</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2. The </a:t>
            </a:r>
            <a:r>
              <a:rPr lang="en-US" sz="1600" b="1" u="sng" dirty="0">
                <a:latin typeface="Arial" panose="020B0604020202020204" pitchFamily="34" charset="0"/>
                <a:cs typeface="Arial" panose="020B0604020202020204" pitchFamily="34" charset="0"/>
              </a:rPr>
              <a:t>method</a:t>
            </a:r>
            <a:r>
              <a:rPr lang="en-US" sz="1600" dirty="0">
                <a:latin typeface="Arial" panose="020B0604020202020204" pitchFamily="34" charset="0"/>
                <a:cs typeface="Arial" panose="020B0604020202020204" pitchFamily="34" charset="0"/>
              </a:rPr>
              <a:t> is truth in the context of grace (</a:t>
            </a:r>
            <a:r>
              <a:rPr lang="en-US" sz="1600" b="1" dirty="0">
                <a:latin typeface="Arial" panose="020B0604020202020204" pitchFamily="34" charset="0"/>
                <a:cs typeface="Arial" panose="020B0604020202020204" pitchFamily="34" charset="0"/>
              </a:rPr>
              <a:t>John 1:14</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3. The </a:t>
            </a:r>
            <a:r>
              <a:rPr lang="en-US" sz="1600" b="1" u="sng" dirty="0">
                <a:latin typeface="Arial" panose="020B0604020202020204" pitchFamily="34" charset="0"/>
                <a:cs typeface="Arial" panose="020B0604020202020204" pitchFamily="34" charset="0"/>
              </a:rPr>
              <a:t>focus</a:t>
            </a:r>
            <a:r>
              <a:rPr lang="en-US" sz="1600" dirty="0">
                <a:latin typeface="Arial" panose="020B0604020202020204" pitchFamily="34" charset="0"/>
                <a:cs typeface="Arial" panose="020B0604020202020204" pitchFamily="34" charset="0"/>
              </a:rPr>
              <a:t> is mind, will, emotions, and right behavior—renewed mind, submitted will, informed emotions, and godly behavior.</a:t>
            </a:r>
          </a:p>
          <a:p>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target</a:t>
            </a:r>
            <a:r>
              <a:rPr lang="en-US" sz="1600" dirty="0">
                <a:latin typeface="Arial" panose="020B0604020202020204" pitchFamily="34" charset="0"/>
                <a:cs typeface="Arial" panose="020B0604020202020204" pitchFamily="34" charset="0"/>
              </a:rPr>
              <a:t> is beyond behavior to the desire and motivations of the inner man. </a:t>
            </a:r>
            <a:r>
              <a:rPr lang="en-US" sz="1600" i="1" dirty="0">
                <a:latin typeface="Arial" panose="020B0604020202020204" pitchFamily="34" charset="0"/>
                <a:cs typeface="Arial" panose="020B0604020202020204" pitchFamily="34" charset="0"/>
              </a:rPr>
              <a:t>(For example: Is it possible that there are cases where mania and depression that have resulted in a bi-polar diagnosis, are a long-standing pattern of foolish behavior and despairing thoughts?)</a:t>
            </a:r>
          </a:p>
          <a:p>
            <a:endParaRPr lang="en-US" sz="1600" i="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5. The </a:t>
            </a:r>
            <a:r>
              <a:rPr lang="en-US" sz="1600" b="1" u="sng" dirty="0">
                <a:latin typeface="Arial" panose="020B0604020202020204" pitchFamily="34" charset="0"/>
                <a:cs typeface="Arial" panose="020B0604020202020204" pitchFamily="34" charset="0"/>
              </a:rPr>
              <a:t>tools</a:t>
            </a:r>
            <a:r>
              <a:rPr lang="en-US" sz="1600" dirty="0">
                <a:latin typeface="Arial" panose="020B0604020202020204" pitchFamily="34" charset="0"/>
                <a:cs typeface="Arial" panose="020B0604020202020204" pitchFamily="34" charset="0"/>
              </a:rPr>
              <a:t> are the Word of God, Spirit of God, community of God (2 Peter 1:3).</a:t>
            </a:r>
          </a:p>
        </p:txBody>
      </p:sp>
      <p:pic>
        <p:nvPicPr>
          <p:cNvPr id="4" name="Picture 3" descr="C:\Users\kevin.c.lee\Desktop\untitled.png">
            <a:extLst>
              <a:ext uri="{FF2B5EF4-FFF2-40B4-BE49-F238E27FC236}">
                <a16:creationId xmlns:a16="http://schemas.microsoft.com/office/drawing/2014/main" id="{0D775DBF-C1D7-44FE-89AC-6618C1B69E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
        <p:nvSpPr>
          <p:cNvPr id="2" name="Rectangle 1">
            <a:extLst>
              <a:ext uri="{FF2B5EF4-FFF2-40B4-BE49-F238E27FC236}">
                <a16:creationId xmlns:a16="http://schemas.microsoft.com/office/drawing/2014/main" id="{B5F3D998-AE13-40E7-AEA3-C5FD03175CEC}"/>
              </a:ext>
            </a:extLst>
          </p:cNvPr>
          <p:cNvSpPr/>
          <p:nvPr/>
        </p:nvSpPr>
        <p:spPr>
          <a:xfrm>
            <a:off x="2358736" y="897899"/>
            <a:ext cx="4572000" cy="523220"/>
          </a:xfrm>
          <a:prstGeom prst="rect">
            <a:avLst/>
          </a:prstGeom>
        </p:spPr>
        <p:txBody>
          <a:bodyPr>
            <a:spAutoFit/>
          </a:bodyPr>
          <a:lstStyle/>
          <a:p>
            <a:pPr algn="ctr"/>
            <a:r>
              <a:rPr lang="en-US" sz="2800" b="1" u="sng" dirty="0">
                <a:latin typeface="Arial" panose="020B0604020202020204" pitchFamily="34" charset="0"/>
                <a:cs typeface="Arial" panose="020B0604020202020204" pitchFamily="34" charset="0"/>
              </a:rPr>
              <a:t>Hopeful Counseling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40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F8BBC2-F52B-4B48-9F54-08A0DF5028AD}"/>
              </a:ext>
            </a:extLst>
          </p:cNvPr>
          <p:cNvSpPr/>
          <p:nvPr/>
        </p:nvSpPr>
        <p:spPr>
          <a:xfrm>
            <a:off x="1259058" y="376683"/>
            <a:ext cx="637969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 Levels of Problems</a:t>
            </a:r>
          </a:p>
        </p:txBody>
      </p:sp>
      <p:sp>
        <p:nvSpPr>
          <p:cNvPr id="5" name="Rectangle 4">
            <a:extLst>
              <a:ext uri="{FF2B5EF4-FFF2-40B4-BE49-F238E27FC236}">
                <a16:creationId xmlns:a16="http://schemas.microsoft.com/office/drawing/2014/main" id="{B737A28E-8DFF-4C3E-87B4-ECA00B292FFA}"/>
              </a:ext>
            </a:extLst>
          </p:cNvPr>
          <p:cNvSpPr/>
          <p:nvPr/>
        </p:nvSpPr>
        <p:spPr>
          <a:xfrm>
            <a:off x="-61180" y="1364559"/>
            <a:ext cx="9020174" cy="387798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	</a:t>
            </a:r>
            <a:r>
              <a:rPr lang="en-US" sz="1400" b="1" u="sng" dirty="0">
                <a:solidFill>
                  <a:prstClr val="black"/>
                </a:solidFill>
                <a:latin typeface="Arial" panose="020B0604020202020204" pitchFamily="34" charset="0"/>
                <a:cs typeface="Arial" panose="020B0604020202020204" pitchFamily="34" charset="0"/>
              </a:rPr>
              <a:t>Perception/Perceptual Level: Where the Problem Begins</a:t>
            </a:r>
            <a:r>
              <a:rPr lang="en-US" sz="1400" b="1" dirty="0">
                <a:solidFill>
                  <a:prstClr val="black"/>
                </a:solidFill>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1400" b="1" noProof="0" dirty="0">
                <a:solidFill>
                  <a:prstClr val="black"/>
                </a:solidFill>
                <a:latin typeface="Arial" panose="020B0604020202020204" pitchFamily="34" charset="0"/>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Mind-set, established attitude, values. Often a conscious choice to adopt a certain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manner of thinking. Interpretation of reality. Idols of the heart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Preconditioning Level                                                                                                  </a:t>
            </a:r>
            <a:endParaRPr kumimoji="0" lang="en-US" sz="14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400" b="1" u="none" dirty="0">
                <a:solidFill>
                  <a:prstClr val="black"/>
                </a:solidFill>
                <a:latin typeface="Arial" panose="020B0604020202020204" pitchFamily="34" charset="0"/>
                <a:cs typeface="Arial" panose="020B0604020202020204" pitchFamily="34" charset="0"/>
              </a:rPr>
              <a:t>	</a:t>
            </a:r>
            <a:r>
              <a:rPr lang="en-US" sz="1200" u="none" dirty="0">
                <a:solidFill>
                  <a:prstClr val="black"/>
                </a:solidFill>
                <a:latin typeface="Arial" panose="020B0604020202020204" pitchFamily="34" charset="0"/>
                <a:cs typeface="Arial" panose="020B0604020202020204" pitchFamily="34" charset="0"/>
              </a:rPr>
              <a:t>Learned patterns: unconscious, absorbed patterns from various influences in our lives,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sinful choices which have become regularized behavior.</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b="1" u="none"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Level: How one acts</a:t>
            </a:r>
            <a:endParaRPr kumimoji="0" lang="en-US"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200" b="1" u="none" dirty="0">
                <a:solidFill>
                  <a:prstClr val="black"/>
                </a:solidFill>
                <a:latin typeface="Arial" panose="020B0604020202020204" pitchFamily="34" charset="0"/>
                <a:cs typeface="Arial" panose="020B0604020202020204" pitchFamily="34" charset="0"/>
              </a:rPr>
              <a:t>	“</a:t>
            </a:r>
            <a:r>
              <a:rPr lang="en-US" sz="1200" u="none" dirty="0">
                <a:solidFill>
                  <a:prstClr val="black"/>
                </a:solidFill>
                <a:latin typeface="Arial" panose="020B0604020202020204" pitchFamily="34" charset="0"/>
                <a:cs typeface="Arial" panose="020B0604020202020204" pitchFamily="34" charset="0"/>
              </a:rPr>
              <a:t>Doing level” Ask what, when, how and who questions to discover why this behavior is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characteristic</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this counselee. Performance includes a variety of behaviors such as brooding, </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being critical, slamming doors, overeating, lying, clamming up.</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400" b="1" u="sng" dirty="0">
                <a:solidFill>
                  <a:prstClr val="black"/>
                </a:solidFill>
                <a:latin typeface="Arial" panose="020B0604020202020204" pitchFamily="34" charset="0"/>
                <a:cs typeface="Arial" panose="020B0604020202020204" pitchFamily="34" charset="0"/>
              </a:rPr>
              <a:t>Presence/Presentation Level - Observable</a:t>
            </a:r>
            <a:endParaRPr lang="en-US" sz="12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What is felt: this includes what a person projects – constant frown, rigid muscle tone – and what</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he feels and talks about feeling.</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Depression, listlessness, confusion, fearfulness, relational</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           problems, suicidal ideations, inability to control anger.</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44378EC2-EC27-45E8-AE0D-F00A81FEA765}"/>
              </a:ext>
            </a:extLst>
          </p:cNvPr>
          <p:cNvCxnSpPr/>
          <p:nvPr/>
        </p:nvCxnSpPr>
        <p:spPr>
          <a:xfrm>
            <a:off x="7540942" y="2547968"/>
            <a:ext cx="0" cy="26193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F0A71D-2C9B-4300-B51C-5A2C2B7FD810}"/>
              </a:ext>
            </a:extLst>
          </p:cNvPr>
          <p:cNvCxnSpPr/>
          <p:nvPr/>
        </p:nvCxnSpPr>
        <p:spPr>
          <a:xfrm flipV="1">
            <a:off x="8372475" y="2614644"/>
            <a:ext cx="0" cy="24860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F0FB5EC-FD22-4AF5-B241-A5602F004DD4}"/>
              </a:ext>
            </a:extLst>
          </p:cNvPr>
          <p:cNvSpPr/>
          <p:nvPr/>
        </p:nvSpPr>
        <p:spPr>
          <a:xfrm>
            <a:off x="7540942" y="5432404"/>
            <a:ext cx="1663066" cy="646331"/>
          </a:xfrm>
          <a:prstGeom prst="rect">
            <a:avLst/>
          </a:prstGeom>
        </p:spPr>
        <p:txBody>
          <a:bodyPr wrap="square">
            <a:spAutoFit/>
          </a:bodyPr>
          <a:lstStyle/>
          <a:p>
            <a:pPr lvl="0">
              <a:defRPr/>
            </a:pPr>
            <a:r>
              <a:rPr lang="en-US" b="1" dirty="0">
                <a:solidFill>
                  <a:prstClr val="black"/>
                </a:solidFill>
                <a:latin typeface="Arial" panose="020B0604020202020204" pitchFamily="34" charset="0"/>
                <a:cs typeface="Arial" panose="020B0604020202020204" pitchFamily="34" charset="0"/>
              </a:rPr>
              <a:t>Dealing with it Biblically</a:t>
            </a:r>
          </a:p>
        </p:txBody>
      </p:sp>
    </p:spTree>
    <p:extLst>
      <p:ext uri="{BB962C8B-B14F-4D97-AF65-F5344CB8AC3E}">
        <p14:creationId xmlns:p14="http://schemas.microsoft.com/office/powerpoint/2010/main" val="222617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evin.c.lee\Desktop\untitled.png">
            <a:extLst>
              <a:ext uri="{FF2B5EF4-FFF2-40B4-BE49-F238E27FC236}">
                <a16:creationId xmlns:a16="http://schemas.microsoft.com/office/drawing/2014/main" id="{0584DA3B-0F8F-402A-AE79-35EF6C9C99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784" y="25273"/>
            <a:ext cx="1723152" cy="579638"/>
          </a:xfrm>
          <a:prstGeom prst="rect">
            <a:avLst/>
          </a:prstGeom>
          <a:noFill/>
          <a:ln>
            <a:noFill/>
          </a:ln>
        </p:spPr>
      </p:pic>
      <p:sp>
        <p:nvSpPr>
          <p:cNvPr id="6" name="TextBox 5"/>
          <p:cNvSpPr txBox="1"/>
          <p:nvPr/>
        </p:nvSpPr>
        <p:spPr>
          <a:xfrm>
            <a:off x="279917" y="1232009"/>
            <a:ext cx="8752115" cy="439398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change = Behavior change</a:t>
            </a:r>
          </a:p>
          <a:p>
            <a:pPr indent="-228600">
              <a:lnSpc>
                <a:spcPct val="90000"/>
              </a:lnSpc>
              <a:spcAft>
                <a:spcPts val="600"/>
              </a:spcAft>
              <a:buFont typeface="Arial" panose="020B0604020202020204" pitchFamily="34" charset="0"/>
              <a:buChar char="•"/>
            </a:pP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of behavior without heart change is temporary and hypocritical</a:t>
            </a:r>
          </a:p>
          <a:p>
            <a:pPr indent="-228600">
              <a:lnSpc>
                <a:spcPct val="90000"/>
              </a:lnSpc>
              <a:spcAft>
                <a:spcPts val="600"/>
              </a:spcAft>
              <a:buFont typeface="Arial" panose="020B0604020202020204" pitchFamily="34" charset="0"/>
              <a:buChar char="•"/>
            </a:pP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Christian life is a dynamic life!</a:t>
            </a:r>
          </a:p>
          <a:p>
            <a:pPr indent="-228600">
              <a:lnSpc>
                <a:spcPct val="90000"/>
              </a:lnSpc>
              <a:spcAft>
                <a:spcPts val="600"/>
              </a:spcAft>
              <a:buFont typeface="Arial" panose="020B0604020202020204" pitchFamily="34" charset="0"/>
              <a:buChar char="•"/>
            </a:pP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Christian life is about change – healthy, maturing, spiritual growth to become complete in Christ – Christ-likeness (Col. 1:28)</a:t>
            </a:r>
          </a:p>
        </p:txBody>
      </p:sp>
      <p:sp>
        <p:nvSpPr>
          <p:cNvPr id="7" name="TextBox 6">
            <a:extLst>
              <a:ext uri="{FF2B5EF4-FFF2-40B4-BE49-F238E27FC236}">
                <a16:creationId xmlns:a16="http://schemas.microsoft.com/office/drawing/2014/main" id="{8BC39A9A-E9AB-4DAA-B435-BB821A8F95B2}"/>
              </a:ext>
            </a:extLst>
          </p:cNvPr>
          <p:cNvSpPr txBox="1"/>
          <p:nvPr/>
        </p:nvSpPr>
        <p:spPr>
          <a:xfrm>
            <a:off x="1133152" y="74733"/>
            <a:ext cx="8178799"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Biblical Counseling Goal is Heart Change</a:t>
            </a:r>
          </a:p>
          <a:p>
            <a:pPr algn="ctr">
              <a:lnSpc>
                <a:spcPct val="90000"/>
              </a:lnSpc>
              <a:spcBef>
                <a:spcPct val="0"/>
              </a:spcBef>
              <a:spcAft>
                <a:spcPts val="600"/>
              </a:spcAft>
            </a:pPr>
            <a:r>
              <a:rPr lang="en-US" sz="2600" b="1"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Pr. 4:23; Jer 17:9-10; Mark 7:14-23</a:t>
            </a:r>
          </a:p>
        </p:txBody>
      </p:sp>
    </p:spTree>
    <p:extLst>
      <p:ext uri="{BB962C8B-B14F-4D97-AF65-F5344CB8AC3E}">
        <p14:creationId xmlns:p14="http://schemas.microsoft.com/office/powerpoint/2010/main" val="80931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8592" y="457200"/>
            <a:ext cx="8887963" cy="5867400"/>
          </a:xfrm>
          <a:prstGeom prst="rect">
            <a:avLst/>
          </a:prstGeom>
          <a:noFill/>
          <a:ln w="9525">
            <a:noFill/>
            <a:miter lim="800000"/>
            <a:headEnd/>
            <a:tailEnd/>
          </a:ln>
        </p:spPr>
      </p:pic>
      <p:sp>
        <p:nvSpPr>
          <p:cNvPr id="2" name="TextBox 1">
            <a:extLst>
              <a:ext uri="{FF2B5EF4-FFF2-40B4-BE49-F238E27FC236}">
                <a16:creationId xmlns:a16="http://schemas.microsoft.com/office/drawing/2014/main" id="{C7DA0CCB-A8DC-46DE-A66D-241C055123F3}"/>
              </a:ext>
            </a:extLst>
          </p:cNvPr>
          <p:cNvSpPr txBox="1"/>
          <p:nvPr/>
        </p:nvSpPr>
        <p:spPr>
          <a:xfrm>
            <a:off x="4301196" y="5334000"/>
            <a:ext cx="7841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Lk 6:45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02433E-0212-70AB-5E28-CEFF23A2D1B8}"/>
              </a:ext>
            </a:extLst>
          </p:cNvPr>
          <p:cNvSpPr>
            <a:spLocks noGrp="1"/>
          </p:cNvSpPr>
          <p:nvPr>
            <p:ph type="dt" sz="half" idx="10"/>
          </p:nvPr>
        </p:nvSpPr>
        <p:spPr/>
        <p:txBody>
          <a:bodyPr/>
          <a:lstStyle/>
          <a:p>
            <a:r>
              <a:rPr lang="en-US"/>
              <a:t>Name, Copyright Information</a:t>
            </a:r>
          </a:p>
        </p:txBody>
      </p:sp>
      <p:sp>
        <p:nvSpPr>
          <p:cNvPr id="4" name="TextBox 3">
            <a:extLst>
              <a:ext uri="{FF2B5EF4-FFF2-40B4-BE49-F238E27FC236}">
                <a16:creationId xmlns:a16="http://schemas.microsoft.com/office/drawing/2014/main" id="{38678B01-9376-C81E-3757-D40DA5E1BDED}"/>
              </a:ext>
            </a:extLst>
          </p:cNvPr>
          <p:cNvSpPr txBox="1"/>
          <p:nvPr/>
        </p:nvSpPr>
        <p:spPr>
          <a:xfrm>
            <a:off x="0" y="1180839"/>
            <a:ext cx="9144000" cy="3139321"/>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Qualifications of a Biblical Counselor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Characterizes spiritual maturity as a believer (e.g., Rom. 15:14 full of goodness, etc.) </a:t>
            </a:r>
          </a:p>
          <a:p>
            <a:r>
              <a:rPr lang="en-US" dirty="0">
                <a:latin typeface="Arial" panose="020B0604020202020204" pitchFamily="34" charset="0"/>
                <a:cs typeface="Arial" panose="020B0604020202020204" pitchFamily="34" charset="0"/>
              </a:rPr>
              <a:t>2.	Strives towards godliness </a:t>
            </a:r>
          </a:p>
          <a:p>
            <a:r>
              <a:rPr lang="en-US" dirty="0">
                <a:latin typeface="Arial" panose="020B0604020202020204" pitchFamily="34" charset="0"/>
                <a:cs typeface="Arial" panose="020B0604020202020204" pitchFamily="34" charset="0"/>
              </a:rPr>
              <a:t>3.	Serves God, not man </a:t>
            </a:r>
          </a:p>
          <a:p>
            <a:r>
              <a:rPr lang="en-US" dirty="0">
                <a:latin typeface="Arial" panose="020B0604020202020204" pitchFamily="34" charset="0"/>
                <a:cs typeface="Arial" panose="020B0604020202020204" pitchFamily="34" charset="0"/>
              </a:rPr>
              <a:t>4.	Demonstrates biblical fidelity </a:t>
            </a:r>
          </a:p>
          <a:p>
            <a:r>
              <a:rPr lang="en-US" dirty="0">
                <a:latin typeface="Arial" panose="020B0604020202020204" pitchFamily="34" charset="0"/>
                <a:cs typeface="Arial" panose="020B0604020202020204" pitchFamily="34" charset="0"/>
              </a:rPr>
              <a:t>5.	Accurately handles Scripture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Passages to Consider:  Romans 5:1; 14:13-14; John 14:16; 16:5-11; Galatians 3:1-3; 1 Timothy 4:6-16; Matthew 15:8 </a:t>
            </a:r>
          </a:p>
        </p:txBody>
      </p:sp>
      <p:sp>
        <p:nvSpPr>
          <p:cNvPr id="7" name="TextBox 6">
            <a:extLst>
              <a:ext uri="{FF2B5EF4-FFF2-40B4-BE49-F238E27FC236}">
                <a16:creationId xmlns:a16="http://schemas.microsoft.com/office/drawing/2014/main" id="{5101B47C-40C2-9B7A-2C19-8534CEFF1150}"/>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428678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CB2AB-E384-4D81-964C-19276BB21281}"/>
              </a:ext>
            </a:extLst>
          </p:cNvPr>
          <p:cNvSpPr txBox="1"/>
          <p:nvPr/>
        </p:nvSpPr>
        <p:spPr>
          <a:xfrm>
            <a:off x="708575" y="153137"/>
            <a:ext cx="8062564" cy="7478970"/>
          </a:xfrm>
          <a:prstGeom prst="rect">
            <a:avLst/>
          </a:prstGeom>
          <a:noFill/>
        </p:spPr>
        <p:txBody>
          <a:bodyPr wrap="square" rtlCol="0">
            <a:spAutoFit/>
          </a:bodyPr>
          <a:lstStyle/>
          <a:p>
            <a:pPr algn="ctr"/>
            <a:r>
              <a:rPr lang="en-US" sz="1600" b="1" u="sng" dirty="0">
                <a:latin typeface="Arial" panose="020B0604020202020204" pitchFamily="34" charset="0"/>
                <a:cs typeface="Arial" panose="020B0604020202020204" pitchFamily="34" charset="0"/>
              </a:rPr>
              <a:t>INTENT AND PURPOSE</a:t>
            </a:r>
          </a:p>
          <a:p>
            <a:pPr algn="ctr"/>
            <a:r>
              <a:rPr lang="en-US" sz="1600" b="1" u="sng" dirty="0">
                <a:latin typeface="Arial" panose="020B0604020202020204" pitchFamily="34" charset="0"/>
                <a:cs typeface="Arial" panose="020B0604020202020204" pitchFamily="34" charset="0"/>
              </a:rPr>
              <a:t>Sanctification: </a:t>
            </a:r>
            <a:r>
              <a:rPr lang="en-US" sz="1600" b="1" u="sng" dirty="0" err="1">
                <a:latin typeface="Arial" panose="020B0604020202020204" pitchFamily="34" charset="0"/>
                <a:cs typeface="Arial" panose="020B0604020202020204" pitchFamily="34" charset="0"/>
              </a:rPr>
              <a:t>Our’s</a:t>
            </a:r>
            <a:r>
              <a:rPr lang="en-US" sz="1600" b="1" u="sng" dirty="0">
                <a:latin typeface="Arial" panose="020B0604020202020204" pitchFamily="34" charset="0"/>
                <a:cs typeface="Arial" panose="020B0604020202020204" pitchFamily="34" charset="0"/>
              </a:rPr>
              <a:t> and One Another’s</a:t>
            </a:r>
          </a:p>
          <a:p>
            <a:pPr algn="ct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understand our sanctification</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learn what the Bible teaches about the issues and challenges of life.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learn how to use the Bible to address the issues and challenges of life.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develop confidence in accurately handling the Word of Truth</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learn how to examine yourself through the lens of Scripture.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help Christian men and women learn how to minister the Word to other brothers and sisters in Christ in discipleship and counseling.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Develop and enhance biblical skills in addressing and solving problems biblically, as a disciple-maker, a shepherd, mentor or as a trained lay counselor.</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understand the conflict between secular counseling reasoning and a biblical worldview and how to recognize the difference and address it through a biblical lens.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work towards and achieve certification as a Biblical Counselor</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94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895BD7-F0C0-FCE2-ECC0-225EAA7F920F}"/>
              </a:ext>
            </a:extLst>
          </p:cNvPr>
          <p:cNvSpPr>
            <a:spLocks noGrp="1"/>
          </p:cNvSpPr>
          <p:nvPr>
            <p:ph type="dt" sz="half" idx="10"/>
          </p:nvPr>
        </p:nvSpPr>
        <p:spPr/>
        <p:txBody>
          <a:bodyPr/>
          <a:lstStyle/>
          <a:p>
            <a:r>
              <a:rPr lang="en-US"/>
              <a:t>Name, Copyright Information</a:t>
            </a:r>
          </a:p>
        </p:txBody>
      </p:sp>
      <p:pic>
        <p:nvPicPr>
          <p:cNvPr id="5" name="Picture 4">
            <a:extLst>
              <a:ext uri="{FF2B5EF4-FFF2-40B4-BE49-F238E27FC236}">
                <a16:creationId xmlns:a16="http://schemas.microsoft.com/office/drawing/2014/main" id="{5B0CD0BD-AFAC-D7C2-3D88-76B2DD8FC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84" y="410547"/>
            <a:ext cx="6560418" cy="6447453"/>
          </a:xfrm>
          <a:prstGeom prst="rect">
            <a:avLst/>
          </a:prstGeom>
          <a:noFill/>
        </p:spPr>
      </p:pic>
      <p:sp>
        <p:nvSpPr>
          <p:cNvPr id="6" name="TextBox 5">
            <a:extLst>
              <a:ext uri="{FF2B5EF4-FFF2-40B4-BE49-F238E27FC236}">
                <a16:creationId xmlns:a16="http://schemas.microsoft.com/office/drawing/2014/main" id="{234E33D7-D358-25DC-53CD-0C216A976943}"/>
              </a:ext>
            </a:extLst>
          </p:cNvPr>
          <p:cNvSpPr txBox="1"/>
          <p:nvPr/>
        </p:nvSpPr>
        <p:spPr>
          <a:xfrm>
            <a:off x="2392963" y="134521"/>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70269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6347D5-39B7-1E34-BFB2-B09E4B7BEF14}"/>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145E42C4-B0F3-E860-D7F3-9C72D67C816E}"/>
              </a:ext>
            </a:extLst>
          </p:cNvPr>
          <p:cNvSpPr txBox="1"/>
          <p:nvPr/>
        </p:nvSpPr>
        <p:spPr>
          <a:xfrm>
            <a:off x="966884" y="1479103"/>
            <a:ext cx="7210231" cy="452431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Key Elements in Biblical Counseling </a:t>
            </a:r>
          </a:p>
          <a:p>
            <a:r>
              <a:rPr lang="en-US" dirty="0">
                <a:latin typeface="Arial" panose="020B0604020202020204" pitchFamily="34" charset="0"/>
                <a:cs typeface="Arial" panose="020B0604020202020204" pitchFamily="34" charset="0"/>
              </a:rPr>
              <a:t> </a:t>
            </a:r>
          </a:p>
          <a:p>
            <a:pPr marL="342900" indent="-342900">
              <a:buAutoNum type="arabicPeriod"/>
            </a:pPr>
            <a:r>
              <a:rPr lang="en-US" dirty="0">
                <a:latin typeface="Arial" panose="020B0604020202020204" pitchFamily="34" charset="0"/>
                <a:cs typeface="Arial" panose="020B0604020202020204" pitchFamily="34" charset="0"/>
              </a:rPr>
              <a:t>Gathering Data &gt; Information &gt; Knowledge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Discerning Problems Biblically </a:t>
            </a: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Biblical terms, descriptions</a:t>
            </a: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Biblical prescriptions and principles</a:t>
            </a: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Biblical solutions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Establishing Involvement with Counselees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Giving Hope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 Providing Instruction</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6. Giving Homework / Evaluating Homework</a:t>
            </a:r>
          </a:p>
        </p:txBody>
      </p:sp>
      <p:sp>
        <p:nvSpPr>
          <p:cNvPr id="2" name="TextBox 1">
            <a:extLst>
              <a:ext uri="{FF2B5EF4-FFF2-40B4-BE49-F238E27FC236}">
                <a16:creationId xmlns:a16="http://schemas.microsoft.com/office/drawing/2014/main" id="{398FBED8-A95F-62F3-E7CA-FBB76149C5FF}"/>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137614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1A534-097E-44D9-8E27-60F537E136F8}"/>
              </a:ext>
            </a:extLst>
          </p:cNvPr>
          <p:cNvSpPr>
            <a:spLocks noGrp="1"/>
          </p:cNvSpPr>
          <p:nvPr>
            <p:ph type="dt" sz="half" idx="10"/>
          </p:nvPr>
        </p:nvSpPr>
        <p:spPr/>
        <p:txBody>
          <a:bodyPr/>
          <a:lstStyle/>
          <a:p>
            <a:r>
              <a:rPr lang="en-US"/>
              <a:t>Name, Copyright Information</a:t>
            </a:r>
          </a:p>
        </p:txBody>
      </p:sp>
      <p:pic>
        <p:nvPicPr>
          <p:cNvPr id="3" name="Picture 2">
            <a:extLst>
              <a:ext uri="{FF2B5EF4-FFF2-40B4-BE49-F238E27FC236}">
                <a16:creationId xmlns:a16="http://schemas.microsoft.com/office/drawing/2014/main" id="{E8E81023-274B-4DE1-9EE7-4E8942C1A0FD}"/>
              </a:ext>
            </a:extLst>
          </p:cNvPr>
          <p:cNvPicPr>
            <a:picLocks noChangeAspect="1"/>
          </p:cNvPicPr>
          <p:nvPr/>
        </p:nvPicPr>
        <p:blipFill>
          <a:blip r:embed="rId2"/>
          <a:stretch>
            <a:fillRect/>
          </a:stretch>
        </p:blipFill>
        <p:spPr>
          <a:xfrm>
            <a:off x="0" y="883920"/>
            <a:ext cx="9073422" cy="5090160"/>
          </a:xfrm>
          <a:prstGeom prst="rect">
            <a:avLst/>
          </a:prstGeom>
        </p:spPr>
      </p:pic>
      <p:sp>
        <p:nvSpPr>
          <p:cNvPr id="4" name="Rectangle 3">
            <a:extLst>
              <a:ext uri="{FF2B5EF4-FFF2-40B4-BE49-F238E27FC236}">
                <a16:creationId xmlns:a16="http://schemas.microsoft.com/office/drawing/2014/main" id="{849669A3-C535-4208-8422-D920FB04DE6D}"/>
              </a:ext>
            </a:extLst>
          </p:cNvPr>
          <p:cNvSpPr/>
          <p:nvPr/>
        </p:nvSpPr>
        <p:spPr>
          <a:xfrm>
            <a:off x="2497016" y="208001"/>
            <a:ext cx="4572000" cy="461665"/>
          </a:xfrm>
          <a:prstGeom prst="rect">
            <a:avLst/>
          </a:prstGeom>
        </p:spPr>
        <p:txBody>
          <a:bodyPr>
            <a:spAutoFit/>
          </a:bodyPr>
          <a:lstStyle/>
          <a:p>
            <a:pPr lvl="0" algn="ctr">
              <a:defRPr/>
            </a:pPr>
            <a:r>
              <a:rPr lang="en-US" sz="2400" b="1" dirty="0">
                <a:solidFill>
                  <a:prstClr val="black"/>
                </a:solidFill>
                <a:latin typeface="Arial" panose="020B0604020202020204" pitchFamily="34" charset="0"/>
                <a:cs typeface="Arial" panose="020B0604020202020204" pitchFamily="34" charset="0"/>
              </a:rPr>
              <a:t>Linear Counseling Process</a:t>
            </a:r>
          </a:p>
        </p:txBody>
      </p:sp>
    </p:spTree>
    <p:extLst>
      <p:ext uri="{BB962C8B-B14F-4D97-AF65-F5344CB8AC3E}">
        <p14:creationId xmlns:p14="http://schemas.microsoft.com/office/powerpoint/2010/main" val="326685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C2C5A1-F4EC-D9A3-F50D-6C7C8F70E9FD}"/>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293EF0B4-421A-60E2-DCAD-4D1E86C6F8EB}"/>
              </a:ext>
            </a:extLst>
          </p:cNvPr>
          <p:cNvSpPr txBox="1"/>
          <p:nvPr/>
        </p:nvSpPr>
        <p:spPr>
          <a:xfrm>
            <a:off x="391886" y="1042339"/>
            <a:ext cx="8080310" cy="445506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Secular and Integration Theories </a:t>
            </a:r>
          </a:p>
          <a:p>
            <a:r>
              <a:rPr lang="en-US" dirty="0">
                <a:latin typeface="Arial" panose="020B0604020202020204" pitchFamily="34" charset="0"/>
                <a:cs typeface="Arial" panose="020B0604020202020204" pitchFamily="34" charset="0"/>
              </a:rPr>
              <a:t> </a:t>
            </a:r>
          </a:p>
          <a:p>
            <a:pPr>
              <a:lnSpc>
                <a:spcPct val="200000"/>
              </a:lnSpc>
            </a:pPr>
            <a:r>
              <a:rPr lang="en-US" dirty="0">
                <a:latin typeface="Arial" panose="020B0604020202020204" pitchFamily="34" charset="0"/>
                <a:cs typeface="Arial" panose="020B0604020202020204" pitchFamily="34" charset="0"/>
              </a:rPr>
              <a:t>1.	Distinguish between secular, integration, and biblical models of counseling </a:t>
            </a:r>
          </a:p>
          <a:p>
            <a:pPr>
              <a:lnSpc>
                <a:spcPct val="200000"/>
              </a:lnSpc>
            </a:pPr>
            <a:r>
              <a:rPr lang="en-US" dirty="0">
                <a:latin typeface="Arial" panose="020B0604020202020204" pitchFamily="34" charset="0"/>
                <a:cs typeface="Arial" panose="020B0604020202020204" pitchFamily="34" charset="0"/>
              </a:rPr>
              <a:t>2.	Understanding the foundations of secular and integration models </a:t>
            </a:r>
          </a:p>
          <a:p>
            <a:pPr>
              <a:lnSpc>
                <a:spcPct val="200000"/>
              </a:lnSpc>
            </a:pPr>
            <a:r>
              <a:rPr lang="en-US" dirty="0">
                <a:latin typeface="Arial" panose="020B0604020202020204" pitchFamily="34" charset="0"/>
                <a:cs typeface="Arial" panose="020B0604020202020204" pitchFamily="34" charset="0"/>
              </a:rPr>
              <a:t>3.	Understanding the goals of secular and integration models </a:t>
            </a:r>
          </a:p>
          <a:p>
            <a:pPr>
              <a:lnSpc>
                <a:spcPct val="200000"/>
              </a:lnSpc>
            </a:pPr>
            <a:r>
              <a:rPr lang="en-US" dirty="0">
                <a:latin typeface="Arial" panose="020B0604020202020204" pitchFamily="34" charset="0"/>
                <a:cs typeface="Arial" panose="020B0604020202020204" pitchFamily="34" charset="0"/>
              </a:rPr>
              <a:t>4.	Explain difference between descriptive data and prescriptive data </a:t>
            </a:r>
          </a:p>
          <a:p>
            <a:pPr>
              <a:lnSpc>
                <a:spcPct val="200000"/>
              </a:lnSpc>
            </a:pPr>
            <a:r>
              <a:rPr lang="en-US" dirty="0">
                <a:latin typeface="Arial" panose="020B0604020202020204" pitchFamily="34" charset="0"/>
                <a:cs typeface="Arial" panose="020B0604020202020204" pitchFamily="34" charset="0"/>
              </a:rPr>
              <a:t>5.	Purposes of General Revelation and Special Revelation </a:t>
            </a:r>
          </a:p>
          <a:p>
            <a:pPr>
              <a:lnSpc>
                <a:spcPct val="200000"/>
              </a:lnSpc>
            </a:pPr>
            <a:r>
              <a:rPr lang="en-US" dirty="0">
                <a:latin typeface="Arial" panose="020B0604020202020204" pitchFamily="34" charset="0"/>
                <a:cs typeface="Arial" panose="020B0604020202020204" pitchFamily="34" charset="0"/>
              </a:rPr>
              <a:t>6.	The Nature of Truth (e.g., All truth is God’s truth?) </a:t>
            </a:r>
          </a:p>
        </p:txBody>
      </p:sp>
      <p:sp>
        <p:nvSpPr>
          <p:cNvPr id="4" name="TextBox 3">
            <a:extLst>
              <a:ext uri="{FF2B5EF4-FFF2-40B4-BE49-F238E27FC236}">
                <a16:creationId xmlns:a16="http://schemas.microsoft.com/office/drawing/2014/main" id="{73B15E38-D9AF-F08B-1954-865094CF9706}"/>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350000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kevin.c.lee\Desktop\untitled.png">
            <a:extLst>
              <a:ext uri="{FF2B5EF4-FFF2-40B4-BE49-F238E27FC236}">
                <a16:creationId xmlns:a16="http://schemas.microsoft.com/office/drawing/2014/main" id="{1D835338-5015-4DAD-920E-5B3A6849A0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43338" y="876205"/>
            <a:ext cx="1292364" cy="434729"/>
          </a:xfrm>
          <a:prstGeom prst="rect">
            <a:avLst/>
          </a:prstGeom>
          <a:noFill/>
          <a:ln>
            <a:noFill/>
          </a:ln>
        </p:spPr>
      </p:pic>
      <p:graphicFrame>
        <p:nvGraphicFramePr>
          <p:cNvPr id="11" name="Table 10">
            <a:extLst>
              <a:ext uri="{FF2B5EF4-FFF2-40B4-BE49-F238E27FC236}">
                <a16:creationId xmlns:a16="http://schemas.microsoft.com/office/drawing/2014/main" id="{7B768538-4F2B-3139-B343-04CDF527BF30}"/>
              </a:ext>
            </a:extLst>
          </p:cNvPr>
          <p:cNvGraphicFramePr>
            <a:graphicFrameLocks noGrp="1"/>
          </p:cNvGraphicFramePr>
          <p:nvPr>
            <p:extLst>
              <p:ext uri="{D42A27DB-BD31-4B8C-83A1-F6EECF244321}">
                <p14:modId xmlns:p14="http://schemas.microsoft.com/office/powerpoint/2010/main" val="2379680092"/>
              </p:ext>
            </p:extLst>
          </p:nvPr>
        </p:nvGraphicFramePr>
        <p:xfrm>
          <a:off x="1340322" y="1498620"/>
          <a:ext cx="6577552" cy="4843464"/>
        </p:xfrm>
        <a:graphic>
          <a:graphicData uri="http://schemas.openxmlformats.org/drawingml/2006/table">
            <a:tbl>
              <a:tblPr firstRow="1" firstCol="1" bandRow="1">
                <a:tableStyleId>{5C22544A-7EE6-4342-B048-85BDC9FD1C3A}</a:tableStyleId>
              </a:tblPr>
              <a:tblGrid>
                <a:gridCol w="1395953">
                  <a:extLst>
                    <a:ext uri="{9D8B030D-6E8A-4147-A177-3AD203B41FA5}">
                      <a16:colId xmlns:a16="http://schemas.microsoft.com/office/drawing/2014/main" val="3477107623"/>
                    </a:ext>
                  </a:extLst>
                </a:gridCol>
                <a:gridCol w="3671454">
                  <a:extLst>
                    <a:ext uri="{9D8B030D-6E8A-4147-A177-3AD203B41FA5}">
                      <a16:colId xmlns:a16="http://schemas.microsoft.com/office/drawing/2014/main" val="3348033681"/>
                    </a:ext>
                  </a:extLst>
                </a:gridCol>
                <a:gridCol w="1510145">
                  <a:extLst>
                    <a:ext uri="{9D8B030D-6E8A-4147-A177-3AD203B41FA5}">
                      <a16:colId xmlns:a16="http://schemas.microsoft.com/office/drawing/2014/main" val="2179863958"/>
                    </a:ext>
                  </a:extLst>
                </a:gridCol>
              </a:tblGrid>
              <a:tr h="177225">
                <a:tc>
                  <a:txBody>
                    <a:bodyPr/>
                    <a:lstStyle/>
                    <a:p>
                      <a:pPr marL="0" marR="0">
                        <a:lnSpc>
                          <a:spcPct val="107000"/>
                        </a:lnSpc>
                        <a:spcBef>
                          <a:spcPts val="0"/>
                        </a:spcBef>
                        <a:spcAft>
                          <a:spcPts val="0"/>
                        </a:spcAft>
                      </a:pPr>
                      <a:r>
                        <a:rPr lang="en-US" sz="1100" dirty="0">
                          <a:effectLst/>
                        </a:rPr>
                        <a:t>The Tenet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The Rationale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The Biblical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extLst>
                  <a:ext uri="{0D108BD9-81ED-4DB2-BD59-A6C34878D82A}">
                    <a16:rowId xmlns:a16="http://schemas.microsoft.com/office/drawing/2014/main" val="2329703402"/>
                  </a:ext>
                </a:extLst>
              </a:tr>
              <a:tr h="708899">
                <a:tc>
                  <a:txBody>
                    <a:bodyPr/>
                    <a:lstStyle/>
                    <a:p>
                      <a:pPr marL="0" marR="0">
                        <a:lnSpc>
                          <a:spcPct val="107000"/>
                        </a:lnSpc>
                        <a:spcBef>
                          <a:spcPts val="0"/>
                        </a:spcBef>
                        <a:spcAft>
                          <a:spcPts val="0"/>
                        </a:spcAft>
                      </a:pPr>
                      <a:r>
                        <a:rPr lang="en-US" sz="1100">
                          <a:effectLst/>
                        </a:rPr>
                        <a:t>Man is basically good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dirty="0">
                          <a:effectLst/>
                        </a:rPr>
                        <a:t>Man’s basic problem is that he does not live up to his inner potential. He is intelligent and rationale and has within him the resources to effect his own transformation.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dirty="0">
                          <a:effectLst/>
                        </a:rPr>
                        <a:t>Romans 3:10–18, 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extLst>
                  <a:ext uri="{0D108BD9-81ED-4DB2-BD59-A6C34878D82A}">
                    <a16:rowId xmlns:a16="http://schemas.microsoft.com/office/drawing/2014/main" val="1405732268"/>
                  </a:ext>
                </a:extLst>
              </a:tr>
              <a:tr h="531674">
                <a:tc>
                  <a:txBody>
                    <a:bodyPr/>
                    <a:lstStyle/>
                    <a:p>
                      <a:pPr marL="0" marR="0">
                        <a:lnSpc>
                          <a:spcPct val="107000"/>
                        </a:lnSpc>
                        <a:spcBef>
                          <a:spcPts val="0"/>
                        </a:spcBef>
                        <a:spcAft>
                          <a:spcPts val="0"/>
                        </a:spcAft>
                      </a:pPr>
                      <a:r>
                        <a:rPr lang="en-US" sz="1100">
                          <a:effectLst/>
                        </a:rPr>
                        <a:t>Man can effect his own transformation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dirty="0">
                          <a:effectLst/>
                        </a:rPr>
                        <a:t>Man’s bad behavior for which he is not responsible, is the cause of his problems; but he can change his behavior and overcome his problems.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Jeremiah 13:23</a:t>
                      </a:r>
                      <a:br>
                        <a:rPr lang="en-US" sz="1100">
                          <a:effectLst/>
                        </a:rPr>
                      </a:br>
                      <a:r>
                        <a:rPr lang="en-US" sz="1100">
                          <a:effectLst/>
                        </a:rPr>
                        <a:t>Romans 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extLst>
                  <a:ext uri="{0D108BD9-81ED-4DB2-BD59-A6C34878D82A}">
                    <a16:rowId xmlns:a16="http://schemas.microsoft.com/office/drawing/2014/main" val="4258901874"/>
                  </a:ext>
                </a:extLst>
              </a:tr>
              <a:tr h="1063348">
                <a:tc>
                  <a:txBody>
                    <a:bodyPr/>
                    <a:lstStyle/>
                    <a:p>
                      <a:pPr marL="0" marR="0">
                        <a:lnSpc>
                          <a:spcPct val="107000"/>
                        </a:lnSpc>
                        <a:spcBef>
                          <a:spcPts val="0"/>
                        </a:spcBef>
                        <a:spcAft>
                          <a:spcPts val="0"/>
                        </a:spcAft>
                      </a:pPr>
                      <a:r>
                        <a:rPr lang="en-US" sz="1100">
                          <a:effectLst/>
                        </a:rPr>
                        <a:t>Man is a victim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He is a victim of his conscience, the victim of other’s abuse, the victim of his environment, and/or the victim of his subconscious drives and is therefore not responsible for his actions. Therefore, he must identify those who victimize him, identify who is to blame, and must be re-socialized.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1 Timothy 4:1–2</a:t>
                      </a:r>
                      <a:br>
                        <a:rPr lang="en-US" sz="1100">
                          <a:effectLst/>
                        </a:rPr>
                      </a:br>
                      <a:r>
                        <a:rPr lang="en-US" sz="1100">
                          <a:effectLst/>
                        </a:rPr>
                        <a:t>Romans 1:18–25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extLst>
                  <a:ext uri="{0D108BD9-81ED-4DB2-BD59-A6C34878D82A}">
                    <a16:rowId xmlns:a16="http://schemas.microsoft.com/office/drawing/2014/main" val="2556148706"/>
                  </a:ext>
                </a:extLst>
              </a:tr>
              <a:tr h="531674">
                <a:tc>
                  <a:txBody>
                    <a:bodyPr/>
                    <a:lstStyle/>
                    <a:p>
                      <a:pPr marL="0" marR="0">
                        <a:lnSpc>
                          <a:spcPct val="107000"/>
                        </a:lnSpc>
                        <a:spcBef>
                          <a:spcPts val="0"/>
                        </a:spcBef>
                        <a:spcAft>
                          <a:spcPts val="0"/>
                        </a:spcAft>
                      </a:pPr>
                      <a:r>
                        <a:rPr lang="en-US" sz="1100">
                          <a:effectLst/>
                        </a:rPr>
                        <a:t>Man is an animal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Man, the superior animal must meet his needs any way he can, so long as in doing so he does not violate 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dirty="0">
                          <a:effectLst/>
                        </a:rPr>
                        <a:t>Ezekiel 18:20–21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extLst>
                  <a:ext uri="{0D108BD9-81ED-4DB2-BD59-A6C34878D82A}">
                    <a16:rowId xmlns:a16="http://schemas.microsoft.com/office/drawing/2014/main" val="1424988891"/>
                  </a:ext>
                </a:extLst>
              </a:tr>
              <a:tr h="1479130">
                <a:tc>
                  <a:txBody>
                    <a:bodyPr/>
                    <a:lstStyle/>
                    <a:p>
                      <a:pPr marL="0" marR="0">
                        <a:lnSpc>
                          <a:spcPct val="107000"/>
                        </a:lnSpc>
                        <a:spcBef>
                          <a:spcPts val="0"/>
                        </a:spcBef>
                        <a:spcAft>
                          <a:spcPts val="0"/>
                        </a:spcAft>
                      </a:pPr>
                      <a:r>
                        <a:rPr lang="en-US" sz="1100">
                          <a:effectLst/>
                        </a:rPr>
                        <a:t>Man is a negotiator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a:effectLst/>
                        </a:rPr>
                        <a:t>The politics of happiness describes man’s negotiating problems concerning interpersonal relationships. The quality of life is enhance by the equality of balance.</a:t>
                      </a:r>
                      <a:br>
                        <a:rPr lang="en-US" sz="1100">
                          <a:effectLst/>
                        </a:rPr>
                      </a:br>
                      <a:br>
                        <a:rPr lang="en-US" sz="1100">
                          <a:effectLst/>
                        </a:rPr>
                      </a:br>
                      <a:r>
                        <a:rPr lang="en-US" sz="1100">
                          <a:effectLst/>
                        </a:rPr>
                        <a:t>But bargaining means my priority is ME; therefore, I am willing to give you some of what you want so that you will give me what I want. But negotiation from this selfish perspective is not God’s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tc>
                  <a:txBody>
                    <a:bodyPr/>
                    <a:lstStyle/>
                    <a:p>
                      <a:pPr marL="0" marR="0">
                        <a:lnSpc>
                          <a:spcPct val="107000"/>
                        </a:lnSpc>
                        <a:spcBef>
                          <a:spcPts val="0"/>
                        </a:spcBef>
                        <a:spcAft>
                          <a:spcPts val="0"/>
                        </a:spcAft>
                      </a:pPr>
                      <a:r>
                        <a:rPr lang="en-US" sz="1100" dirty="0">
                          <a:effectLst/>
                        </a:rPr>
                        <a:t>James 3:14–16</a:t>
                      </a:r>
                      <a:br>
                        <a:rPr lang="en-US" sz="1100" dirty="0">
                          <a:effectLst/>
                        </a:rPr>
                      </a:br>
                      <a:r>
                        <a:rPr lang="en-US" sz="1100" dirty="0">
                          <a:effectLst/>
                        </a:rPr>
                        <a:t>Philippians 2:3–4</a:t>
                      </a: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r>
                        <a:rPr lang="en-US" sz="1100" dirty="0">
                          <a:effectLst/>
                        </a:rPr>
                        <a:t>Isaiah 55:9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60" marR="32660" marT="0" marB="0"/>
                </a:tc>
                <a:extLst>
                  <a:ext uri="{0D108BD9-81ED-4DB2-BD59-A6C34878D82A}">
                    <a16:rowId xmlns:a16="http://schemas.microsoft.com/office/drawing/2014/main" val="2327800306"/>
                  </a:ext>
                </a:extLst>
              </a:tr>
            </a:tbl>
          </a:graphicData>
        </a:graphic>
      </p:graphicFrame>
      <p:sp>
        <p:nvSpPr>
          <p:cNvPr id="12" name="TextBox 11">
            <a:extLst>
              <a:ext uri="{FF2B5EF4-FFF2-40B4-BE49-F238E27FC236}">
                <a16:creationId xmlns:a16="http://schemas.microsoft.com/office/drawing/2014/main" id="{3500FD75-2AEA-F780-DE5F-18306C63AE5E}"/>
              </a:ext>
            </a:extLst>
          </p:cNvPr>
          <p:cNvSpPr txBox="1"/>
          <p:nvPr/>
        </p:nvSpPr>
        <p:spPr>
          <a:xfrm>
            <a:off x="2649895" y="1037487"/>
            <a:ext cx="5267978" cy="276999"/>
          </a:xfrm>
          <a:prstGeom prst="rect">
            <a:avLst/>
          </a:prstGeom>
          <a:noFill/>
        </p:spPr>
        <p:txBody>
          <a:bodyPr wrap="square" rtlCol="0">
            <a:spAutoFit/>
          </a:bodyPr>
          <a:lstStyle/>
          <a:p>
            <a:pPr defTabSz="342900"/>
            <a:r>
              <a:rPr lang="en-US" sz="1200" b="1" dirty="0">
                <a:solidFill>
                  <a:prstClr val="black"/>
                </a:solidFill>
                <a:latin typeface="Lucida Sans Unicode"/>
              </a:rPr>
              <a:t>TENETS OF HUMANISTIC METHODS OF SOLVING MAN’S PROBLEMS</a:t>
            </a:r>
          </a:p>
        </p:txBody>
      </p:sp>
      <p:sp>
        <p:nvSpPr>
          <p:cNvPr id="2" name="TextBox 1">
            <a:extLst>
              <a:ext uri="{FF2B5EF4-FFF2-40B4-BE49-F238E27FC236}">
                <a16:creationId xmlns:a16="http://schemas.microsoft.com/office/drawing/2014/main" id="{A31871DE-1E24-97D8-AF55-BCD397F005A9}"/>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423082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797F6F8-C3F6-40B0-B4ED-FBECC796754A}"/>
              </a:ext>
            </a:extLst>
          </p:cNvPr>
          <p:cNvGraphicFramePr>
            <a:graphicFrameLocks noGrp="1"/>
          </p:cNvGraphicFramePr>
          <p:nvPr/>
        </p:nvGraphicFramePr>
        <p:xfrm>
          <a:off x="1296540" y="1491648"/>
          <a:ext cx="6550923" cy="4737948"/>
        </p:xfrm>
        <a:graphic>
          <a:graphicData uri="http://schemas.openxmlformats.org/drawingml/2006/table">
            <a:tbl>
              <a:tblPr firstRow="1" bandRow="1">
                <a:tableStyleId>{5C22544A-7EE6-4342-B048-85BDC9FD1C3A}</a:tableStyleId>
              </a:tblPr>
              <a:tblGrid>
                <a:gridCol w="788158">
                  <a:extLst>
                    <a:ext uri="{9D8B030D-6E8A-4147-A177-3AD203B41FA5}">
                      <a16:colId xmlns:a16="http://schemas.microsoft.com/office/drawing/2014/main" val="3172259756"/>
                    </a:ext>
                  </a:extLst>
                </a:gridCol>
                <a:gridCol w="1172750">
                  <a:extLst>
                    <a:ext uri="{9D8B030D-6E8A-4147-A177-3AD203B41FA5}">
                      <a16:colId xmlns:a16="http://schemas.microsoft.com/office/drawing/2014/main" val="152225377"/>
                    </a:ext>
                  </a:extLst>
                </a:gridCol>
                <a:gridCol w="1007481">
                  <a:extLst>
                    <a:ext uri="{9D8B030D-6E8A-4147-A177-3AD203B41FA5}">
                      <a16:colId xmlns:a16="http://schemas.microsoft.com/office/drawing/2014/main" val="1594939039"/>
                    </a:ext>
                  </a:extLst>
                </a:gridCol>
                <a:gridCol w="774996">
                  <a:extLst>
                    <a:ext uri="{9D8B030D-6E8A-4147-A177-3AD203B41FA5}">
                      <a16:colId xmlns:a16="http://schemas.microsoft.com/office/drawing/2014/main" val="2564307067"/>
                    </a:ext>
                  </a:extLst>
                </a:gridCol>
                <a:gridCol w="935847">
                  <a:extLst>
                    <a:ext uri="{9D8B030D-6E8A-4147-A177-3AD203B41FA5}">
                      <a16:colId xmlns:a16="http://schemas.microsoft.com/office/drawing/2014/main" val="1127573674"/>
                    </a:ext>
                  </a:extLst>
                </a:gridCol>
                <a:gridCol w="1044455">
                  <a:extLst>
                    <a:ext uri="{9D8B030D-6E8A-4147-A177-3AD203B41FA5}">
                      <a16:colId xmlns:a16="http://schemas.microsoft.com/office/drawing/2014/main" val="1094278826"/>
                    </a:ext>
                  </a:extLst>
                </a:gridCol>
                <a:gridCol w="827236">
                  <a:extLst>
                    <a:ext uri="{9D8B030D-6E8A-4147-A177-3AD203B41FA5}">
                      <a16:colId xmlns:a16="http://schemas.microsoft.com/office/drawing/2014/main" val="3184370952"/>
                    </a:ext>
                  </a:extLst>
                </a:gridCol>
              </a:tblGrid>
              <a:tr h="678045">
                <a:tc>
                  <a:txBody>
                    <a:bodyPr/>
                    <a:lstStyle/>
                    <a:p>
                      <a:pPr algn="ctr"/>
                      <a:r>
                        <a:rPr lang="en-US" sz="800" dirty="0">
                          <a:latin typeface="Arial" panose="020B0604020202020204" pitchFamily="34" charset="0"/>
                          <a:cs typeface="Arial" panose="020B0604020202020204" pitchFamily="34" charset="0"/>
                        </a:rPr>
                        <a:t>School of Thought</a:t>
                      </a:r>
                    </a:p>
                  </a:txBody>
                  <a:tcPr marL="68580" marR="68580" marT="34290" marB="34290"/>
                </a:tc>
                <a:tc>
                  <a:txBody>
                    <a:bodyPr/>
                    <a:lstStyle/>
                    <a:p>
                      <a:pPr algn="ctr"/>
                      <a:r>
                        <a:rPr lang="en-US" sz="800" dirty="0">
                          <a:latin typeface="Arial" panose="020B0604020202020204" pitchFamily="34" charset="0"/>
                          <a:cs typeface="Arial" panose="020B0604020202020204" pitchFamily="34" charset="0"/>
                        </a:rPr>
                        <a:t>Freud</a:t>
                      </a:r>
                    </a:p>
                    <a:p>
                      <a:pPr algn="ct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(Freudian)</a:t>
                      </a:r>
                    </a:p>
                  </a:txBody>
                  <a:tcPr marL="68580" marR="68580" marT="34290" marB="34290"/>
                </a:tc>
                <a:tc>
                  <a:txBody>
                    <a:bodyPr/>
                    <a:lstStyle/>
                    <a:p>
                      <a:pPr algn="ctr"/>
                      <a:r>
                        <a:rPr lang="en-US" sz="800" dirty="0">
                          <a:latin typeface="Arial" panose="020B0604020202020204" pitchFamily="34" charset="0"/>
                          <a:cs typeface="Arial" panose="020B0604020202020204" pitchFamily="34" charset="0"/>
                        </a:rPr>
                        <a:t>Ego</a:t>
                      </a:r>
                    </a:p>
                    <a:p>
                      <a:pPr algn="ctr"/>
                      <a:r>
                        <a:rPr lang="en-US" sz="800" dirty="0">
                          <a:latin typeface="Arial" panose="020B0604020202020204" pitchFamily="34" charset="0"/>
                          <a:cs typeface="Arial" panose="020B0604020202020204" pitchFamily="34" charset="0"/>
                        </a:rPr>
                        <a:t>Psychology</a:t>
                      </a:r>
                    </a:p>
                    <a:p>
                      <a:pPr algn="ct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(Freudian)</a:t>
                      </a:r>
                    </a:p>
                  </a:txBody>
                  <a:tcPr marL="68580" marR="68580" marT="34290" marB="34290"/>
                </a:tc>
                <a:tc>
                  <a:txBody>
                    <a:bodyPr/>
                    <a:lstStyle/>
                    <a:p>
                      <a:pPr algn="ctr"/>
                      <a:r>
                        <a:rPr lang="en-US" sz="800" dirty="0">
                          <a:latin typeface="Arial" panose="020B0604020202020204" pitchFamily="34" charset="0"/>
                          <a:cs typeface="Arial" panose="020B0604020202020204" pitchFamily="34" charset="0"/>
                        </a:rPr>
                        <a:t>Rogers</a:t>
                      </a:r>
                    </a:p>
                    <a:p>
                      <a:pPr algn="ct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(indirect; human potential)</a:t>
                      </a:r>
                    </a:p>
                  </a:txBody>
                  <a:tcPr marL="68580" marR="68580" marT="34290" marB="34290"/>
                </a:tc>
                <a:tc>
                  <a:txBody>
                    <a:bodyPr/>
                    <a:lstStyle/>
                    <a:p>
                      <a:pPr algn="ctr"/>
                      <a:r>
                        <a:rPr lang="en-US" sz="800" dirty="0">
                          <a:latin typeface="Arial" panose="020B0604020202020204" pitchFamily="34" charset="0"/>
                          <a:cs typeface="Arial" panose="020B0604020202020204" pitchFamily="34" charset="0"/>
                        </a:rPr>
                        <a:t>Skinner</a:t>
                      </a:r>
                    </a:p>
                    <a:p>
                      <a:pPr algn="ct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(Behaviorism)</a:t>
                      </a:r>
                    </a:p>
                  </a:txBody>
                  <a:tcPr marL="68580" marR="68580" marT="34290" marB="34290"/>
                </a:tc>
                <a:tc>
                  <a:txBody>
                    <a:bodyPr/>
                    <a:lstStyle/>
                    <a:p>
                      <a:pPr algn="ctr"/>
                      <a:r>
                        <a:rPr lang="en-US" sz="800" dirty="0">
                          <a:latin typeface="Arial" panose="020B0604020202020204" pitchFamily="34" charset="0"/>
                          <a:cs typeface="Arial" panose="020B0604020202020204" pitchFamily="34" charset="0"/>
                        </a:rPr>
                        <a:t>Existentialist</a:t>
                      </a:r>
                    </a:p>
                    <a:p>
                      <a:pPr algn="ct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(Human potential)</a:t>
                      </a:r>
                    </a:p>
                  </a:txBody>
                  <a:tcPr marL="68580" marR="68580" marT="34290" marB="34290"/>
                </a:tc>
                <a:tc>
                  <a:txBody>
                    <a:bodyPr/>
                    <a:lstStyle/>
                    <a:p>
                      <a:pPr algn="ctr"/>
                      <a:r>
                        <a:rPr lang="en-US" sz="800" dirty="0">
                          <a:latin typeface="Arial" panose="020B0604020202020204" pitchFamily="34" charset="0"/>
                          <a:cs typeface="Arial" panose="020B0604020202020204" pitchFamily="34" charset="0"/>
                        </a:rPr>
                        <a:t>Third Force</a:t>
                      </a:r>
                    </a:p>
                    <a:p>
                      <a:pPr algn="ct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(Human potential)</a:t>
                      </a:r>
                    </a:p>
                  </a:txBody>
                  <a:tcPr marL="68580" marR="68580" marT="34290" marB="34290"/>
                </a:tc>
                <a:extLst>
                  <a:ext uri="{0D108BD9-81ED-4DB2-BD59-A6C34878D82A}">
                    <a16:rowId xmlns:a16="http://schemas.microsoft.com/office/drawing/2014/main" val="2424546527"/>
                  </a:ext>
                </a:extLst>
              </a:tr>
              <a:tr h="393791">
                <a:tc>
                  <a:txBody>
                    <a:bodyPr/>
                    <a:lstStyle/>
                    <a:p>
                      <a:r>
                        <a:rPr lang="en-US" sz="800" dirty="0">
                          <a:latin typeface="Arial" panose="020B0604020202020204" pitchFamily="34" charset="0"/>
                          <a:cs typeface="Arial" panose="020B0604020202020204" pitchFamily="34" charset="0"/>
                        </a:rPr>
                        <a:t>Man</a:t>
                      </a:r>
                    </a:p>
                  </a:txBody>
                  <a:tcPr marL="68580" marR="68580" marT="34290" marB="34290"/>
                </a:tc>
                <a:tc>
                  <a:txBody>
                    <a:bodyPr/>
                    <a:lstStyle/>
                    <a:p>
                      <a:r>
                        <a:rPr lang="en-US" sz="800" dirty="0">
                          <a:latin typeface="Arial" panose="020B0604020202020204" pitchFamily="34" charset="0"/>
                          <a:cs typeface="Arial" panose="020B0604020202020204" pitchFamily="34" charset="0"/>
                        </a:rPr>
                        <a:t>Self-gratifying animal</a:t>
                      </a:r>
                    </a:p>
                  </a:txBody>
                  <a:tcPr marL="68580" marR="68580" marT="34290" marB="34290"/>
                </a:tc>
                <a:tc>
                  <a:txBody>
                    <a:bodyPr/>
                    <a:lstStyle/>
                    <a:p>
                      <a:r>
                        <a:rPr lang="en-US" sz="800" dirty="0">
                          <a:latin typeface="Arial" panose="020B0604020202020204" pitchFamily="34" charset="0"/>
                          <a:cs typeface="Arial" panose="020B0604020202020204" pitchFamily="34" charset="0"/>
                        </a:rPr>
                        <a:t>Basically good</a:t>
                      </a:r>
                    </a:p>
                  </a:txBody>
                  <a:tcPr marL="68580" marR="68580" marT="34290" marB="34290"/>
                </a:tc>
                <a:tc>
                  <a:txBody>
                    <a:bodyPr/>
                    <a:lstStyle/>
                    <a:p>
                      <a:r>
                        <a:rPr lang="en-US" sz="800" dirty="0">
                          <a:latin typeface="Arial" panose="020B0604020202020204" pitchFamily="34" charset="0"/>
                          <a:cs typeface="Arial" panose="020B0604020202020204" pitchFamily="34" charset="0"/>
                        </a:rPr>
                        <a:t>Basically good</a:t>
                      </a:r>
                    </a:p>
                  </a:txBody>
                  <a:tcPr marL="68580" marR="68580" marT="34290" marB="34290"/>
                </a:tc>
                <a:tc>
                  <a:txBody>
                    <a:bodyPr/>
                    <a:lstStyle/>
                    <a:p>
                      <a:r>
                        <a:rPr lang="en-US" sz="800" dirty="0">
                          <a:latin typeface="Arial" panose="020B0604020202020204" pitchFamily="34" charset="0"/>
                          <a:cs typeface="Arial" panose="020B0604020202020204" pitchFamily="34" charset="0"/>
                        </a:rPr>
                        <a:t>Man is a zero</a:t>
                      </a:r>
                    </a:p>
                  </a:txBody>
                  <a:tcPr marL="68580" marR="68580" marT="34290" marB="34290"/>
                </a:tc>
                <a:tc>
                  <a:txBody>
                    <a:bodyPr/>
                    <a:lstStyle/>
                    <a:p>
                      <a:r>
                        <a:rPr lang="en-US" sz="800" dirty="0">
                          <a:latin typeface="Arial" panose="020B0604020202020204" pitchFamily="34" charset="0"/>
                          <a:cs typeface="Arial" panose="020B0604020202020204" pitchFamily="34" charset="0"/>
                        </a:rPr>
                        <a:t>Man is absurd</a:t>
                      </a:r>
                    </a:p>
                  </a:txBody>
                  <a:tcPr marL="68580" marR="68580" marT="34290" marB="34290"/>
                </a:tc>
                <a:tc>
                  <a:txBody>
                    <a:bodyPr/>
                    <a:lstStyle/>
                    <a:p>
                      <a:r>
                        <a:rPr lang="en-US" sz="800" dirty="0">
                          <a:latin typeface="Arial" panose="020B0604020202020204" pitchFamily="34" charset="0"/>
                          <a:cs typeface="Arial" panose="020B0604020202020204" pitchFamily="34" charset="0"/>
                        </a:rPr>
                        <a:t>Man has great potential</a:t>
                      </a:r>
                    </a:p>
                  </a:txBody>
                  <a:tcPr marL="68580" marR="68580" marT="34290" marB="34290"/>
                </a:tc>
                <a:extLst>
                  <a:ext uri="{0D108BD9-81ED-4DB2-BD59-A6C34878D82A}">
                    <a16:rowId xmlns:a16="http://schemas.microsoft.com/office/drawing/2014/main" val="4136733617"/>
                  </a:ext>
                </a:extLst>
              </a:tr>
              <a:tr h="503178">
                <a:tc>
                  <a:txBody>
                    <a:bodyPr/>
                    <a:lstStyle/>
                    <a:p>
                      <a:r>
                        <a:rPr lang="en-US" sz="800" dirty="0">
                          <a:latin typeface="Arial" panose="020B0604020202020204" pitchFamily="34" charset="0"/>
                          <a:cs typeface="Arial" panose="020B0604020202020204" pitchFamily="34" charset="0"/>
                        </a:rPr>
                        <a:t>Problem</a:t>
                      </a:r>
                    </a:p>
                  </a:txBody>
                  <a:tcPr marL="68580" marR="68580" marT="34290" marB="34290"/>
                </a:tc>
                <a:tc>
                  <a:txBody>
                    <a:bodyPr/>
                    <a:lstStyle/>
                    <a:p>
                      <a:r>
                        <a:rPr lang="en-US" sz="800" dirty="0">
                          <a:latin typeface="Arial" panose="020B0604020202020204" pitchFamily="34" charset="0"/>
                          <a:cs typeface="Arial" panose="020B0604020202020204" pitchFamily="34" charset="0"/>
                        </a:rPr>
                        <a:t>Inner anxiety and drives create conflict between the id and super-ego</a:t>
                      </a:r>
                    </a:p>
                  </a:txBody>
                  <a:tcPr marL="68580" marR="68580" marT="34290" marB="34290"/>
                </a:tc>
                <a:tc>
                  <a:txBody>
                    <a:bodyPr/>
                    <a:lstStyle/>
                    <a:p>
                      <a:r>
                        <a:rPr lang="en-US" sz="800" dirty="0">
                          <a:latin typeface="Arial" panose="020B0604020202020204" pitchFamily="34" charset="0"/>
                          <a:cs typeface="Arial" panose="020B0604020202020204" pitchFamily="34" charset="0"/>
                        </a:rPr>
                        <a:t>Weak ego</a:t>
                      </a:r>
                    </a:p>
                  </a:txBody>
                  <a:tcPr marL="68580" marR="68580" marT="34290" marB="34290"/>
                </a:tc>
                <a:tc>
                  <a:txBody>
                    <a:bodyPr/>
                    <a:lstStyle/>
                    <a:p>
                      <a:r>
                        <a:rPr lang="en-US" sz="800" dirty="0">
                          <a:latin typeface="Arial" panose="020B0604020202020204" pitchFamily="34" charset="0"/>
                          <a:cs typeface="Arial" panose="020B0604020202020204" pitchFamily="34" charset="0"/>
                        </a:rPr>
                        <a:t>Inhibition and anxiety</a:t>
                      </a:r>
                    </a:p>
                  </a:txBody>
                  <a:tcPr marL="68580" marR="68580" marT="34290" marB="34290"/>
                </a:tc>
                <a:tc>
                  <a:txBody>
                    <a:bodyPr/>
                    <a:lstStyle/>
                    <a:p>
                      <a:r>
                        <a:rPr lang="en-US" sz="800" dirty="0">
                          <a:latin typeface="Arial" panose="020B0604020202020204" pitchFamily="34" charset="0"/>
                          <a:cs typeface="Arial" panose="020B0604020202020204" pitchFamily="34" charset="0"/>
                        </a:rPr>
                        <a:t>Environmentally programed improperly</a:t>
                      </a:r>
                    </a:p>
                  </a:txBody>
                  <a:tcPr marL="68580" marR="68580" marT="34290" marB="34290"/>
                </a:tc>
                <a:tc>
                  <a:txBody>
                    <a:bodyPr/>
                    <a:lstStyle/>
                    <a:p>
                      <a:r>
                        <a:rPr lang="en-US" sz="800" dirty="0">
                          <a:latin typeface="Arial" panose="020B0604020202020204" pitchFamily="34" charset="0"/>
                          <a:cs typeface="Arial" panose="020B0604020202020204" pitchFamily="34" charset="0"/>
                        </a:rPr>
                        <a:t>Anxiety (angst) from dealing with own absurdity</a:t>
                      </a:r>
                    </a:p>
                  </a:txBody>
                  <a:tcPr marL="68580" marR="68580" marT="34290" marB="34290"/>
                </a:tc>
                <a:tc>
                  <a:txBody>
                    <a:bodyPr/>
                    <a:lstStyle/>
                    <a:p>
                      <a:r>
                        <a:rPr lang="en-US" sz="800" dirty="0">
                          <a:latin typeface="Arial" panose="020B0604020202020204" pitchFamily="34" charset="0"/>
                          <a:cs typeface="Arial" panose="020B0604020202020204" pitchFamily="34" charset="0"/>
                        </a:rPr>
                        <a:t>The awareness of not reaching his potential</a:t>
                      </a:r>
                    </a:p>
                  </a:txBody>
                  <a:tcPr marL="68580" marR="68580" marT="34290" marB="34290"/>
                </a:tc>
                <a:extLst>
                  <a:ext uri="{0D108BD9-81ED-4DB2-BD59-A6C34878D82A}">
                    <a16:rowId xmlns:a16="http://schemas.microsoft.com/office/drawing/2014/main" val="3728920547"/>
                  </a:ext>
                </a:extLst>
              </a:tr>
              <a:tr h="831337">
                <a:tc>
                  <a:txBody>
                    <a:bodyPr/>
                    <a:lstStyle/>
                    <a:p>
                      <a:r>
                        <a:rPr lang="en-US" sz="800" dirty="0">
                          <a:latin typeface="Arial" panose="020B0604020202020204" pitchFamily="34" charset="0"/>
                          <a:cs typeface="Arial" panose="020B0604020202020204" pitchFamily="34" charset="0"/>
                        </a:rPr>
                        <a:t>Responsibility</a:t>
                      </a:r>
                    </a:p>
                  </a:txBody>
                  <a:tcPr marL="68580" marR="68580" marT="34290" marB="34290"/>
                </a:tc>
                <a:tc>
                  <a:txBody>
                    <a:bodyPr/>
                    <a:lstStyle/>
                    <a:p>
                      <a:r>
                        <a:rPr lang="en-US" sz="800" dirty="0">
                          <a:latin typeface="Arial" panose="020B0604020202020204" pitchFamily="34" charset="0"/>
                          <a:cs typeface="Arial" panose="020B0604020202020204" pitchFamily="34" charset="0"/>
                        </a:rPr>
                        <a:t>Person is responsible to live out his drives without social conflict</a:t>
                      </a:r>
                    </a:p>
                  </a:txBody>
                  <a:tcPr marL="68580" marR="68580" marT="34290" marB="34290"/>
                </a:tc>
                <a:tc>
                  <a:txBody>
                    <a:bodyPr/>
                    <a:lstStyle/>
                    <a:p>
                      <a:r>
                        <a:rPr lang="en-US" sz="800" dirty="0">
                          <a:latin typeface="Arial" panose="020B0604020202020204" pitchFamily="34" charset="0"/>
                          <a:cs typeface="Arial" panose="020B0604020202020204" pitchFamily="34" charset="0"/>
                        </a:rPr>
                        <a:t>Same as Freud</a:t>
                      </a:r>
                    </a:p>
                  </a:txBody>
                  <a:tcPr marL="68580" marR="68580" marT="34290" marB="34290"/>
                </a:tc>
                <a:tc>
                  <a:txBody>
                    <a:bodyPr/>
                    <a:lstStyle/>
                    <a:p>
                      <a:r>
                        <a:rPr lang="en-US" sz="800" dirty="0">
                          <a:latin typeface="Arial" panose="020B0604020202020204" pitchFamily="34" charset="0"/>
                          <a:cs typeface="Arial" panose="020B0604020202020204" pitchFamily="34" charset="0"/>
                        </a:rPr>
                        <a:t>Person is responsible for not being himself, i.e., being free</a:t>
                      </a:r>
                    </a:p>
                  </a:txBody>
                  <a:tcPr marL="68580" marR="68580" marT="34290" marB="34290"/>
                </a:tc>
                <a:tc>
                  <a:txBody>
                    <a:bodyPr/>
                    <a:lstStyle/>
                    <a:p>
                      <a:r>
                        <a:rPr lang="en-US" sz="800" dirty="0">
                          <a:latin typeface="Arial" panose="020B0604020202020204" pitchFamily="34" charset="0"/>
                          <a:cs typeface="Arial" panose="020B0604020202020204" pitchFamily="34" charset="0"/>
                        </a:rPr>
                        <a:t>Society, not the individual</a:t>
                      </a:r>
                    </a:p>
                  </a:txBody>
                  <a:tcPr marL="68580" marR="68580" marT="34290" marB="34290"/>
                </a:tc>
                <a:tc>
                  <a:txBody>
                    <a:bodyPr/>
                    <a:lstStyle/>
                    <a:p>
                      <a:r>
                        <a:rPr lang="en-US" sz="800" dirty="0">
                          <a:latin typeface="Arial" panose="020B0604020202020204" pitchFamily="34" charset="0"/>
                          <a:cs typeface="Arial" panose="020B0604020202020204" pitchFamily="34" charset="0"/>
                        </a:rPr>
                        <a:t>Rests with the counselee</a:t>
                      </a:r>
                    </a:p>
                  </a:txBody>
                  <a:tcPr marL="68580" marR="68580" marT="34290" marB="34290"/>
                </a:tc>
                <a:tc>
                  <a:txBody>
                    <a:bodyPr/>
                    <a:lstStyle/>
                    <a:p>
                      <a:r>
                        <a:rPr lang="en-US" sz="800" dirty="0">
                          <a:latin typeface="Arial" panose="020B0604020202020204" pitchFamily="34" charset="0"/>
                          <a:cs typeface="Arial" panose="020B0604020202020204" pitchFamily="34" charset="0"/>
                        </a:rPr>
                        <a:t>Rests with the counselee</a:t>
                      </a:r>
                    </a:p>
                  </a:txBody>
                  <a:tcPr marL="68580" marR="68580" marT="34290" marB="34290"/>
                </a:tc>
                <a:extLst>
                  <a:ext uri="{0D108BD9-81ED-4DB2-BD59-A6C34878D82A}">
                    <a16:rowId xmlns:a16="http://schemas.microsoft.com/office/drawing/2014/main" val="1940442712"/>
                  </a:ext>
                </a:extLst>
              </a:tr>
              <a:tr h="754380">
                <a:tc>
                  <a:txBody>
                    <a:bodyPr/>
                    <a:lstStyle/>
                    <a:p>
                      <a:r>
                        <a:rPr lang="en-US" sz="800" dirty="0">
                          <a:latin typeface="Arial" panose="020B0604020202020204" pitchFamily="34" charset="0"/>
                          <a:cs typeface="Arial" panose="020B0604020202020204" pitchFamily="34" charset="0"/>
                        </a:rPr>
                        <a:t>Guilt</a:t>
                      </a:r>
                    </a:p>
                  </a:txBody>
                  <a:tcPr marL="68580" marR="68580" marT="34290" marB="34290"/>
                </a:tc>
                <a:tc>
                  <a:txBody>
                    <a:bodyPr/>
                    <a:lstStyle/>
                    <a:p>
                      <a:r>
                        <a:rPr lang="en-US" sz="800" dirty="0">
                          <a:latin typeface="Arial" panose="020B0604020202020204" pitchFamily="34" charset="0"/>
                          <a:cs typeface="Arial" panose="020B0604020202020204" pitchFamily="34" charset="0"/>
                        </a:rPr>
                        <a:t>Result of the super ego having had society’s values forced upon it or the conflict between the id and super ego</a:t>
                      </a:r>
                    </a:p>
                  </a:txBody>
                  <a:tcPr marL="68580" marR="68580" marT="34290" marB="34290"/>
                </a:tc>
                <a:tc>
                  <a:txBody>
                    <a:bodyPr/>
                    <a:lstStyle/>
                    <a:p>
                      <a:r>
                        <a:rPr lang="en-US" sz="800" dirty="0">
                          <a:latin typeface="Arial" panose="020B0604020202020204" pitchFamily="34" charset="0"/>
                          <a:cs typeface="Arial" panose="020B0604020202020204" pitchFamily="34" charset="0"/>
                        </a:rPr>
                        <a:t>Same as Freud</a:t>
                      </a:r>
                    </a:p>
                  </a:txBody>
                  <a:tcPr marL="68580" marR="68580" marT="34290" marB="34290"/>
                </a:tc>
                <a:tc>
                  <a:txBody>
                    <a:bodyPr/>
                    <a:lstStyle/>
                    <a:p>
                      <a:r>
                        <a:rPr lang="en-US" sz="800" dirty="0">
                          <a:latin typeface="Arial" panose="020B0604020202020204" pitchFamily="34" charset="0"/>
                          <a:cs typeface="Arial" panose="020B0604020202020204" pitchFamily="34" charset="0"/>
                        </a:rPr>
                        <a:t>No guilt, but rather an incorrect learned negative evaluation</a:t>
                      </a:r>
                    </a:p>
                  </a:txBody>
                  <a:tcPr marL="68580" marR="68580" marT="34290" marB="34290"/>
                </a:tc>
                <a:tc>
                  <a:txBody>
                    <a:bodyPr/>
                    <a:lstStyle/>
                    <a:p>
                      <a:r>
                        <a:rPr lang="en-US" sz="800" dirty="0">
                          <a:latin typeface="Arial" panose="020B0604020202020204" pitchFamily="34" charset="0"/>
                          <a:cs typeface="Arial" panose="020B0604020202020204" pitchFamily="34" charset="0"/>
                        </a:rPr>
                        <a:t>No such thing</a:t>
                      </a:r>
                    </a:p>
                  </a:txBody>
                  <a:tcPr marL="68580" marR="68580" marT="34290" marB="34290"/>
                </a:tc>
                <a:tc>
                  <a:txBody>
                    <a:bodyPr/>
                    <a:lstStyle/>
                    <a:p>
                      <a:r>
                        <a:rPr lang="en-US" sz="800" dirty="0">
                          <a:latin typeface="Arial" panose="020B0604020202020204" pitchFamily="34" charset="0"/>
                          <a:cs typeface="Arial" panose="020B0604020202020204" pitchFamily="34" charset="0"/>
                        </a:rPr>
                        <a:t>Man</a:t>
                      </a:r>
                    </a:p>
                  </a:txBody>
                  <a:tcPr marL="68580" marR="68580" marT="34290" marB="34290"/>
                </a:tc>
                <a:tc>
                  <a:txBody>
                    <a:bodyPr/>
                    <a:lstStyle/>
                    <a:p>
                      <a:r>
                        <a:rPr lang="en-US" sz="800" dirty="0">
                          <a:latin typeface="Arial" panose="020B0604020202020204" pitchFamily="34" charset="0"/>
                          <a:cs typeface="Arial" panose="020B0604020202020204" pitchFamily="34" charset="0"/>
                        </a:rPr>
                        <a:t>Bad feelings for not having achieved potential</a:t>
                      </a:r>
                    </a:p>
                  </a:txBody>
                  <a:tcPr marL="68580" marR="68580" marT="34290" marB="34290"/>
                </a:tc>
                <a:extLst>
                  <a:ext uri="{0D108BD9-81ED-4DB2-BD59-A6C34878D82A}">
                    <a16:rowId xmlns:a16="http://schemas.microsoft.com/office/drawing/2014/main" val="1088886577"/>
                  </a:ext>
                </a:extLst>
              </a:tr>
              <a:tr h="721951">
                <a:tc>
                  <a:txBody>
                    <a:bodyPr/>
                    <a:lstStyle/>
                    <a:p>
                      <a:r>
                        <a:rPr lang="en-US" sz="800" dirty="0">
                          <a:latin typeface="Arial" panose="020B0604020202020204" pitchFamily="34" charset="0"/>
                          <a:cs typeface="Arial" panose="020B0604020202020204" pitchFamily="34" charset="0"/>
                        </a:rPr>
                        <a:t>Treatment</a:t>
                      </a:r>
                    </a:p>
                  </a:txBody>
                  <a:tcPr marL="68580" marR="68580" marT="34290" marB="34290"/>
                </a:tc>
                <a:tc>
                  <a:txBody>
                    <a:bodyPr/>
                    <a:lstStyle/>
                    <a:p>
                      <a:r>
                        <a:rPr lang="en-US" sz="800" dirty="0">
                          <a:latin typeface="Arial" panose="020B0604020202020204" pitchFamily="34" charset="0"/>
                          <a:cs typeface="Arial" panose="020B0604020202020204" pitchFamily="34" charset="0"/>
                        </a:rPr>
                        <a:t>Gratification of desires in society in socially acceptable ways</a:t>
                      </a:r>
                    </a:p>
                  </a:txBody>
                  <a:tcPr marL="68580" marR="68580" marT="34290" marB="34290"/>
                </a:tc>
                <a:tc>
                  <a:txBody>
                    <a:bodyPr/>
                    <a:lstStyle/>
                    <a:p>
                      <a:r>
                        <a:rPr lang="en-US" sz="800" dirty="0">
                          <a:latin typeface="Arial" panose="020B0604020202020204" pitchFamily="34" charset="0"/>
                          <a:cs typeface="Arial" panose="020B0604020202020204" pitchFamily="34" charset="0"/>
                        </a:rPr>
                        <a:t>Strengthen ego through self-determinism;</a:t>
                      </a:r>
                    </a:p>
                    <a:p>
                      <a:r>
                        <a:rPr lang="en-US" sz="800" dirty="0">
                          <a:latin typeface="Arial" panose="020B0604020202020204" pitchFamily="34" charset="0"/>
                          <a:cs typeface="Arial" panose="020B0604020202020204" pitchFamily="34" charset="0"/>
                        </a:rPr>
                        <a:t>Strong ego-guiltless and no angst </a:t>
                      </a:r>
                    </a:p>
                  </a:txBody>
                  <a:tcPr marL="68580" marR="68580" marT="34290" marB="34290"/>
                </a:tc>
                <a:tc>
                  <a:txBody>
                    <a:bodyPr/>
                    <a:lstStyle/>
                    <a:p>
                      <a:r>
                        <a:rPr lang="en-US" sz="800" dirty="0">
                          <a:latin typeface="Arial" panose="020B0604020202020204" pitchFamily="34" charset="0"/>
                          <a:cs typeface="Arial" panose="020B0604020202020204" pitchFamily="34" charset="0"/>
                        </a:rPr>
                        <a:t>Reflection and insight</a:t>
                      </a:r>
                    </a:p>
                  </a:txBody>
                  <a:tcPr marL="68580" marR="68580" marT="34290" marB="34290"/>
                </a:tc>
                <a:tc>
                  <a:txBody>
                    <a:bodyPr/>
                    <a:lstStyle/>
                    <a:p>
                      <a:r>
                        <a:rPr lang="en-US" sz="800" dirty="0">
                          <a:latin typeface="Arial" panose="020B0604020202020204" pitchFamily="34" charset="0"/>
                          <a:cs typeface="Arial" panose="020B0604020202020204" pitchFamily="34" charset="0"/>
                        </a:rPr>
                        <a:t>Reengineer the environment</a:t>
                      </a:r>
                    </a:p>
                  </a:txBody>
                  <a:tcPr marL="68580" marR="68580" marT="34290" marB="34290"/>
                </a:tc>
                <a:tc>
                  <a:txBody>
                    <a:bodyPr/>
                    <a:lstStyle/>
                    <a:p>
                      <a:r>
                        <a:rPr lang="en-US" sz="800" dirty="0">
                          <a:latin typeface="Arial" panose="020B0604020202020204" pitchFamily="34" charset="0"/>
                          <a:cs typeface="Arial" panose="020B0604020202020204" pitchFamily="34" charset="0"/>
                        </a:rPr>
                        <a:t>Projecting reality (a self-fulfilled prophecy) create mood!</a:t>
                      </a:r>
                    </a:p>
                  </a:txBody>
                  <a:tcPr marL="68580" marR="68580" marT="34290" marB="34290"/>
                </a:tc>
                <a:tc>
                  <a:txBody>
                    <a:bodyPr/>
                    <a:lstStyle/>
                    <a:p>
                      <a:r>
                        <a:rPr lang="en-US" sz="800" dirty="0">
                          <a:latin typeface="Arial" panose="020B0604020202020204" pitchFamily="34" charset="0"/>
                          <a:cs typeface="Arial" panose="020B0604020202020204" pitchFamily="34" charset="0"/>
                        </a:rPr>
                        <a:t>Change environment – learn how to reach potential</a:t>
                      </a:r>
                    </a:p>
                  </a:txBody>
                  <a:tcPr marL="68580" marR="68580" marT="34290" marB="34290"/>
                </a:tc>
                <a:extLst>
                  <a:ext uri="{0D108BD9-81ED-4DB2-BD59-A6C34878D82A}">
                    <a16:rowId xmlns:a16="http://schemas.microsoft.com/office/drawing/2014/main" val="454812243"/>
                  </a:ext>
                </a:extLst>
              </a:tr>
              <a:tr h="612564">
                <a:tc>
                  <a:txBody>
                    <a:bodyPr/>
                    <a:lstStyle/>
                    <a:p>
                      <a:r>
                        <a:rPr lang="en-US" sz="800" dirty="0">
                          <a:latin typeface="Arial" panose="020B0604020202020204" pitchFamily="34" charset="0"/>
                          <a:cs typeface="Arial" panose="020B0604020202020204" pitchFamily="34" charset="0"/>
                        </a:rPr>
                        <a:t>Counselor</a:t>
                      </a:r>
                    </a:p>
                  </a:txBody>
                  <a:tcPr marL="68580" marR="68580" marT="34290" marB="34290"/>
                </a:tc>
                <a:tc>
                  <a:txBody>
                    <a:bodyPr/>
                    <a:lstStyle/>
                    <a:p>
                      <a:r>
                        <a:rPr lang="en-US" sz="800" dirty="0">
                          <a:latin typeface="Arial" panose="020B0604020202020204" pitchFamily="34" charset="0"/>
                          <a:cs typeface="Arial" panose="020B0604020202020204" pitchFamily="34" charset="0"/>
                        </a:rPr>
                        <a:t>Explores the past where frustrations occur – make advisements; help to exercise acceptance</a:t>
                      </a:r>
                    </a:p>
                  </a:txBody>
                  <a:tcPr marL="68580" marR="68580" marT="34290" marB="34290"/>
                </a:tc>
                <a:tc>
                  <a:txBody>
                    <a:bodyPr/>
                    <a:lstStyle/>
                    <a:p>
                      <a:r>
                        <a:rPr lang="en-US" sz="800" dirty="0">
                          <a:latin typeface="Arial" panose="020B0604020202020204" pitchFamily="34" charset="0"/>
                          <a:cs typeface="Arial" panose="020B0604020202020204" pitchFamily="34" charset="0"/>
                        </a:rPr>
                        <a:t>Guide strengthening process</a:t>
                      </a:r>
                    </a:p>
                  </a:txBody>
                  <a:tcPr marL="68580" marR="68580" marT="34290" marB="34290"/>
                </a:tc>
                <a:tc>
                  <a:txBody>
                    <a:bodyPr/>
                    <a:lstStyle/>
                    <a:p>
                      <a:r>
                        <a:rPr lang="en-US" sz="800" dirty="0">
                          <a:latin typeface="Arial" panose="020B0604020202020204" pitchFamily="34" charset="0"/>
                          <a:cs typeface="Arial" panose="020B0604020202020204" pitchFamily="34" charset="0"/>
                        </a:rPr>
                        <a:t>Mirror reflection</a:t>
                      </a:r>
                    </a:p>
                  </a:txBody>
                  <a:tcPr marL="68580" marR="68580" marT="34290" marB="34290"/>
                </a:tc>
                <a:tc>
                  <a:txBody>
                    <a:bodyPr/>
                    <a:lstStyle/>
                    <a:p>
                      <a:r>
                        <a:rPr lang="en-US" sz="800" dirty="0">
                          <a:latin typeface="Arial" panose="020B0604020202020204" pitchFamily="34" charset="0"/>
                          <a:cs typeface="Arial" panose="020B0604020202020204" pitchFamily="34" charset="0"/>
                        </a:rPr>
                        <a:t>Environmental engineer</a:t>
                      </a:r>
                    </a:p>
                  </a:txBody>
                  <a:tcPr marL="68580" marR="68580" marT="34290" marB="34290"/>
                </a:tc>
                <a:tc>
                  <a:txBody>
                    <a:bodyPr/>
                    <a:lstStyle/>
                    <a:p>
                      <a:r>
                        <a:rPr lang="en-US" sz="800" dirty="0">
                          <a:latin typeface="Arial" panose="020B0604020202020204" pitchFamily="34" charset="0"/>
                          <a:cs typeface="Arial" panose="020B0604020202020204" pitchFamily="34" charset="0"/>
                        </a:rPr>
                        <a:t>One who enables counselee to reestablish hope in projection.</a:t>
                      </a:r>
                    </a:p>
                  </a:txBody>
                  <a:tcPr marL="68580" marR="68580" marT="34290" marB="34290"/>
                </a:tc>
                <a:tc>
                  <a:txBody>
                    <a:bodyPr/>
                    <a:lstStyle/>
                    <a:p>
                      <a:r>
                        <a:rPr lang="en-US" sz="800" dirty="0">
                          <a:latin typeface="Arial" panose="020B0604020202020204" pitchFamily="34" charset="0"/>
                          <a:cs typeface="Arial" panose="020B0604020202020204" pitchFamily="34" charset="0"/>
                        </a:rPr>
                        <a:t>Facilitates what is pragmatically closest to potential</a:t>
                      </a:r>
                    </a:p>
                  </a:txBody>
                  <a:tcPr marL="68580" marR="68580" marT="34290" marB="34290"/>
                </a:tc>
                <a:extLst>
                  <a:ext uri="{0D108BD9-81ED-4DB2-BD59-A6C34878D82A}">
                    <a16:rowId xmlns:a16="http://schemas.microsoft.com/office/drawing/2014/main" val="3775844198"/>
                  </a:ext>
                </a:extLst>
              </a:tr>
            </a:tbl>
          </a:graphicData>
        </a:graphic>
      </p:graphicFrame>
      <p:sp>
        <p:nvSpPr>
          <p:cNvPr id="4" name="TextBox 3">
            <a:extLst>
              <a:ext uri="{FF2B5EF4-FFF2-40B4-BE49-F238E27FC236}">
                <a16:creationId xmlns:a16="http://schemas.microsoft.com/office/drawing/2014/main" id="{232051C1-9FEF-46C8-9387-DB8C4E78D08A}"/>
              </a:ext>
            </a:extLst>
          </p:cNvPr>
          <p:cNvSpPr txBox="1"/>
          <p:nvPr/>
        </p:nvSpPr>
        <p:spPr>
          <a:xfrm>
            <a:off x="2861132" y="1052686"/>
            <a:ext cx="4996881" cy="323165"/>
          </a:xfrm>
          <a:prstGeom prst="rect">
            <a:avLst/>
          </a:prstGeom>
          <a:noFill/>
        </p:spPr>
        <p:txBody>
          <a:bodyPr wrap="none" rtlCol="0">
            <a:spAutoFit/>
          </a:bodyPr>
          <a:lstStyle/>
          <a:p>
            <a:pPr defTabSz="342900"/>
            <a:r>
              <a:rPr lang="en-US" sz="1500" b="1" dirty="0">
                <a:solidFill>
                  <a:prstClr val="black"/>
                </a:solidFill>
                <a:latin typeface="Arial" panose="020B0604020202020204" pitchFamily="34" charset="0"/>
                <a:cs typeface="Arial" panose="020B0604020202020204" pitchFamily="34" charset="0"/>
              </a:rPr>
              <a:t>Schools of Modern Psychology and Presuppositions</a:t>
            </a:r>
          </a:p>
        </p:txBody>
      </p:sp>
      <p:sp>
        <p:nvSpPr>
          <p:cNvPr id="2" name="TextBox 1">
            <a:extLst>
              <a:ext uri="{FF2B5EF4-FFF2-40B4-BE49-F238E27FC236}">
                <a16:creationId xmlns:a16="http://schemas.microsoft.com/office/drawing/2014/main" id="{54797949-33EB-5D34-852A-94999B631536}"/>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41264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4C017-827A-64C4-4A8C-41D6F1F84F4D}"/>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5B7FD531-50B5-7BA8-1D65-2C3E4CBB52D4}"/>
              </a:ext>
            </a:extLst>
          </p:cNvPr>
          <p:cNvSpPr txBox="1"/>
          <p:nvPr/>
        </p:nvSpPr>
        <p:spPr>
          <a:xfrm>
            <a:off x="727787" y="1319338"/>
            <a:ext cx="8164285" cy="410881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Guilt and Repentance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Contrast true guilt (justification) from false guilt (feelings of guilt) </a:t>
            </a:r>
          </a:p>
          <a:p>
            <a:pPr>
              <a:lnSpc>
                <a:spcPct val="150000"/>
              </a:lnSpc>
            </a:pPr>
            <a:r>
              <a:rPr lang="en-US" dirty="0">
                <a:latin typeface="Arial" panose="020B0604020202020204" pitchFamily="34" charset="0"/>
                <a:cs typeface="Arial" panose="020B0604020202020204" pitchFamily="34" charset="0"/>
              </a:rPr>
              <a:t>2.	Provide instruction regarding biblical confession (see Prov 28:13; </a:t>
            </a:r>
            <a:r>
              <a:rPr lang="en-US" dirty="0" err="1">
                <a:latin typeface="Arial" panose="020B0604020202020204" pitchFamily="34" charset="0"/>
                <a:cs typeface="Arial" panose="020B0604020202020204" pitchFamily="34" charset="0"/>
              </a:rPr>
              <a:t>Js</a:t>
            </a:r>
            <a:r>
              <a:rPr lang="en-US" dirty="0">
                <a:latin typeface="Arial" panose="020B0604020202020204" pitchFamily="34" charset="0"/>
                <a:cs typeface="Arial" panose="020B0604020202020204" pitchFamily="34" charset="0"/>
              </a:rPr>
              <a:t> 5:14) </a:t>
            </a:r>
          </a:p>
          <a:p>
            <a:pPr>
              <a:lnSpc>
                <a:spcPct val="150000"/>
              </a:lnSpc>
            </a:pPr>
            <a:r>
              <a:rPr lang="en-US" dirty="0">
                <a:latin typeface="Arial" panose="020B0604020202020204" pitchFamily="34" charset="0"/>
                <a:cs typeface="Arial" panose="020B0604020202020204" pitchFamily="34" charset="0"/>
              </a:rPr>
              <a:t>3.	Repentance in relation to sanctification.  </a:t>
            </a:r>
          </a:p>
          <a:p>
            <a:pPr>
              <a:lnSpc>
                <a:spcPct val="150000"/>
              </a:lnSpc>
            </a:pPr>
            <a:r>
              <a:rPr lang="en-US" dirty="0">
                <a:latin typeface="Arial" panose="020B0604020202020204" pitchFamily="34" charset="0"/>
                <a:cs typeface="Arial" panose="020B0604020202020204" pitchFamily="34" charset="0"/>
              </a:rPr>
              <a:t>4.	Show how repentance is deeply trinitarian (e.g., roles of God, Holy </a:t>
            </a:r>
          </a:p>
          <a:p>
            <a:pPr>
              <a:lnSpc>
                <a:spcPct val="150000"/>
              </a:lnSpc>
            </a:pPr>
            <a:r>
              <a:rPr lang="en-US" dirty="0">
                <a:latin typeface="Arial" panose="020B0604020202020204" pitchFamily="34" charset="0"/>
                <a:cs typeface="Arial" panose="020B0604020202020204" pitchFamily="34" charset="0"/>
              </a:rPr>
              <a:t>Spirit, and Jesus Christ)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Passages to Consider:  Proverbs 28:13; James 5:14; John 16:8; Acts 2:37; John 7:7; Galatians 6:1; Psalm 32:5; Matthew 11:28-30; 1 John 1:9; 1 Timothy 1:5; Hebrews 9:14; 13:18; 1 Peter 3:16 </a:t>
            </a: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791E0BC-7A5E-361C-7286-58E3EFCEF04A}"/>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35989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38F3814-30FE-6560-75BA-672EF4EC6C30}"/>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A042700A-0986-0CE4-2AA7-A229718B882F}"/>
              </a:ext>
            </a:extLst>
          </p:cNvPr>
          <p:cNvSpPr txBox="1"/>
          <p:nvPr/>
        </p:nvSpPr>
        <p:spPr>
          <a:xfrm>
            <a:off x="503853" y="903840"/>
            <a:ext cx="8313576" cy="52168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Forgiveness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Define forgiveness biblically, especially regarding its role in reconciliation  </a:t>
            </a:r>
          </a:p>
          <a:p>
            <a:pPr>
              <a:lnSpc>
                <a:spcPct val="150000"/>
              </a:lnSpc>
            </a:pPr>
            <a:r>
              <a:rPr lang="en-US" dirty="0">
                <a:latin typeface="Arial" panose="020B0604020202020204" pitchFamily="34" charset="0"/>
                <a:cs typeface="Arial" panose="020B0604020202020204" pitchFamily="34" charset="0"/>
              </a:rPr>
              <a:t>2.	Outline popular views centering on forgiveness (transactional/ interpersonal vs. personal/heart transformative) </a:t>
            </a:r>
          </a:p>
          <a:p>
            <a:pPr>
              <a:lnSpc>
                <a:spcPct val="150000"/>
              </a:lnSpc>
            </a:pPr>
            <a:r>
              <a:rPr lang="en-US" dirty="0">
                <a:latin typeface="Arial" panose="020B0604020202020204" pitchFamily="34" charset="0"/>
                <a:cs typeface="Arial" panose="020B0604020202020204" pitchFamily="34" charset="0"/>
              </a:rPr>
              <a:t>3.	Describe the consequences of a spirit of unforgiveness/pride/arrogance (e.g., root of bitterness) </a:t>
            </a:r>
          </a:p>
          <a:p>
            <a:pPr marL="342900" indent="-342900">
              <a:lnSpc>
                <a:spcPct val="150000"/>
              </a:lnSpc>
              <a:buAutoNum type="arabicPeriod" startAt="4"/>
            </a:pPr>
            <a:r>
              <a:rPr lang="en-US" dirty="0">
                <a:latin typeface="Arial" panose="020B0604020202020204" pitchFamily="34" charset="0"/>
                <a:cs typeface="Arial" panose="020B0604020202020204" pitchFamily="34" charset="0"/>
              </a:rPr>
              <a:t>Demonstrate what behaviors, actions, and attitudes describe a peacemaker from Scripture </a:t>
            </a:r>
          </a:p>
          <a:p>
            <a:pPr marL="342900" indent="-342900">
              <a:buAutoNum type="arabicPeriod" startAt="4"/>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Passages to Consider: Nehemiah 9:16-17; Psalm 86:5; Romans 5:6-8; Psalm </a:t>
            </a:r>
          </a:p>
          <a:p>
            <a:r>
              <a:rPr lang="en-US" dirty="0">
                <a:latin typeface="Arial" panose="020B0604020202020204" pitchFamily="34" charset="0"/>
                <a:cs typeface="Arial" panose="020B0604020202020204" pitchFamily="34" charset="0"/>
              </a:rPr>
              <a:t>103; 10-12; Jeremiah 50:20; Romans 5:16-21; 8:1, 33-34; 1 John 1:9; </a:t>
            </a:r>
          </a:p>
          <a:p>
            <a:r>
              <a:rPr lang="en-US" dirty="0">
                <a:latin typeface="Arial" panose="020B0604020202020204" pitchFamily="34" charset="0"/>
                <a:cs typeface="Arial" panose="020B0604020202020204" pitchFamily="34" charset="0"/>
              </a:rPr>
              <a:t>Ephesians 4:32; Colossians 3:13; Mark 11:25; Matthew 18; Luke 23:39-43; </a:t>
            </a:r>
          </a:p>
          <a:p>
            <a:r>
              <a:rPr lang="en-US" dirty="0">
                <a:latin typeface="Arial" panose="020B0604020202020204" pitchFamily="34" charset="0"/>
                <a:cs typeface="Arial" panose="020B0604020202020204" pitchFamily="34" charset="0"/>
              </a:rPr>
              <a:t>1 John 4:20-21 </a:t>
            </a: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69D9CD8-D298-9486-036F-811FA32B9507}"/>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101934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76F3CEF-1867-882F-D15C-779C2D27B600}"/>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FE8CE997-6043-B195-6B8B-954877079A67}"/>
              </a:ext>
            </a:extLst>
          </p:cNvPr>
          <p:cNvSpPr txBox="1"/>
          <p:nvPr/>
        </p:nvSpPr>
        <p:spPr>
          <a:xfrm>
            <a:off x="683000" y="1028343"/>
            <a:ext cx="8294914" cy="383181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	Trials and Suffering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Explain the reality of trials and suffering in this world </a:t>
            </a:r>
          </a:p>
          <a:p>
            <a:pPr>
              <a:lnSpc>
                <a:spcPct val="150000"/>
              </a:lnSpc>
            </a:pPr>
            <a:r>
              <a:rPr lang="en-US" dirty="0">
                <a:latin typeface="Arial" panose="020B0604020202020204" pitchFamily="34" charset="0"/>
                <a:cs typeface="Arial" panose="020B0604020202020204" pitchFamily="34" charset="0"/>
              </a:rPr>
              <a:t>2.	Define trials and suffering biblically (as opposed to temptations, etc.) </a:t>
            </a:r>
          </a:p>
          <a:p>
            <a:pPr>
              <a:lnSpc>
                <a:spcPct val="150000"/>
              </a:lnSpc>
            </a:pPr>
            <a:r>
              <a:rPr lang="en-US" dirty="0">
                <a:latin typeface="Arial" panose="020B0604020202020204" pitchFamily="34" charset="0"/>
                <a:cs typeface="Arial" panose="020B0604020202020204" pitchFamily="34" charset="0"/>
              </a:rPr>
              <a:t>3.	Show how God redeems trials and suffering </a:t>
            </a:r>
          </a:p>
          <a:p>
            <a:pPr>
              <a:lnSpc>
                <a:spcPct val="150000"/>
              </a:lnSpc>
            </a:pPr>
            <a:r>
              <a:rPr lang="en-US" dirty="0">
                <a:latin typeface="Arial" panose="020B0604020202020204" pitchFamily="34" charset="0"/>
                <a:cs typeface="Arial" panose="020B0604020202020204" pitchFamily="34" charset="0"/>
              </a:rPr>
              <a:t>4.	Emphasize the importance of counseling with love, concern, and patience unto those who suffer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Passages to Consider: Genesis 1:31; 2; 3:17-19; 6:5-6; Philippians 2:5-11; Acts 20:28; Hebrews 2:14; Revelation 21:1-22:5; 1 Corinthians 15:54-57; 1 Samuel 12:9-12; Job 1:8; 2 Corinthians 11:23-29; Acts 2:23; 4:27; Psalm 66:10 </a:t>
            </a:r>
          </a:p>
        </p:txBody>
      </p:sp>
      <p:sp>
        <p:nvSpPr>
          <p:cNvPr id="2" name="TextBox 1">
            <a:extLst>
              <a:ext uri="{FF2B5EF4-FFF2-40B4-BE49-F238E27FC236}">
                <a16:creationId xmlns:a16="http://schemas.microsoft.com/office/drawing/2014/main" id="{8ED8A13C-1316-639D-C678-2D740E03F79B}"/>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423088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3C4DB7-111C-0CB5-1D8E-FE18F42AFBBB}"/>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14AA74D9-E1F4-9A2D-EC03-8422891C8E86}"/>
              </a:ext>
            </a:extLst>
          </p:cNvPr>
          <p:cNvSpPr txBox="1"/>
          <p:nvPr/>
        </p:nvSpPr>
        <p:spPr>
          <a:xfrm>
            <a:off x="496728" y="799170"/>
            <a:ext cx="8367354" cy="424731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Anger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Contrast the biblical understanding of emotion from the emotion of anger </a:t>
            </a:r>
          </a:p>
          <a:p>
            <a:pPr>
              <a:lnSpc>
                <a:spcPct val="150000"/>
              </a:lnSpc>
            </a:pPr>
            <a:r>
              <a:rPr lang="en-US" dirty="0">
                <a:latin typeface="Arial" panose="020B0604020202020204" pitchFamily="34" charset="0"/>
                <a:cs typeface="Arial" panose="020B0604020202020204" pitchFamily="34" charset="0"/>
              </a:rPr>
              <a:t>2.	Contrast righteous and unrighteous anger from Scripture by examining motives, means, and outcomes </a:t>
            </a:r>
          </a:p>
          <a:p>
            <a:pPr>
              <a:lnSpc>
                <a:spcPct val="150000"/>
              </a:lnSpc>
            </a:pPr>
            <a:r>
              <a:rPr lang="en-US" dirty="0">
                <a:latin typeface="Arial" panose="020B0604020202020204" pitchFamily="34" charset="0"/>
                <a:cs typeface="Arial" panose="020B0604020202020204" pitchFamily="34" charset="0"/>
              </a:rPr>
              <a:t>3.	Demonstrate the common manifestations of unrighteous anger </a:t>
            </a:r>
          </a:p>
          <a:p>
            <a:pPr>
              <a:lnSpc>
                <a:spcPct val="150000"/>
              </a:lnSpc>
            </a:pPr>
            <a:r>
              <a:rPr lang="en-US" dirty="0">
                <a:latin typeface="Arial" panose="020B0604020202020204" pitchFamily="34" charset="0"/>
                <a:cs typeface="Arial" panose="020B0604020202020204" pitchFamily="34" charset="0"/>
              </a:rPr>
              <a:t>4.	Point out the roots of unrighteous anger (e.g., sensuality; desires of the flesh; unforgiveness; desire for control, etc.)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Passages to Consider: Psalm 37:8; Proverbs 12:16; 14:17; 15:18; 16:32; </a:t>
            </a:r>
          </a:p>
          <a:p>
            <a:r>
              <a:rPr lang="en-US" dirty="0">
                <a:latin typeface="Arial" panose="020B0604020202020204" pitchFamily="34" charset="0"/>
                <a:cs typeface="Arial" panose="020B0604020202020204" pitchFamily="34" charset="0"/>
              </a:rPr>
              <a:t>Ecclesiastes 4:31; James 1:19, 20; Genesis 4:5-8; Kings 5:10-14; 2 </a:t>
            </a:r>
          </a:p>
          <a:p>
            <a:r>
              <a:rPr lang="en-US" dirty="0">
                <a:latin typeface="Arial" panose="020B0604020202020204" pitchFamily="34" charset="0"/>
                <a:cs typeface="Arial" panose="020B0604020202020204" pitchFamily="34" charset="0"/>
              </a:rPr>
              <a:t>Chronicles 26:16-23; Exodus 22:24; Matthew 21:12-13; Mark 3:5 </a:t>
            </a:r>
          </a:p>
        </p:txBody>
      </p:sp>
      <p:sp>
        <p:nvSpPr>
          <p:cNvPr id="2" name="TextBox 1">
            <a:extLst>
              <a:ext uri="{FF2B5EF4-FFF2-40B4-BE49-F238E27FC236}">
                <a16:creationId xmlns:a16="http://schemas.microsoft.com/office/drawing/2014/main" id="{20EC5F59-3101-C6E2-EFD9-343F5DFE893C}"/>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345535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74" y="315092"/>
            <a:ext cx="8906007" cy="1784680"/>
          </a:xfrm>
        </p:spPr>
        <p:txBody>
          <a:bodyPr>
            <a:normAutofit/>
          </a:bodyPr>
          <a:lstStyle/>
          <a:p>
            <a:pPr algn="ctr"/>
            <a:r>
              <a:rPr lang="en-US" dirty="0">
                <a:latin typeface="Garamond"/>
                <a:cs typeface="Garamond"/>
              </a:rPr>
              <a:t>Psychological Questions</a:t>
            </a:r>
            <a:br>
              <a:rPr lang="en-US" dirty="0">
                <a:latin typeface="Garamond"/>
                <a:cs typeface="Garamond"/>
              </a:rPr>
            </a:br>
            <a:endParaRPr lang="en-US" dirty="0">
              <a:latin typeface="Garamond"/>
              <a:cs typeface="Garamond"/>
            </a:endParaRPr>
          </a:p>
        </p:txBody>
      </p:sp>
      <p:sp>
        <p:nvSpPr>
          <p:cNvPr id="4" name="Title 1"/>
          <p:cNvSpPr txBox="1">
            <a:spLocks/>
          </p:cNvSpPr>
          <p:nvPr/>
        </p:nvSpPr>
        <p:spPr>
          <a:xfrm>
            <a:off x="678356" y="936461"/>
            <a:ext cx="8746435" cy="41998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endParaRPr lang="en-US" sz="1800" i="1" dirty="0">
              <a:effectLst/>
              <a:latin typeface="Arial" panose="020B0604020202020204" pitchFamily="34" charset="0"/>
              <a:cs typeface="Arial" panose="020B0604020202020204" pitchFamily="34" charset="0"/>
            </a:endParaRPr>
          </a:p>
          <a:p>
            <a:pPr algn="l"/>
            <a:endParaRPr lang="en-US" sz="1800" i="1" dirty="0">
              <a:effectLst/>
              <a:latin typeface="Arial" panose="020B0604020202020204" pitchFamily="34" charset="0"/>
              <a:cs typeface="Arial" panose="020B0604020202020204" pitchFamily="34" charset="0"/>
            </a:endParaRPr>
          </a:p>
          <a:p>
            <a:pPr algn="l"/>
            <a:endParaRPr lang="en-US" sz="1800" i="1" dirty="0">
              <a:effectLst/>
              <a:latin typeface="Arial" panose="020B0604020202020204" pitchFamily="34" charset="0"/>
              <a:cs typeface="Arial" panose="020B0604020202020204" pitchFamily="34" charset="0"/>
            </a:endParaRPr>
          </a:p>
          <a:p>
            <a:pPr algn="l"/>
            <a:r>
              <a:rPr lang="en-US" sz="1800" dirty="0">
                <a:effectLst/>
                <a:latin typeface="Arial" panose="020B0604020202020204" pitchFamily="34" charset="0"/>
                <a:cs typeface="Arial" panose="020B0604020202020204" pitchFamily="34" charset="0"/>
              </a:rPr>
              <a:t>All people in every society and culture asks these questions</a:t>
            </a:r>
            <a:r>
              <a:rPr lang="en-US" sz="1800" i="1" dirty="0">
                <a:effectLst/>
                <a:latin typeface="Arial" panose="020B0604020202020204" pitchFamily="34" charset="0"/>
                <a:cs typeface="Arial" panose="020B0604020202020204" pitchFamily="34" charset="0"/>
              </a:rPr>
              <a: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Who are we?</a:t>
            </a:r>
          </a:p>
          <a:p>
            <a:pPr algn="l"/>
            <a:r>
              <a:rPr lang="en-US" sz="1800" i="1" dirty="0">
                <a:effectLst/>
                <a:latin typeface="Arial" panose="020B0604020202020204" pitchFamily="34" charset="0"/>
                <a:cs typeface="Arial" panose="020B0604020202020204" pitchFamily="34" charset="0"/>
              </a:rPr>
              <a:t>What happened?</a:t>
            </a:r>
          </a:p>
          <a:p>
            <a:pPr algn="l"/>
            <a:r>
              <a:rPr lang="en-US" sz="1800" i="1" dirty="0">
                <a:effectLst/>
                <a:latin typeface="Arial" panose="020B0604020202020204" pitchFamily="34" charset="0"/>
                <a:cs typeface="Arial" panose="020B0604020202020204" pitchFamily="34" charset="0"/>
              </a:rPr>
              <a:t>Why do we do the things we do?</a:t>
            </a:r>
          </a:p>
          <a:p>
            <a:pPr algn="l"/>
            <a:r>
              <a:rPr lang="en-US" sz="1800" i="1" dirty="0">
                <a:effectLst/>
                <a:latin typeface="Arial" panose="020B0604020202020204" pitchFamily="34" charset="0"/>
                <a:cs typeface="Arial" panose="020B0604020202020204" pitchFamily="34" charset="0"/>
              </a:rPr>
              <a:t>What motivates people?</a:t>
            </a:r>
          </a:p>
          <a:p>
            <a:pPr algn="l"/>
            <a:r>
              <a:rPr lang="en-US" sz="1800" i="1" dirty="0">
                <a:effectLst/>
                <a:latin typeface="Arial" panose="020B0604020202020204" pitchFamily="34" charset="0"/>
                <a:cs typeface="Arial" panose="020B0604020202020204" pitchFamily="34" charset="0"/>
              </a:rPr>
              <a:t>What are the causes of our psychological ills?</a:t>
            </a:r>
          </a:p>
          <a:p>
            <a:pPr algn="l"/>
            <a:r>
              <a:rPr lang="en-US" sz="1800" i="1" dirty="0">
                <a:effectLst/>
                <a:latin typeface="Arial" panose="020B0604020202020204" pitchFamily="34" charset="0"/>
                <a:cs typeface="Arial" panose="020B0604020202020204" pitchFamily="34" charset="0"/>
              </a:rPr>
              <a:t>How do we change?</a:t>
            </a:r>
          </a:p>
          <a:p>
            <a:pPr algn="l"/>
            <a:r>
              <a:rPr lang="en-US" sz="1800" i="1" dirty="0">
                <a:effectLst/>
                <a:latin typeface="Arial" panose="020B0604020202020204" pitchFamily="34" charset="0"/>
                <a:cs typeface="Arial" panose="020B0604020202020204" pitchFamily="34" charset="0"/>
              </a:rPr>
              <a:t>How do we heal?</a:t>
            </a:r>
          </a:p>
          <a:p>
            <a:pPr algn="l"/>
            <a:r>
              <a:rPr lang="en-US" sz="1800" i="1" dirty="0">
                <a:effectLst/>
                <a:latin typeface="Arial" panose="020B0604020202020204" pitchFamily="34" charset="0"/>
                <a:cs typeface="Arial" panose="020B0604020202020204" pitchFamily="34" charset="0"/>
              </a:rPr>
              <a:t>What is the goal of change?</a:t>
            </a:r>
          </a:p>
          <a:p>
            <a:pPr algn="l"/>
            <a:endParaRPr lang="en-US" sz="1800" i="1" dirty="0">
              <a:effectLst/>
              <a:latin typeface="Arial" panose="020B0604020202020204" pitchFamily="34" charset="0"/>
              <a:cs typeface="Arial" panose="020B0604020202020204" pitchFamily="34" charset="0"/>
            </a:endParaRPr>
          </a:p>
          <a:p>
            <a:pPr algn="l"/>
            <a:r>
              <a:rPr lang="en-US" sz="1800" dirty="0">
                <a:effectLst/>
                <a:latin typeface="Arial" panose="020B0604020202020204" pitchFamily="34" charset="0"/>
                <a:cs typeface="Arial" panose="020B0604020202020204" pitchFamily="34" charset="0"/>
              </a:rPr>
              <a:t>We propose to answer these questions from a biblical worldview!</a:t>
            </a:r>
          </a:p>
        </p:txBody>
      </p:sp>
      <p:cxnSp>
        <p:nvCxnSpPr>
          <p:cNvPr id="5" name="Straight Connector 4">
            <a:extLst>
              <a:ext uri="{FF2B5EF4-FFF2-40B4-BE49-F238E27FC236}">
                <a16:creationId xmlns:a16="http://schemas.microsoft.com/office/drawing/2014/main" id="{A1D3B529-B97C-4E3B-84AE-83B1EFA44675}"/>
              </a:ext>
            </a:extLst>
          </p:cNvPr>
          <p:cNvCxnSpPr/>
          <p:nvPr/>
        </p:nvCxnSpPr>
        <p:spPr>
          <a:xfrm>
            <a:off x="2104373" y="147595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6" name="Picture 5" descr="C:\Users\kevin.c.lee\Desktop\untitled.png">
            <a:extLst>
              <a:ext uri="{FF2B5EF4-FFF2-40B4-BE49-F238E27FC236}">
                <a16:creationId xmlns:a16="http://schemas.microsoft.com/office/drawing/2014/main" id="{055D4CE9-ECF8-4692-813E-2E8233F913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784" y="25273"/>
            <a:ext cx="1723152" cy="579638"/>
          </a:xfrm>
          <a:prstGeom prst="rect">
            <a:avLst/>
          </a:prstGeom>
          <a:noFill/>
          <a:ln>
            <a:noFill/>
          </a:ln>
        </p:spPr>
      </p:pic>
    </p:spTree>
    <p:extLst>
      <p:ext uri="{BB962C8B-B14F-4D97-AF65-F5344CB8AC3E}">
        <p14:creationId xmlns:p14="http://schemas.microsoft.com/office/powerpoint/2010/main" val="1823407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FB696C-41B3-B23E-CB42-14A728A34F2B}"/>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0C8C926B-D186-9BE6-DDC2-F95DFAD1BB6E}"/>
              </a:ext>
            </a:extLst>
          </p:cNvPr>
          <p:cNvSpPr txBox="1"/>
          <p:nvPr/>
        </p:nvSpPr>
        <p:spPr>
          <a:xfrm>
            <a:off x="298580" y="967122"/>
            <a:ext cx="8845420" cy="383181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Depression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Explain the cyclical process/downward spiral of depression (e.g., how worrisome thoughts lead to deeper despair, taking eyes of off God, etc.) </a:t>
            </a:r>
          </a:p>
          <a:p>
            <a:pPr>
              <a:lnSpc>
                <a:spcPct val="150000"/>
              </a:lnSpc>
            </a:pPr>
            <a:r>
              <a:rPr lang="en-US" dirty="0">
                <a:latin typeface="Arial" panose="020B0604020202020204" pitchFamily="34" charset="0"/>
                <a:cs typeface="Arial" panose="020B0604020202020204" pitchFamily="34" charset="0"/>
              </a:rPr>
              <a:t>2.	Define depression biblically along with its redemptive purpose </a:t>
            </a:r>
          </a:p>
          <a:p>
            <a:pPr>
              <a:lnSpc>
                <a:spcPct val="150000"/>
              </a:lnSpc>
            </a:pPr>
            <a:r>
              <a:rPr lang="en-US" dirty="0">
                <a:latin typeface="Arial" panose="020B0604020202020204" pitchFamily="34" charset="0"/>
                <a:cs typeface="Arial" panose="020B0604020202020204" pitchFamily="34" charset="0"/>
              </a:rPr>
              <a:t>3.	Demonstrate a connection between sinful depression and repentance  </a:t>
            </a:r>
          </a:p>
          <a:p>
            <a:pPr>
              <a:lnSpc>
                <a:spcPct val="150000"/>
              </a:lnSpc>
            </a:pPr>
            <a:r>
              <a:rPr lang="en-US" dirty="0">
                <a:latin typeface="Arial" panose="020B0604020202020204" pitchFamily="34" charset="0"/>
                <a:cs typeface="Arial" panose="020B0604020202020204" pitchFamily="34" charset="0"/>
              </a:rPr>
              <a:t>4.	Emphasize the need for compassion during a season of grief/sorrow/depression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Passages to Consider: Ephesians 1:3-2:10; 5:18-6:9; 1 Corinthians 10:31; 2 </a:t>
            </a:r>
          </a:p>
          <a:p>
            <a:r>
              <a:rPr lang="en-US" dirty="0">
                <a:latin typeface="Arial" panose="020B0604020202020204" pitchFamily="34" charset="0"/>
                <a:cs typeface="Arial" panose="020B0604020202020204" pitchFamily="34" charset="0"/>
              </a:rPr>
              <a:t>Corinthians 5:9; Romans 8:28-29; 1 Peter 1:3, 13; Psalm 42-43; 131; 2 Peter </a:t>
            </a:r>
          </a:p>
          <a:p>
            <a:r>
              <a:rPr lang="en-US" dirty="0">
                <a:latin typeface="Arial" panose="020B0604020202020204" pitchFamily="34" charset="0"/>
                <a:cs typeface="Arial" panose="020B0604020202020204" pitchFamily="34" charset="0"/>
              </a:rPr>
              <a:t>1:1-11 </a:t>
            </a:r>
          </a:p>
        </p:txBody>
      </p:sp>
      <p:sp>
        <p:nvSpPr>
          <p:cNvPr id="2" name="TextBox 1">
            <a:extLst>
              <a:ext uri="{FF2B5EF4-FFF2-40B4-BE49-F238E27FC236}">
                <a16:creationId xmlns:a16="http://schemas.microsoft.com/office/drawing/2014/main" id="{557DC0CF-9B9D-E763-A92F-8A7C4571E433}"/>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3743814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27DDC2-3D09-62EA-90EF-AC39322AFDFC}"/>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F0A2E61C-F244-5A7F-BF99-620178B3DBFA}"/>
              </a:ext>
            </a:extLst>
          </p:cNvPr>
          <p:cNvSpPr txBox="1"/>
          <p:nvPr/>
        </p:nvSpPr>
        <p:spPr>
          <a:xfrm>
            <a:off x="457199" y="1237709"/>
            <a:ext cx="8761445" cy="410881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	Physical Illness and Biblical Counseling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Biblical principles of health and illness </a:t>
            </a:r>
          </a:p>
          <a:p>
            <a:pPr>
              <a:lnSpc>
                <a:spcPct val="150000"/>
              </a:lnSpc>
            </a:pPr>
            <a:r>
              <a:rPr lang="en-US" dirty="0">
                <a:latin typeface="Arial" panose="020B0604020202020204" pitchFamily="34" charset="0"/>
                <a:cs typeface="Arial" panose="020B0604020202020204" pitchFamily="34" charset="0"/>
              </a:rPr>
              <a:t>2.	Spectrum of disease (spiritual to organic, emphasis on response) </a:t>
            </a:r>
          </a:p>
          <a:p>
            <a:pPr>
              <a:lnSpc>
                <a:spcPct val="150000"/>
              </a:lnSpc>
            </a:pPr>
            <a:r>
              <a:rPr lang="en-US" dirty="0">
                <a:latin typeface="Arial" panose="020B0604020202020204" pitchFamily="34" charset="0"/>
                <a:cs typeface="Arial" panose="020B0604020202020204" pitchFamily="34" charset="0"/>
              </a:rPr>
              <a:t>3.	Encouraging appropriate medical care </a:t>
            </a:r>
          </a:p>
          <a:p>
            <a:pPr>
              <a:lnSpc>
                <a:spcPct val="150000"/>
              </a:lnSpc>
            </a:pPr>
            <a:r>
              <a:rPr lang="en-US" dirty="0">
                <a:latin typeface="Arial" panose="020B0604020202020204" pitchFamily="34" charset="0"/>
                <a:cs typeface="Arial" panose="020B0604020202020204" pitchFamily="34" charset="0"/>
              </a:rPr>
              <a:t>4.	Biblical victory in the midst of difficult prognosis </a:t>
            </a:r>
          </a:p>
          <a:p>
            <a:pPr>
              <a:lnSpc>
                <a:spcPct val="150000"/>
              </a:lnSpc>
            </a:pPr>
            <a:r>
              <a:rPr lang="en-US" dirty="0">
                <a:latin typeface="Arial" panose="020B0604020202020204" pitchFamily="34" charset="0"/>
                <a:cs typeface="Arial" panose="020B0604020202020204" pitchFamily="34" charset="0"/>
              </a:rPr>
              <a:t>5.	Ministering to the suffering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Passages to Consider:  Genesis 3:15-19; Psalm 38:3-11; 1 Corinthians </a:t>
            </a:r>
          </a:p>
          <a:p>
            <a:r>
              <a:rPr lang="en-US" dirty="0">
                <a:latin typeface="Arial" panose="020B0604020202020204" pitchFamily="34" charset="0"/>
                <a:cs typeface="Arial" panose="020B0604020202020204" pitchFamily="34" charset="0"/>
              </a:rPr>
              <a:t>11:29-30; John 9:1-3; Philippians 1:29; James 5:11; 2 Kings 20:5; 2 </a:t>
            </a:r>
          </a:p>
          <a:p>
            <a:r>
              <a:rPr lang="en-US" dirty="0">
                <a:latin typeface="Arial" panose="020B0604020202020204" pitchFamily="34" charset="0"/>
                <a:cs typeface="Arial" panose="020B0604020202020204" pitchFamily="34" charset="0"/>
              </a:rPr>
              <a:t>Corinthians 12:7; Proverbs 17:22; Romans 12:15; 1 Corinthians 10:13; </a:t>
            </a:r>
          </a:p>
          <a:p>
            <a:r>
              <a:rPr lang="en-US" dirty="0">
                <a:latin typeface="Arial" panose="020B0604020202020204" pitchFamily="34" charset="0"/>
                <a:cs typeface="Arial" panose="020B0604020202020204" pitchFamily="34" charset="0"/>
              </a:rPr>
              <a:t>Deuteronomy 29:29; Philippians 4:8; 2 Corinthians 4:6-9 </a:t>
            </a:r>
          </a:p>
        </p:txBody>
      </p:sp>
      <p:sp>
        <p:nvSpPr>
          <p:cNvPr id="2" name="TextBox 1">
            <a:extLst>
              <a:ext uri="{FF2B5EF4-FFF2-40B4-BE49-F238E27FC236}">
                <a16:creationId xmlns:a16="http://schemas.microsoft.com/office/drawing/2014/main" id="{5D689A61-F402-BB05-1F88-C49DD969000D}"/>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3906408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27FBE7-E31C-8FEC-40DC-97ACC1E8D9CC}"/>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AEB4F83D-9CD0-B02C-DA8E-B683672024F4}"/>
              </a:ext>
            </a:extLst>
          </p:cNvPr>
          <p:cNvSpPr txBox="1"/>
          <p:nvPr/>
        </p:nvSpPr>
        <p:spPr>
          <a:xfrm>
            <a:off x="867747" y="1077630"/>
            <a:ext cx="7779525" cy="438581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Psychotropic Drugs and Biblical Counseling </a:t>
            </a:r>
          </a:p>
          <a:p>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1.	The need for compassion and humility </a:t>
            </a:r>
          </a:p>
          <a:p>
            <a:pPr>
              <a:lnSpc>
                <a:spcPct val="150000"/>
              </a:lnSpc>
            </a:pPr>
            <a:r>
              <a:rPr lang="en-US" dirty="0">
                <a:latin typeface="Arial" panose="020B0604020202020204" pitchFamily="34" charset="0"/>
                <a:cs typeface="Arial" panose="020B0604020202020204" pitchFamily="34" charset="0"/>
              </a:rPr>
              <a:t>2.	Medical diagnosis vs. psychiatric diagnosis (no identifiable pathology) </a:t>
            </a:r>
          </a:p>
          <a:p>
            <a:pPr>
              <a:lnSpc>
                <a:spcPct val="150000"/>
              </a:lnSpc>
            </a:pPr>
            <a:r>
              <a:rPr lang="en-US" dirty="0">
                <a:latin typeface="Arial" panose="020B0604020202020204" pitchFamily="34" charset="0"/>
                <a:cs typeface="Arial" panose="020B0604020202020204" pitchFamily="34" charset="0"/>
              </a:rPr>
              <a:t>3.	Chemical imbalance theory (definition, history, implications within current psychiatry, etc.) </a:t>
            </a:r>
          </a:p>
          <a:p>
            <a:pPr>
              <a:lnSpc>
                <a:spcPct val="150000"/>
              </a:lnSpc>
            </a:pPr>
            <a:r>
              <a:rPr lang="en-US" dirty="0">
                <a:latin typeface="Arial" panose="020B0604020202020204" pitchFamily="34" charset="0"/>
                <a:cs typeface="Arial" panose="020B0604020202020204" pitchFamily="34" charset="0"/>
              </a:rPr>
              <a:t>4.	Psychotropic drug information (e.g., mechanisms uncertain) </a:t>
            </a:r>
          </a:p>
          <a:p>
            <a:pPr>
              <a:lnSpc>
                <a:spcPct val="150000"/>
              </a:lnSpc>
            </a:pPr>
            <a:r>
              <a:rPr lang="en-US" dirty="0">
                <a:latin typeface="Arial" panose="020B0604020202020204" pitchFamily="34" charset="0"/>
                <a:cs typeface="Arial" panose="020B0604020202020204" pitchFamily="34" charset="0"/>
              </a:rPr>
              <a:t>5.	Do antidepressants work? (i.e., What do you mean by “work”) </a:t>
            </a:r>
          </a:p>
          <a:p>
            <a:pPr>
              <a:lnSpc>
                <a:spcPct val="150000"/>
              </a:lnSpc>
            </a:pPr>
            <a:r>
              <a:rPr lang="en-US" dirty="0">
                <a:latin typeface="Arial" panose="020B0604020202020204" pitchFamily="34" charset="0"/>
                <a:cs typeface="Arial" panose="020B0604020202020204" pitchFamily="34" charset="0"/>
              </a:rPr>
              <a:t>6.	Counselors and Medications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Passages to Consider: 2 Timothy 2:24; Matthew 10:16; Acts 17:11; 1 Thessalonians 5:21; Galatians 5:22-23; 2 Corinthians 1 </a:t>
            </a:r>
          </a:p>
        </p:txBody>
      </p:sp>
      <p:sp>
        <p:nvSpPr>
          <p:cNvPr id="2" name="TextBox 1">
            <a:extLst>
              <a:ext uri="{FF2B5EF4-FFF2-40B4-BE49-F238E27FC236}">
                <a16:creationId xmlns:a16="http://schemas.microsoft.com/office/drawing/2014/main" id="{BC68421E-8885-AA90-B07C-6868152FB84F}"/>
              </a:ext>
            </a:extLst>
          </p:cNvPr>
          <p:cNvSpPr txBox="1"/>
          <p:nvPr/>
        </p:nvSpPr>
        <p:spPr>
          <a:xfrm>
            <a:off x="2131706" y="319187"/>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222475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0D08BB-92C2-8D76-4F01-6277CE769E4A}"/>
              </a:ext>
            </a:extLst>
          </p:cNvPr>
          <p:cNvSpPr>
            <a:spLocks noGrp="1"/>
          </p:cNvSpPr>
          <p:nvPr>
            <p:ph type="dt" sz="half" idx="10"/>
          </p:nvPr>
        </p:nvSpPr>
        <p:spPr/>
        <p:txBody>
          <a:bodyPr/>
          <a:lstStyle/>
          <a:p>
            <a:r>
              <a:rPr lang="en-US"/>
              <a:t>Name, Copyright Information</a:t>
            </a:r>
          </a:p>
        </p:txBody>
      </p:sp>
      <p:sp>
        <p:nvSpPr>
          <p:cNvPr id="6" name="TextBox 5">
            <a:extLst>
              <a:ext uri="{FF2B5EF4-FFF2-40B4-BE49-F238E27FC236}">
                <a16:creationId xmlns:a16="http://schemas.microsoft.com/office/drawing/2014/main" id="{BCFD0E3B-E146-1BF7-D949-73D164015080}"/>
              </a:ext>
            </a:extLst>
          </p:cNvPr>
          <p:cNvSpPr txBox="1"/>
          <p:nvPr/>
        </p:nvSpPr>
        <p:spPr>
          <a:xfrm>
            <a:off x="177283" y="797510"/>
            <a:ext cx="8864080" cy="6084807"/>
          </a:xfrm>
          <a:prstGeom prst="rect">
            <a:avLst/>
          </a:prstGeom>
          <a:noFill/>
        </p:spPr>
        <p:txBody>
          <a:bodyPr wrap="square">
            <a:spAutoFit/>
          </a:bodyPr>
          <a:lstStyle/>
          <a:p>
            <a:pPr>
              <a:lnSpc>
                <a:spcPct val="150000"/>
              </a:lnSpc>
            </a:pPr>
            <a:r>
              <a:rPr lang="en-US" sz="1400" dirty="0">
                <a:latin typeface="Arial" panose="020B0604020202020204" pitchFamily="34" charset="0"/>
                <a:cs typeface="Arial" panose="020B0604020202020204" pitchFamily="34" charset="0"/>
              </a:rPr>
              <a:t>When our desires conflict with what we believe, we don’t always live according to what we say we believe.</a:t>
            </a:r>
          </a:p>
          <a:p>
            <a:pPr>
              <a:lnSpc>
                <a:spcPct val="150000"/>
              </a:lnSpc>
            </a:pPr>
            <a:r>
              <a:rPr lang="en-US" sz="1400" dirty="0">
                <a:latin typeface="Arial" panose="020B0604020202020204" pitchFamily="34" charset="0"/>
                <a:cs typeface="Arial" panose="020B0604020202020204" pitchFamily="34" charset="0"/>
              </a:rPr>
              <a:t>Addiction is a physical symptom of a deeper, spiritual problem of the attitudes of the heart generally called “idolatry” in the Bible. (Ezek. 14:5)</a:t>
            </a:r>
          </a:p>
          <a:p>
            <a:pPr>
              <a:lnSpc>
                <a:spcPct val="150000"/>
              </a:lnSpc>
            </a:pPr>
            <a:r>
              <a:rPr lang="en-US" sz="1400" dirty="0">
                <a:latin typeface="Arial" panose="020B0604020202020204" pitchFamily="34" charset="0"/>
                <a:cs typeface="Arial" panose="020B0604020202020204" pitchFamily="34" charset="0"/>
              </a:rPr>
              <a:t>Since we live in a culture encouraging self-indulgence, it is no surprise that addictions are everywhere.</a:t>
            </a:r>
          </a:p>
          <a:p>
            <a:pPr>
              <a:lnSpc>
                <a:spcPct val="150000"/>
              </a:lnSpc>
            </a:pPr>
            <a:r>
              <a:rPr lang="en-US" sz="1400" dirty="0">
                <a:latin typeface="Arial" panose="020B0604020202020204" pitchFamily="34" charset="0"/>
                <a:cs typeface="Arial" panose="020B0604020202020204" pitchFamily="34" charset="0"/>
              </a:rPr>
              <a:t>The word “addiction” characterizes a pattern of behavior rather than fully explaining its underlying causes.</a:t>
            </a:r>
          </a:p>
          <a:p>
            <a:pPr>
              <a:lnSpc>
                <a:spcPct val="150000"/>
              </a:lnSpc>
            </a:pPr>
            <a:r>
              <a:rPr lang="en-US" sz="1400" dirty="0">
                <a:latin typeface="Arial" panose="020B0604020202020204" pitchFamily="34" charset="0"/>
                <a:cs typeface="Arial" panose="020B0604020202020204" pitchFamily="34" charset="0"/>
              </a:rPr>
              <a:t>“Addictions” - a cycle of binging, withdrawal, and craving, implying a lack of self-control and compulsive behavior despite negative consequences. </a:t>
            </a:r>
          </a:p>
          <a:p>
            <a:pPr>
              <a:lnSpc>
                <a:spcPct val="150000"/>
              </a:lnSpc>
            </a:pPr>
            <a:r>
              <a:rPr lang="en-US" sz="1400" dirty="0">
                <a:latin typeface="Arial" panose="020B0604020202020204" pitchFamily="34" charset="0"/>
                <a:cs typeface="Arial" panose="020B0604020202020204" pitchFamily="34" charset="0"/>
              </a:rPr>
              <a:t>“Idolatry is by far the most frequently discussed problem in the Scriptures.” David </a:t>
            </a:r>
            <a:r>
              <a:rPr lang="en-US" sz="1400" dirty="0" err="1">
                <a:latin typeface="Arial" panose="020B0604020202020204" pitchFamily="34" charset="0"/>
                <a:cs typeface="Arial" panose="020B0604020202020204" pitchFamily="34" charset="0"/>
              </a:rPr>
              <a:t>Powlison</a:t>
            </a:r>
            <a:r>
              <a:rPr lang="en-US" sz="1400" dirty="0">
                <a:latin typeface="Arial" panose="020B0604020202020204" pitchFamily="34" charset="0"/>
                <a:cs typeface="Arial" panose="020B0604020202020204" pitchFamily="34" charset="0"/>
              </a:rPr>
              <a:t>, “Idols of the Heart and ‘Vanity Fair’” (JBC vol 13).</a:t>
            </a:r>
          </a:p>
          <a:p>
            <a:pPr>
              <a:lnSpc>
                <a:spcPct val="150000"/>
              </a:lnSpc>
            </a:pPr>
            <a:r>
              <a:rPr lang="en-US" sz="1400" dirty="0">
                <a:latin typeface="Arial" panose="020B0604020202020204" pitchFamily="34" charset="0"/>
                <a:cs typeface="Arial" panose="020B0604020202020204" pitchFamily="34" charset="0"/>
              </a:rPr>
              <a:t>Sin is when you worship anything other than the true God.</a:t>
            </a:r>
          </a:p>
          <a:p>
            <a:r>
              <a:rPr lang="en-US" sz="1400" dirty="0">
                <a:latin typeface="Arial" panose="020B0604020202020204" pitchFamily="34" charset="0"/>
                <a:cs typeface="Arial" panose="020B0604020202020204" pitchFamily="34" charset="0"/>
              </a:rPr>
              <a:t>John 8:34 -Jesus answered them, “</a:t>
            </a:r>
            <a:r>
              <a:rPr lang="en-US" sz="1400" i="1" dirty="0">
                <a:latin typeface="Arial" panose="020B0604020202020204" pitchFamily="34" charset="0"/>
                <a:cs typeface="Arial" panose="020B0604020202020204" pitchFamily="34" charset="0"/>
              </a:rPr>
              <a:t>Truly, truly, I say to you, everyone who commits sin is the slave of sin</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*Sin is our deepest problem. If not, then the gospel of Jesus is not the most important event in human history.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When we look at it closely, drunkenness [et.al] is a lordship problem. Who is your master, God or your desires? Do you desire God above all else or do you desire something in creation more that you desire the Creator? At root drunkards are worshiping another God – alcohol.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your addiction is an unconquerable compulsion, then you are stuck; if your biggest problem is that you are             a sinner, there is hope.</a:t>
            </a:r>
          </a:p>
          <a:p>
            <a:pPr>
              <a:lnSpc>
                <a:spcPct val="150000"/>
              </a:lnSpc>
            </a:pP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Addictions are ultimately a worship disorder</a:t>
            </a:r>
          </a:p>
          <a:p>
            <a:pPr>
              <a:lnSpc>
                <a:spcPct val="150000"/>
              </a:lnSpc>
            </a:pP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FD17823-A122-B834-048E-39EBEC308684}"/>
              </a:ext>
            </a:extLst>
          </p:cNvPr>
          <p:cNvSpPr txBox="1"/>
          <p:nvPr/>
        </p:nvSpPr>
        <p:spPr>
          <a:xfrm>
            <a:off x="2605573" y="397830"/>
            <a:ext cx="4576664"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Understanding the Heart of Addictions</a:t>
            </a:r>
          </a:p>
        </p:txBody>
      </p:sp>
      <p:sp>
        <p:nvSpPr>
          <p:cNvPr id="2" name="TextBox 1">
            <a:extLst>
              <a:ext uri="{FF2B5EF4-FFF2-40B4-BE49-F238E27FC236}">
                <a16:creationId xmlns:a16="http://schemas.microsoft.com/office/drawing/2014/main" id="{7333E969-1771-F424-CCF0-C41520822937}"/>
              </a:ext>
            </a:extLst>
          </p:cNvPr>
          <p:cNvSpPr txBox="1"/>
          <p:nvPr/>
        </p:nvSpPr>
        <p:spPr>
          <a:xfrm>
            <a:off x="2467608" y="-1849"/>
            <a:ext cx="4595326" cy="369332"/>
          </a:xfrm>
          <a:prstGeom prst="rect">
            <a:avLst/>
          </a:prstGeom>
          <a:noFill/>
        </p:spPr>
        <p:txBody>
          <a:bodyPr wrap="square">
            <a:spAutoFit/>
          </a:bodyPr>
          <a:lstStyle/>
          <a:p>
            <a:r>
              <a:rPr lang="en-US" b="1" u="sng" dirty="0">
                <a:latin typeface="Arial" panose="020B0604020202020204" pitchFamily="34" charset="0"/>
                <a:cs typeface="Arial" panose="020B0604020202020204" pitchFamily="34" charset="0"/>
              </a:rPr>
              <a:t>Biblical Counseling Learning Objectives </a:t>
            </a:r>
          </a:p>
        </p:txBody>
      </p:sp>
    </p:spTree>
    <p:extLst>
      <p:ext uri="{BB962C8B-B14F-4D97-AF65-F5344CB8AC3E}">
        <p14:creationId xmlns:p14="http://schemas.microsoft.com/office/powerpoint/2010/main" val="405914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73EF36-C98C-44DF-89E1-3EF230AC6C92}"/>
              </a:ext>
            </a:extLst>
          </p:cNvPr>
          <p:cNvSpPr>
            <a:spLocks noGrp="1"/>
          </p:cNvSpPr>
          <p:nvPr>
            <p:ph type="dt" sz="half" idx="10"/>
          </p:nvPr>
        </p:nvSpPr>
        <p:spPr/>
        <p:txBody>
          <a:bodyPr/>
          <a:lstStyle/>
          <a:p>
            <a:r>
              <a:rPr lang="en-US"/>
              <a:t>Name, Copyright Information</a:t>
            </a:r>
          </a:p>
        </p:txBody>
      </p:sp>
      <p:pic>
        <p:nvPicPr>
          <p:cNvPr id="7" name="Picture 6">
            <a:extLst>
              <a:ext uri="{FF2B5EF4-FFF2-40B4-BE49-F238E27FC236}">
                <a16:creationId xmlns:a16="http://schemas.microsoft.com/office/drawing/2014/main" id="{136AEFBA-311C-4775-8B9E-EE8374A5E9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77411" y="-908107"/>
            <a:ext cx="10073640" cy="7740650"/>
          </a:xfrm>
          <a:prstGeom prst="rect">
            <a:avLst/>
          </a:prstGeom>
          <a:noFill/>
        </p:spPr>
      </p:pic>
      <p:sp>
        <p:nvSpPr>
          <p:cNvPr id="8" name="TextBox 7">
            <a:extLst>
              <a:ext uri="{FF2B5EF4-FFF2-40B4-BE49-F238E27FC236}">
                <a16:creationId xmlns:a16="http://schemas.microsoft.com/office/drawing/2014/main" id="{5EA60446-37A2-4EF7-A99B-59B33617B3B2}"/>
              </a:ext>
            </a:extLst>
          </p:cNvPr>
          <p:cNvSpPr txBox="1"/>
          <p:nvPr/>
        </p:nvSpPr>
        <p:spPr>
          <a:xfrm>
            <a:off x="-477411" y="187215"/>
            <a:ext cx="9124683" cy="830997"/>
          </a:xfrm>
          <a:prstGeom prst="rect">
            <a:avLst/>
          </a:prstGeom>
          <a:noFill/>
        </p:spPr>
        <p:txBody>
          <a:bodyPr wrap="square" rtlCol="0">
            <a:spAutoFit/>
          </a:bodyPr>
          <a:lstStyle/>
          <a:p>
            <a:pPr algn="ctr"/>
            <a:r>
              <a:rPr lang="en-US" sz="4800" dirty="0">
                <a:ln w="3175" cmpd="sng">
                  <a:noFill/>
                </a:ln>
                <a:solidFill>
                  <a:prstClr val="black"/>
                </a:solidFill>
                <a:latin typeface="Arial" panose="020B0604020202020204" pitchFamily="34" charset="0"/>
                <a:ea typeface="+mj-ea"/>
                <a:cs typeface="Arial" panose="020B0604020202020204" pitchFamily="34" charset="0"/>
              </a:rPr>
              <a:t>Conclusion</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2A40FA-099C-4686-B6D6-8677E1A7E897}"/>
              </a:ext>
            </a:extLst>
          </p:cNvPr>
          <p:cNvSpPr txBox="1"/>
          <p:nvPr/>
        </p:nvSpPr>
        <p:spPr>
          <a:xfrm>
            <a:off x="-1" y="1510654"/>
            <a:ext cx="8240889" cy="4832092"/>
          </a:xfrm>
          <a:prstGeom prst="rect">
            <a:avLst/>
          </a:prstGeom>
          <a:noFill/>
        </p:spPr>
        <p:txBody>
          <a:bodyPr wrap="square" rtlCol="0">
            <a:spAutoFit/>
          </a:bodyPr>
          <a:lstStyle/>
          <a:p>
            <a:r>
              <a:rPr lang="en-US" sz="2800" i="1" dirty="0">
                <a:solidFill>
                  <a:schemeClr val="accent3">
                    <a:lumMod val="75000"/>
                  </a:schemeClr>
                </a:solidFill>
                <a:latin typeface="Arial" panose="020B0604020202020204" pitchFamily="34" charset="0"/>
                <a:cs typeface="Arial" panose="020B0604020202020204" pitchFamily="34" charset="0"/>
              </a:rPr>
              <a:t>“We proclaim Him, admonishing every man </a:t>
            </a:r>
          </a:p>
          <a:p>
            <a:r>
              <a:rPr lang="en-US" sz="2800" i="1" dirty="0">
                <a:solidFill>
                  <a:schemeClr val="accent3">
                    <a:lumMod val="75000"/>
                  </a:schemeClr>
                </a:solidFill>
                <a:latin typeface="Arial" panose="020B0604020202020204" pitchFamily="34" charset="0"/>
                <a:cs typeface="Arial" panose="020B0604020202020204" pitchFamily="34" charset="0"/>
              </a:rPr>
              <a:t>and teaching every man with all wisdom, </a:t>
            </a:r>
          </a:p>
          <a:p>
            <a:r>
              <a:rPr lang="en-US" sz="2800" i="1" dirty="0">
                <a:solidFill>
                  <a:schemeClr val="accent3">
                    <a:lumMod val="75000"/>
                  </a:schemeClr>
                </a:solidFill>
                <a:latin typeface="Arial" panose="020B0604020202020204" pitchFamily="34" charset="0"/>
                <a:cs typeface="Arial" panose="020B0604020202020204" pitchFamily="34" charset="0"/>
              </a:rPr>
              <a:t>so that we may present every man </a:t>
            </a:r>
          </a:p>
          <a:p>
            <a:r>
              <a:rPr lang="en-US" sz="2800" i="1" dirty="0">
                <a:solidFill>
                  <a:schemeClr val="accent3">
                    <a:lumMod val="75000"/>
                  </a:schemeClr>
                </a:solidFill>
                <a:latin typeface="Arial" panose="020B0604020202020204" pitchFamily="34" charset="0"/>
                <a:cs typeface="Arial" panose="020B0604020202020204" pitchFamily="34" charset="0"/>
              </a:rPr>
              <a:t>complete in Christ.”  </a:t>
            </a:r>
          </a:p>
          <a:p>
            <a:r>
              <a:rPr lang="en-US" sz="2800" i="1" dirty="0">
                <a:solidFill>
                  <a:schemeClr val="accent3">
                    <a:lumMod val="75000"/>
                  </a:schemeClr>
                </a:solidFill>
                <a:latin typeface="Arial" panose="020B0604020202020204" pitchFamily="34" charset="0"/>
                <a:cs typeface="Arial" panose="020B0604020202020204" pitchFamily="34" charset="0"/>
              </a:rPr>
              <a:t>							Colossians 1:28</a:t>
            </a:r>
          </a:p>
          <a:p>
            <a:endParaRPr lang="en-US" sz="2800" dirty="0">
              <a:latin typeface="Arial" panose="020B0604020202020204" pitchFamily="34" charset="0"/>
              <a:cs typeface="Arial" panose="020B0604020202020204" pitchFamily="34" charset="0"/>
            </a:endParaRPr>
          </a:p>
          <a:p>
            <a:r>
              <a:rPr lang="en-US" sz="2800" i="1" dirty="0">
                <a:solidFill>
                  <a:schemeClr val="accent3">
                    <a:lumMod val="75000"/>
                  </a:schemeClr>
                </a:solidFill>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r>
              <a:rPr lang="en-US" sz="2800" i="1" dirty="0">
                <a:solidFill>
                  <a:schemeClr val="accent3">
                    <a:lumMod val="75000"/>
                  </a:schemeClr>
                </a:solidFill>
                <a:latin typeface="Arial" panose="020B0604020202020204" pitchFamily="34" charset="0"/>
                <a:cs typeface="Arial" panose="020B0604020202020204" pitchFamily="34" charset="0"/>
              </a:rPr>
              <a:t>							Romans 15:14</a:t>
            </a:r>
          </a:p>
        </p:txBody>
      </p:sp>
      <p:pic>
        <p:nvPicPr>
          <p:cNvPr id="6" name="Picture 5" descr="C:\Users\kevin.c.lee\Desktop\untitled.png">
            <a:extLst>
              <a:ext uri="{FF2B5EF4-FFF2-40B4-BE49-F238E27FC236}">
                <a16:creationId xmlns:a16="http://schemas.microsoft.com/office/drawing/2014/main" id="{DA6A8D00-FA83-4367-B1E0-3A69DF3215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1976" y="25273"/>
            <a:ext cx="1723152" cy="579638"/>
          </a:xfrm>
          <a:prstGeom prst="rect">
            <a:avLst/>
          </a:prstGeom>
          <a:noFill/>
          <a:ln>
            <a:noFill/>
          </a:ln>
        </p:spPr>
      </p:pic>
    </p:spTree>
    <p:extLst>
      <p:ext uri="{BB962C8B-B14F-4D97-AF65-F5344CB8AC3E}">
        <p14:creationId xmlns:p14="http://schemas.microsoft.com/office/powerpoint/2010/main" val="30601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601" y="-362578"/>
            <a:ext cx="8906007" cy="1784680"/>
          </a:xfrm>
        </p:spPr>
        <p:txBody>
          <a:bodyPr>
            <a:normAutofit/>
          </a:bodyPr>
          <a:lstStyle/>
          <a:p>
            <a:pPr algn="ctr"/>
            <a:r>
              <a:rPr lang="en-US" sz="3200" dirty="0">
                <a:latin typeface="Arial" panose="020B0604020202020204" pitchFamily="34" charset="0"/>
                <a:cs typeface="Arial" panose="020B0604020202020204" pitchFamily="34" charset="0"/>
              </a:rPr>
              <a:t>Biblical Counseling: Defined</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itle 1"/>
          <p:cNvSpPr txBox="1">
            <a:spLocks/>
          </p:cNvSpPr>
          <p:nvPr/>
        </p:nvSpPr>
        <p:spPr>
          <a:xfrm>
            <a:off x="171690" y="1422102"/>
            <a:ext cx="8746435" cy="362628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i="1" dirty="0">
                <a:effectLst/>
                <a:latin typeface="Arial" panose="020B0604020202020204" pitchFamily="34" charset="0"/>
                <a:cs typeface="Arial" panose="020B0604020202020204" pitchFamily="34" charset="0"/>
              </a:rPr>
              <a:t>Biblical counseling is the </a:t>
            </a:r>
            <a:r>
              <a:rPr lang="en-US" sz="1800" b="1" i="1" dirty="0">
                <a:effectLst/>
                <a:latin typeface="Arial" panose="020B0604020202020204" pitchFamily="34" charset="0"/>
                <a:cs typeface="Arial" panose="020B0604020202020204" pitchFamily="34" charset="0"/>
              </a:rPr>
              <a:t>personal discipleship ministry </a:t>
            </a:r>
            <a:r>
              <a:rPr lang="en-US" sz="1800" i="1" dirty="0">
                <a:effectLst/>
                <a:latin typeface="Arial" panose="020B0604020202020204" pitchFamily="34" charset="0"/>
                <a:cs typeface="Arial" panose="020B0604020202020204" pitchFamily="34" charset="0"/>
              </a:rPr>
              <a:t>of God’s people to others under the </a:t>
            </a:r>
            <a:r>
              <a:rPr lang="en-US" sz="1800" b="1" i="1" dirty="0">
                <a:effectLst/>
                <a:latin typeface="Arial" panose="020B0604020202020204" pitchFamily="34" charset="0"/>
                <a:cs typeface="Arial" panose="020B0604020202020204" pitchFamily="34" charset="0"/>
              </a:rPr>
              <a:t>oversight of God’s church</a:t>
            </a:r>
            <a:r>
              <a:rPr lang="en-US" sz="1800" i="1" dirty="0">
                <a:effectLst/>
                <a:latin typeface="Arial" panose="020B0604020202020204" pitchFamily="34" charset="0"/>
                <a:cs typeface="Arial" panose="020B0604020202020204" pitchFamily="34" charset="0"/>
              </a:rPr>
              <a:t>, dependent upon the </a:t>
            </a:r>
            <a:r>
              <a:rPr lang="en-US" sz="1800" b="1" i="1" dirty="0">
                <a:effectLst/>
                <a:latin typeface="Arial" panose="020B0604020202020204" pitchFamily="34" charset="0"/>
                <a:cs typeface="Arial" panose="020B0604020202020204" pitchFamily="34" charset="0"/>
              </a:rPr>
              <a:t>authority and sufficiency </a:t>
            </a:r>
            <a:r>
              <a:rPr lang="en-US" sz="1800" i="1" dirty="0">
                <a:effectLst/>
                <a:latin typeface="Arial" panose="020B0604020202020204" pitchFamily="34" charset="0"/>
                <a:cs typeface="Arial" panose="020B0604020202020204" pitchFamily="34" charset="0"/>
              </a:rPr>
              <a:t>of God’s Word through the </a:t>
            </a:r>
            <a:r>
              <a:rPr lang="en-US" sz="1800" b="1" i="1" dirty="0">
                <a:effectLst/>
                <a:latin typeface="Arial" panose="020B0604020202020204" pitchFamily="34" charset="0"/>
                <a:cs typeface="Arial" panose="020B0604020202020204" pitchFamily="34" charset="0"/>
              </a:rPr>
              <a:t>work of the Holy Spirit</a:t>
            </a:r>
            <a:r>
              <a:rPr lang="en-US" sz="1800" i="1" dirty="0">
                <a:effectLst/>
                <a:latin typeface="Arial" panose="020B0604020202020204" pitchFamily="34" charset="0"/>
                <a:cs typeface="Arial" panose="020B0604020202020204" pitchFamily="34" charset="0"/>
              </a:rPr>
              <a: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Biblical counseling seeks to </a:t>
            </a:r>
            <a:r>
              <a:rPr lang="en-US" sz="1800" b="1" i="1" dirty="0">
                <a:effectLst/>
                <a:latin typeface="Arial" panose="020B0604020202020204" pitchFamily="34" charset="0"/>
                <a:cs typeface="Arial" panose="020B0604020202020204" pitchFamily="34" charset="0"/>
              </a:rPr>
              <a:t>reorient disordered </a:t>
            </a:r>
            <a:r>
              <a:rPr lang="en-US" sz="1800" i="1" dirty="0">
                <a:effectLst/>
                <a:latin typeface="Arial" panose="020B0604020202020204" pitchFamily="34" charset="0"/>
                <a:cs typeface="Arial" panose="020B0604020202020204" pitchFamily="34" charset="0"/>
              </a:rPr>
              <a:t>desires, affections, thoughts, behaviors, and worship toward a </a:t>
            </a:r>
            <a:r>
              <a:rPr lang="en-US" sz="1800" b="1" i="1" dirty="0">
                <a:effectLst/>
                <a:latin typeface="Arial" panose="020B0604020202020204" pitchFamily="34" charset="0"/>
                <a:cs typeface="Arial" panose="020B0604020202020204" pitchFamily="34" charset="0"/>
              </a:rPr>
              <a:t>God-designed anthropology</a:t>
            </a:r>
            <a:r>
              <a:rPr lang="en-US" sz="1800" i="1" dirty="0">
                <a:effectLst/>
                <a:latin typeface="Arial" panose="020B0604020202020204" pitchFamily="34" charset="0"/>
                <a:cs typeface="Arial" panose="020B0604020202020204" pitchFamily="34" charset="0"/>
              </a:rPr>
              <a:t>, in an effort to </a:t>
            </a:r>
            <a:r>
              <a:rPr lang="en-US" sz="1800" b="1" i="1" dirty="0">
                <a:effectLst/>
                <a:latin typeface="Arial" panose="020B0604020202020204" pitchFamily="34" charset="0"/>
                <a:cs typeface="Arial" panose="020B0604020202020204" pitchFamily="34" charset="0"/>
              </a:rPr>
              <a:t>restore</a:t>
            </a:r>
            <a:r>
              <a:rPr lang="en-US" sz="1800" i="1" dirty="0">
                <a:effectLst/>
                <a:latin typeface="Arial" panose="020B0604020202020204" pitchFamily="34" charset="0"/>
                <a:cs typeface="Arial" panose="020B0604020202020204" pitchFamily="34" charset="0"/>
              </a:rPr>
              <a:t> people to a right fellowship with God and others. </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This is accomplished by </a:t>
            </a:r>
            <a:r>
              <a:rPr lang="en-US" sz="1800" b="1" i="1" dirty="0">
                <a:effectLst/>
                <a:latin typeface="Arial" panose="020B0604020202020204" pitchFamily="34" charset="0"/>
                <a:cs typeface="Arial" panose="020B0604020202020204" pitchFamily="34" charset="0"/>
              </a:rPr>
              <a:t>speaking the truth in love and applying Scripture </a:t>
            </a:r>
            <a:r>
              <a:rPr lang="en-US" sz="1800" i="1" dirty="0">
                <a:effectLst/>
                <a:latin typeface="Arial" panose="020B0604020202020204" pitchFamily="34" charset="0"/>
                <a:cs typeface="Arial" panose="020B0604020202020204" pitchFamily="34" charset="0"/>
              </a:rPr>
              <a:t>to the need of the moment by </a:t>
            </a:r>
            <a:r>
              <a:rPr lang="en-US" sz="1800" b="1" i="1" dirty="0">
                <a:effectLst/>
                <a:latin typeface="Arial" panose="020B0604020202020204" pitchFamily="34" charset="0"/>
                <a:cs typeface="Arial" panose="020B0604020202020204" pitchFamily="34" charset="0"/>
              </a:rPr>
              <a:t>comforting the suffering </a:t>
            </a:r>
            <a:r>
              <a:rPr lang="en-US" sz="1800" i="1" dirty="0">
                <a:effectLst/>
                <a:latin typeface="Arial" panose="020B0604020202020204" pitchFamily="34" charset="0"/>
                <a:cs typeface="Arial" panose="020B0604020202020204" pitchFamily="34" charset="0"/>
              </a:rPr>
              <a:t>and </a:t>
            </a:r>
            <a:r>
              <a:rPr lang="en-US" sz="1800" b="1" i="1" dirty="0">
                <a:effectLst/>
                <a:latin typeface="Arial" panose="020B0604020202020204" pitchFamily="34" charset="0"/>
                <a:cs typeface="Arial" panose="020B0604020202020204" pitchFamily="34" charset="0"/>
              </a:rPr>
              <a:t>calling sinners to repentance</a:t>
            </a:r>
            <a:r>
              <a:rPr lang="en-US" sz="1800" i="1" dirty="0">
                <a:effectLst/>
                <a:latin typeface="Arial" panose="020B0604020202020204" pitchFamily="34" charset="0"/>
                <a:cs typeface="Arial" panose="020B0604020202020204" pitchFamily="34" charset="0"/>
              </a:rPr>
              <a:t>, thus working to </a:t>
            </a:r>
            <a:r>
              <a:rPr lang="en-US" sz="1800" b="1" i="1" dirty="0">
                <a:effectLst/>
                <a:latin typeface="Arial" panose="020B0604020202020204" pitchFamily="34" charset="0"/>
                <a:cs typeface="Arial" panose="020B0604020202020204" pitchFamily="34" charset="0"/>
              </a:rPr>
              <a:t>make them mature </a:t>
            </a:r>
            <a:r>
              <a:rPr lang="en-US" sz="1800" i="1" dirty="0">
                <a:effectLst/>
                <a:latin typeface="Arial" panose="020B0604020202020204" pitchFamily="34" charset="0"/>
                <a:cs typeface="Arial" panose="020B0604020202020204" pitchFamily="34" charset="0"/>
              </a:rPr>
              <a:t>as they abide in Jesus Christ.</a:t>
            </a:r>
          </a:p>
          <a:p>
            <a:pPr algn="l"/>
            <a:endParaRPr lang="en-US" sz="1800" i="1" dirty="0">
              <a:effectLst/>
              <a:latin typeface="Arial" panose="020B0604020202020204" pitchFamily="34" charset="0"/>
              <a:cs typeface="Arial" panose="020B0604020202020204" pitchFamily="34" charset="0"/>
            </a:endParaRPr>
          </a:p>
          <a:p>
            <a:pPr algn="l"/>
            <a:r>
              <a:rPr lang="en-US" sz="1800" i="1"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Dale Johnson and Samuel Stephens: </a:t>
            </a:r>
          </a:p>
          <a:p>
            <a:pPr algn="l"/>
            <a:r>
              <a:rPr lang="en-US" sz="1800" dirty="0">
                <a:effectLst/>
                <a:latin typeface="Arial" panose="020B0604020202020204" pitchFamily="34" charset="0"/>
                <a:cs typeface="Arial" panose="020B0604020202020204" pitchFamily="34" charset="0"/>
              </a:rPr>
              <a:t>		The Association of Certified Biblical 	Counselors (ACBC)</a:t>
            </a:r>
          </a:p>
        </p:txBody>
      </p:sp>
      <p:cxnSp>
        <p:nvCxnSpPr>
          <p:cNvPr id="5" name="Straight Connector 4">
            <a:extLst>
              <a:ext uri="{FF2B5EF4-FFF2-40B4-BE49-F238E27FC236}">
                <a16:creationId xmlns:a16="http://schemas.microsoft.com/office/drawing/2014/main" id="{A1D3B529-B97C-4E3B-84AE-83B1EFA44675}"/>
              </a:ext>
            </a:extLst>
          </p:cNvPr>
          <p:cNvCxnSpPr/>
          <p:nvPr/>
        </p:nvCxnSpPr>
        <p:spPr>
          <a:xfrm>
            <a:off x="2451398" y="954432"/>
            <a:ext cx="5010411" cy="0"/>
          </a:xfrm>
          <a:prstGeom prst="line">
            <a:avLst/>
          </a:prstGeom>
          <a:ln>
            <a:solidFill>
              <a:schemeClr val="dk1"/>
            </a:solidFill>
            <a:bevel/>
          </a:ln>
        </p:spPr>
        <p:style>
          <a:lnRef idx="3">
            <a:schemeClr val="dk1"/>
          </a:lnRef>
          <a:fillRef idx="0">
            <a:schemeClr val="dk1"/>
          </a:fillRef>
          <a:effectRef idx="2">
            <a:schemeClr val="dk1"/>
          </a:effectRef>
          <a:fontRef idx="minor">
            <a:schemeClr val="tx1"/>
          </a:fontRef>
        </p:style>
      </p:cxnSp>
      <p:pic>
        <p:nvPicPr>
          <p:cNvPr id="6" name="Picture 5" descr="C:\Users\kevin.c.lee\Desktop\untitled.png">
            <a:extLst>
              <a:ext uri="{FF2B5EF4-FFF2-40B4-BE49-F238E27FC236}">
                <a16:creationId xmlns:a16="http://schemas.microsoft.com/office/drawing/2014/main" id="{19937FA5-9EEA-46F0-A1DB-725C0C86F6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783" y="25273"/>
            <a:ext cx="2009775" cy="685800"/>
          </a:xfrm>
          <a:prstGeom prst="rect">
            <a:avLst/>
          </a:prstGeom>
          <a:noFill/>
          <a:ln>
            <a:noFill/>
          </a:ln>
        </p:spPr>
      </p:pic>
    </p:spTree>
    <p:extLst>
      <p:ext uri="{BB962C8B-B14F-4D97-AF65-F5344CB8AC3E}">
        <p14:creationId xmlns:p14="http://schemas.microsoft.com/office/powerpoint/2010/main" val="424580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60684" y="1574494"/>
            <a:ext cx="9144000"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Romans 15:14 </a:t>
            </a:r>
          </a:p>
          <a:p>
            <a:r>
              <a:rPr lang="en-US" sz="2000" b="1" i="1" dirty="0">
                <a:latin typeface="Arial" panose="020B0604020202020204" pitchFamily="34" charset="0"/>
                <a:cs typeface="Arial" panose="020B0604020202020204" pitchFamily="34" charset="0"/>
              </a:rPr>
              <a:t>And concerning you, my brethren, I myself also am convinced that you yourselves are full of goodness, filled with all knowledge and able also to admonish one another. </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God’s people are called to minister to one another, to care for one another, to confront and restore one another in sin, to comfort and to build one another up in suffering.</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We are called to admonish, exhort, encourage, and instruct one another.</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Why would we send a brother or sister out into the world for help when God’s people are competent to help?</a:t>
            </a:r>
          </a:p>
          <a:p>
            <a:pPr algn="ctr"/>
            <a:endParaRPr lang="en-US" sz="2000" b="1" u="sng"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b="1" i="1" u="sng"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a:p>
            <a:endParaRPr lang="en-US" sz="2000" b="1" baseline="30000" dirty="0">
              <a:latin typeface="Arial" panose="020B0604020202020204" pitchFamily="34" charset="0"/>
              <a:cs typeface="Arial" panose="020B0604020202020204" pitchFamily="34" charset="0"/>
            </a:endParaRPr>
          </a:p>
        </p:txBody>
      </p:sp>
      <p:sp>
        <p:nvSpPr>
          <p:cNvPr id="3" name="Rectangle 2"/>
          <p:cNvSpPr/>
          <p:nvPr/>
        </p:nvSpPr>
        <p:spPr>
          <a:xfrm>
            <a:off x="855321" y="758877"/>
            <a:ext cx="6833922" cy="400110"/>
          </a:xfrm>
          <a:prstGeom prst="rect">
            <a:avLst/>
          </a:prstGeom>
        </p:spPr>
        <p:txBody>
          <a:bodyPr wrap="none">
            <a:spAutoFit/>
          </a:bodyPr>
          <a:lstStyle/>
          <a:p>
            <a:pPr lvl="0"/>
            <a:r>
              <a:rPr lang="en-US" sz="2000" b="1" u="sng" dirty="0">
                <a:solidFill>
                  <a:prstClr val="black"/>
                </a:solidFill>
                <a:latin typeface="Arial" panose="020B0604020202020204" pitchFamily="34" charset="0"/>
                <a:cs typeface="Arial" panose="020B0604020202020204" pitchFamily="34" charset="0"/>
              </a:rPr>
              <a:t>Biblical Foundations in Overcoming Sin and Suffering</a:t>
            </a:r>
            <a:r>
              <a:rPr lang="en-US" sz="2000" b="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148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28588" y="1102938"/>
            <a:ext cx="9144000" cy="5447645"/>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Romans 8:28-29 </a:t>
            </a:r>
            <a:r>
              <a:rPr lang="en-US" i="1" dirty="0">
                <a:latin typeface="Arial" panose="020B0604020202020204" pitchFamily="34" charset="0"/>
                <a:cs typeface="Arial" panose="020B0604020202020204" pitchFamily="34" charset="0"/>
              </a:rPr>
              <a:t>And we know that God causes all things to work together for good to those who love God, to those who are called according to His purpose.  For those whom He foreknew, He also predestined to become conformed to the image of His Son, so that He would be the firstborn among many brothers and sisters</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Ephesians 5:1 </a:t>
            </a:r>
            <a:r>
              <a:rPr lang="en-US" i="1" dirty="0">
                <a:latin typeface="Arial" panose="020B0604020202020204" pitchFamily="34" charset="0"/>
                <a:cs typeface="Arial" panose="020B0604020202020204" pitchFamily="34" charset="0"/>
              </a:rPr>
              <a:t>Therefore, be imitators of God, as beloved children</a:t>
            </a:r>
          </a:p>
          <a:p>
            <a:endParaRPr lang="en-US" i="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Colossians 1:28 </a:t>
            </a:r>
            <a:r>
              <a:rPr lang="en-US" i="1" dirty="0">
                <a:latin typeface="Arial" panose="020B0604020202020204" pitchFamily="34" charset="0"/>
                <a:cs typeface="Arial" panose="020B0604020202020204" pitchFamily="34" charset="0"/>
              </a:rPr>
              <a:t>We proclaim Him, admonishing every man and teaching every man with all wisdom, so that we may present every man complete in Christ.</a:t>
            </a:r>
          </a:p>
          <a:p>
            <a:endParaRPr lang="en-US" b="1" i="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Q: What is our </a:t>
            </a:r>
            <a:r>
              <a:rPr lang="en-US" b="1" u="sng" dirty="0" err="1">
                <a:latin typeface="Arial" panose="020B0604020202020204" pitchFamily="34" charset="0"/>
                <a:cs typeface="Arial" panose="020B0604020202020204" pitchFamily="34" charset="0"/>
              </a:rPr>
              <a:t>our</a:t>
            </a:r>
            <a:r>
              <a:rPr lang="en-US" b="1" u="sng" dirty="0">
                <a:latin typeface="Arial" panose="020B0604020202020204" pitchFamily="34" charset="0"/>
                <a:cs typeface="Arial" panose="020B0604020202020204" pitchFamily="34" charset="0"/>
              </a:rPr>
              <a:t> goal in sanctification?</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Q: What is our goal in ministering to one another in sanctification? </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 To become like Christ; to imitate God; to be complete/mature in Christ, to restore to fellowship with God and one another.</a:t>
            </a:r>
          </a:p>
          <a:p>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133816" y="132545"/>
            <a:ext cx="6895174" cy="536494"/>
          </a:xfrm>
          <a:prstGeom prst="rect">
            <a:avLst/>
          </a:prstGeom>
        </p:spPr>
      </p:pic>
    </p:spTree>
    <p:extLst>
      <p:ext uri="{BB962C8B-B14F-4D97-AF65-F5344CB8AC3E}">
        <p14:creationId xmlns:p14="http://schemas.microsoft.com/office/powerpoint/2010/main" val="327442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114300" y="1035317"/>
            <a:ext cx="9144000" cy="3960058"/>
          </a:xfrm>
          <a:prstGeom prst="rect">
            <a:avLst/>
          </a:prstGeom>
          <a:noFill/>
        </p:spPr>
        <p:txBody>
          <a:bodyPr wrap="square" rtlCol="0">
            <a:spAutoFit/>
          </a:bodyPr>
          <a:lstStyle/>
          <a:p>
            <a:pPr algn="ctr"/>
            <a:endParaRPr lang="en-US" b="1" u="sng" dirty="0">
              <a:latin typeface="Arial" panose="020B0604020202020204" pitchFamily="34" charset="0"/>
              <a:cs typeface="Arial" panose="020B0604020202020204" pitchFamily="34" charset="0"/>
            </a:endParaRPr>
          </a:p>
          <a:p>
            <a:pPr algn="ctr"/>
            <a:r>
              <a:rPr lang="en-US" b="1" u="sng" dirty="0">
                <a:latin typeface="Arial" panose="020B0604020202020204" pitchFamily="34" charset="0"/>
                <a:cs typeface="Arial" panose="020B0604020202020204" pitchFamily="34" charset="0"/>
              </a:rPr>
              <a:t>How do we minister to one another? </a:t>
            </a:r>
          </a:p>
          <a:p>
            <a:pPr algn="ct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Authority and sufficiency of Scripture</a:t>
            </a:r>
          </a:p>
          <a:p>
            <a:endParaRPr lang="en-US" b="1" u="sng"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The Bible, consisting of the sixty-six books of the Old and New Testaments, is the inerrant and complete Word of God, the final authority in all matters of faith and practice. (2 Pet 1:19-21: 2 Tim 3:16-17; Psalm 19:7-14)</a:t>
            </a:r>
          </a:p>
          <a:p>
            <a:endParaRPr lang="en-US" sz="1600" b="1" i="1" u="sng"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God’s Word is sufficient to meet every need of the human soul as David verifies frequently in his psalms. </a:t>
            </a:r>
          </a:p>
          <a:p>
            <a:r>
              <a:rPr lang="en-US" sz="2400" b="1" i="1" baseline="30000" dirty="0">
                <a:latin typeface="Arial" panose="020B0604020202020204" pitchFamily="34" charset="0"/>
                <a:cs typeface="Arial" panose="020B0604020202020204" pitchFamily="34" charset="0"/>
              </a:rPr>
              <a:t>Psalm 19:7-14 is the most comprehensive statement regarding the sufficiency of Scripture. It is an inspired statement about Scripture as a qualified guide for every situation. </a:t>
            </a:r>
          </a:p>
          <a:p>
            <a:r>
              <a:rPr lang="en-US" sz="1600" b="1" baseline="30000" dirty="0">
                <a:latin typeface="Arial" panose="020B0604020202020204" pitchFamily="34" charset="0"/>
                <a:cs typeface="Arial" panose="020B0604020202020204" pitchFamily="34" charset="0"/>
              </a:rPr>
              <a:t>																</a:t>
            </a:r>
          </a:p>
          <a:p>
            <a:r>
              <a:rPr lang="en-US" sz="1600" b="1" baseline="30000" dirty="0">
                <a:latin typeface="Arial" panose="020B0604020202020204" pitchFamily="34" charset="0"/>
                <a:cs typeface="Arial" panose="020B0604020202020204" pitchFamily="34" charset="0"/>
              </a:rPr>
              <a:t>													(MacArthur)</a:t>
            </a:r>
          </a:p>
          <a:p>
            <a:endParaRPr lang="en-US"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124413" y="738187"/>
            <a:ext cx="6895174" cy="536494"/>
          </a:xfrm>
          <a:prstGeom prst="rect">
            <a:avLst/>
          </a:prstGeom>
        </p:spPr>
      </p:pic>
    </p:spTree>
    <p:extLst>
      <p:ext uri="{BB962C8B-B14F-4D97-AF65-F5344CB8AC3E}">
        <p14:creationId xmlns:p14="http://schemas.microsoft.com/office/powerpoint/2010/main" val="41524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2AEBB-9A5E-430E-9AC4-7995248C1300}"/>
              </a:ext>
            </a:extLst>
          </p:cNvPr>
          <p:cNvSpPr>
            <a:spLocks noGrp="1"/>
          </p:cNvSpPr>
          <p:nvPr>
            <p:ph type="dt" sz="half" idx="10"/>
          </p:nvPr>
        </p:nvSpPr>
        <p:spPr/>
        <p:txBody>
          <a:bodyPr/>
          <a:lstStyle/>
          <a:p>
            <a:r>
              <a:rPr lang="en-US"/>
              <a:t>Name, Copyright Information</a:t>
            </a:r>
          </a:p>
        </p:txBody>
      </p:sp>
      <p:sp>
        <p:nvSpPr>
          <p:cNvPr id="3" name="Rectangle 2">
            <a:extLst>
              <a:ext uri="{FF2B5EF4-FFF2-40B4-BE49-F238E27FC236}">
                <a16:creationId xmlns:a16="http://schemas.microsoft.com/office/drawing/2014/main" id="{C9FEA9AA-5505-4383-BEAB-8D6527A1AF5F}"/>
              </a:ext>
            </a:extLst>
          </p:cNvPr>
          <p:cNvSpPr/>
          <p:nvPr/>
        </p:nvSpPr>
        <p:spPr>
          <a:xfrm>
            <a:off x="2286000" y="1372767"/>
            <a:ext cx="4572000" cy="3231654"/>
          </a:xfrm>
          <a:prstGeom prst="rect">
            <a:avLst/>
          </a:prstGeom>
        </p:spPr>
        <p:txBody>
          <a:bodyPr>
            <a:spAutoFit/>
          </a:bodyPr>
          <a:lstStyle/>
          <a:p>
            <a:pPr algn="ctr"/>
            <a:r>
              <a:rPr lang="en-US" sz="2800" b="1" u="sng" dirty="0">
                <a:solidFill>
                  <a:srgbClr val="000000"/>
                </a:solidFill>
                <a:latin typeface="Arial" panose="020B0604020202020204" pitchFamily="34" charset="0"/>
              </a:rPr>
              <a:t>Authority of Scripture</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1. Scripture is the Word of God and,</a:t>
            </a: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2. God is the Ultimate Authority, so</a:t>
            </a: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3. The words of God are authoritative.</a:t>
            </a: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Conclusion: Scripture is authoritative.</a:t>
            </a:r>
            <a:endParaRPr lang="en-US" sz="2000" dirty="0"/>
          </a:p>
        </p:txBody>
      </p:sp>
    </p:spTree>
    <p:extLst>
      <p:ext uri="{BB962C8B-B14F-4D97-AF65-F5344CB8AC3E}">
        <p14:creationId xmlns:p14="http://schemas.microsoft.com/office/powerpoint/2010/main" val="49329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41C9-345B-4FFB-8CD0-A0AA2980D7E4}"/>
              </a:ext>
            </a:extLst>
          </p:cNvPr>
          <p:cNvSpPr txBox="1"/>
          <p:nvPr/>
        </p:nvSpPr>
        <p:spPr>
          <a:xfrm>
            <a:off x="20030" y="1035317"/>
            <a:ext cx="9144000" cy="5652830"/>
          </a:xfrm>
          <a:prstGeom prst="rect">
            <a:avLst/>
          </a:prstGeom>
          <a:noFill/>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How do we minister to one another? </a:t>
            </a:r>
          </a:p>
          <a:p>
            <a:pPr algn="ctr"/>
            <a:endParaRPr lang="en-US" sz="20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Authority and sufficiency of Scripture</a:t>
            </a:r>
          </a:p>
          <a:p>
            <a:endParaRPr lang="en-US" sz="1600" b="1" u="sng"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God’s Word is sufficient to meet every need of the human soul. </a:t>
            </a:r>
          </a:p>
          <a:p>
            <a:endParaRPr lang="en-US" sz="2400" b="1" i="1" baseline="30000"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Psalm 19:7-14 is the most comprehensive statement regarding the sufficiency of Scripture. It is an inspired statement about Scripture as a qualified guide for every situation. </a:t>
            </a:r>
          </a:p>
          <a:p>
            <a:endParaRPr lang="en-US" sz="2400" b="1" i="1" baseline="30000" dirty="0">
              <a:latin typeface="Arial" panose="020B0604020202020204" pitchFamily="34" charset="0"/>
              <a:cs typeface="Arial" panose="020B0604020202020204" pitchFamily="34" charset="0"/>
            </a:endParaRPr>
          </a:p>
          <a:p>
            <a:r>
              <a:rPr lang="en-US" sz="2400" b="1" i="1" baseline="30000" dirty="0">
                <a:latin typeface="Arial" panose="020B0604020202020204" pitchFamily="34" charset="0"/>
                <a:cs typeface="Arial" panose="020B0604020202020204" pitchFamily="34" charset="0"/>
              </a:rPr>
              <a:t>Scripture is comprehensive, containing everything necessary for one’s spiritual life. </a:t>
            </a:r>
          </a:p>
          <a:p>
            <a:r>
              <a:rPr lang="en-US" sz="2400" b="1" i="1" baseline="30000" dirty="0">
                <a:latin typeface="Arial" panose="020B0604020202020204" pitchFamily="34" charset="0"/>
                <a:cs typeface="Arial" panose="020B0604020202020204" pitchFamily="34" charset="0"/>
              </a:rPr>
              <a:t>Scripture is surer than a human experience that one may look to in proving God’s power and presence.</a:t>
            </a:r>
          </a:p>
          <a:p>
            <a:r>
              <a:rPr lang="en-US" sz="2400" b="1" i="1" baseline="30000" dirty="0">
                <a:latin typeface="Arial" panose="020B0604020202020204" pitchFamily="34" charset="0"/>
                <a:cs typeface="Arial" panose="020B0604020202020204" pitchFamily="34" charset="0"/>
              </a:rPr>
              <a:t>Scripture contains divine principles that are the best guide for character and conduct. </a:t>
            </a:r>
          </a:p>
          <a:p>
            <a:r>
              <a:rPr lang="en-US" sz="2400" b="1" i="1" baseline="30000" dirty="0">
                <a:latin typeface="Arial" panose="020B0604020202020204" pitchFamily="34" charset="0"/>
                <a:cs typeface="Arial" panose="020B0604020202020204" pitchFamily="34" charset="0"/>
              </a:rPr>
              <a:t>Scripture is lucid rather than mystifying so that it enlightens the eyes. </a:t>
            </a:r>
          </a:p>
          <a:p>
            <a:r>
              <a:rPr lang="en-US" sz="2400" b="1" i="1" baseline="30000" dirty="0">
                <a:latin typeface="Arial" panose="020B0604020202020204" pitchFamily="34" charset="0"/>
                <a:cs typeface="Arial" panose="020B0604020202020204" pitchFamily="34" charset="0"/>
              </a:rPr>
              <a:t>Scripture is void of any flaws and therefore lasts forever. </a:t>
            </a:r>
          </a:p>
          <a:p>
            <a:r>
              <a:rPr lang="en-US" sz="2400" b="1" i="1" baseline="30000" dirty="0">
                <a:latin typeface="Arial" panose="020B0604020202020204" pitchFamily="34" charset="0"/>
                <a:cs typeface="Arial" panose="020B0604020202020204" pitchFamily="34" charset="0"/>
              </a:rPr>
              <a:t>Scripture is true regarding all things that matter, making it capable of producing comprehensive righteousness. Because it meets every need in life, </a:t>
            </a:r>
          </a:p>
          <a:p>
            <a:r>
              <a:rPr lang="en-US" sz="2400" b="1" i="1" baseline="30000" dirty="0">
                <a:latin typeface="Arial" panose="020B0604020202020204" pitchFamily="34" charset="0"/>
                <a:cs typeface="Arial" panose="020B0604020202020204" pitchFamily="34" charset="0"/>
              </a:rPr>
              <a:t>Scripture is infinitely more precious than anything this world has to offer.</a:t>
            </a:r>
          </a:p>
          <a:p>
            <a:r>
              <a:rPr lang="en-US" sz="2400" b="1" baseline="30000" dirty="0">
                <a:latin typeface="Arial" panose="020B0604020202020204" pitchFamily="34" charset="0"/>
                <a:cs typeface="Arial" panose="020B0604020202020204" pitchFamily="34" charset="0"/>
              </a:rPr>
              <a:t>																</a:t>
            </a:r>
          </a:p>
          <a:p>
            <a:r>
              <a:rPr lang="en-US" sz="2400" b="1" baseline="30000" dirty="0">
                <a:latin typeface="Arial" panose="020B0604020202020204" pitchFamily="34" charset="0"/>
                <a:cs typeface="Arial" panose="020B0604020202020204" pitchFamily="34" charset="0"/>
              </a:rPr>
              <a:t>													(MacArthur)</a:t>
            </a:r>
          </a:p>
          <a:p>
            <a:endParaRPr lang="en-US" sz="2000" b="1" baseline="30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124413" y="738187"/>
            <a:ext cx="6895174" cy="536494"/>
          </a:xfrm>
          <a:prstGeom prst="rect">
            <a:avLst/>
          </a:prstGeom>
        </p:spPr>
      </p:pic>
    </p:spTree>
    <p:extLst>
      <p:ext uri="{BB962C8B-B14F-4D97-AF65-F5344CB8AC3E}">
        <p14:creationId xmlns:p14="http://schemas.microsoft.com/office/powerpoint/2010/main" val="528330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20003</TotalTime>
  <Words>4355</Words>
  <Application>Microsoft Office PowerPoint</Application>
  <PresentationFormat>On-screen Show (4:3)</PresentationFormat>
  <Paragraphs>478</Paragraphs>
  <Slides>34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Corbel</vt:lpstr>
      <vt:lpstr>Garamond</vt:lpstr>
      <vt:lpstr>Lucida Sans Unicode</vt:lpstr>
      <vt:lpstr>Verdana</vt:lpstr>
      <vt:lpstr>Wingdings</vt:lpstr>
      <vt:lpstr>Wingdings 2</vt:lpstr>
      <vt:lpstr>Wingdings 3</vt:lpstr>
      <vt:lpstr>Concourse</vt:lpstr>
      <vt:lpstr>Parallax</vt:lpstr>
      <vt:lpstr>Discipling and Counseling One Another </vt:lpstr>
      <vt:lpstr>PowerPoint Presentation</vt:lpstr>
      <vt:lpstr>Psychological Questions </vt:lpstr>
      <vt:lpstr>Biblical Counseling: Defined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Premarital Counseling that Strengthens the Church</dc:title>
  <dc:creator>Keeter, Tim</dc:creator>
  <cp:lastModifiedBy>Kevin and Cindy Lee</cp:lastModifiedBy>
  <cp:revision>334</cp:revision>
  <cp:lastPrinted>2025-01-13T21:43:14Z</cp:lastPrinted>
  <dcterms:created xsi:type="dcterms:W3CDTF">2015-07-19T04:28:02Z</dcterms:created>
  <dcterms:modified xsi:type="dcterms:W3CDTF">2025-01-14T14:21:38Z</dcterms:modified>
</cp:coreProperties>
</file>