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handoutMasterIdLst>
    <p:handoutMasterId r:id="rId55"/>
  </p:handoutMasterIdLst>
  <p:sldIdLst>
    <p:sldId id="334" r:id="rId2"/>
    <p:sldId id="404" r:id="rId3"/>
    <p:sldId id="409" r:id="rId4"/>
    <p:sldId id="353" r:id="rId5"/>
    <p:sldId id="428" r:id="rId6"/>
    <p:sldId id="429" r:id="rId7"/>
    <p:sldId id="431" r:id="rId8"/>
    <p:sldId id="430" r:id="rId9"/>
    <p:sldId id="432" r:id="rId10"/>
    <p:sldId id="370" r:id="rId11"/>
    <p:sldId id="356" r:id="rId12"/>
    <p:sldId id="413" r:id="rId13"/>
    <p:sldId id="426" r:id="rId14"/>
    <p:sldId id="373" r:id="rId15"/>
    <p:sldId id="379" r:id="rId16"/>
    <p:sldId id="477" r:id="rId17"/>
    <p:sldId id="359" r:id="rId18"/>
    <p:sldId id="419" r:id="rId19"/>
    <p:sldId id="433" r:id="rId20"/>
    <p:sldId id="434" r:id="rId21"/>
    <p:sldId id="389" r:id="rId22"/>
    <p:sldId id="450" r:id="rId23"/>
    <p:sldId id="466" r:id="rId24"/>
    <p:sldId id="442" r:id="rId25"/>
    <p:sldId id="473" r:id="rId26"/>
    <p:sldId id="458" r:id="rId27"/>
    <p:sldId id="479" r:id="rId28"/>
    <p:sldId id="480" r:id="rId29"/>
    <p:sldId id="481" r:id="rId30"/>
    <p:sldId id="467" r:id="rId31"/>
    <p:sldId id="465" r:id="rId32"/>
    <p:sldId id="449" r:id="rId33"/>
    <p:sldId id="475" r:id="rId34"/>
    <p:sldId id="443" r:id="rId35"/>
    <p:sldId id="446" r:id="rId36"/>
    <p:sldId id="435" r:id="rId37"/>
    <p:sldId id="468" r:id="rId38"/>
    <p:sldId id="417" r:id="rId39"/>
    <p:sldId id="476" r:id="rId40"/>
    <p:sldId id="441" r:id="rId41"/>
    <p:sldId id="462" r:id="rId42"/>
    <p:sldId id="463" r:id="rId43"/>
    <p:sldId id="464" r:id="rId44"/>
    <p:sldId id="461" r:id="rId45"/>
    <p:sldId id="474" r:id="rId46"/>
    <p:sldId id="471" r:id="rId47"/>
    <p:sldId id="470" r:id="rId48"/>
    <p:sldId id="469" r:id="rId49"/>
    <p:sldId id="439" r:id="rId50"/>
    <p:sldId id="440" r:id="rId51"/>
    <p:sldId id="438" r:id="rId52"/>
    <p:sldId id="482" r:id="rId5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00"/>
    <a:srgbClr val="7400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5C410-BE2F-47C9-8CD2-AD56940F7906}" v="1" dt="2025-01-22T14:04:50.3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691" autoAdjust="0"/>
    <p:restoredTop sz="85900" autoAdjust="0"/>
  </p:normalViewPr>
  <p:slideViewPr>
    <p:cSldViewPr>
      <p:cViewPr varScale="1">
        <p:scale>
          <a:sx n="62" d="100"/>
          <a:sy n="62" d="100"/>
        </p:scale>
        <p:origin x="1771" y="27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61" Type="http://schemas.microsoft.com/office/2015/10/relationships/revisionInfo" Target="revisionInfo.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24A5C410-BE2F-47C9-8CD2-AD56940F7906}"/>
    <pc:docChg chg="custSel modSld">
      <pc:chgData name="Kevin and Cindy Lee" userId="0b8913260b828a33" providerId="LiveId" clId="{24A5C410-BE2F-47C9-8CD2-AD56940F7906}" dt="2025-01-22T14:20:16.422" v="183" actId="6549"/>
      <pc:docMkLst>
        <pc:docMk/>
      </pc:docMkLst>
      <pc:sldChg chg="modSp">
        <pc:chgData name="Kevin and Cindy Lee" userId="0b8913260b828a33" providerId="LiveId" clId="{24A5C410-BE2F-47C9-8CD2-AD56940F7906}" dt="2025-01-22T14:04:50.302" v="89" actId="114"/>
        <pc:sldMkLst>
          <pc:docMk/>
          <pc:sldMk cId="0" sldId="353"/>
        </pc:sldMkLst>
        <pc:spChg chg="mod">
          <ac:chgData name="Kevin and Cindy Lee" userId="0b8913260b828a33" providerId="LiveId" clId="{24A5C410-BE2F-47C9-8CD2-AD56940F7906}" dt="2025-01-22T14:04:50.302" v="89" actId="114"/>
          <ac:spMkLst>
            <pc:docMk/>
            <pc:sldMk cId="0" sldId="353"/>
            <ac:spMk id="3" creationId="{00000000-0000-0000-0000-000000000000}"/>
          </ac:spMkLst>
        </pc:spChg>
      </pc:sldChg>
      <pc:sldChg chg="mod modShow">
        <pc:chgData name="Kevin and Cindy Lee" userId="0b8913260b828a33" providerId="LiveId" clId="{24A5C410-BE2F-47C9-8CD2-AD56940F7906}" dt="2025-01-19T14:02:21.873" v="0" actId="729"/>
        <pc:sldMkLst>
          <pc:docMk/>
          <pc:sldMk cId="0" sldId="379"/>
        </pc:sldMkLst>
      </pc:sldChg>
      <pc:sldChg chg="modSp mod">
        <pc:chgData name="Kevin and Cindy Lee" userId="0b8913260b828a33" providerId="LiveId" clId="{24A5C410-BE2F-47C9-8CD2-AD56940F7906}" dt="2025-01-22T14:04:19.199" v="88" actId="6549"/>
        <pc:sldMkLst>
          <pc:docMk/>
          <pc:sldMk cId="0" sldId="404"/>
        </pc:sldMkLst>
        <pc:spChg chg="mod">
          <ac:chgData name="Kevin and Cindy Lee" userId="0b8913260b828a33" providerId="LiveId" clId="{24A5C410-BE2F-47C9-8CD2-AD56940F7906}" dt="2025-01-22T14:04:19.199" v="88" actId="6549"/>
          <ac:spMkLst>
            <pc:docMk/>
            <pc:sldMk cId="0" sldId="404"/>
            <ac:spMk id="4" creationId="{00000000-0000-0000-0000-000000000000}"/>
          </ac:spMkLst>
        </pc:spChg>
      </pc:sldChg>
      <pc:sldChg chg="modSp mod">
        <pc:chgData name="Kevin and Cindy Lee" userId="0b8913260b828a33" providerId="LiveId" clId="{24A5C410-BE2F-47C9-8CD2-AD56940F7906}" dt="2025-01-22T14:14:14.406" v="124" actId="20577"/>
        <pc:sldMkLst>
          <pc:docMk/>
          <pc:sldMk cId="0" sldId="417"/>
        </pc:sldMkLst>
        <pc:spChg chg="mod">
          <ac:chgData name="Kevin and Cindy Lee" userId="0b8913260b828a33" providerId="LiveId" clId="{24A5C410-BE2F-47C9-8CD2-AD56940F7906}" dt="2025-01-22T14:14:14.406" v="124" actId="20577"/>
          <ac:spMkLst>
            <pc:docMk/>
            <pc:sldMk cId="0" sldId="417"/>
            <ac:spMk id="9" creationId="{00000000-0000-0000-0000-000000000000}"/>
          </ac:spMkLst>
        </pc:spChg>
      </pc:sldChg>
      <pc:sldChg chg="mod modShow">
        <pc:chgData name="Kevin and Cindy Lee" userId="0b8913260b828a33" providerId="LiveId" clId="{24A5C410-BE2F-47C9-8CD2-AD56940F7906}" dt="2025-01-19T14:03:14.890" v="19" actId="729"/>
        <pc:sldMkLst>
          <pc:docMk/>
          <pc:sldMk cId="0" sldId="419"/>
        </pc:sldMkLst>
      </pc:sldChg>
      <pc:sldChg chg="modSp mod">
        <pc:chgData name="Kevin and Cindy Lee" userId="0b8913260b828a33" providerId="LiveId" clId="{24A5C410-BE2F-47C9-8CD2-AD56940F7906}" dt="2025-01-22T14:07:34.921" v="114" actId="313"/>
        <pc:sldMkLst>
          <pc:docMk/>
          <pc:sldMk cId="0" sldId="426"/>
        </pc:sldMkLst>
        <pc:spChg chg="mod">
          <ac:chgData name="Kevin and Cindy Lee" userId="0b8913260b828a33" providerId="LiveId" clId="{24A5C410-BE2F-47C9-8CD2-AD56940F7906}" dt="2025-01-22T14:07:34.921" v="114" actId="313"/>
          <ac:spMkLst>
            <pc:docMk/>
            <pc:sldMk cId="0" sldId="426"/>
            <ac:spMk id="4" creationId="{00000000-0000-0000-0000-000000000000}"/>
          </ac:spMkLst>
        </pc:spChg>
      </pc:sldChg>
      <pc:sldChg chg="modSp mod">
        <pc:chgData name="Kevin and Cindy Lee" userId="0b8913260b828a33" providerId="LiveId" clId="{24A5C410-BE2F-47C9-8CD2-AD56940F7906}" dt="2025-01-22T14:05:43.635" v="98" actId="20577"/>
        <pc:sldMkLst>
          <pc:docMk/>
          <pc:sldMk cId="980285725" sldId="429"/>
        </pc:sldMkLst>
        <pc:spChg chg="mod">
          <ac:chgData name="Kevin and Cindy Lee" userId="0b8913260b828a33" providerId="LiveId" clId="{24A5C410-BE2F-47C9-8CD2-AD56940F7906}" dt="2025-01-22T14:05:43.635" v="98" actId="20577"/>
          <ac:spMkLst>
            <pc:docMk/>
            <pc:sldMk cId="980285725" sldId="429"/>
            <ac:spMk id="4" creationId="{00000000-0000-0000-0000-000000000000}"/>
          </ac:spMkLst>
        </pc:spChg>
      </pc:sldChg>
      <pc:sldChg chg="modSp mod">
        <pc:chgData name="Kevin and Cindy Lee" userId="0b8913260b828a33" providerId="LiveId" clId="{24A5C410-BE2F-47C9-8CD2-AD56940F7906}" dt="2025-01-22T14:06:04.975" v="103" actId="20577"/>
        <pc:sldMkLst>
          <pc:docMk/>
          <pc:sldMk cId="1319893887" sldId="431"/>
        </pc:sldMkLst>
        <pc:spChg chg="mod">
          <ac:chgData name="Kevin and Cindy Lee" userId="0b8913260b828a33" providerId="LiveId" clId="{24A5C410-BE2F-47C9-8CD2-AD56940F7906}" dt="2025-01-22T14:06:04.975" v="103" actId="20577"/>
          <ac:spMkLst>
            <pc:docMk/>
            <pc:sldMk cId="1319893887" sldId="431"/>
            <ac:spMk id="4" creationId="{00000000-0000-0000-0000-000000000000}"/>
          </ac:spMkLst>
        </pc:spChg>
      </pc:sldChg>
      <pc:sldChg chg="mod modShow">
        <pc:chgData name="Kevin and Cindy Lee" userId="0b8913260b828a33" providerId="LiveId" clId="{24A5C410-BE2F-47C9-8CD2-AD56940F7906}" dt="2025-01-19T14:03:20.829" v="20" actId="729"/>
        <pc:sldMkLst>
          <pc:docMk/>
          <pc:sldMk cId="1427064348" sldId="433"/>
        </pc:sldMkLst>
      </pc:sldChg>
      <pc:sldChg chg="mod modShow">
        <pc:chgData name="Kevin and Cindy Lee" userId="0b8913260b828a33" providerId="LiveId" clId="{24A5C410-BE2F-47C9-8CD2-AD56940F7906}" dt="2025-01-19T14:09:06.149" v="47" actId="729"/>
        <pc:sldMkLst>
          <pc:docMk/>
          <pc:sldMk cId="2850307977" sldId="441"/>
        </pc:sldMkLst>
      </pc:sldChg>
      <pc:sldChg chg="modSp mod">
        <pc:chgData name="Kevin and Cindy Lee" userId="0b8913260b828a33" providerId="LiveId" clId="{24A5C410-BE2F-47C9-8CD2-AD56940F7906}" dt="2025-01-19T14:04:45.050" v="22" actId="20577"/>
        <pc:sldMkLst>
          <pc:docMk/>
          <pc:sldMk cId="772268375" sldId="442"/>
        </pc:sldMkLst>
        <pc:spChg chg="mod">
          <ac:chgData name="Kevin and Cindy Lee" userId="0b8913260b828a33" providerId="LiveId" clId="{24A5C410-BE2F-47C9-8CD2-AD56940F7906}" dt="2025-01-19T14:04:45.050" v="22" actId="20577"/>
          <ac:spMkLst>
            <pc:docMk/>
            <pc:sldMk cId="772268375" sldId="442"/>
            <ac:spMk id="5" creationId="{F165388D-B123-4DCD-BB6E-CB452F2EF5E6}"/>
          </ac:spMkLst>
        </pc:spChg>
      </pc:sldChg>
      <pc:sldChg chg="mod modShow">
        <pc:chgData name="Kevin and Cindy Lee" userId="0b8913260b828a33" providerId="LiveId" clId="{24A5C410-BE2F-47C9-8CD2-AD56940F7906}" dt="2025-01-19T14:08:00.400" v="39" actId="729"/>
        <pc:sldMkLst>
          <pc:docMk/>
          <pc:sldMk cId="3905596610" sldId="443"/>
        </pc:sldMkLst>
      </pc:sldChg>
      <pc:sldChg chg="mod modShow">
        <pc:chgData name="Kevin and Cindy Lee" userId="0b8913260b828a33" providerId="LiveId" clId="{24A5C410-BE2F-47C9-8CD2-AD56940F7906}" dt="2025-01-19T14:08:09.163" v="40" actId="729"/>
        <pc:sldMkLst>
          <pc:docMk/>
          <pc:sldMk cId="2914847175" sldId="446"/>
        </pc:sldMkLst>
      </pc:sldChg>
      <pc:sldChg chg="modSp mod">
        <pc:chgData name="Kevin and Cindy Lee" userId="0b8913260b828a33" providerId="LiveId" clId="{24A5C410-BE2F-47C9-8CD2-AD56940F7906}" dt="2025-01-22T14:12:48.712" v="118" actId="20577"/>
        <pc:sldMkLst>
          <pc:docMk/>
          <pc:sldMk cId="1414745045" sldId="449"/>
        </pc:sldMkLst>
        <pc:spChg chg="mod">
          <ac:chgData name="Kevin and Cindy Lee" userId="0b8913260b828a33" providerId="LiveId" clId="{24A5C410-BE2F-47C9-8CD2-AD56940F7906}" dt="2025-01-22T14:12:48.712" v="118" actId="20577"/>
          <ac:spMkLst>
            <pc:docMk/>
            <pc:sldMk cId="1414745045" sldId="449"/>
            <ac:spMk id="9" creationId="{00000000-0000-0000-0000-000000000000}"/>
          </ac:spMkLst>
        </pc:spChg>
      </pc:sldChg>
      <pc:sldChg chg="modSp mod">
        <pc:chgData name="Kevin and Cindy Lee" userId="0b8913260b828a33" providerId="LiveId" clId="{24A5C410-BE2F-47C9-8CD2-AD56940F7906}" dt="2025-01-22T14:17:31.023" v="172" actId="115"/>
        <pc:sldMkLst>
          <pc:docMk/>
          <pc:sldMk cId="3953068479" sldId="461"/>
        </pc:sldMkLst>
        <pc:spChg chg="mod">
          <ac:chgData name="Kevin and Cindy Lee" userId="0b8913260b828a33" providerId="LiveId" clId="{24A5C410-BE2F-47C9-8CD2-AD56940F7906}" dt="2025-01-22T14:17:31.023" v="172" actId="115"/>
          <ac:spMkLst>
            <pc:docMk/>
            <pc:sldMk cId="3953068479" sldId="461"/>
            <ac:spMk id="9" creationId="{00000000-0000-0000-0000-000000000000}"/>
          </ac:spMkLst>
        </pc:spChg>
      </pc:sldChg>
      <pc:sldChg chg="modSp mod">
        <pc:chgData name="Kevin and Cindy Lee" userId="0b8913260b828a33" providerId="LiveId" clId="{24A5C410-BE2F-47C9-8CD2-AD56940F7906}" dt="2025-01-22T14:17:18.535" v="171" actId="115"/>
        <pc:sldMkLst>
          <pc:docMk/>
          <pc:sldMk cId="553396532" sldId="462"/>
        </pc:sldMkLst>
        <pc:spChg chg="mod">
          <ac:chgData name="Kevin and Cindy Lee" userId="0b8913260b828a33" providerId="LiveId" clId="{24A5C410-BE2F-47C9-8CD2-AD56940F7906}" dt="2025-01-22T14:17:18.535" v="171" actId="115"/>
          <ac:spMkLst>
            <pc:docMk/>
            <pc:sldMk cId="553396532" sldId="462"/>
            <ac:spMk id="9" creationId="{00000000-0000-0000-0000-000000000000}"/>
          </ac:spMkLst>
        </pc:spChg>
      </pc:sldChg>
      <pc:sldChg chg="modSp mod">
        <pc:chgData name="Kevin and Cindy Lee" userId="0b8913260b828a33" providerId="LiveId" clId="{24A5C410-BE2F-47C9-8CD2-AD56940F7906}" dt="2025-01-22T14:17:11.098" v="170" actId="115"/>
        <pc:sldMkLst>
          <pc:docMk/>
          <pc:sldMk cId="3725989990" sldId="463"/>
        </pc:sldMkLst>
        <pc:spChg chg="mod">
          <ac:chgData name="Kevin and Cindy Lee" userId="0b8913260b828a33" providerId="LiveId" clId="{24A5C410-BE2F-47C9-8CD2-AD56940F7906}" dt="2025-01-22T14:17:11.098" v="170" actId="115"/>
          <ac:spMkLst>
            <pc:docMk/>
            <pc:sldMk cId="3725989990" sldId="463"/>
            <ac:spMk id="9" creationId="{00000000-0000-0000-0000-000000000000}"/>
          </ac:spMkLst>
        </pc:spChg>
      </pc:sldChg>
      <pc:sldChg chg="modSp mod">
        <pc:chgData name="Kevin and Cindy Lee" userId="0b8913260b828a33" providerId="LiveId" clId="{24A5C410-BE2F-47C9-8CD2-AD56940F7906}" dt="2025-01-22T14:17:04.582" v="169" actId="115"/>
        <pc:sldMkLst>
          <pc:docMk/>
          <pc:sldMk cId="4100671432" sldId="464"/>
        </pc:sldMkLst>
        <pc:spChg chg="mod">
          <ac:chgData name="Kevin and Cindy Lee" userId="0b8913260b828a33" providerId="LiveId" clId="{24A5C410-BE2F-47C9-8CD2-AD56940F7906}" dt="2025-01-22T14:17:04.582" v="169" actId="115"/>
          <ac:spMkLst>
            <pc:docMk/>
            <pc:sldMk cId="4100671432" sldId="464"/>
            <ac:spMk id="9" creationId="{00000000-0000-0000-0000-000000000000}"/>
          </ac:spMkLst>
        </pc:spChg>
      </pc:sldChg>
      <pc:sldChg chg="mod modShow">
        <pc:chgData name="Kevin and Cindy Lee" userId="0b8913260b828a33" providerId="LiveId" clId="{24A5C410-BE2F-47C9-8CD2-AD56940F7906}" dt="2025-01-19T14:07:02.040" v="23" actId="729"/>
        <pc:sldMkLst>
          <pc:docMk/>
          <pc:sldMk cId="2951913162" sldId="465"/>
        </pc:sldMkLst>
      </pc:sldChg>
      <pc:sldChg chg="modSp mod">
        <pc:chgData name="Kevin and Cindy Lee" userId="0b8913260b828a33" providerId="LiveId" clId="{24A5C410-BE2F-47C9-8CD2-AD56940F7906}" dt="2025-01-22T14:12:23.242" v="116" actId="1076"/>
        <pc:sldMkLst>
          <pc:docMk/>
          <pc:sldMk cId="2366394070" sldId="467"/>
        </pc:sldMkLst>
        <pc:spChg chg="mod">
          <ac:chgData name="Kevin and Cindy Lee" userId="0b8913260b828a33" providerId="LiveId" clId="{24A5C410-BE2F-47C9-8CD2-AD56940F7906}" dt="2025-01-22T14:12:23.242" v="116" actId="1076"/>
          <ac:spMkLst>
            <pc:docMk/>
            <pc:sldMk cId="2366394070" sldId="467"/>
            <ac:spMk id="2" creationId="{00000000-0000-0000-0000-000000000000}"/>
          </ac:spMkLst>
        </pc:spChg>
      </pc:sldChg>
      <pc:sldChg chg="modSp mod">
        <pc:chgData name="Kevin and Cindy Lee" userId="0b8913260b828a33" providerId="LiveId" clId="{24A5C410-BE2F-47C9-8CD2-AD56940F7906}" dt="2025-01-22T14:13:43.809" v="120" actId="115"/>
        <pc:sldMkLst>
          <pc:docMk/>
          <pc:sldMk cId="1067455119" sldId="468"/>
        </pc:sldMkLst>
        <pc:spChg chg="mod">
          <ac:chgData name="Kevin and Cindy Lee" userId="0b8913260b828a33" providerId="LiveId" clId="{24A5C410-BE2F-47C9-8CD2-AD56940F7906}" dt="2025-01-22T14:13:43.809" v="120" actId="115"/>
          <ac:spMkLst>
            <pc:docMk/>
            <pc:sldMk cId="1067455119" sldId="468"/>
            <ac:spMk id="9" creationId="{00000000-0000-0000-0000-000000000000}"/>
          </ac:spMkLst>
        </pc:spChg>
      </pc:sldChg>
      <pc:sldChg chg="modSp mod">
        <pc:chgData name="Kevin and Cindy Lee" userId="0b8913260b828a33" providerId="LiveId" clId="{24A5C410-BE2F-47C9-8CD2-AD56940F7906}" dt="2025-01-22T14:19:04.625" v="180" actId="115"/>
        <pc:sldMkLst>
          <pc:docMk/>
          <pc:sldMk cId="1033266997" sldId="469"/>
        </pc:sldMkLst>
        <pc:spChg chg="mod">
          <ac:chgData name="Kevin and Cindy Lee" userId="0b8913260b828a33" providerId="LiveId" clId="{24A5C410-BE2F-47C9-8CD2-AD56940F7906}" dt="2025-01-22T14:19:04.625" v="180" actId="115"/>
          <ac:spMkLst>
            <pc:docMk/>
            <pc:sldMk cId="1033266997" sldId="469"/>
            <ac:spMk id="7" creationId="{00000000-0000-0000-0000-000000000000}"/>
          </ac:spMkLst>
        </pc:spChg>
      </pc:sldChg>
      <pc:sldChg chg="modSp mod">
        <pc:chgData name="Kevin and Cindy Lee" userId="0b8913260b828a33" providerId="LiveId" clId="{24A5C410-BE2F-47C9-8CD2-AD56940F7906}" dt="2025-01-22T14:18:47.327" v="178" actId="14100"/>
        <pc:sldMkLst>
          <pc:docMk/>
          <pc:sldMk cId="3637734770" sldId="470"/>
        </pc:sldMkLst>
        <pc:spChg chg="mod">
          <ac:chgData name="Kevin and Cindy Lee" userId="0b8913260b828a33" providerId="LiveId" clId="{24A5C410-BE2F-47C9-8CD2-AD56940F7906}" dt="2025-01-22T14:18:47.327" v="178" actId="14100"/>
          <ac:spMkLst>
            <pc:docMk/>
            <pc:sldMk cId="3637734770" sldId="470"/>
            <ac:spMk id="6" creationId="{00000000-0000-0000-0000-000000000000}"/>
          </ac:spMkLst>
        </pc:spChg>
        <pc:spChg chg="mod">
          <ac:chgData name="Kevin and Cindy Lee" userId="0b8913260b828a33" providerId="LiveId" clId="{24A5C410-BE2F-47C9-8CD2-AD56940F7906}" dt="2025-01-22T14:18:34.733" v="177" actId="115"/>
          <ac:spMkLst>
            <pc:docMk/>
            <pc:sldMk cId="3637734770" sldId="470"/>
            <ac:spMk id="7" creationId="{00000000-0000-0000-0000-000000000000}"/>
          </ac:spMkLst>
        </pc:spChg>
      </pc:sldChg>
      <pc:sldChg chg="modSp mod">
        <pc:chgData name="Kevin and Cindy Lee" userId="0b8913260b828a33" providerId="LiveId" clId="{24A5C410-BE2F-47C9-8CD2-AD56940F7906}" dt="2025-01-22T14:18:16.511" v="175" actId="115"/>
        <pc:sldMkLst>
          <pc:docMk/>
          <pc:sldMk cId="2548804525" sldId="471"/>
        </pc:sldMkLst>
        <pc:spChg chg="mod">
          <ac:chgData name="Kevin and Cindy Lee" userId="0b8913260b828a33" providerId="LiveId" clId="{24A5C410-BE2F-47C9-8CD2-AD56940F7906}" dt="2025-01-22T14:18:16.511" v="175" actId="115"/>
          <ac:spMkLst>
            <pc:docMk/>
            <pc:sldMk cId="2548804525" sldId="471"/>
            <ac:spMk id="8" creationId="{00000000-0000-0000-0000-000000000000}"/>
          </ac:spMkLst>
        </pc:spChg>
      </pc:sldChg>
      <pc:sldChg chg="modSp mod">
        <pc:chgData name="Kevin and Cindy Lee" userId="0b8913260b828a33" providerId="LiveId" clId="{24A5C410-BE2F-47C9-8CD2-AD56940F7906}" dt="2025-01-22T14:17:45.945" v="173" actId="115"/>
        <pc:sldMkLst>
          <pc:docMk/>
          <pc:sldMk cId="3872282469" sldId="474"/>
        </pc:sldMkLst>
        <pc:spChg chg="mod">
          <ac:chgData name="Kevin and Cindy Lee" userId="0b8913260b828a33" providerId="LiveId" clId="{24A5C410-BE2F-47C9-8CD2-AD56940F7906}" dt="2025-01-22T14:17:45.945" v="173" actId="115"/>
          <ac:spMkLst>
            <pc:docMk/>
            <pc:sldMk cId="3872282469" sldId="474"/>
            <ac:spMk id="9" creationId="{00000000-0000-0000-0000-000000000000}"/>
          </ac:spMkLst>
        </pc:spChg>
      </pc:sldChg>
      <pc:sldChg chg="modSp mod">
        <pc:chgData name="Kevin and Cindy Lee" userId="0b8913260b828a33" providerId="LiveId" clId="{24A5C410-BE2F-47C9-8CD2-AD56940F7906}" dt="2025-01-22T14:13:03.307" v="119" actId="115"/>
        <pc:sldMkLst>
          <pc:docMk/>
          <pc:sldMk cId="3298250619" sldId="475"/>
        </pc:sldMkLst>
        <pc:spChg chg="mod">
          <ac:chgData name="Kevin and Cindy Lee" userId="0b8913260b828a33" providerId="LiveId" clId="{24A5C410-BE2F-47C9-8CD2-AD56940F7906}" dt="2025-01-22T14:13:03.307" v="119" actId="115"/>
          <ac:spMkLst>
            <pc:docMk/>
            <pc:sldMk cId="3298250619" sldId="475"/>
            <ac:spMk id="9" creationId="{00000000-0000-0000-0000-000000000000}"/>
          </ac:spMkLst>
        </pc:spChg>
      </pc:sldChg>
      <pc:sldChg chg="modSp mod">
        <pc:chgData name="Kevin and Cindy Lee" userId="0b8913260b828a33" providerId="LiveId" clId="{24A5C410-BE2F-47C9-8CD2-AD56940F7906}" dt="2025-01-22T14:14:59.439" v="148" actId="6549"/>
        <pc:sldMkLst>
          <pc:docMk/>
          <pc:sldMk cId="2079275450" sldId="476"/>
        </pc:sldMkLst>
        <pc:spChg chg="mod">
          <ac:chgData name="Kevin and Cindy Lee" userId="0b8913260b828a33" providerId="LiveId" clId="{24A5C410-BE2F-47C9-8CD2-AD56940F7906}" dt="2025-01-22T14:14:59.439" v="148" actId="6549"/>
          <ac:spMkLst>
            <pc:docMk/>
            <pc:sldMk cId="2079275450" sldId="476"/>
            <ac:spMk id="9" creationId="{00000000-0000-0000-0000-000000000000}"/>
          </ac:spMkLst>
        </pc:spChg>
      </pc:sldChg>
      <pc:sldChg chg="modSp mod">
        <pc:chgData name="Kevin and Cindy Lee" userId="0b8913260b828a33" providerId="LiveId" clId="{24A5C410-BE2F-47C9-8CD2-AD56940F7906}" dt="2025-01-19T14:02:43.909" v="18" actId="20577"/>
        <pc:sldMkLst>
          <pc:docMk/>
          <pc:sldMk cId="1909737944" sldId="477"/>
        </pc:sldMkLst>
        <pc:spChg chg="mod">
          <ac:chgData name="Kevin and Cindy Lee" userId="0b8913260b828a33" providerId="LiveId" clId="{24A5C410-BE2F-47C9-8CD2-AD56940F7906}" dt="2025-01-19T14:02:43.909" v="18" actId="20577"/>
          <ac:spMkLst>
            <pc:docMk/>
            <pc:sldMk cId="1909737944" sldId="477"/>
            <ac:spMk id="7" creationId="{00000000-0000-0000-0000-000000000000}"/>
          </ac:spMkLst>
        </pc:spChg>
      </pc:sldChg>
      <pc:sldChg chg="modSp mod">
        <pc:chgData name="Kevin and Cindy Lee" userId="0b8913260b828a33" providerId="LiveId" clId="{24A5C410-BE2F-47C9-8CD2-AD56940F7906}" dt="2025-01-22T14:20:16.422" v="183" actId="6549"/>
        <pc:sldMkLst>
          <pc:docMk/>
          <pc:sldMk cId="1950559811" sldId="482"/>
        </pc:sldMkLst>
        <pc:spChg chg="mod">
          <ac:chgData name="Kevin and Cindy Lee" userId="0b8913260b828a33" providerId="LiveId" clId="{24A5C410-BE2F-47C9-8CD2-AD56940F7906}" dt="2025-01-22T14:20:16.422" v="183" actId="6549"/>
          <ac:spMkLst>
            <pc:docMk/>
            <pc:sldMk cId="1950559811" sldId="482"/>
            <ac:spMk id="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23ADBC5F-839E-471D-AC95-C93DFECC8D8E}" type="datetimeFigureOut">
              <a:rPr lang="en-US"/>
              <a:pPr>
                <a:defRPr/>
              </a:pPr>
              <a:t>1/22/2025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3B5F1654-3EF3-4FB1-B3DE-376A00363053}"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16197671-80A6-4D17-9B03-B1A67392536D}" type="datetimeFigureOut">
              <a:rPr lang="en-US"/>
              <a:pPr>
                <a:defRPr/>
              </a:pPr>
              <a:t>1/22/2025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5C0B3D27-8928-4300-B073-A784FB93F2A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7CC36E-9F42-45C5-AA22-E74A19980919}"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2DFB9C-A3ED-46D3-99B1-7EF40A998DBE}" type="slidenum">
              <a:rPr lang="en-US"/>
              <a:pPr/>
              <a:t>19</a:t>
            </a:fld>
            <a:endParaRPr lang="en-US"/>
          </a:p>
        </p:txBody>
      </p:sp>
    </p:spTree>
    <p:extLst>
      <p:ext uri="{BB962C8B-B14F-4D97-AF65-F5344CB8AC3E}">
        <p14:creationId xmlns:p14="http://schemas.microsoft.com/office/powerpoint/2010/main" val="1884725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2DFB9C-A3ED-46D3-99B1-7EF40A998DBE}" type="slidenum">
              <a:rPr lang="en-US"/>
              <a:pPr/>
              <a:t>20</a:t>
            </a:fld>
            <a:endParaRPr lang="en-US"/>
          </a:p>
        </p:txBody>
      </p:sp>
    </p:spTree>
    <p:extLst>
      <p:ext uri="{BB962C8B-B14F-4D97-AF65-F5344CB8AC3E}">
        <p14:creationId xmlns:p14="http://schemas.microsoft.com/office/powerpoint/2010/main" val="2195869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7393CCC-864E-49DC-9F1E-3C4CB542C683}" type="slidenum">
              <a:rPr lang="en-US"/>
              <a:pPr/>
              <a:t>21</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22</a:t>
            </a:fld>
            <a:endParaRPr lang="en-US"/>
          </a:p>
        </p:txBody>
      </p:sp>
    </p:spTree>
    <p:extLst>
      <p:ext uri="{BB962C8B-B14F-4D97-AF65-F5344CB8AC3E}">
        <p14:creationId xmlns:p14="http://schemas.microsoft.com/office/powerpoint/2010/main" val="41450953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23</a:t>
            </a:fld>
            <a:endParaRPr lang="en-US"/>
          </a:p>
        </p:txBody>
      </p:sp>
    </p:spTree>
    <p:extLst>
      <p:ext uri="{BB962C8B-B14F-4D97-AF65-F5344CB8AC3E}">
        <p14:creationId xmlns:p14="http://schemas.microsoft.com/office/powerpoint/2010/main" val="296147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0B3D27-8928-4300-B073-A784FB93F2AF}" type="slidenum">
              <a:rPr lang="en-US" smtClean="0"/>
              <a:pPr>
                <a:defRPr/>
              </a:pPr>
              <a:t>28</a:t>
            </a:fld>
            <a:endParaRPr lang="en-US"/>
          </a:p>
        </p:txBody>
      </p:sp>
    </p:spTree>
    <p:extLst>
      <p:ext uri="{BB962C8B-B14F-4D97-AF65-F5344CB8AC3E}">
        <p14:creationId xmlns:p14="http://schemas.microsoft.com/office/powerpoint/2010/main" val="601641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C0B3D27-8928-4300-B073-A784FB93F2AF}" type="slidenum">
              <a:rPr lang="en-US" smtClean="0"/>
              <a:pPr>
                <a:defRPr/>
              </a:pPr>
              <a:t>29</a:t>
            </a:fld>
            <a:endParaRPr lang="en-US"/>
          </a:p>
        </p:txBody>
      </p:sp>
    </p:spTree>
    <p:extLst>
      <p:ext uri="{BB962C8B-B14F-4D97-AF65-F5344CB8AC3E}">
        <p14:creationId xmlns:p14="http://schemas.microsoft.com/office/powerpoint/2010/main" val="39011770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31</a:t>
            </a:fld>
            <a:endParaRPr lang="en-US"/>
          </a:p>
        </p:txBody>
      </p:sp>
    </p:spTree>
    <p:extLst>
      <p:ext uri="{BB962C8B-B14F-4D97-AF65-F5344CB8AC3E}">
        <p14:creationId xmlns:p14="http://schemas.microsoft.com/office/powerpoint/2010/main" val="5347683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32</a:t>
            </a:fld>
            <a:endParaRPr lang="en-US"/>
          </a:p>
        </p:txBody>
      </p:sp>
    </p:spTree>
    <p:extLst>
      <p:ext uri="{BB962C8B-B14F-4D97-AF65-F5344CB8AC3E}">
        <p14:creationId xmlns:p14="http://schemas.microsoft.com/office/powerpoint/2010/main" val="38633890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33</a:t>
            </a:fld>
            <a:endParaRPr lang="en-US"/>
          </a:p>
        </p:txBody>
      </p:sp>
    </p:spTree>
    <p:extLst>
      <p:ext uri="{BB962C8B-B14F-4D97-AF65-F5344CB8AC3E}">
        <p14:creationId xmlns:p14="http://schemas.microsoft.com/office/powerpoint/2010/main" val="1537705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39D98FC-7B44-419F-AFE8-1CD69855F158}" type="slidenum">
              <a:rPr lang="en-US"/>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34</a:t>
            </a:fld>
            <a:endParaRPr lang="en-US"/>
          </a:p>
        </p:txBody>
      </p:sp>
    </p:spTree>
    <p:extLst>
      <p:ext uri="{BB962C8B-B14F-4D97-AF65-F5344CB8AC3E}">
        <p14:creationId xmlns:p14="http://schemas.microsoft.com/office/powerpoint/2010/main" val="23865119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35</a:t>
            </a:fld>
            <a:endParaRPr lang="en-US"/>
          </a:p>
        </p:txBody>
      </p:sp>
    </p:spTree>
    <p:extLst>
      <p:ext uri="{BB962C8B-B14F-4D97-AF65-F5344CB8AC3E}">
        <p14:creationId xmlns:p14="http://schemas.microsoft.com/office/powerpoint/2010/main" val="23824355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7393CCC-864E-49DC-9F1E-3C4CB542C683}" type="slidenum">
              <a:rPr lang="en-US"/>
              <a:pPr/>
              <a:t>36</a:t>
            </a:fld>
            <a:endParaRPr lang="en-US"/>
          </a:p>
        </p:txBody>
      </p:sp>
    </p:spTree>
    <p:extLst>
      <p:ext uri="{BB962C8B-B14F-4D97-AF65-F5344CB8AC3E}">
        <p14:creationId xmlns:p14="http://schemas.microsoft.com/office/powerpoint/2010/main" val="15388790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37</a:t>
            </a:fld>
            <a:endParaRPr lang="en-US"/>
          </a:p>
        </p:txBody>
      </p:sp>
    </p:spTree>
    <p:extLst>
      <p:ext uri="{BB962C8B-B14F-4D97-AF65-F5344CB8AC3E}">
        <p14:creationId xmlns:p14="http://schemas.microsoft.com/office/powerpoint/2010/main" val="10458667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38</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39</a:t>
            </a:fld>
            <a:endParaRPr lang="en-US"/>
          </a:p>
        </p:txBody>
      </p:sp>
    </p:spTree>
    <p:extLst>
      <p:ext uri="{BB962C8B-B14F-4D97-AF65-F5344CB8AC3E}">
        <p14:creationId xmlns:p14="http://schemas.microsoft.com/office/powerpoint/2010/main" val="22885049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40</a:t>
            </a:fld>
            <a:endParaRPr lang="en-US"/>
          </a:p>
        </p:txBody>
      </p:sp>
    </p:spTree>
    <p:extLst>
      <p:ext uri="{BB962C8B-B14F-4D97-AF65-F5344CB8AC3E}">
        <p14:creationId xmlns:p14="http://schemas.microsoft.com/office/powerpoint/2010/main" val="24955063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41</a:t>
            </a:fld>
            <a:endParaRPr lang="en-US"/>
          </a:p>
        </p:txBody>
      </p:sp>
    </p:spTree>
    <p:extLst>
      <p:ext uri="{BB962C8B-B14F-4D97-AF65-F5344CB8AC3E}">
        <p14:creationId xmlns:p14="http://schemas.microsoft.com/office/powerpoint/2010/main" val="32558043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42</a:t>
            </a:fld>
            <a:endParaRPr lang="en-US"/>
          </a:p>
        </p:txBody>
      </p:sp>
    </p:spTree>
    <p:extLst>
      <p:ext uri="{BB962C8B-B14F-4D97-AF65-F5344CB8AC3E}">
        <p14:creationId xmlns:p14="http://schemas.microsoft.com/office/powerpoint/2010/main" val="28710620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43</a:t>
            </a:fld>
            <a:endParaRPr lang="en-US"/>
          </a:p>
        </p:txBody>
      </p:sp>
    </p:spTree>
    <p:extLst>
      <p:ext uri="{BB962C8B-B14F-4D97-AF65-F5344CB8AC3E}">
        <p14:creationId xmlns:p14="http://schemas.microsoft.com/office/powerpoint/2010/main" val="40932047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5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C1694F-67B5-4054-8E7A-A1EBE7E752C7}" type="slidenum">
              <a:rPr lang="en-US"/>
              <a:pPr/>
              <a:t>10</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44</a:t>
            </a:fld>
            <a:endParaRPr lang="en-US"/>
          </a:p>
        </p:txBody>
      </p:sp>
    </p:spTree>
    <p:extLst>
      <p:ext uri="{BB962C8B-B14F-4D97-AF65-F5344CB8AC3E}">
        <p14:creationId xmlns:p14="http://schemas.microsoft.com/office/powerpoint/2010/main" val="10811020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45</a:t>
            </a:fld>
            <a:endParaRPr lang="en-US"/>
          </a:p>
        </p:txBody>
      </p:sp>
    </p:spTree>
    <p:extLst>
      <p:ext uri="{BB962C8B-B14F-4D97-AF65-F5344CB8AC3E}">
        <p14:creationId xmlns:p14="http://schemas.microsoft.com/office/powerpoint/2010/main" val="12116843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962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22BA1E7-5BF3-4532-9ADD-2C066B33D2DE}" type="slidenum">
              <a:rPr lang="en-US"/>
              <a:pPr/>
              <a:t>46</a:t>
            </a:fld>
            <a:endParaRPr lang="en-US"/>
          </a:p>
        </p:txBody>
      </p:sp>
    </p:spTree>
    <p:extLst>
      <p:ext uri="{BB962C8B-B14F-4D97-AF65-F5344CB8AC3E}">
        <p14:creationId xmlns:p14="http://schemas.microsoft.com/office/powerpoint/2010/main" val="37056137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80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1AEBE2-3A38-4086-98C5-BB02804ECD06}" type="slidenum">
              <a:rPr lang="en-US"/>
              <a:pPr/>
              <a:t>47</a:t>
            </a:fld>
            <a:endParaRPr lang="en-US"/>
          </a:p>
        </p:txBody>
      </p:sp>
    </p:spTree>
    <p:extLst>
      <p:ext uri="{BB962C8B-B14F-4D97-AF65-F5344CB8AC3E}">
        <p14:creationId xmlns:p14="http://schemas.microsoft.com/office/powerpoint/2010/main" val="9769903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911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D1E2801-0380-468D-AF95-B1DB7BD6A9EA}" type="slidenum">
              <a:rPr lang="en-US"/>
              <a:pPr/>
              <a:t>48</a:t>
            </a:fld>
            <a:endParaRPr lang="en-US"/>
          </a:p>
        </p:txBody>
      </p:sp>
    </p:spTree>
    <p:extLst>
      <p:ext uri="{BB962C8B-B14F-4D97-AF65-F5344CB8AC3E}">
        <p14:creationId xmlns:p14="http://schemas.microsoft.com/office/powerpoint/2010/main" val="15261069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49</a:t>
            </a:fld>
            <a:endParaRPr lang="en-US"/>
          </a:p>
        </p:txBody>
      </p:sp>
    </p:spTree>
    <p:extLst>
      <p:ext uri="{BB962C8B-B14F-4D97-AF65-F5344CB8AC3E}">
        <p14:creationId xmlns:p14="http://schemas.microsoft.com/office/powerpoint/2010/main" val="38711765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50</a:t>
            </a:fld>
            <a:endParaRPr lang="en-US"/>
          </a:p>
        </p:txBody>
      </p:sp>
    </p:spTree>
    <p:extLst>
      <p:ext uri="{BB962C8B-B14F-4D97-AF65-F5344CB8AC3E}">
        <p14:creationId xmlns:p14="http://schemas.microsoft.com/office/powerpoint/2010/main" val="38504855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51</a:t>
            </a:fld>
            <a:endParaRPr lang="en-US"/>
          </a:p>
        </p:txBody>
      </p:sp>
    </p:spTree>
    <p:extLst>
      <p:ext uri="{BB962C8B-B14F-4D97-AF65-F5344CB8AC3E}">
        <p14:creationId xmlns:p14="http://schemas.microsoft.com/office/powerpoint/2010/main" val="40732938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839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BBF3090-8E12-40A2-823C-776EF90EDE28}" type="slidenum">
              <a:rPr lang="en-US"/>
              <a:pPr/>
              <a:t>52</a:t>
            </a:fld>
            <a:endParaRPr lang="en-US"/>
          </a:p>
        </p:txBody>
      </p:sp>
    </p:spTree>
    <p:extLst>
      <p:ext uri="{BB962C8B-B14F-4D97-AF65-F5344CB8AC3E}">
        <p14:creationId xmlns:p14="http://schemas.microsoft.com/office/powerpoint/2010/main" val="1482783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83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46CDA95-4BEC-4747-AF6E-4275FB1BF055}" type="slidenum">
              <a:rPr lang="en-US"/>
              <a:pPr/>
              <a:t>11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F414B3C-4976-468A-B3FD-2D6F403DAB72}" type="slidenum">
              <a:rPr lang="en-US"/>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5ABAD3-7126-4CDD-9DEA-002B32D5800E}" type="slidenum">
              <a:rPr lang="en-US"/>
              <a:pPr/>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75ABAD3-7126-4CDD-9DEA-002B32D5800E}" type="slidenum">
              <a:rPr lang="en-US"/>
              <a:pPr/>
              <a:t>16</a:t>
            </a:fld>
            <a:endParaRPr lang="en-US"/>
          </a:p>
        </p:txBody>
      </p:sp>
    </p:spTree>
    <p:extLst>
      <p:ext uri="{BB962C8B-B14F-4D97-AF65-F5344CB8AC3E}">
        <p14:creationId xmlns:p14="http://schemas.microsoft.com/office/powerpoint/2010/main" val="2060294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2DFB9C-A3ED-46D3-99B1-7EF40A998DBE}" type="slidenum">
              <a:rPr lang="en-US"/>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778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52DFB9C-A3ED-46D3-99B1-7EF40A998DBE}" type="slidenum">
              <a:rPr lang="en-US"/>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2"/>
          <p:cNvSpPr txBox="1">
            <a:spLocks noChangeArrowheads="1"/>
          </p:cNvSpPr>
          <p:nvPr/>
        </p:nvSpPr>
        <p:spPr bwMode="auto">
          <a:xfrm>
            <a:off x="228600" y="1524000"/>
            <a:ext cx="8534400" cy="3785652"/>
          </a:xfrm>
          <a:prstGeom prst="rect">
            <a:avLst/>
          </a:prstGeom>
          <a:noFill/>
          <a:ln w="9525">
            <a:noFill/>
            <a:miter lim="800000"/>
            <a:headEnd/>
            <a:tailEnd/>
          </a:ln>
          <a:effectLst/>
        </p:spPr>
        <p:txBody>
          <a:bodyPr>
            <a:spAutoFit/>
          </a:bodyPr>
          <a:lstStyle/>
          <a:p>
            <a:pPr algn="ctr">
              <a:spcBef>
                <a:spcPct val="50000"/>
              </a:spcBef>
              <a:defRPr/>
            </a:pPr>
            <a:r>
              <a:rPr lang="en-US" sz="8000" b="1" dirty="0">
                <a:solidFill>
                  <a:schemeClr val="bg1"/>
                </a:solidFill>
                <a:effectLst>
                  <a:outerShdw blurRad="38100" dist="38100" dir="2700000" algn="tl">
                    <a:srgbClr val="000000">
                      <a:alpha val="43137"/>
                    </a:srgbClr>
                  </a:outerShdw>
                </a:effectLst>
                <a:latin typeface="Calibri" pitchFamily="34" charset="0"/>
              </a:rPr>
              <a:t>BIBLICAL RESPONSE TO FEAR AND WORRY/ANXIETY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181099" y="2133600"/>
            <a:ext cx="8534400" cy="1295400"/>
          </a:xfrm>
          <a:prstGeom prst="rect">
            <a:avLst/>
          </a:prstGeom>
        </p:spPr>
        <p:txBody>
          <a:bodyPr/>
          <a:lstStyle/>
          <a:p>
            <a:pPr>
              <a:spcBef>
                <a:spcPct val="2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Fear of </a:t>
            </a:r>
            <a:r>
              <a:rPr lang="en-US" sz="3400" b="1" u="sng" dirty="0">
                <a:effectLst>
                  <a:outerShdw blurRad="38100" dist="38100" dir="2700000" algn="tl">
                    <a:srgbClr val="000000">
                      <a:alpha val="43137"/>
                    </a:srgbClr>
                  </a:outerShdw>
                </a:effectLst>
                <a:latin typeface="Arial Black" pitchFamily="34" charset="0"/>
              </a:rPr>
              <a:t>danger</a:t>
            </a:r>
            <a:r>
              <a:rPr lang="en-US" sz="3400" b="1" dirty="0">
                <a:solidFill>
                  <a:schemeClr val="bg1"/>
                </a:solidFill>
                <a:effectLst>
                  <a:outerShdw blurRad="38100" dist="38100" dir="2700000" algn="tl">
                    <a:srgbClr val="000000">
                      <a:alpha val="43137"/>
                    </a:srgbClr>
                  </a:outerShdw>
                </a:effectLst>
                <a:latin typeface="Calibri" pitchFamily="34" charset="0"/>
              </a:rPr>
              <a:t>  (Job 41, Genesis 4:14,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1 Corinthians. 6:19-20).</a:t>
            </a:r>
          </a:p>
          <a:p>
            <a:pPr>
              <a:spcBef>
                <a:spcPct val="20000"/>
              </a:spcBef>
              <a:defRPr/>
            </a:pPr>
            <a:endParaRPr lang="en-US" sz="3400" b="1" dirty="0">
              <a:solidFill>
                <a:schemeClr val="bg1"/>
              </a:solidFill>
              <a:effectLst>
                <a:outerShdw blurRad="38100" dist="38100" dir="2700000" algn="tl">
                  <a:srgbClr val="000000">
                    <a:alpha val="43137"/>
                  </a:srgbClr>
                </a:outerShdw>
              </a:effectLst>
              <a:latin typeface="Calibri" pitchFamily="34" charset="0"/>
            </a:endParaRPr>
          </a:p>
          <a:p>
            <a:pPr>
              <a:spcBef>
                <a:spcPct val="2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Fear due to </a:t>
            </a:r>
            <a:r>
              <a:rPr lang="en-US" sz="3600" b="1" u="sng" dirty="0">
                <a:effectLst>
                  <a:outerShdw blurRad="38100" dist="38100" dir="2700000" algn="tl">
                    <a:srgbClr val="000000">
                      <a:alpha val="43137"/>
                    </a:srgbClr>
                  </a:outerShdw>
                </a:effectLst>
                <a:latin typeface="Calibri" pitchFamily="34" charset="0"/>
              </a:rPr>
              <a:t>guilt</a:t>
            </a:r>
            <a:r>
              <a:rPr lang="en-US" sz="3400" b="1" dirty="0">
                <a:solidFill>
                  <a:schemeClr val="bg1"/>
                </a:solidFill>
                <a:effectLst>
                  <a:outerShdw blurRad="38100" dist="38100" dir="2700000" algn="tl">
                    <a:srgbClr val="000000">
                      <a:alpha val="43137"/>
                    </a:srgbClr>
                  </a:outerShdw>
                </a:effectLst>
                <a:latin typeface="Calibri" pitchFamily="34" charset="0"/>
              </a:rPr>
              <a:t>  (Prov. 28:1; Matthew 14: 1-2; Leviticus 26:17-18, 36. </a:t>
            </a:r>
            <a:br>
              <a:rPr lang="en-US" sz="3400" b="1" dirty="0">
                <a:solidFill>
                  <a:schemeClr val="bg1"/>
                </a:solidFill>
                <a:effectLst>
                  <a:outerShdw blurRad="38100" dist="38100" dir="2700000" algn="tl">
                    <a:srgbClr val="000000">
                      <a:alpha val="43137"/>
                    </a:srgbClr>
                  </a:outerShdw>
                </a:effectLst>
                <a:latin typeface="Calibri" pitchFamily="34" charset="0"/>
              </a:rPr>
            </a:br>
            <a:endParaRPr lang="en-US" sz="3400" b="1" dirty="0">
              <a:solidFill>
                <a:schemeClr val="bg1"/>
              </a:solidFill>
              <a:effectLst>
                <a:outerShdw blurRad="38100" dist="38100" dir="2700000" algn="tl">
                  <a:srgbClr val="000000">
                    <a:alpha val="43137"/>
                  </a:srgbClr>
                </a:outerShdw>
              </a:effectLst>
              <a:latin typeface="Calibri" pitchFamily="34" charset="0"/>
            </a:endParaRPr>
          </a:p>
          <a:p>
            <a:pPr>
              <a:spcBef>
                <a:spcPct val="20000"/>
              </a:spcBef>
              <a:defRPr/>
            </a:pPr>
            <a:endParaRPr lang="en-US" sz="3400" b="1" dirty="0">
              <a:solidFill>
                <a:schemeClr val="bg1"/>
              </a:solidFill>
              <a:effectLst>
                <a:outerShdw blurRad="38100" dist="38100" dir="2700000" algn="tl">
                  <a:srgbClr val="000000">
                    <a:alpha val="43137"/>
                  </a:srgbClr>
                </a:outerShdw>
              </a:effectLst>
              <a:latin typeface="Calibri" pitchFamily="34" charset="0"/>
            </a:endParaRPr>
          </a:p>
          <a:p>
            <a:pPr>
              <a:spcBef>
                <a:spcPct val="20000"/>
              </a:spcBef>
              <a:defRPr/>
            </a:pPr>
            <a:endParaRPr lang="en-US" sz="3400" b="1" dirty="0">
              <a:solidFill>
                <a:schemeClr val="bg1"/>
              </a:solidFill>
              <a:effectLst>
                <a:outerShdw blurRad="38100" dist="38100" dir="2700000" algn="tl">
                  <a:srgbClr val="000000">
                    <a:alpha val="43137"/>
                  </a:srgbClr>
                </a:outerShdw>
              </a:effectLst>
              <a:latin typeface="Calibri" pitchFamily="34" charset="0"/>
            </a:endParaRPr>
          </a:p>
          <a:p>
            <a:pPr marL="514350" indent="-514350">
              <a:spcBef>
                <a:spcPct val="20000"/>
              </a:spcBef>
              <a:buAutoNum type="arabicPeriod" startAt="2"/>
              <a:defRPr/>
            </a:pPr>
            <a:endParaRPr lang="en-US" sz="3400" b="1" dirty="0">
              <a:solidFill>
                <a:schemeClr val="bg1"/>
              </a:solidFill>
              <a:effectLst>
                <a:outerShdw blurRad="38100" dist="38100" dir="2700000" algn="tl">
                  <a:srgbClr val="000000">
                    <a:alpha val="43137"/>
                  </a:srgbClr>
                </a:outerShdw>
              </a:effectLst>
              <a:latin typeface="Calibri" pitchFamily="34" charset="0"/>
            </a:endParaRPr>
          </a:p>
        </p:txBody>
      </p:sp>
      <p:sp>
        <p:nvSpPr>
          <p:cNvPr id="7" name="Text Box 2"/>
          <p:cNvSpPr txBox="1">
            <a:spLocks noChangeArrowheads="1"/>
          </p:cNvSpPr>
          <p:nvPr/>
        </p:nvSpPr>
        <p:spPr bwMode="auto">
          <a:xfrm>
            <a:off x="152400" y="228600"/>
            <a:ext cx="7467600" cy="707886"/>
          </a:xfrm>
          <a:prstGeom prst="rect">
            <a:avLst/>
          </a:prstGeom>
          <a:noFill/>
          <a:ln w="9525">
            <a:noFill/>
            <a:miter lim="800000"/>
            <a:headEnd/>
            <a:tailEnd/>
          </a:ln>
          <a:effectLst/>
        </p:spPr>
        <p:txBody>
          <a:bodyPr wrap="square">
            <a:spAutoFit/>
          </a:bodyPr>
          <a:lstStyle/>
          <a:p>
            <a:pPr>
              <a:spcBef>
                <a:spcPct val="50000"/>
              </a:spcBef>
              <a:defRPr/>
            </a:pPr>
            <a:r>
              <a:rPr lang="en-US" sz="4000" b="1" dirty="0">
                <a:solidFill>
                  <a:schemeClr val="bg1"/>
                </a:solidFill>
                <a:effectLst>
                  <a:outerShdw blurRad="38100" dist="38100" dir="2700000" algn="tl">
                    <a:srgbClr val="000000">
                      <a:alpha val="43137"/>
                    </a:srgbClr>
                  </a:outerShdw>
                </a:effectLst>
                <a:latin typeface="Calibri" pitchFamily="34" charset="0"/>
              </a:rPr>
              <a:t>Right and wrong fears</a:t>
            </a:r>
          </a:p>
        </p:txBody>
      </p:sp>
      <p:sp>
        <p:nvSpPr>
          <p:cNvPr id="5" name="Text Box 3"/>
          <p:cNvSpPr txBox="1">
            <a:spLocks noChangeArrowheads="1"/>
          </p:cNvSpPr>
          <p:nvPr/>
        </p:nvSpPr>
        <p:spPr bwMode="auto">
          <a:xfrm>
            <a:off x="533400" y="1134071"/>
            <a:ext cx="5901047" cy="615553"/>
          </a:xfrm>
          <a:prstGeom prst="rect">
            <a:avLst/>
          </a:prstGeom>
          <a:noFill/>
          <a:ln w="9525">
            <a:noFill/>
            <a:miter lim="800000"/>
            <a:headEnd/>
            <a:tailEnd/>
          </a:ln>
          <a:effectLst/>
        </p:spPr>
        <p:txBody>
          <a:bodyPr wrap="square">
            <a:spAutoFit/>
          </a:bodyPr>
          <a:lstStyle/>
          <a:p>
            <a:pPr>
              <a:spcBef>
                <a:spcPct val="5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Fears that are right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up)">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wipe(up)">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strips(downLeft)">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533400" y="1760468"/>
            <a:ext cx="5105400" cy="615950"/>
          </a:xfrm>
          <a:prstGeom prst="rect">
            <a:avLst/>
          </a:prstGeom>
          <a:noFill/>
          <a:ln w="9525">
            <a:noFill/>
            <a:miter lim="800000"/>
            <a:headEnd/>
            <a:tailEnd/>
          </a:ln>
          <a:effectLst/>
        </p:spPr>
        <p:txBody>
          <a:bodyPr>
            <a:spAutoFit/>
          </a:bodyPr>
          <a:lstStyle/>
          <a:p>
            <a:pPr>
              <a:spcBef>
                <a:spcPct val="5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Fears that are wrong:</a:t>
            </a:r>
          </a:p>
        </p:txBody>
      </p:sp>
      <p:sp>
        <p:nvSpPr>
          <p:cNvPr id="7" name="Content Placeholder 2"/>
          <p:cNvSpPr>
            <a:spLocks noGrp="1"/>
          </p:cNvSpPr>
          <p:nvPr>
            <p:ph idx="1"/>
          </p:nvPr>
        </p:nvSpPr>
        <p:spPr>
          <a:xfrm>
            <a:off x="304800" y="3200400"/>
            <a:ext cx="8534400" cy="1219200"/>
          </a:xfrm>
        </p:spPr>
        <p:txBody>
          <a:bodyPr/>
          <a:lstStyle/>
          <a:p>
            <a:pPr eaLnBrk="1" hangingPunct="1">
              <a:buFontTx/>
              <a:buNone/>
              <a:defRPr/>
            </a:pPr>
            <a:r>
              <a:rPr lang="en-US" sz="3400" b="1" kern="1200" dirty="0">
                <a:solidFill>
                  <a:schemeClr val="bg1"/>
                </a:solidFill>
                <a:effectLst>
                  <a:outerShdw blurRad="38100" dist="38100" dir="2700000" algn="tl">
                    <a:srgbClr val="000000">
                      <a:alpha val="43137"/>
                    </a:srgbClr>
                  </a:outerShdw>
                </a:effectLst>
                <a:latin typeface="Calibri" pitchFamily="34" charset="0"/>
              </a:rPr>
              <a:t>Fear of man, not </a:t>
            </a:r>
            <a:r>
              <a:rPr lang="en-US" sz="3400" b="1" u="sng" kern="1200" dirty="0">
                <a:effectLst>
                  <a:outerShdw blurRad="38100" dist="38100" dir="2700000" algn="tl">
                    <a:srgbClr val="000000">
                      <a:alpha val="43137"/>
                    </a:srgbClr>
                  </a:outerShdw>
                </a:effectLst>
                <a:latin typeface="Arial Black" pitchFamily="34" charset="0"/>
              </a:rPr>
              <a:t>God</a:t>
            </a:r>
            <a:r>
              <a:rPr lang="en-US" sz="3400" b="1" kern="1200" dirty="0">
                <a:solidFill>
                  <a:schemeClr val="bg1"/>
                </a:solidFill>
                <a:effectLst>
                  <a:outerShdw blurRad="38100" dist="38100" dir="2700000" algn="tl">
                    <a:srgbClr val="000000">
                      <a:alpha val="43137"/>
                    </a:srgbClr>
                  </a:outerShdw>
                </a:effectLst>
                <a:latin typeface="Calibri" pitchFamily="34" charset="0"/>
              </a:rPr>
              <a:t>  (John 12:42-43, Jeremiah 17:5-8)</a:t>
            </a:r>
          </a:p>
        </p:txBody>
      </p:sp>
      <p:sp>
        <p:nvSpPr>
          <p:cNvPr id="9" name="Text Box 2"/>
          <p:cNvSpPr txBox="1">
            <a:spLocks noChangeArrowheads="1"/>
          </p:cNvSpPr>
          <p:nvPr/>
        </p:nvSpPr>
        <p:spPr bwMode="auto">
          <a:xfrm>
            <a:off x="152400" y="228600"/>
            <a:ext cx="7467600" cy="707886"/>
          </a:xfrm>
          <a:prstGeom prst="rect">
            <a:avLst/>
          </a:prstGeom>
          <a:noFill/>
          <a:ln w="9525">
            <a:noFill/>
            <a:miter lim="800000"/>
            <a:headEnd/>
            <a:tailEnd/>
          </a:ln>
          <a:effectLst/>
        </p:spPr>
        <p:txBody>
          <a:bodyPr wrap="square">
            <a:spAutoFit/>
          </a:bodyPr>
          <a:lstStyle/>
          <a:p>
            <a:pPr>
              <a:spcBef>
                <a:spcPct val="50000"/>
              </a:spcBef>
              <a:defRPr/>
            </a:pPr>
            <a:r>
              <a:rPr lang="en-US" sz="4000" b="1" dirty="0">
                <a:solidFill>
                  <a:schemeClr val="bg1"/>
                </a:solidFill>
                <a:effectLst>
                  <a:outerShdw blurRad="38100" dist="38100" dir="2700000" algn="tl">
                    <a:srgbClr val="000000">
                      <a:alpha val="43137"/>
                    </a:srgbClr>
                  </a:outerShdw>
                </a:effectLst>
                <a:latin typeface="Calibri" pitchFamily="34" charset="0"/>
              </a:rPr>
              <a:t>Right and wrong fears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up)">
                                      <p:cBhvr>
                                        <p:cTn id="1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533400"/>
            <a:ext cx="7467600" cy="5632311"/>
          </a:xfrm>
          <a:prstGeom prst="rect">
            <a:avLst/>
          </a:prstGeom>
          <a:noFill/>
        </p:spPr>
        <p:txBody>
          <a:bodyPr wrap="square" rtlCol="0">
            <a:spAutoFit/>
          </a:bodyPr>
          <a:lstStyle/>
          <a:p>
            <a:r>
              <a:rPr lang="en-US" sz="4000" b="1" dirty="0">
                <a:solidFill>
                  <a:schemeClr val="bg1"/>
                </a:solidFill>
                <a:effectLst>
                  <a:outerShdw blurRad="38100" dist="38100" dir="2700000" algn="tl">
                    <a:srgbClr val="000000">
                      <a:alpha val="43137"/>
                    </a:srgbClr>
                  </a:outerShdw>
                </a:effectLst>
                <a:latin typeface="Calibri" pitchFamily="34" charset="0"/>
              </a:rPr>
              <a:t>John 12:42-43 – </a:t>
            </a:r>
          </a:p>
          <a:p>
            <a:r>
              <a:rPr lang="en-US" sz="4000" b="1" i="1" dirty="0">
                <a:solidFill>
                  <a:schemeClr val="bg1"/>
                </a:solidFill>
                <a:effectLst>
                  <a:outerShdw blurRad="38100" dist="38100" dir="2700000" algn="tl">
                    <a:srgbClr val="000000">
                      <a:alpha val="43137"/>
                    </a:srgbClr>
                  </a:outerShdw>
                </a:effectLst>
                <a:latin typeface="Calibri" pitchFamily="34" charset="0"/>
              </a:rPr>
              <a:t>Nevertheless, many even of the authorities believed in him, but </a:t>
            </a:r>
            <a:r>
              <a:rPr lang="en-US" sz="4000" b="1" i="1" u="sng" dirty="0">
                <a:solidFill>
                  <a:schemeClr val="bg1"/>
                </a:solidFill>
                <a:effectLst>
                  <a:outerShdw blurRad="38100" dist="38100" dir="2700000" algn="tl">
                    <a:srgbClr val="000000">
                      <a:alpha val="43137"/>
                    </a:srgbClr>
                  </a:outerShdw>
                </a:effectLst>
                <a:latin typeface="Calibri" pitchFamily="34" charset="0"/>
              </a:rPr>
              <a:t>for fear of the Pharisees </a:t>
            </a:r>
            <a:r>
              <a:rPr lang="en-US" sz="4000" b="1" i="1" dirty="0">
                <a:solidFill>
                  <a:schemeClr val="bg1"/>
                </a:solidFill>
                <a:effectLst>
                  <a:outerShdw blurRad="38100" dist="38100" dir="2700000" algn="tl">
                    <a:srgbClr val="000000">
                      <a:alpha val="43137"/>
                    </a:srgbClr>
                  </a:outerShdw>
                </a:effectLst>
                <a:latin typeface="Calibri" pitchFamily="34" charset="0"/>
              </a:rPr>
              <a:t>they did not confess it, so that they would not be put out of the synagogue;</a:t>
            </a:r>
          </a:p>
          <a:p>
            <a:r>
              <a:rPr lang="en-US" sz="4000" b="1" i="1" dirty="0">
                <a:solidFill>
                  <a:schemeClr val="bg1"/>
                </a:solidFill>
                <a:effectLst>
                  <a:outerShdw blurRad="38100" dist="38100" dir="2700000" algn="tl">
                    <a:srgbClr val="000000">
                      <a:alpha val="43137"/>
                    </a:srgbClr>
                  </a:outerShdw>
                </a:effectLst>
                <a:latin typeface="Calibri" pitchFamily="34" charset="0"/>
              </a:rPr>
              <a:t>for </a:t>
            </a:r>
            <a:r>
              <a:rPr lang="en-US" sz="4000" b="1" i="1" u="sng" dirty="0">
                <a:solidFill>
                  <a:schemeClr val="bg1"/>
                </a:solidFill>
                <a:effectLst>
                  <a:outerShdw blurRad="38100" dist="38100" dir="2700000" algn="tl">
                    <a:srgbClr val="000000">
                      <a:alpha val="43137"/>
                    </a:srgbClr>
                  </a:outerShdw>
                </a:effectLst>
                <a:latin typeface="Calibri" pitchFamily="34" charset="0"/>
              </a:rPr>
              <a:t>they loved the glory that comes from man more than the glory that comes from God.</a:t>
            </a: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228600"/>
            <a:ext cx="8458200" cy="6186309"/>
          </a:xfrm>
          <a:prstGeom prst="rect">
            <a:avLst/>
          </a:prstGeom>
          <a:noFill/>
        </p:spPr>
        <p:txBody>
          <a:bodyPr wrap="square" rtlCol="0">
            <a:spAutoFit/>
          </a:bodyPr>
          <a:lstStyle/>
          <a:p>
            <a:r>
              <a:rPr lang="en-US" sz="36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Jeremiah 17:5-6</a:t>
            </a:r>
          </a:p>
          <a:p>
            <a:endParaRPr lang="en-US" sz="36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36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3600" b="1" i="1" dirty="0">
                <a:solidFill>
                  <a:schemeClr val="bg1"/>
                </a:solidFill>
                <a:latin typeface="Calibri" panose="020F0502020204030204" pitchFamily="34" charset="0"/>
                <a:cs typeface="Calibri" panose="020F0502020204030204" pitchFamily="34" charset="0"/>
              </a:rPr>
              <a:t>Thus says the </a:t>
            </a:r>
            <a:r>
              <a:rPr lang="en-US" sz="3600" b="1" i="1" cap="small" dirty="0">
                <a:solidFill>
                  <a:schemeClr val="bg1"/>
                </a:solidFill>
                <a:latin typeface="Calibri" panose="020F0502020204030204" pitchFamily="34" charset="0"/>
                <a:cs typeface="Calibri" panose="020F0502020204030204" pitchFamily="34" charset="0"/>
              </a:rPr>
              <a:t>Lord</a:t>
            </a:r>
            <a:r>
              <a:rPr lang="en-US" sz="3600" b="1" i="1" dirty="0">
                <a:solidFill>
                  <a:schemeClr val="bg1"/>
                </a:solidFill>
                <a:latin typeface="Calibri" panose="020F0502020204030204" pitchFamily="34" charset="0"/>
                <a:cs typeface="Calibri" panose="020F0502020204030204" pitchFamily="34" charset="0"/>
              </a:rPr>
              <a:t>,</a:t>
            </a:r>
            <a:br>
              <a:rPr lang="en-US" sz="3600" b="1" i="1" dirty="0">
                <a:solidFill>
                  <a:schemeClr val="bg1"/>
                </a:solidFill>
                <a:latin typeface="Calibri" panose="020F0502020204030204" pitchFamily="34" charset="0"/>
                <a:cs typeface="Calibri" panose="020F0502020204030204" pitchFamily="34" charset="0"/>
              </a:rPr>
            </a:br>
            <a:r>
              <a:rPr lang="en-US" sz="3600" b="1" i="1" dirty="0">
                <a:solidFill>
                  <a:schemeClr val="bg1"/>
                </a:solidFill>
                <a:latin typeface="Calibri" panose="020F0502020204030204" pitchFamily="34" charset="0"/>
                <a:cs typeface="Calibri" panose="020F0502020204030204" pitchFamily="34" charset="0"/>
              </a:rPr>
              <a:t>“Cursed is the man who trusts in mankind</a:t>
            </a:r>
            <a:br>
              <a:rPr lang="en-US" sz="3600" b="1" i="1" dirty="0">
                <a:solidFill>
                  <a:schemeClr val="bg1"/>
                </a:solidFill>
                <a:latin typeface="Calibri" panose="020F0502020204030204" pitchFamily="34" charset="0"/>
                <a:cs typeface="Calibri" panose="020F0502020204030204" pitchFamily="34" charset="0"/>
              </a:rPr>
            </a:br>
            <a:r>
              <a:rPr lang="en-US" sz="3600" b="1" i="1" dirty="0">
                <a:solidFill>
                  <a:schemeClr val="bg1"/>
                </a:solidFill>
                <a:latin typeface="Calibri" panose="020F0502020204030204" pitchFamily="34" charset="0"/>
                <a:cs typeface="Calibri" panose="020F0502020204030204" pitchFamily="34" charset="0"/>
              </a:rPr>
              <a:t>And makes flesh his strength,</a:t>
            </a:r>
            <a:br>
              <a:rPr lang="en-US" sz="3600" b="1" i="1" dirty="0">
                <a:solidFill>
                  <a:schemeClr val="bg1"/>
                </a:solidFill>
                <a:latin typeface="Calibri" panose="020F0502020204030204" pitchFamily="34" charset="0"/>
                <a:cs typeface="Calibri" panose="020F0502020204030204" pitchFamily="34" charset="0"/>
              </a:rPr>
            </a:br>
            <a:r>
              <a:rPr lang="en-US" sz="3600" b="1" i="1" dirty="0">
                <a:solidFill>
                  <a:schemeClr val="bg1"/>
                </a:solidFill>
                <a:latin typeface="Calibri" panose="020F0502020204030204" pitchFamily="34" charset="0"/>
                <a:cs typeface="Calibri" panose="020F0502020204030204" pitchFamily="34" charset="0"/>
              </a:rPr>
              <a:t>And whose heart turns away from the </a:t>
            </a:r>
            <a:r>
              <a:rPr lang="en-US" sz="3600" b="1" i="1" cap="small" dirty="0">
                <a:solidFill>
                  <a:schemeClr val="bg1"/>
                </a:solidFill>
                <a:latin typeface="Calibri" panose="020F0502020204030204" pitchFamily="34" charset="0"/>
                <a:cs typeface="Calibri" panose="020F0502020204030204" pitchFamily="34" charset="0"/>
              </a:rPr>
              <a:t>Lord</a:t>
            </a:r>
            <a:r>
              <a:rPr lang="en-US" sz="3600" b="1" i="1" dirty="0">
                <a:solidFill>
                  <a:schemeClr val="bg1"/>
                </a:solidFill>
                <a:latin typeface="Calibri" panose="020F0502020204030204" pitchFamily="34" charset="0"/>
                <a:cs typeface="Calibri" panose="020F0502020204030204" pitchFamily="34" charset="0"/>
              </a:rPr>
              <a:t>.</a:t>
            </a:r>
            <a:br>
              <a:rPr lang="en-US" sz="3600" b="1" i="1" dirty="0">
                <a:solidFill>
                  <a:schemeClr val="bg1"/>
                </a:solidFill>
                <a:latin typeface="Calibri" panose="020F0502020204030204" pitchFamily="34" charset="0"/>
                <a:cs typeface="Calibri" panose="020F0502020204030204" pitchFamily="34" charset="0"/>
              </a:rPr>
            </a:br>
            <a:r>
              <a:rPr lang="en-US" sz="3600" b="1" i="1" dirty="0">
                <a:solidFill>
                  <a:schemeClr val="bg1"/>
                </a:solidFill>
                <a:latin typeface="Calibri" panose="020F0502020204030204" pitchFamily="34" charset="0"/>
                <a:cs typeface="Calibri" panose="020F0502020204030204" pitchFamily="34" charset="0"/>
              </a:rPr>
              <a:t>For he will be like a bush in the desert</a:t>
            </a:r>
            <a:br>
              <a:rPr lang="en-US" sz="3600" b="1" i="1" dirty="0">
                <a:solidFill>
                  <a:schemeClr val="bg1"/>
                </a:solidFill>
                <a:latin typeface="Calibri" panose="020F0502020204030204" pitchFamily="34" charset="0"/>
                <a:cs typeface="Calibri" panose="020F0502020204030204" pitchFamily="34" charset="0"/>
              </a:rPr>
            </a:br>
            <a:r>
              <a:rPr lang="en-US" sz="3600" b="1" i="1" dirty="0">
                <a:solidFill>
                  <a:schemeClr val="bg1"/>
                </a:solidFill>
                <a:latin typeface="Calibri" panose="020F0502020204030204" pitchFamily="34" charset="0"/>
                <a:cs typeface="Calibri" panose="020F0502020204030204" pitchFamily="34" charset="0"/>
              </a:rPr>
              <a:t>And will not see when prosperity comes,</a:t>
            </a:r>
            <a:br>
              <a:rPr lang="en-US" sz="3600" b="1" i="1" dirty="0">
                <a:solidFill>
                  <a:schemeClr val="bg1"/>
                </a:solidFill>
                <a:latin typeface="Calibri" panose="020F0502020204030204" pitchFamily="34" charset="0"/>
                <a:cs typeface="Calibri" panose="020F0502020204030204" pitchFamily="34" charset="0"/>
              </a:rPr>
            </a:br>
            <a:r>
              <a:rPr lang="en-US" sz="3600" b="1" i="1" dirty="0">
                <a:solidFill>
                  <a:schemeClr val="bg1"/>
                </a:solidFill>
                <a:latin typeface="Calibri" panose="020F0502020204030204" pitchFamily="34" charset="0"/>
                <a:cs typeface="Calibri" panose="020F0502020204030204" pitchFamily="34" charset="0"/>
              </a:rPr>
              <a:t>But will live in stony wastes in the wilderness,</a:t>
            </a:r>
            <a:br>
              <a:rPr lang="en-US" sz="3600" b="1" i="1" dirty="0">
                <a:solidFill>
                  <a:schemeClr val="bg1"/>
                </a:solidFill>
                <a:latin typeface="Calibri" panose="020F0502020204030204" pitchFamily="34" charset="0"/>
                <a:cs typeface="Calibri" panose="020F0502020204030204" pitchFamily="34" charset="0"/>
              </a:rPr>
            </a:br>
            <a:r>
              <a:rPr lang="en-US" sz="3600" b="1" i="1" dirty="0">
                <a:solidFill>
                  <a:schemeClr val="bg1"/>
                </a:solidFill>
                <a:latin typeface="Calibri" panose="020F0502020204030204" pitchFamily="34" charset="0"/>
                <a:cs typeface="Calibri" panose="020F0502020204030204" pitchFamily="34" charset="0"/>
              </a:rPr>
              <a:t>A land of salt without inhabitant.”</a:t>
            </a:r>
            <a:endParaRPr lang="en-US" sz="36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75062" y="1960542"/>
            <a:ext cx="8534400" cy="1295400"/>
          </a:xfrm>
          <a:prstGeom prst="rect">
            <a:avLst/>
          </a:prstGeom>
        </p:spPr>
        <p:txBody>
          <a:bodyPr/>
          <a:lstStyle/>
          <a:p>
            <a:pPr>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Fear of things that are </a:t>
            </a:r>
            <a:r>
              <a:rPr lang="en-US" sz="3600" b="1" u="sng" dirty="0">
                <a:effectLst>
                  <a:outerShdw blurRad="38100" dist="38100" dir="2700000" algn="tl">
                    <a:srgbClr val="000000">
                      <a:alpha val="43137"/>
                    </a:srgbClr>
                  </a:outerShdw>
                </a:effectLst>
                <a:latin typeface="Calibri" pitchFamily="34" charset="0"/>
              </a:rPr>
              <a:t>temporal</a:t>
            </a:r>
            <a:r>
              <a:rPr lang="en-US" sz="3200" b="1" dirty="0">
                <a:solidFill>
                  <a:schemeClr val="bg1"/>
                </a:solidFill>
                <a:effectLst>
                  <a:outerShdw blurRad="38100" dist="38100" dir="2700000" algn="tl">
                    <a:srgbClr val="000000">
                      <a:alpha val="43137"/>
                    </a:srgbClr>
                  </a:outerShdw>
                </a:effectLst>
                <a:latin typeface="Calibri" pitchFamily="34" charset="0"/>
              </a:rPr>
              <a:t> rather than </a:t>
            </a:r>
            <a:r>
              <a:rPr lang="en-US" sz="3200" u="sng" dirty="0">
                <a:effectLst>
                  <a:outerShdw blurRad="38100" dist="38100" dir="2700000" algn="tl">
                    <a:srgbClr val="000000">
                      <a:alpha val="43137"/>
                    </a:srgbClr>
                  </a:outerShdw>
                </a:effectLst>
                <a:latin typeface="Arial Black" pitchFamily="34" charset="0"/>
              </a:rPr>
              <a:t>eternal</a:t>
            </a:r>
            <a:r>
              <a:rPr lang="en-US" sz="3200" b="1" dirty="0">
                <a:effectLst>
                  <a:outerShdw blurRad="38100" dist="38100" dir="2700000" algn="tl">
                    <a:srgbClr val="000000">
                      <a:alpha val="43137"/>
                    </a:srgbClr>
                  </a:outerShdw>
                </a:effectLst>
                <a:latin typeface="Calibri" pitchFamily="34" charset="0"/>
              </a:rPr>
              <a:t> </a:t>
            </a:r>
            <a:r>
              <a:rPr lang="en-US" sz="3200" b="1" dirty="0">
                <a:solidFill>
                  <a:schemeClr val="bg1"/>
                </a:solidFill>
                <a:effectLst>
                  <a:outerShdw blurRad="38100" dist="38100" dir="2700000" algn="tl">
                    <a:srgbClr val="000000">
                      <a:alpha val="43137"/>
                    </a:srgbClr>
                  </a:outerShdw>
                </a:effectLst>
                <a:latin typeface="Calibri" pitchFamily="34" charset="0"/>
              </a:rPr>
              <a:t> (Luke 12:4-5, 1 Corinthians 4:5; </a:t>
            </a:r>
            <a:br>
              <a:rPr lang="en-US" sz="3200" b="1" dirty="0">
                <a:solidFill>
                  <a:schemeClr val="bg1"/>
                </a:solidFill>
                <a:effectLst>
                  <a:outerShdw blurRad="38100" dist="38100" dir="2700000" algn="tl">
                    <a:srgbClr val="000000">
                      <a:alpha val="43137"/>
                    </a:srgbClr>
                  </a:outerShdw>
                </a:effectLst>
                <a:latin typeface="Calibri" pitchFamily="34" charset="0"/>
              </a:rPr>
            </a:br>
            <a:r>
              <a:rPr lang="en-US" sz="3200" b="1" dirty="0">
                <a:solidFill>
                  <a:schemeClr val="bg1"/>
                </a:solidFill>
                <a:effectLst>
                  <a:outerShdw blurRad="38100" dist="38100" dir="2700000" algn="tl">
                    <a:srgbClr val="000000">
                      <a:alpha val="43137"/>
                    </a:srgbClr>
                  </a:outerShdw>
                </a:effectLst>
                <a:latin typeface="Calibri" pitchFamily="34" charset="0"/>
              </a:rPr>
              <a:t>2 Corinthians 5:9-10)</a:t>
            </a:r>
          </a:p>
          <a:p>
            <a:pPr>
              <a:spcBef>
                <a:spcPct val="20000"/>
              </a:spcBef>
              <a:defRPr/>
            </a:pPr>
            <a:endParaRPr lang="en-US" sz="3200" b="1" dirty="0">
              <a:solidFill>
                <a:schemeClr val="bg1"/>
              </a:solidFill>
              <a:effectLst>
                <a:outerShdw blurRad="38100" dist="38100" dir="2700000" algn="tl">
                  <a:srgbClr val="000000">
                    <a:alpha val="43137"/>
                  </a:srgbClr>
                </a:outerShdw>
              </a:effectLst>
              <a:latin typeface="Calibri" pitchFamily="34" charset="0"/>
            </a:endParaRPr>
          </a:p>
          <a:p>
            <a:pPr>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Fear of things that could happen, but have not…..“Paralysis”.</a:t>
            </a:r>
          </a:p>
          <a:p>
            <a:pPr>
              <a:spcBef>
                <a:spcPct val="20000"/>
              </a:spcBef>
              <a:defRPr/>
            </a:pPr>
            <a:endParaRPr lang="en-US" sz="3200" b="1" dirty="0">
              <a:solidFill>
                <a:schemeClr val="bg1"/>
              </a:solidFill>
              <a:effectLst>
                <a:outerShdw blurRad="38100" dist="38100" dir="2700000" algn="tl">
                  <a:srgbClr val="000000">
                    <a:alpha val="43137"/>
                  </a:srgbClr>
                </a:outerShdw>
              </a:effectLst>
              <a:latin typeface="Calibri" pitchFamily="34" charset="0"/>
            </a:endParaRPr>
          </a:p>
          <a:p>
            <a:pPr>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Fear of things we cannot control  </a:t>
            </a:r>
            <a:br>
              <a:rPr lang="en-US" sz="3200" b="1" dirty="0">
                <a:solidFill>
                  <a:schemeClr val="bg1"/>
                </a:solidFill>
                <a:effectLst>
                  <a:outerShdw blurRad="38100" dist="38100" dir="2700000" algn="tl">
                    <a:srgbClr val="000000">
                      <a:alpha val="43137"/>
                    </a:srgbClr>
                  </a:outerShdw>
                </a:effectLst>
                <a:latin typeface="Calibri" pitchFamily="34" charset="0"/>
              </a:rPr>
            </a:br>
            <a:r>
              <a:rPr lang="en-US" sz="3200" b="1" dirty="0">
                <a:solidFill>
                  <a:schemeClr val="bg1"/>
                </a:solidFill>
                <a:effectLst>
                  <a:outerShdw blurRad="38100" dist="38100" dir="2700000" algn="tl">
                    <a:srgbClr val="000000">
                      <a:alpha val="43137"/>
                    </a:srgbClr>
                  </a:outerShdw>
                </a:effectLst>
                <a:latin typeface="Calibri" pitchFamily="34" charset="0"/>
              </a:rPr>
              <a:t>(Proverbs 3:25)</a:t>
            </a:r>
          </a:p>
          <a:p>
            <a:pPr>
              <a:spcBef>
                <a:spcPct val="20000"/>
              </a:spcBef>
              <a:defRPr/>
            </a:pPr>
            <a:endParaRPr lang="en-US" sz="3200" b="1" dirty="0">
              <a:solidFill>
                <a:schemeClr val="bg1"/>
              </a:solidFill>
              <a:effectLst>
                <a:outerShdw blurRad="38100" dist="38100" dir="2700000" algn="tl">
                  <a:srgbClr val="000000">
                    <a:alpha val="43137"/>
                  </a:srgbClr>
                </a:outerShdw>
              </a:effectLst>
              <a:latin typeface="Calibri" pitchFamily="34" charset="0"/>
            </a:endParaRPr>
          </a:p>
          <a:p>
            <a:pPr>
              <a:spcBef>
                <a:spcPct val="20000"/>
              </a:spcBef>
              <a:defRPr/>
            </a:pPr>
            <a:endParaRPr lang="en-US" sz="3200" b="1" dirty="0">
              <a:solidFill>
                <a:schemeClr val="bg1"/>
              </a:solidFill>
              <a:effectLst>
                <a:outerShdw blurRad="38100" dist="38100" dir="2700000" algn="tl">
                  <a:srgbClr val="000000">
                    <a:alpha val="43137"/>
                  </a:srgbClr>
                </a:outerShdw>
              </a:effectLst>
              <a:latin typeface="Calibri" pitchFamily="34" charset="0"/>
            </a:endParaRPr>
          </a:p>
        </p:txBody>
      </p:sp>
      <p:sp>
        <p:nvSpPr>
          <p:cNvPr id="7" name="Text Box 2"/>
          <p:cNvSpPr txBox="1">
            <a:spLocks noChangeArrowheads="1"/>
          </p:cNvSpPr>
          <p:nvPr/>
        </p:nvSpPr>
        <p:spPr bwMode="auto">
          <a:xfrm>
            <a:off x="152400" y="228600"/>
            <a:ext cx="7467600" cy="707886"/>
          </a:xfrm>
          <a:prstGeom prst="rect">
            <a:avLst/>
          </a:prstGeom>
          <a:noFill/>
          <a:ln w="9525">
            <a:noFill/>
            <a:miter lim="800000"/>
            <a:headEnd/>
            <a:tailEnd/>
          </a:ln>
          <a:effectLst/>
        </p:spPr>
        <p:txBody>
          <a:bodyPr wrap="square">
            <a:spAutoFit/>
          </a:bodyPr>
          <a:lstStyle/>
          <a:p>
            <a:pPr>
              <a:spcBef>
                <a:spcPct val="50000"/>
              </a:spcBef>
              <a:defRPr/>
            </a:pPr>
            <a:r>
              <a:rPr lang="en-US" sz="4000" b="1" dirty="0">
                <a:solidFill>
                  <a:schemeClr val="bg1"/>
                </a:solidFill>
                <a:effectLst>
                  <a:outerShdw blurRad="38100" dist="38100" dir="2700000" algn="tl">
                    <a:srgbClr val="000000">
                      <a:alpha val="43137"/>
                    </a:srgbClr>
                  </a:outerShdw>
                </a:effectLst>
                <a:latin typeface="Calibri" pitchFamily="34" charset="0"/>
              </a:rPr>
              <a:t>Right and wrong fears</a:t>
            </a:r>
          </a:p>
        </p:txBody>
      </p:sp>
      <p:sp>
        <p:nvSpPr>
          <p:cNvPr id="4" name="Text Box 3"/>
          <p:cNvSpPr txBox="1">
            <a:spLocks noChangeArrowheads="1"/>
          </p:cNvSpPr>
          <p:nvPr/>
        </p:nvSpPr>
        <p:spPr bwMode="auto">
          <a:xfrm>
            <a:off x="381000" y="1112768"/>
            <a:ext cx="5715000" cy="615553"/>
          </a:xfrm>
          <a:prstGeom prst="rect">
            <a:avLst/>
          </a:prstGeom>
          <a:noFill/>
          <a:ln w="9525">
            <a:noFill/>
            <a:miter lim="800000"/>
            <a:headEnd/>
            <a:tailEnd/>
          </a:ln>
          <a:effectLst/>
        </p:spPr>
        <p:txBody>
          <a:bodyPr wrap="square">
            <a:spAutoFit/>
          </a:bodyPr>
          <a:lstStyle/>
          <a:p>
            <a:pPr>
              <a:spcBef>
                <a:spcPct val="5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Fears that are wrong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up)">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wipe(up)">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wipe(up)">
                                      <p:cBhvr>
                                        <p:cTn id="17" dur="500"/>
                                        <p:tgtEl>
                                          <p:spTgt spid="6">
                                            <p:txEl>
                                              <p:pRg st="4" end="4"/>
                                            </p:txEl>
                                          </p:spTgt>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strips(downLeft)">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extBox 5"/>
          <p:cNvSpPr txBox="1"/>
          <p:nvPr/>
        </p:nvSpPr>
        <p:spPr>
          <a:xfrm>
            <a:off x="228600" y="1371600"/>
            <a:ext cx="8686800" cy="4616648"/>
          </a:xfrm>
          <a:prstGeom prst="rect">
            <a:avLst/>
          </a:prstGeom>
          <a:noFill/>
        </p:spPr>
        <p:txBody>
          <a:bodyPr>
            <a:spAutoFit/>
          </a:bodyPr>
          <a:lstStyle/>
          <a:p>
            <a:pPr>
              <a:defRPr/>
            </a:pPr>
            <a:r>
              <a:rPr lang="en-US" sz="4200" b="1" dirty="0">
                <a:solidFill>
                  <a:schemeClr val="bg1"/>
                </a:solidFill>
                <a:effectLst>
                  <a:outerShdw blurRad="38100" dist="38100" dir="2700000" algn="tl">
                    <a:srgbClr val="000000">
                      <a:alpha val="43137"/>
                    </a:srgbClr>
                  </a:outerShdw>
                </a:effectLst>
                <a:latin typeface="Calibri" pitchFamily="34" charset="0"/>
              </a:rPr>
              <a:t>Proverbs 3:25-26 – </a:t>
            </a:r>
          </a:p>
          <a:p>
            <a:pPr>
              <a:defRPr/>
            </a:pPr>
            <a:br>
              <a:rPr lang="en-US" sz="4200" b="1" dirty="0">
                <a:solidFill>
                  <a:schemeClr val="bg1"/>
                </a:solidFill>
                <a:effectLst>
                  <a:outerShdw blurRad="38100" dist="38100" dir="2700000" algn="tl">
                    <a:srgbClr val="000000">
                      <a:alpha val="43137"/>
                    </a:srgbClr>
                  </a:outerShdw>
                </a:effectLst>
                <a:latin typeface="Calibri" pitchFamily="34" charset="0"/>
              </a:rPr>
            </a:br>
            <a:r>
              <a:rPr lang="en-US" sz="4200" b="1" i="1" dirty="0">
                <a:solidFill>
                  <a:schemeClr val="bg1"/>
                </a:solidFill>
                <a:effectLst>
                  <a:outerShdw blurRad="38100" dist="38100" dir="2700000" algn="tl">
                    <a:srgbClr val="000000">
                      <a:alpha val="43137"/>
                    </a:srgbClr>
                  </a:outerShdw>
                </a:effectLst>
                <a:latin typeface="Calibri" pitchFamily="34" charset="0"/>
              </a:rPr>
              <a:t>Do not be afraid of sudden terror, Nor of trouble from the wicked when it comes; For the LORD will be your confidence, and will keep your foot from being caught.</a:t>
            </a:r>
          </a:p>
        </p:txBody>
      </p:sp>
      <p:sp>
        <p:nvSpPr>
          <p:cNvPr id="7" name="Text Box 2"/>
          <p:cNvSpPr txBox="1">
            <a:spLocks noChangeArrowheads="1"/>
          </p:cNvSpPr>
          <p:nvPr/>
        </p:nvSpPr>
        <p:spPr bwMode="auto">
          <a:xfrm>
            <a:off x="152400" y="228600"/>
            <a:ext cx="7467600" cy="707886"/>
          </a:xfrm>
          <a:prstGeom prst="rect">
            <a:avLst/>
          </a:prstGeom>
          <a:noFill/>
          <a:ln w="9525">
            <a:noFill/>
            <a:miter lim="800000"/>
            <a:headEnd/>
            <a:tailEnd/>
          </a:ln>
          <a:effectLst/>
        </p:spPr>
        <p:txBody>
          <a:bodyPr wrap="square">
            <a:spAutoFit/>
          </a:bodyPr>
          <a:lstStyle/>
          <a:p>
            <a:pPr>
              <a:spcBef>
                <a:spcPct val="50000"/>
              </a:spcBef>
              <a:defRPr/>
            </a:pPr>
            <a:r>
              <a:rPr lang="en-US" sz="4000" b="1" dirty="0">
                <a:solidFill>
                  <a:schemeClr val="bg1"/>
                </a:solidFill>
                <a:effectLst>
                  <a:outerShdw blurRad="38100" dist="38100" dir="2700000" algn="tl">
                    <a:srgbClr val="000000">
                      <a:alpha val="43137"/>
                    </a:srgbClr>
                  </a:outerShdw>
                </a:effectLst>
                <a:latin typeface="Calibri" pitchFamily="34" charset="0"/>
              </a:rPr>
              <a:t>Right and wrong fears</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293176" y="517803"/>
            <a:ext cx="8557647" cy="6340197"/>
          </a:xfrm>
          <a:prstGeom prst="rect">
            <a:avLst/>
          </a:prstGeom>
          <a:noFill/>
          <a:ln w="9525">
            <a:noFill/>
            <a:miter lim="800000"/>
            <a:headEnd/>
            <a:tailEnd/>
          </a:ln>
          <a:effectLst/>
        </p:spPr>
        <p:txBody>
          <a:bodyPr wrap="square">
            <a:spAutoFit/>
          </a:bodyPr>
          <a:lstStyle/>
          <a:p>
            <a:pPr algn="ctr">
              <a:spcBef>
                <a:spcPct val="50000"/>
              </a:spcBef>
              <a:defRPr/>
            </a:pPr>
            <a:r>
              <a:rPr lang="en-US" sz="2800" b="1" dirty="0">
                <a:solidFill>
                  <a:schemeClr val="bg1"/>
                </a:solidFill>
                <a:effectLst>
                  <a:outerShdw blurRad="38100" dist="38100" dir="2700000" algn="tl">
                    <a:srgbClr val="000000">
                      <a:alpha val="43137"/>
                    </a:srgbClr>
                  </a:outerShdw>
                </a:effectLst>
                <a:latin typeface="Calibri" pitchFamily="34" charset="0"/>
              </a:rPr>
              <a:t>Counseling Fear - What are you really afraid of?</a:t>
            </a:r>
          </a:p>
          <a:p>
            <a:pPr>
              <a:spcBef>
                <a:spcPct val="50000"/>
              </a:spcBef>
              <a:defRPr/>
            </a:pPr>
            <a:r>
              <a:rPr lang="en-US" sz="2800" b="1" dirty="0">
                <a:solidFill>
                  <a:schemeClr val="bg1"/>
                </a:solidFill>
                <a:effectLst>
                  <a:outerShdw blurRad="38100" dist="38100" dir="2700000" algn="tl">
                    <a:srgbClr val="000000">
                      <a:alpha val="43137"/>
                    </a:srgbClr>
                  </a:outerShdw>
                </a:effectLst>
                <a:latin typeface="Calibri" pitchFamily="34" charset="0"/>
              </a:rPr>
              <a:t>What makes you so afraid of it?</a:t>
            </a:r>
          </a:p>
          <a:p>
            <a:pPr>
              <a:spcBef>
                <a:spcPct val="50000"/>
              </a:spcBef>
              <a:defRPr/>
            </a:pPr>
            <a:r>
              <a:rPr lang="en-US" sz="2800" b="1" dirty="0">
                <a:solidFill>
                  <a:schemeClr val="bg1"/>
                </a:solidFill>
                <a:effectLst>
                  <a:outerShdw blurRad="38100" dist="38100" dir="2700000" algn="tl">
                    <a:srgbClr val="000000">
                      <a:alpha val="43137"/>
                    </a:srgbClr>
                  </a:outerShdw>
                </a:effectLst>
                <a:latin typeface="Calibri" pitchFamily="34" charset="0"/>
              </a:rPr>
              <a:t>Can you articulate it?</a:t>
            </a:r>
          </a:p>
          <a:p>
            <a:pPr>
              <a:spcBef>
                <a:spcPct val="50000"/>
              </a:spcBef>
              <a:defRPr/>
            </a:pPr>
            <a:r>
              <a:rPr lang="en-US" sz="2800" b="1" dirty="0">
                <a:solidFill>
                  <a:schemeClr val="bg1"/>
                </a:solidFill>
                <a:effectLst>
                  <a:outerShdw blurRad="38100" dist="38100" dir="2700000" algn="tl">
                    <a:srgbClr val="000000">
                      <a:alpha val="43137"/>
                    </a:srgbClr>
                  </a:outerShdw>
                </a:effectLst>
                <a:latin typeface="Calibri" pitchFamily="34" charset="0"/>
              </a:rPr>
              <a:t>Have you prayed about it?</a:t>
            </a:r>
          </a:p>
          <a:p>
            <a:pPr>
              <a:spcBef>
                <a:spcPct val="50000"/>
              </a:spcBef>
              <a:defRPr/>
            </a:pPr>
            <a:r>
              <a:rPr lang="en-US" sz="2800" b="1" dirty="0">
                <a:solidFill>
                  <a:schemeClr val="bg1"/>
                </a:solidFill>
                <a:effectLst>
                  <a:outerShdw blurRad="38100" dist="38100" dir="2700000" algn="tl">
                    <a:srgbClr val="000000">
                      <a:alpha val="43137"/>
                    </a:srgbClr>
                  </a:outerShdw>
                </a:effectLst>
                <a:latin typeface="Calibri" pitchFamily="34" charset="0"/>
              </a:rPr>
              <a:t>What have you done about it or doing about it?</a:t>
            </a:r>
          </a:p>
          <a:p>
            <a:pPr>
              <a:spcBef>
                <a:spcPct val="50000"/>
              </a:spcBef>
              <a:defRPr/>
            </a:pPr>
            <a:r>
              <a:rPr lang="en-US" sz="2800" b="1" dirty="0">
                <a:solidFill>
                  <a:schemeClr val="bg1"/>
                </a:solidFill>
                <a:effectLst>
                  <a:outerShdw blurRad="38100" dist="38100" dir="2700000" algn="tl">
                    <a:srgbClr val="000000">
                      <a:alpha val="43137"/>
                    </a:srgbClr>
                  </a:outerShdw>
                </a:effectLst>
                <a:latin typeface="Calibri" pitchFamily="34" charset="0"/>
              </a:rPr>
              <a:t>How have you sought help with it?</a:t>
            </a:r>
          </a:p>
          <a:p>
            <a:pPr>
              <a:spcBef>
                <a:spcPct val="50000"/>
              </a:spcBef>
              <a:defRPr/>
            </a:pPr>
            <a:r>
              <a:rPr lang="en-US" sz="2800" b="1" dirty="0">
                <a:solidFill>
                  <a:schemeClr val="bg1"/>
                </a:solidFill>
                <a:effectLst>
                  <a:outerShdw blurRad="38100" dist="38100" dir="2700000" algn="tl">
                    <a:srgbClr val="000000">
                      <a:alpha val="43137"/>
                    </a:srgbClr>
                  </a:outerShdw>
                </a:effectLst>
                <a:latin typeface="Calibri" pitchFamily="34" charset="0"/>
              </a:rPr>
              <a:t>Are you willing to overcome it?</a:t>
            </a:r>
          </a:p>
          <a:p>
            <a:pPr>
              <a:spcBef>
                <a:spcPct val="50000"/>
              </a:spcBef>
              <a:defRPr/>
            </a:pPr>
            <a:r>
              <a:rPr lang="en-US" sz="2800" b="1" dirty="0">
                <a:solidFill>
                  <a:schemeClr val="bg1"/>
                </a:solidFill>
                <a:effectLst>
                  <a:outerShdw blurRad="38100" dist="38100" dir="2700000" algn="tl">
                    <a:srgbClr val="000000">
                      <a:alpha val="43137"/>
                    </a:srgbClr>
                  </a:outerShdw>
                </a:effectLst>
                <a:latin typeface="Calibri" pitchFamily="34" charset="0"/>
              </a:rPr>
              <a:t>How much?</a:t>
            </a:r>
          </a:p>
          <a:p>
            <a:pPr>
              <a:spcBef>
                <a:spcPct val="50000"/>
              </a:spcBef>
              <a:defRPr/>
            </a:pPr>
            <a:r>
              <a:rPr lang="en-US" sz="2800" b="1" dirty="0">
                <a:solidFill>
                  <a:schemeClr val="bg1"/>
                </a:solidFill>
                <a:effectLst>
                  <a:outerShdw blurRad="38100" dist="38100" dir="2700000" algn="tl">
                    <a:srgbClr val="000000">
                      <a:alpha val="43137"/>
                    </a:srgbClr>
                  </a:outerShdw>
                </a:effectLst>
                <a:latin typeface="Calibri" pitchFamily="34" charset="0"/>
              </a:rPr>
              <a:t>Have you done Psalm 56:3-4?</a:t>
            </a:r>
          </a:p>
          <a:p>
            <a:pPr>
              <a:spcBef>
                <a:spcPct val="50000"/>
              </a:spcBef>
              <a:defRPr/>
            </a:pPr>
            <a:r>
              <a:rPr lang="en-US" sz="2800" b="1" dirty="0">
                <a:solidFill>
                  <a:schemeClr val="bg1"/>
                </a:solidFill>
                <a:effectLst>
                  <a:outerShdw blurRad="38100" dist="38100" dir="2700000" algn="tl">
                    <a:srgbClr val="000000">
                      <a:alpha val="43137"/>
                    </a:srgbClr>
                  </a:outerShdw>
                </a:effectLst>
                <a:latin typeface="Calibri" pitchFamily="34" charset="0"/>
              </a:rPr>
              <a:t>Do you believe Proverbs 3:25-26?</a:t>
            </a:r>
          </a:p>
        </p:txBody>
      </p:sp>
    </p:spTree>
    <p:extLst>
      <p:ext uri="{BB962C8B-B14F-4D97-AF65-F5344CB8AC3E}">
        <p14:creationId xmlns:p14="http://schemas.microsoft.com/office/powerpoint/2010/main" val="1909737944"/>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295400" y="609600"/>
            <a:ext cx="7620000" cy="707886"/>
          </a:xfrm>
          <a:prstGeom prst="rect">
            <a:avLst/>
          </a:prstGeom>
          <a:noFill/>
          <a:ln w="9525">
            <a:noFill/>
            <a:miter lim="800000"/>
            <a:headEnd/>
            <a:tailEnd/>
          </a:ln>
          <a:effectLst/>
        </p:spPr>
        <p:txBody>
          <a:bodyPr wrap="square">
            <a:spAutoFit/>
          </a:bodyPr>
          <a:lstStyle/>
          <a:p>
            <a:pPr>
              <a:spcBef>
                <a:spcPct val="50000"/>
              </a:spcBef>
              <a:defRPr/>
            </a:pPr>
            <a:r>
              <a:rPr lang="en-US" sz="4000" b="1" dirty="0">
                <a:solidFill>
                  <a:schemeClr val="bg1"/>
                </a:solidFill>
                <a:effectLst>
                  <a:outerShdw blurRad="38100" dist="38100" dir="2700000" algn="tl">
                    <a:srgbClr val="000000">
                      <a:alpha val="43137"/>
                    </a:srgbClr>
                  </a:outerShdw>
                </a:effectLst>
                <a:latin typeface="Calibri" pitchFamily="34" charset="0"/>
              </a:rPr>
              <a:t>Definition of Worry/Anxiety</a:t>
            </a:r>
          </a:p>
        </p:txBody>
      </p:sp>
      <p:sp>
        <p:nvSpPr>
          <p:cNvPr id="7" name="Content Placeholder 2"/>
          <p:cNvSpPr txBox="1">
            <a:spLocks/>
          </p:cNvSpPr>
          <p:nvPr/>
        </p:nvSpPr>
        <p:spPr>
          <a:xfrm>
            <a:off x="180975" y="2209800"/>
            <a:ext cx="8534400" cy="2057400"/>
          </a:xfrm>
          <a:prstGeom prst="rect">
            <a:avLst/>
          </a:prstGeom>
        </p:spPr>
        <p:txBody>
          <a:bodyPr/>
          <a:lstStyle/>
          <a:p>
            <a:pPr>
              <a:spcBef>
                <a:spcPct val="2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Worry or anxiety may be sinful idolatry that things must go as I desire and an unbelief or doubt that God is sovereign and good</a:t>
            </a:r>
          </a:p>
          <a:p>
            <a:pPr>
              <a:spcBef>
                <a:spcPct val="2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		</a:t>
            </a:r>
          </a:p>
          <a:p>
            <a:pPr>
              <a:spcBef>
                <a:spcPct val="2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		 (Matthew 6:19-34).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strips(downLeft)">
                                      <p:cBhvr>
                                        <p:cTn id="14" dur="500"/>
                                        <p:tgtEl>
                                          <p:spTgt spid="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grpId="0"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animEffect transition="in" filter="strips(downLeft)">
                                      <p:cBhvr>
                                        <p:cTn id="19" dur="500"/>
                                        <p:tgtEl>
                                          <p:spTgt spid="7">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12" fill="hold" grpId="0" nodeType="clickEffect">
                                  <p:stCondLst>
                                    <p:cond delay="0"/>
                                  </p:stCondLst>
                                  <p:childTnLst>
                                    <p:set>
                                      <p:cBhvr>
                                        <p:cTn id="23" dur="1" fill="hold">
                                          <p:stCondLst>
                                            <p:cond delay="0"/>
                                          </p:stCondLst>
                                        </p:cTn>
                                        <p:tgtEl>
                                          <p:spTgt spid="7">
                                            <p:txEl>
                                              <p:pRg st="2" end="2"/>
                                            </p:txEl>
                                          </p:spTgt>
                                        </p:tgtEl>
                                        <p:attrNameLst>
                                          <p:attrName>style.visibility</p:attrName>
                                        </p:attrNameLst>
                                      </p:cBhvr>
                                      <p:to>
                                        <p:strVal val="visible"/>
                                      </p:to>
                                    </p:set>
                                    <p:animEffect transition="in" filter="strips(downLeft)">
                                      <p:cBhvr>
                                        <p:cTn id="24"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extBox 5"/>
          <p:cNvSpPr txBox="1"/>
          <p:nvPr/>
        </p:nvSpPr>
        <p:spPr>
          <a:xfrm>
            <a:off x="28135" y="23446"/>
            <a:ext cx="8686800" cy="6986528"/>
          </a:xfrm>
          <a:prstGeom prst="rect">
            <a:avLst/>
          </a:prstGeom>
          <a:noFill/>
        </p:spPr>
        <p:txBody>
          <a:bodyPr>
            <a:spAutoFit/>
          </a:bodyPr>
          <a:lstStyle/>
          <a:p>
            <a:r>
              <a:rPr lang="en-US" sz="27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Matthew 6:25-34 </a:t>
            </a:r>
            <a:br>
              <a:rPr lang="en-US" sz="27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2700" b="1" baseline="30000" dirty="0">
                <a:solidFill>
                  <a:schemeClr val="bg1"/>
                </a:solidFill>
                <a:latin typeface="Calibri" panose="020F0502020204030204" pitchFamily="34" charset="0"/>
                <a:cs typeface="Calibri" panose="020F0502020204030204" pitchFamily="34" charset="0"/>
              </a:rPr>
              <a:t>25 </a:t>
            </a:r>
            <a:r>
              <a:rPr lang="en-US" sz="2700" b="1" dirty="0">
                <a:solidFill>
                  <a:schemeClr val="bg1"/>
                </a:solidFill>
                <a:latin typeface="Calibri" panose="020F0502020204030204" pitchFamily="34" charset="0"/>
                <a:cs typeface="Calibri" panose="020F0502020204030204" pitchFamily="34" charset="0"/>
              </a:rPr>
              <a:t>“</a:t>
            </a:r>
            <a:r>
              <a:rPr lang="en-US" sz="2700" b="1" i="1" dirty="0">
                <a:solidFill>
                  <a:schemeClr val="bg1"/>
                </a:solidFill>
                <a:latin typeface="Calibri" panose="020F0502020204030204" pitchFamily="34" charset="0"/>
                <a:cs typeface="Calibri" panose="020F0502020204030204" pitchFamily="34" charset="0"/>
              </a:rPr>
              <a:t>For this reason I say to you, </a:t>
            </a:r>
            <a:r>
              <a:rPr lang="en-US" sz="2700" b="1" i="1" u="sng" dirty="0">
                <a:solidFill>
                  <a:schemeClr val="bg1"/>
                </a:solidFill>
                <a:latin typeface="Calibri" panose="020F0502020204030204" pitchFamily="34" charset="0"/>
                <a:cs typeface="Calibri" panose="020F0502020204030204" pitchFamily="34" charset="0"/>
              </a:rPr>
              <a:t>do not be worried </a:t>
            </a:r>
            <a:r>
              <a:rPr lang="en-US" sz="2700" b="1" i="1" dirty="0">
                <a:solidFill>
                  <a:schemeClr val="bg1"/>
                </a:solidFill>
                <a:latin typeface="Calibri" panose="020F0502020204030204" pitchFamily="34" charset="0"/>
                <a:cs typeface="Calibri" panose="020F0502020204030204" pitchFamily="34" charset="0"/>
              </a:rPr>
              <a:t>about your life, as to what you will eat or what you will drink; nor for your body, as to what you will put on. Is not life more than food, and the body more than clothing? </a:t>
            </a:r>
            <a:r>
              <a:rPr lang="en-US" sz="2700" b="1" i="1" baseline="30000" dirty="0">
                <a:solidFill>
                  <a:schemeClr val="bg1"/>
                </a:solidFill>
                <a:latin typeface="Calibri" panose="020F0502020204030204" pitchFamily="34" charset="0"/>
                <a:cs typeface="Calibri" panose="020F0502020204030204" pitchFamily="34" charset="0"/>
              </a:rPr>
              <a:t>26 </a:t>
            </a:r>
            <a:r>
              <a:rPr lang="en-US" sz="2700" b="1" i="1" dirty="0">
                <a:solidFill>
                  <a:schemeClr val="bg1"/>
                </a:solidFill>
                <a:latin typeface="Calibri" panose="020F0502020204030204" pitchFamily="34" charset="0"/>
                <a:cs typeface="Calibri" panose="020F0502020204030204" pitchFamily="34" charset="0"/>
              </a:rPr>
              <a:t>Look at the birds of the air, that they do not sow, nor reap nor gather into barns, and yet your heavenly Father feeds them. Are you not worth much more than they? </a:t>
            </a:r>
            <a:r>
              <a:rPr lang="en-US" sz="2700" b="1" i="1" baseline="30000" dirty="0">
                <a:solidFill>
                  <a:schemeClr val="bg1"/>
                </a:solidFill>
                <a:latin typeface="Calibri" panose="020F0502020204030204" pitchFamily="34" charset="0"/>
                <a:cs typeface="Calibri" panose="020F0502020204030204" pitchFamily="34" charset="0"/>
              </a:rPr>
              <a:t>27 </a:t>
            </a:r>
            <a:r>
              <a:rPr lang="en-US" sz="2700" b="1" i="1" dirty="0">
                <a:solidFill>
                  <a:schemeClr val="bg1"/>
                </a:solidFill>
                <a:latin typeface="Calibri" panose="020F0502020204030204" pitchFamily="34" charset="0"/>
                <a:cs typeface="Calibri" panose="020F0502020204030204" pitchFamily="34" charset="0"/>
              </a:rPr>
              <a:t>And who of you by </a:t>
            </a:r>
            <a:r>
              <a:rPr lang="en-US" sz="2700" b="1" i="1" u="sng" dirty="0">
                <a:solidFill>
                  <a:schemeClr val="bg1"/>
                </a:solidFill>
                <a:latin typeface="Calibri" panose="020F0502020204030204" pitchFamily="34" charset="0"/>
                <a:cs typeface="Calibri" panose="020F0502020204030204" pitchFamily="34" charset="0"/>
              </a:rPr>
              <a:t>being worried </a:t>
            </a:r>
            <a:r>
              <a:rPr lang="en-US" sz="2700" b="1" i="1" dirty="0">
                <a:solidFill>
                  <a:schemeClr val="bg1"/>
                </a:solidFill>
                <a:latin typeface="Calibri" panose="020F0502020204030204" pitchFamily="34" charset="0"/>
                <a:cs typeface="Calibri" panose="020F0502020204030204" pitchFamily="34" charset="0"/>
              </a:rPr>
              <a:t>can add a single hour to his life? </a:t>
            </a:r>
            <a:r>
              <a:rPr lang="en-US" sz="2700" b="1" i="1" baseline="30000" dirty="0">
                <a:solidFill>
                  <a:schemeClr val="bg1"/>
                </a:solidFill>
                <a:latin typeface="Calibri" panose="020F0502020204030204" pitchFamily="34" charset="0"/>
                <a:cs typeface="Calibri" panose="020F0502020204030204" pitchFamily="34" charset="0"/>
              </a:rPr>
              <a:t>28 </a:t>
            </a:r>
            <a:r>
              <a:rPr lang="en-US" sz="2700" b="1" i="1" dirty="0">
                <a:solidFill>
                  <a:schemeClr val="bg1"/>
                </a:solidFill>
                <a:latin typeface="Calibri" panose="020F0502020204030204" pitchFamily="34" charset="0"/>
                <a:cs typeface="Calibri" panose="020F0502020204030204" pitchFamily="34" charset="0"/>
              </a:rPr>
              <a:t>And </a:t>
            </a:r>
            <a:r>
              <a:rPr lang="en-US" sz="2700" b="1" i="1" u="sng" dirty="0">
                <a:solidFill>
                  <a:schemeClr val="bg1"/>
                </a:solidFill>
                <a:latin typeface="Calibri" panose="020F0502020204030204" pitchFamily="34" charset="0"/>
                <a:cs typeface="Calibri" panose="020F0502020204030204" pitchFamily="34" charset="0"/>
              </a:rPr>
              <a:t>why are you worried </a:t>
            </a:r>
            <a:r>
              <a:rPr lang="en-US" sz="2700" b="1" i="1" dirty="0">
                <a:solidFill>
                  <a:schemeClr val="bg1"/>
                </a:solidFill>
                <a:latin typeface="Calibri" panose="020F0502020204030204" pitchFamily="34" charset="0"/>
                <a:cs typeface="Calibri" panose="020F0502020204030204" pitchFamily="34" charset="0"/>
              </a:rPr>
              <a:t>about clothing? Observe how the lilies of the field grow; they do not toil nor do they spin, </a:t>
            </a:r>
            <a:r>
              <a:rPr lang="en-US" sz="2700" b="1" i="1" baseline="30000" dirty="0">
                <a:solidFill>
                  <a:schemeClr val="bg1"/>
                </a:solidFill>
                <a:latin typeface="Calibri" panose="020F0502020204030204" pitchFamily="34" charset="0"/>
                <a:cs typeface="Calibri" panose="020F0502020204030204" pitchFamily="34" charset="0"/>
              </a:rPr>
              <a:t>29 </a:t>
            </a:r>
            <a:r>
              <a:rPr lang="en-US" sz="2700" b="1" i="1" dirty="0">
                <a:solidFill>
                  <a:schemeClr val="bg1"/>
                </a:solidFill>
                <a:latin typeface="Calibri" panose="020F0502020204030204" pitchFamily="34" charset="0"/>
                <a:cs typeface="Calibri" panose="020F0502020204030204" pitchFamily="34" charset="0"/>
              </a:rPr>
              <a:t>yet I say to you that not even Solomon in all his glory clothed himself like one of these. </a:t>
            </a:r>
            <a:r>
              <a:rPr lang="en-US" sz="2700" b="1" i="1" baseline="30000" dirty="0">
                <a:solidFill>
                  <a:schemeClr val="bg1"/>
                </a:solidFill>
                <a:latin typeface="Calibri" panose="020F0502020204030204" pitchFamily="34" charset="0"/>
                <a:cs typeface="Calibri" panose="020F0502020204030204" pitchFamily="34" charset="0"/>
              </a:rPr>
              <a:t>30 </a:t>
            </a:r>
            <a:r>
              <a:rPr lang="en-US" sz="2700" b="1" i="1" dirty="0">
                <a:solidFill>
                  <a:schemeClr val="bg1"/>
                </a:solidFill>
                <a:latin typeface="Calibri" panose="020F0502020204030204" pitchFamily="34" charset="0"/>
                <a:cs typeface="Calibri" panose="020F0502020204030204" pitchFamily="34" charset="0"/>
              </a:rPr>
              <a:t>But if God so clothes the grass of the field, which is alive today and tomorrow is thrown into the furnace, will He not much more clothe you? You of little faith! </a:t>
            </a:r>
            <a:endParaRPr lang="en-US" sz="27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extBox 5"/>
          <p:cNvSpPr txBox="1"/>
          <p:nvPr/>
        </p:nvSpPr>
        <p:spPr>
          <a:xfrm>
            <a:off x="228600" y="305068"/>
            <a:ext cx="8686800" cy="4832092"/>
          </a:xfrm>
          <a:prstGeom prst="rect">
            <a:avLst/>
          </a:prstGeom>
          <a:noFill/>
        </p:spPr>
        <p:txBody>
          <a:bodyPr>
            <a:spAutoFit/>
          </a:bodyPr>
          <a:lstStyle/>
          <a:p>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Matthew 6:25-34</a:t>
            </a:r>
          </a:p>
          <a:p>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b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2800" b="1" baseline="30000" dirty="0">
                <a:solidFill>
                  <a:schemeClr val="bg1"/>
                </a:solidFill>
                <a:latin typeface="Calibri" panose="020F0502020204030204" pitchFamily="34" charset="0"/>
                <a:cs typeface="Calibri" panose="020F0502020204030204" pitchFamily="34" charset="0"/>
              </a:rPr>
              <a:t>31 </a:t>
            </a:r>
            <a:r>
              <a:rPr lang="en-US" sz="2800" b="1" i="1" u="sng" dirty="0">
                <a:solidFill>
                  <a:schemeClr val="bg1"/>
                </a:solidFill>
                <a:latin typeface="Calibri" panose="020F0502020204030204" pitchFamily="34" charset="0"/>
                <a:cs typeface="Calibri" panose="020F0502020204030204" pitchFamily="34" charset="0"/>
              </a:rPr>
              <a:t>Do not worry then</a:t>
            </a:r>
            <a:r>
              <a:rPr lang="en-US" sz="2800" b="1" i="1" dirty="0">
                <a:solidFill>
                  <a:schemeClr val="bg1"/>
                </a:solidFill>
                <a:latin typeface="Calibri" panose="020F0502020204030204" pitchFamily="34" charset="0"/>
                <a:cs typeface="Calibri" panose="020F0502020204030204" pitchFamily="34" charset="0"/>
              </a:rPr>
              <a:t>, saying, ‘What will we eat?’ or ‘What will we drink?’ or ‘What will we wear for clothing?’ </a:t>
            </a:r>
            <a:r>
              <a:rPr lang="en-US" sz="2800" b="1" i="1" baseline="30000" dirty="0">
                <a:solidFill>
                  <a:schemeClr val="bg1"/>
                </a:solidFill>
                <a:latin typeface="Calibri" panose="020F0502020204030204" pitchFamily="34" charset="0"/>
                <a:cs typeface="Calibri" panose="020F0502020204030204" pitchFamily="34" charset="0"/>
              </a:rPr>
              <a:t>32 </a:t>
            </a:r>
            <a:r>
              <a:rPr lang="en-US" sz="2800" b="1" i="1" dirty="0">
                <a:solidFill>
                  <a:schemeClr val="bg1"/>
                </a:solidFill>
                <a:latin typeface="Calibri" panose="020F0502020204030204" pitchFamily="34" charset="0"/>
                <a:cs typeface="Calibri" panose="020F0502020204030204" pitchFamily="34" charset="0"/>
              </a:rPr>
              <a:t>For the Gentiles eagerly seek all these things; for your heavenly Father knows that you need all these things. </a:t>
            </a:r>
            <a:r>
              <a:rPr lang="en-US" sz="2800" b="1" i="1" baseline="30000" dirty="0">
                <a:solidFill>
                  <a:schemeClr val="bg1"/>
                </a:solidFill>
                <a:latin typeface="Calibri" panose="020F0502020204030204" pitchFamily="34" charset="0"/>
                <a:cs typeface="Calibri" panose="020F0502020204030204" pitchFamily="34" charset="0"/>
              </a:rPr>
              <a:t>33 </a:t>
            </a:r>
            <a:r>
              <a:rPr lang="en-US" sz="2800" b="1" i="1" dirty="0">
                <a:solidFill>
                  <a:schemeClr val="bg1"/>
                </a:solidFill>
                <a:latin typeface="Calibri" panose="020F0502020204030204" pitchFamily="34" charset="0"/>
                <a:cs typeface="Calibri" panose="020F0502020204030204" pitchFamily="34" charset="0"/>
              </a:rPr>
              <a:t>But seek first His kingdom and His righteousness, and all these things will be added to you.</a:t>
            </a:r>
          </a:p>
          <a:p>
            <a:r>
              <a:rPr lang="en-US" sz="2800" b="1" i="1" baseline="30000" dirty="0">
                <a:solidFill>
                  <a:schemeClr val="bg1"/>
                </a:solidFill>
                <a:latin typeface="Calibri" panose="020F0502020204030204" pitchFamily="34" charset="0"/>
                <a:cs typeface="Calibri" panose="020F0502020204030204" pitchFamily="34" charset="0"/>
              </a:rPr>
              <a:t>34 </a:t>
            </a:r>
            <a:r>
              <a:rPr lang="en-US" sz="2800" b="1" i="1" dirty="0">
                <a:solidFill>
                  <a:schemeClr val="bg1"/>
                </a:solidFill>
                <a:latin typeface="Calibri" panose="020F0502020204030204" pitchFamily="34" charset="0"/>
                <a:cs typeface="Calibri" panose="020F0502020204030204" pitchFamily="34" charset="0"/>
              </a:rPr>
              <a:t>“</a:t>
            </a:r>
            <a:r>
              <a:rPr lang="en-US" sz="2800" b="1" i="1" u="sng" dirty="0">
                <a:solidFill>
                  <a:schemeClr val="bg1"/>
                </a:solidFill>
                <a:latin typeface="Calibri" panose="020F0502020204030204" pitchFamily="34" charset="0"/>
                <a:cs typeface="Calibri" panose="020F0502020204030204" pitchFamily="34" charset="0"/>
              </a:rPr>
              <a:t>So do not worry </a:t>
            </a:r>
            <a:r>
              <a:rPr lang="en-US" sz="2800" b="1" i="1" dirty="0">
                <a:solidFill>
                  <a:schemeClr val="bg1"/>
                </a:solidFill>
                <a:latin typeface="Calibri" panose="020F0502020204030204" pitchFamily="34" charset="0"/>
                <a:cs typeface="Calibri" panose="020F0502020204030204" pitchFamily="34" charset="0"/>
              </a:rPr>
              <a:t>about tomorrow; for tomorrow will care for itself. Each day has enough trouble of its own.</a:t>
            </a:r>
          </a:p>
          <a:p>
            <a:pPr>
              <a:defRPr/>
            </a:pPr>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27064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838200"/>
            <a:ext cx="8382000" cy="5693866"/>
          </a:xfrm>
          <a:prstGeom prst="rect">
            <a:avLst/>
          </a:prstGeom>
          <a:noFill/>
        </p:spPr>
        <p:txBody>
          <a:bodyPr wrap="square" rtlCol="0">
            <a:spAutoFit/>
          </a:bodyPr>
          <a:lstStyle/>
          <a:p>
            <a:r>
              <a:rPr lang="en-US" sz="2800" b="1" i="1" dirty="0">
                <a:solidFill>
                  <a:schemeClr val="bg1"/>
                </a:solidFill>
                <a:effectLst>
                  <a:outerShdw blurRad="38100" dist="38100" dir="2700000" algn="tl">
                    <a:srgbClr val="000000">
                      <a:alpha val="43137"/>
                    </a:srgbClr>
                  </a:outerShdw>
                </a:effectLst>
                <a:latin typeface="Calibri" pitchFamily="34" charset="0"/>
              </a:rPr>
              <a:t>But seek first His kingdom and His righteousness, and all these things will be added to you.</a:t>
            </a:r>
          </a:p>
          <a:p>
            <a:r>
              <a:rPr lang="en-US" sz="2800" b="1" i="1" dirty="0">
                <a:solidFill>
                  <a:schemeClr val="bg1"/>
                </a:solidFill>
                <a:effectLst>
                  <a:outerShdw blurRad="38100" dist="38100" dir="2700000" algn="tl">
                    <a:srgbClr val="000000">
                      <a:alpha val="43137"/>
                    </a:srgbClr>
                  </a:outerShdw>
                </a:effectLst>
                <a:latin typeface="Calibri" pitchFamily="34" charset="0"/>
              </a:rPr>
              <a:t>“So do not worry about tomorrow; for tomorrow will care for itself. Each day has enough trouble of its own.</a:t>
            </a:r>
          </a:p>
          <a:p>
            <a:r>
              <a:rPr lang="en-US" sz="2800" b="1" dirty="0">
                <a:solidFill>
                  <a:schemeClr val="bg1"/>
                </a:solidFill>
                <a:effectLst>
                  <a:outerShdw blurRad="38100" dist="38100" dir="2700000" algn="tl">
                    <a:srgbClr val="000000">
                      <a:alpha val="43137"/>
                    </a:srgbClr>
                  </a:outerShdw>
                </a:effectLst>
                <a:latin typeface="Calibri" pitchFamily="34" charset="0"/>
              </a:rPr>
              <a:t>Matthew 6:33-34</a:t>
            </a:r>
          </a:p>
          <a:p>
            <a:endParaRPr lang="en-US" sz="2800" b="1" i="1" dirty="0">
              <a:solidFill>
                <a:schemeClr val="bg1"/>
              </a:solidFill>
              <a:effectLst>
                <a:outerShdw blurRad="38100" dist="38100" dir="2700000" algn="tl">
                  <a:srgbClr val="000000">
                    <a:alpha val="43137"/>
                  </a:srgbClr>
                </a:outerShdw>
              </a:effectLst>
              <a:latin typeface="Calibri" pitchFamily="34" charset="0"/>
            </a:endParaRPr>
          </a:p>
          <a:p>
            <a:r>
              <a:rPr lang="en-US" sz="2800" b="1" i="1" dirty="0">
                <a:solidFill>
                  <a:schemeClr val="bg1"/>
                </a:solidFill>
                <a:effectLst>
                  <a:outerShdw blurRad="38100" dist="38100" dir="2700000" algn="tl">
                    <a:srgbClr val="000000">
                      <a:alpha val="43137"/>
                    </a:srgbClr>
                  </a:outerShdw>
                </a:effectLst>
                <a:latin typeface="Calibri" pitchFamily="34" charset="0"/>
              </a:rPr>
              <a:t>Be anxious for nothing, but in everything by prayer and supplication with thanksgiving let your requests be made known to God. And the peace of God, which surpasses all comprehension, will guard your hearts and your minds in Christ Jesus.</a:t>
            </a:r>
          </a:p>
          <a:p>
            <a:r>
              <a:rPr lang="en-US" sz="2800" b="1" dirty="0">
                <a:solidFill>
                  <a:schemeClr val="bg1"/>
                </a:solidFill>
                <a:effectLst>
                  <a:outerShdw blurRad="38100" dist="38100" dir="2700000" algn="tl">
                    <a:srgbClr val="000000">
                      <a:alpha val="43137"/>
                    </a:srgbClr>
                  </a:outerShdw>
                </a:effectLst>
                <a:latin typeface="Calibri" pitchFamily="34" charset="0"/>
              </a:rPr>
              <a:t>Philippians 4:6-7</a:t>
            </a:r>
          </a:p>
          <a:p>
            <a:endParaRPr lang="en-US" sz="2800" b="1" i="1" dirty="0">
              <a:solidFill>
                <a:schemeClr val="bg1"/>
              </a:solidFill>
              <a:effectLst>
                <a:outerShdw blurRad="38100" dist="38100" dir="2700000" algn="tl">
                  <a:srgbClr val="000000">
                    <a:alpha val="43137"/>
                  </a:srgbClr>
                </a:outerShdw>
              </a:effectLst>
              <a:latin typeface="Calibri" pitchFamily="34" charset="0"/>
            </a:endParaRPr>
          </a:p>
        </p:txBody>
      </p:sp>
      <p:sp>
        <p:nvSpPr>
          <p:cNvPr id="3" name="Text Box 2">
            <a:extLst>
              <a:ext uri="{FF2B5EF4-FFF2-40B4-BE49-F238E27FC236}">
                <a16:creationId xmlns:a16="http://schemas.microsoft.com/office/drawing/2014/main" id="{15C907D7-7C42-44D7-AFA6-FCBBB5CFF735}"/>
              </a:ext>
            </a:extLst>
          </p:cNvPr>
          <p:cNvSpPr txBox="1">
            <a:spLocks noChangeArrowheads="1"/>
          </p:cNvSpPr>
          <p:nvPr/>
        </p:nvSpPr>
        <p:spPr bwMode="auto">
          <a:xfrm>
            <a:off x="228600" y="53134"/>
            <a:ext cx="8915400" cy="584775"/>
          </a:xfrm>
          <a:prstGeom prst="rect">
            <a:avLst/>
          </a:prstGeom>
          <a:noFill/>
          <a:ln w="9525">
            <a:noFill/>
            <a:miter lim="800000"/>
            <a:headEnd/>
            <a:tailEnd/>
          </a:ln>
          <a:effectLst/>
        </p:spPr>
        <p:txBody>
          <a:bodyPr wrap="square">
            <a:spAutoFit/>
          </a:bodyPr>
          <a:lstStyle/>
          <a:p>
            <a:pPr algn="ctr">
              <a:spcBef>
                <a:spcPct val="5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BIBLICAL RESPONSE TO FEAR AND WORRY/ANXIETY</a:t>
            </a: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533400"/>
            <a:ext cx="8686800" cy="5262979"/>
          </a:xfrm>
          <a:prstGeom prst="rect">
            <a:avLst/>
          </a:prstGeom>
          <a:noFill/>
        </p:spPr>
        <p:txBody>
          <a:bodyPr>
            <a:spAutoFit/>
          </a:bodyPr>
          <a:lstStyle/>
          <a:p>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Matthew 6:32-34 </a:t>
            </a:r>
          </a:p>
          <a:p>
            <a:b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2800" b="1" baseline="30000" dirty="0">
                <a:solidFill>
                  <a:schemeClr val="bg1"/>
                </a:solidFill>
                <a:latin typeface="Calibri" panose="020F0502020204030204" pitchFamily="34" charset="0"/>
                <a:cs typeface="Calibri" panose="020F0502020204030204" pitchFamily="34" charset="0"/>
              </a:rPr>
              <a:t>34 </a:t>
            </a:r>
            <a:r>
              <a:rPr lang="en-US" sz="2800" b="1" dirty="0">
                <a:solidFill>
                  <a:schemeClr val="bg1"/>
                </a:solidFill>
                <a:latin typeface="Calibri" panose="020F0502020204030204" pitchFamily="34" charset="0"/>
                <a:cs typeface="Calibri" panose="020F0502020204030204" pitchFamily="34" charset="0"/>
              </a:rPr>
              <a:t>“</a:t>
            </a:r>
            <a:r>
              <a:rPr lang="en-US" sz="2800" b="1" i="1" u="sng" dirty="0">
                <a:solidFill>
                  <a:schemeClr val="bg1"/>
                </a:solidFill>
                <a:latin typeface="Calibri" panose="020F0502020204030204" pitchFamily="34" charset="0"/>
                <a:cs typeface="Calibri" panose="020F0502020204030204" pitchFamily="34" charset="0"/>
              </a:rPr>
              <a:t>So do not worry </a:t>
            </a:r>
            <a:r>
              <a:rPr lang="en-US" sz="2800" b="1" i="1" dirty="0">
                <a:solidFill>
                  <a:schemeClr val="bg1"/>
                </a:solidFill>
                <a:latin typeface="Calibri" panose="020F0502020204030204" pitchFamily="34" charset="0"/>
                <a:cs typeface="Calibri" panose="020F0502020204030204" pitchFamily="34" charset="0"/>
              </a:rPr>
              <a:t>about tomorrow; for tomorrow will care for itself. Each day has enough trouble of its own.</a:t>
            </a:r>
          </a:p>
          <a:p>
            <a:endPar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endParaRPr lang="en-US" sz="2800" b="1" i="1" baseline="30000"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2800" b="1" i="1" baseline="30000" dirty="0">
                <a:solidFill>
                  <a:schemeClr val="bg1"/>
                </a:solidFill>
                <a:latin typeface="Calibri" panose="020F0502020204030204" pitchFamily="34" charset="0"/>
                <a:cs typeface="Calibri" panose="020F0502020204030204" pitchFamily="34" charset="0"/>
              </a:rPr>
              <a:t>32 </a:t>
            </a:r>
            <a:r>
              <a:rPr lang="en-US" sz="2800" b="1" i="1" dirty="0">
                <a:solidFill>
                  <a:schemeClr val="bg1"/>
                </a:solidFill>
                <a:latin typeface="Calibri" panose="020F0502020204030204" pitchFamily="34" charset="0"/>
                <a:cs typeface="Calibri" panose="020F0502020204030204" pitchFamily="34" charset="0"/>
              </a:rPr>
              <a:t>For the Gentiles eagerly seek all these things; for your heavenly Father knows that you need all these things. </a:t>
            </a:r>
          </a:p>
          <a:p>
            <a:endParaRPr lang="en-US" sz="2800" b="1" i="1" baseline="30000" dirty="0">
              <a:solidFill>
                <a:schemeClr val="bg1"/>
              </a:solidFill>
              <a:latin typeface="Calibri" panose="020F0502020204030204" pitchFamily="34" charset="0"/>
              <a:cs typeface="Calibri" panose="020F0502020204030204" pitchFamily="34" charset="0"/>
            </a:endParaRPr>
          </a:p>
          <a:p>
            <a:endParaRPr lang="en-US" sz="2800" b="1" i="1" baseline="30000" dirty="0">
              <a:solidFill>
                <a:schemeClr val="bg1"/>
              </a:solidFill>
              <a:latin typeface="Calibri" panose="020F0502020204030204" pitchFamily="34" charset="0"/>
              <a:cs typeface="Calibri" panose="020F0502020204030204" pitchFamily="34" charset="0"/>
            </a:endParaRPr>
          </a:p>
          <a:p>
            <a:r>
              <a:rPr lang="en-US" sz="2800" b="1" i="1" baseline="30000" dirty="0">
                <a:solidFill>
                  <a:schemeClr val="bg1"/>
                </a:solidFill>
                <a:latin typeface="Calibri" panose="020F0502020204030204" pitchFamily="34" charset="0"/>
                <a:cs typeface="Calibri" panose="020F0502020204030204" pitchFamily="34" charset="0"/>
              </a:rPr>
              <a:t>33 </a:t>
            </a:r>
            <a:r>
              <a:rPr lang="en-US" sz="2800" b="1" i="1" dirty="0">
                <a:solidFill>
                  <a:schemeClr val="bg1"/>
                </a:solidFill>
                <a:latin typeface="Calibri" panose="020F0502020204030204" pitchFamily="34" charset="0"/>
                <a:cs typeface="Calibri" panose="020F0502020204030204" pitchFamily="34" charset="0"/>
              </a:rPr>
              <a:t>But seek first His kingdom and His righteousness, and all these things will be added to you.</a:t>
            </a:r>
          </a:p>
          <a:p>
            <a:pPr>
              <a:defRPr/>
            </a:pPr>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7287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152400" y="1573143"/>
            <a:ext cx="8534400" cy="1752600"/>
          </a:xfrm>
          <a:prstGeom prst="rect">
            <a:avLst/>
          </a:prstGeom>
        </p:spPr>
        <p:txBody>
          <a:bodyPr/>
          <a:lstStyle/>
          <a:p>
            <a:pPr marL="342900" indent="-342900">
              <a:spcBef>
                <a:spcPct val="2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Worry/Anxiety is the opposite of </a:t>
            </a:r>
            <a:r>
              <a:rPr lang="en-US" sz="3400" u="sng" dirty="0">
                <a:effectLst>
                  <a:outerShdw blurRad="38100" dist="38100" dir="2700000" algn="tl">
                    <a:srgbClr val="000000">
                      <a:alpha val="43137"/>
                    </a:srgbClr>
                  </a:outerShdw>
                </a:effectLst>
                <a:latin typeface="Arial Black" pitchFamily="34" charset="0"/>
              </a:rPr>
              <a:t>trust</a:t>
            </a:r>
            <a:r>
              <a:rPr lang="en-US" sz="3400" b="1" dirty="0">
                <a:solidFill>
                  <a:schemeClr val="bg1"/>
                </a:solidFill>
                <a:effectLst>
                  <a:outerShdw blurRad="38100" dist="38100" dir="2700000" algn="tl">
                    <a:srgbClr val="000000">
                      <a:alpha val="43137"/>
                    </a:srgbClr>
                  </a:outerShdw>
                </a:effectLst>
                <a:latin typeface="Calibri" pitchFamily="34" charset="0"/>
              </a:rPr>
              <a:t> in God.  There is no such thing as “OK” or “right” worry.</a:t>
            </a:r>
          </a:p>
        </p:txBody>
      </p:sp>
      <p:sp>
        <p:nvSpPr>
          <p:cNvPr id="10" name="Content Placeholder 2"/>
          <p:cNvSpPr txBox="1">
            <a:spLocks/>
          </p:cNvSpPr>
          <p:nvPr/>
        </p:nvSpPr>
        <p:spPr>
          <a:xfrm>
            <a:off x="381000" y="3962400"/>
            <a:ext cx="8534400" cy="1295400"/>
          </a:xfrm>
          <a:prstGeom prst="rect">
            <a:avLst/>
          </a:prstGeom>
        </p:spPr>
        <p:txBody>
          <a:bodyPr/>
          <a:lstStyle/>
          <a:p>
            <a:pPr marL="342900" indent="-342900">
              <a:spcBef>
                <a:spcPct val="2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Calling sin “sin” gives hope for change.  Worry must be put off, gratitude and trust in God must be put on (Ephesians 4:23-25; </a:t>
            </a:r>
            <a:br>
              <a:rPr lang="en-US" sz="3400" b="1" dirty="0">
                <a:solidFill>
                  <a:schemeClr val="bg1"/>
                </a:solidFill>
                <a:effectLst>
                  <a:outerShdw blurRad="38100" dist="38100" dir="2700000" algn="tl">
                    <a:srgbClr val="000000">
                      <a:alpha val="43137"/>
                    </a:srgbClr>
                  </a:outerShdw>
                </a:effectLst>
                <a:latin typeface="Calibri" pitchFamily="34" charset="0"/>
              </a:rPr>
            </a:br>
            <a:r>
              <a:rPr lang="en-US" sz="3400" b="1" dirty="0">
                <a:solidFill>
                  <a:schemeClr val="bg1"/>
                </a:solidFill>
                <a:effectLst>
                  <a:outerShdw blurRad="38100" dist="38100" dir="2700000" algn="tl">
                    <a:srgbClr val="000000">
                      <a:alpha val="43137"/>
                    </a:srgbClr>
                  </a:outerShdw>
                </a:effectLst>
                <a:latin typeface="Calibri" pitchFamily="34" charset="0"/>
              </a:rPr>
              <a:t>2 Corinthians 7:10)</a:t>
            </a:r>
          </a:p>
        </p:txBody>
      </p:sp>
      <p:sp>
        <p:nvSpPr>
          <p:cNvPr id="5" name="Text Box 2"/>
          <p:cNvSpPr txBox="1">
            <a:spLocks noChangeArrowheads="1"/>
          </p:cNvSpPr>
          <p:nvPr/>
        </p:nvSpPr>
        <p:spPr bwMode="auto">
          <a:xfrm>
            <a:off x="152400" y="228600"/>
            <a:ext cx="7010400" cy="707886"/>
          </a:xfrm>
          <a:prstGeom prst="rect">
            <a:avLst/>
          </a:prstGeom>
          <a:noFill/>
          <a:ln w="9525">
            <a:noFill/>
            <a:miter lim="800000"/>
            <a:headEnd/>
            <a:tailEnd/>
          </a:ln>
          <a:effectLst/>
        </p:spPr>
        <p:txBody>
          <a:bodyPr wrap="square">
            <a:spAutoFit/>
          </a:bodyPr>
          <a:lstStyle/>
          <a:p>
            <a:pPr>
              <a:spcBef>
                <a:spcPct val="50000"/>
              </a:spcBef>
              <a:defRPr/>
            </a:pPr>
            <a:r>
              <a:rPr lang="en-US" sz="4000" b="1" dirty="0">
                <a:solidFill>
                  <a:schemeClr val="bg1"/>
                </a:solidFill>
                <a:effectLst>
                  <a:outerShdw blurRad="38100" dist="38100" dir="2700000" algn="tl">
                    <a:srgbClr val="000000">
                      <a:alpha val="43137"/>
                    </a:srgbClr>
                  </a:outerShdw>
                </a:effectLst>
                <a:latin typeface="Calibri" pitchFamily="34" charset="0"/>
              </a:rPr>
              <a:t>Definition of Worry/Anxiety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strips(down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wipe(up)">
                                      <p:cBhvr>
                                        <p:cTn id="1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990600"/>
            <a:ext cx="8686800" cy="5078313"/>
          </a:xfrm>
          <a:prstGeom prst="rect">
            <a:avLst/>
          </a:prstGeom>
          <a:noFill/>
        </p:spPr>
        <p:txBody>
          <a:bodyPr>
            <a:spAutoFit/>
          </a:bodyPr>
          <a:lstStyle/>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r>
              <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is real. Life gets tough, trials hit, pressure mounts, and our flesh takes over. Before we know it, we’re overwhelmed with worry. In fact, that is exactly how the dictionary would define anxiety.</a:t>
            </a:r>
          </a:p>
          <a:p>
            <a:pPr>
              <a:defRPr/>
            </a:pPr>
            <a:r>
              <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Thankfully, for those of us who trust in Jesus, we don’t have to wander aimlessly when it comes to anxiety. If you struggle with anxiety and worry, you are not doomed to a life without answers. God’s Word holds the key to your anxious heart</a:t>
            </a:r>
            <a:r>
              <a:rPr lang="en-US" sz="24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p>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Kyle Swanson</a:t>
            </a:r>
          </a:p>
        </p:txBody>
      </p:sp>
    </p:spTree>
    <p:extLst>
      <p:ext uri="{BB962C8B-B14F-4D97-AF65-F5344CB8AC3E}">
        <p14:creationId xmlns:p14="http://schemas.microsoft.com/office/powerpoint/2010/main" val="3221963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381000"/>
            <a:ext cx="8686800" cy="7048083"/>
          </a:xfrm>
          <a:prstGeom prst="rect">
            <a:avLst/>
          </a:prstGeom>
          <a:noFill/>
        </p:spPr>
        <p:txBody>
          <a:bodyPr>
            <a:spAutoFit/>
          </a:bodyPr>
          <a:lstStyle/>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 </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Are you tempted to place your </a:t>
            </a: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hope</a:t>
            </a: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in anything outside of the resurrected Lord Jesus Christ?</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What do you currently think will bring you joy and satisfaction?</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How have things in your life shown to disappoint you when you’ve placed your hope in them?</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How has Christ shown Himself to be an object of hope?</a:t>
            </a:r>
          </a:p>
        </p:txBody>
      </p:sp>
    </p:spTree>
    <p:extLst>
      <p:ext uri="{BB962C8B-B14F-4D97-AF65-F5344CB8AC3E}">
        <p14:creationId xmlns:p14="http://schemas.microsoft.com/office/powerpoint/2010/main" val="20562027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2286000"/>
            <a:ext cx="8458200" cy="4093428"/>
          </a:xfrm>
          <a:prstGeom prst="rect">
            <a:avLst/>
          </a:prstGeom>
        </p:spPr>
        <p:txBody>
          <a:bodyPr wrap="square">
            <a:spAutoFit/>
          </a:bodyPr>
          <a:lstStyle/>
          <a:p>
            <a:r>
              <a:rPr lang="en-US" sz="3200" b="1" dirty="0">
                <a:solidFill>
                  <a:schemeClr val="bg1"/>
                </a:solidFill>
                <a:latin typeface="Calibri" panose="020F0502020204030204" pitchFamily="34" charset="0"/>
              </a:rPr>
              <a:t>The word anxious is the idea of being deeply concerned, worried, completely occupied with, or showing </a:t>
            </a:r>
            <a:r>
              <a:rPr lang="en-US" sz="3600" b="1" u="sng" dirty="0">
                <a:latin typeface="Calibri" panose="020F0502020204030204" pitchFamily="34" charset="0"/>
              </a:rPr>
              <a:t>obsessive</a:t>
            </a:r>
            <a:r>
              <a:rPr lang="en-US" sz="3200" b="1" dirty="0">
                <a:solidFill>
                  <a:schemeClr val="bg1"/>
                </a:solidFill>
                <a:latin typeface="Calibri" panose="020F0502020204030204" pitchFamily="34" charset="0"/>
              </a:rPr>
              <a:t> </a:t>
            </a:r>
            <a:r>
              <a:rPr lang="en-US" sz="3600" b="1" u="sng" dirty="0">
                <a:latin typeface="Calibri" panose="020F0502020204030204" pitchFamily="34" charset="0"/>
              </a:rPr>
              <a:t>interest</a:t>
            </a:r>
            <a:r>
              <a:rPr lang="en-US" sz="3200" b="1" dirty="0">
                <a:solidFill>
                  <a:schemeClr val="bg1"/>
                </a:solidFill>
                <a:latin typeface="Calibri" panose="020F0502020204030204" pitchFamily="34" charset="0"/>
              </a:rPr>
              <a:t> in that which is weighing heavily on our hearts.</a:t>
            </a:r>
          </a:p>
          <a:p>
            <a:endParaRPr lang="en-US" sz="3200" b="1" dirty="0">
              <a:solidFill>
                <a:schemeClr val="bg1"/>
              </a:solidFill>
              <a:latin typeface="Calibri" panose="020F0502020204030204" pitchFamily="34" charset="0"/>
            </a:endParaRPr>
          </a:p>
          <a:p>
            <a:endParaRPr lang="en-US" sz="3200" dirty="0">
              <a:solidFill>
                <a:srgbClr val="1E355E"/>
              </a:solidFill>
              <a:latin typeface="Open Sans"/>
            </a:endParaRPr>
          </a:p>
          <a:p>
            <a:endParaRPr lang="en-US" sz="3200" dirty="0"/>
          </a:p>
          <a:p>
            <a:endParaRPr lang="en-US" sz="3200" dirty="0"/>
          </a:p>
        </p:txBody>
      </p:sp>
      <p:sp>
        <p:nvSpPr>
          <p:cNvPr id="5" name="TextBox 4">
            <a:extLst>
              <a:ext uri="{FF2B5EF4-FFF2-40B4-BE49-F238E27FC236}">
                <a16:creationId xmlns:a16="http://schemas.microsoft.com/office/drawing/2014/main" id="{F165388D-B123-4DCD-BB6E-CB452F2EF5E6}"/>
              </a:ext>
            </a:extLst>
          </p:cNvPr>
          <p:cNvSpPr txBox="1"/>
          <p:nvPr/>
        </p:nvSpPr>
        <p:spPr>
          <a:xfrm>
            <a:off x="609600" y="1295400"/>
            <a:ext cx="4572000" cy="584775"/>
          </a:xfrm>
          <a:prstGeom prst="rect">
            <a:avLst/>
          </a:prstGeom>
          <a:noFill/>
        </p:spPr>
        <p:txBody>
          <a:bodyPr wrap="square">
            <a:spAutoFit/>
          </a:bodyPr>
          <a:lstStyle/>
          <a:p>
            <a:r>
              <a:rPr kumimoji="0" lang="en-US" sz="3200" b="1" i="0" u="sng"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Anxiety</a:t>
            </a:r>
            <a:r>
              <a:rPr kumimoji="0" lang="en-US" sz="3200" b="1" i="0"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t>
            </a:r>
            <a:endParaRPr lang="en-US" u="sng" dirty="0"/>
          </a:p>
        </p:txBody>
      </p:sp>
    </p:spTree>
    <p:extLst>
      <p:ext uri="{BB962C8B-B14F-4D97-AF65-F5344CB8AC3E}">
        <p14:creationId xmlns:p14="http://schemas.microsoft.com/office/powerpoint/2010/main" val="7722683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 y="838200"/>
            <a:ext cx="8458200" cy="6494085"/>
          </a:xfrm>
          <a:prstGeom prst="rect">
            <a:avLst/>
          </a:prstGeom>
        </p:spPr>
        <p:txBody>
          <a:bodyPr wrap="square">
            <a:spAutoFit/>
          </a:bodyPr>
          <a:lstStyle/>
          <a:p>
            <a:r>
              <a:rPr kumimoji="0" lang="en-US" sz="32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Anxiety</a:t>
            </a:r>
          </a:p>
          <a:p>
            <a:endParaRPr lang="en-US" sz="3200" b="1" dirty="0">
              <a:solidFill>
                <a:schemeClr val="bg1"/>
              </a:solidFill>
              <a:latin typeface="Calibri" panose="020F0502020204030204" pitchFamily="34" charset="0"/>
            </a:endParaRPr>
          </a:p>
          <a:p>
            <a:r>
              <a:rPr lang="en-US" sz="3200" b="1" dirty="0">
                <a:solidFill>
                  <a:schemeClr val="bg1"/>
                </a:solidFill>
                <a:latin typeface="Calibri" panose="020F0502020204030204" pitchFamily="34" charset="0"/>
              </a:rPr>
              <a:t>All of us struggle at times with discouragement, with concerns that might build to worry or anxiety.</a:t>
            </a:r>
          </a:p>
          <a:p>
            <a:endParaRPr lang="en-US" sz="3200" b="1" dirty="0">
              <a:solidFill>
                <a:schemeClr val="bg1"/>
              </a:solidFill>
              <a:latin typeface="Calibri" panose="020F0502020204030204" pitchFamily="34" charset="0"/>
            </a:endParaRPr>
          </a:p>
          <a:p>
            <a:r>
              <a:rPr lang="en-US" sz="3200" b="1" dirty="0">
                <a:solidFill>
                  <a:schemeClr val="bg1"/>
                </a:solidFill>
                <a:latin typeface="Calibri" panose="020F0502020204030204" pitchFamily="34" charset="0"/>
              </a:rPr>
              <a:t>Despair and hopelessness are not uncommon even among us, the people of God. In those seasons of struggle, our hope seems to be quite inadequate and meager. </a:t>
            </a:r>
          </a:p>
          <a:p>
            <a:endParaRPr lang="en-US" sz="3200" dirty="0">
              <a:solidFill>
                <a:srgbClr val="1E355E"/>
              </a:solidFill>
              <a:latin typeface="Open Sans"/>
            </a:endParaRPr>
          </a:p>
          <a:p>
            <a:endParaRPr lang="en-US" sz="3200" dirty="0"/>
          </a:p>
          <a:p>
            <a:endParaRPr lang="en-US" sz="3200" dirty="0"/>
          </a:p>
        </p:txBody>
      </p:sp>
    </p:spTree>
    <p:extLst>
      <p:ext uri="{BB962C8B-B14F-4D97-AF65-F5344CB8AC3E}">
        <p14:creationId xmlns:p14="http://schemas.microsoft.com/office/powerpoint/2010/main" val="7762694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52400"/>
            <a:ext cx="8839200" cy="7848302"/>
          </a:xfrm>
          <a:prstGeom prst="rect">
            <a:avLst/>
          </a:prstGeom>
        </p:spPr>
        <p:txBody>
          <a:bodyPr wrap="square">
            <a:spAutoFit/>
          </a:bodyPr>
          <a:lstStyle/>
          <a:p>
            <a:r>
              <a:rPr kumimoji="0" lang="en-US" sz="32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Anxiety</a:t>
            </a:r>
            <a:endParaRPr lang="en-US" sz="2800" b="1" dirty="0">
              <a:solidFill>
                <a:schemeClr val="bg1"/>
              </a:solidFill>
              <a:latin typeface="Calibri" panose="020F0502020204030204" pitchFamily="34" charset="0"/>
            </a:endParaRPr>
          </a:p>
          <a:p>
            <a:r>
              <a:rPr lang="en-US" sz="2800" b="1" dirty="0">
                <a:solidFill>
                  <a:schemeClr val="bg1"/>
                </a:solidFill>
                <a:latin typeface="Calibri" panose="020F0502020204030204" pitchFamily="34" charset="0"/>
              </a:rPr>
              <a:t>We miss the mark when we expend our mental energies and emotions on being anxious.</a:t>
            </a:r>
          </a:p>
          <a:p>
            <a:r>
              <a:rPr lang="en-US" sz="2800" b="1" dirty="0">
                <a:solidFill>
                  <a:schemeClr val="bg1"/>
                </a:solidFill>
                <a:latin typeface="Calibri" panose="020F0502020204030204" pitchFamily="34" charset="0"/>
              </a:rPr>
              <a:t> </a:t>
            </a:r>
          </a:p>
          <a:p>
            <a:r>
              <a:rPr lang="en-US" sz="2800" b="1" dirty="0">
                <a:solidFill>
                  <a:schemeClr val="bg1"/>
                </a:solidFill>
                <a:latin typeface="Calibri" panose="020F0502020204030204" pitchFamily="34" charset="0"/>
              </a:rPr>
              <a:t>Deep down, our worry and anxiety are rooted in a lack of </a:t>
            </a:r>
            <a:r>
              <a:rPr lang="en-US" sz="3600" b="1" u="sng" dirty="0">
                <a:latin typeface="Calibri" panose="020F0502020204030204" pitchFamily="34" charset="0"/>
              </a:rPr>
              <a:t>trust</a:t>
            </a:r>
            <a:r>
              <a:rPr lang="en-US" sz="2800" b="1" dirty="0">
                <a:solidFill>
                  <a:schemeClr val="bg1"/>
                </a:solidFill>
                <a:latin typeface="Calibri" panose="020F0502020204030204" pitchFamily="34" charset="0"/>
              </a:rPr>
              <a:t>. </a:t>
            </a:r>
          </a:p>
          <a:p>
            <a:endParaRPr lang="en-US" sz="2800" b="1" dirty="0">
              <a:solidFill>
                <a:schemeClr val="bg1"/>
              </a:solidFill>
              <a:latin typeface="Calibri" panose="020F0502020204030204" pitchFamily="34" charset="0"/>
            </a:endParaRPr>
          </a:p>
          <a:p>
            <a:r>
              <a:rPr lang="en-US" sz="2800" b="1" dirty="0">
                <a:solidFill>
                  <a:schemeClr val="bg1"/>
                </a:solidFill>
                <a:latin typeface="Calibri" panose="020F0502020204030204" pitchFamily="34" charset="0"/>
              </a:rPr>
              <a:t>When we allow our hearts to do this, we are essentially telling the Lord, “I don’t trust you fully, you can’t handle my situation, and I don’t genuinely think you are powerful enough to carry this burden, Lord!” </a:t>
            </a:r>
          </a:p>
          <a:p>
            <a:endParaRPr lang="en-US" sz="2800" b="1" dirty="0">
              <a:solidFill>
                <a:schemeClr val="bg1"/>
              </a:solidFill>
              <a:latin typeface="Calibri" panose="020F0502020204030204" pitchFamily="34" charset="0"/>
            </a:endParaRPr>
          </a:p>
          <a:p>
            <a:r>
              <a:rPr lang="en-US" sz="2800" b="1" dirty="0">
                <a:solidFill>
                  <a:schemeClr val="bg1"/>
                </a:solidFill>
                <a:latin typeface="Calibri" panose="020F0502020204030204" pitchFamily="34" charset="0"/>
              </a:rPr>
              <a:t>Worry and anxiety can even be rooted in our </a:t>
            </a:r>
            <a:r>
              <a:rPr lang="en-US" sz="3200" b="1" u="sng" dirty="0">
                <a:latin typeface="Calibri" panose="020F0502020204030204" pitchFamily="34" charset="0"/>
              </a:rPr>
              <a:t>selfish motives</a:t>
            </a:r>
            <a:r>
              <a:rPr lang="en-US" sz="2800" b="1" dirty="0">
                <a:solidFill>
                  <a:schemeClr val="bg1"/>
                </a:solidFill>
                <a:latin typeface="Calibri" panose="020F0502020204030204" pitchFamily="34" charset="0"/>
              </a:rPr>
              <a:t> as we think, what if God doesn’t work this out the way I want or give me what I want? </a:t>
            </a:r>
          </a:p>
          <a:p>
            <a:endParaRPr lang="en-US" sz="2800" b="1" dirty="0">
              <a:solidFill>
                <a:schemeClr val="bg1"/>
              </a:solidFill>
              <a:latin typeface="Calibri" panose="020F0502020204030204" pitchFamily="34" charset="0"/>
            </a:endParaRPr>
          </a:p>
          <a:p>
            <a:endParaRPr lang="en-US" sz="2800" b="1" dirty="0">
              <a:solidFill>
                <a:schemeClr val="bg1"/>
              </a:solidFill>
              <a:latin typeface="Calibri" panose="020F0502020204030204" pitchFamily="34" charset="0"/>
            </a:endParaRPr>
          </a:p>
        </p:txBody>
      </p:sp>
    </p:spTree>
    <p:extLst>
      <p:ext uri="{BB962C8B-B14F-4D97-AF65-F5344CB8AC3E}">
        <p14:creationId xmlns:p14="http://schemas.microsoft.com/office/powerpoint/2010/main" val="18050965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6494085"/>
          </a:xfrm>
          <a:prstGeom prst="rect">
            <a:avLst/>
          </a:prstGeom>
        </p:spPr>
        <p:txBody>
          <a:bodyPr wrap="square">
            <a:spAutoFit/>
          </a:bodyPr>
          <a:lstStyle/>
          <a:p>
            <a:pPr algn="ctr"/>
            <a:r>
              <a:rPr lang="en-US" sz="2400" b="1" u="sng" dirty="0">
                <a:solidFill>
                  <a:schemeClr val="bg1"/>
                </a:solidFill>
                <a:latin typeface="Calibri" panose="020F0502020204030204" pitchFamily="34" charset="0"/>
              </a:rPr>
              <a:t>Concern </a:t>
            </a:r>
          </a:p>
          <a:p>
            <a:pPr algn="ctr"/>
            <a:endParaRPr lang="en-US" sz="2400" b="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There are </a:t>
            </a:r>
            <a:r>
              <a:rPr lang="en-US" sz="3200" b="1" u="sng" dirty="0">
                <a:latin typeface="Calibri" panose="020F0502020204030204" pitchFamily="34" charset="0"/>
              </a:rPr>
              <a:t>genuine concerns </a:t>
            </a:r>
            <a:r>
              <a:rPr lang="en-US" sz="2400" b="1" dirty="0">
                <a:solidFill>
                  <a:schemeClr val="bg1"/>
                </a:solidFill>
                <a:latin typeface="Calibri" panose="020F0502020204030204" pitchFamily="34" charset="0"/>
              </a:rPr>
              <a:t>for which we must give diligent, careful thought and priority to.</a:t>
            </a:r>
          </a:p>
          <a:p>
            <a:endParaRPr lang="en-US" sz="2400" b="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	Concern: (</a:t>
            </a:r>
            <a:r>
              <a:rPr lang="en-US" sz="2400" b="1" i="1" dirty="0">
                <a:solidFill>
                  <a:schemeClr val="bg1"/>
                </a:solidFill>
                <a:latin typeface="Calibri" panose="020F0502020204030204" pitchFamily="34" charset="0"/>
              </a:rPr>
              <a:t>Cambridge Dictionary</a:t>
            </a:r>
            <a:r>
              <a:rPr lang="en-US" sz="2400" b="1" dirty="0">
                <a:solidFill>
                  <a:schemeClr val="bg1"/>
                </a:solidFill>
                <a:latin typeface="Calibri" panose="020F0502020204030204" pitchFamily="34" charset="0"/>
              </a:rPr>
              <a:t>)</a:t>
            </a:r>
          </a:p>
          <a:p>
            <a:r>
              <a:rPr lang="en-US" sz="2400" b="1" dirty="0">
                <a:solidFill>
                  <a:schemeClr val="bg1"/>
                </a:solidFill>
                <a:latin typeface="Calibri" panose="020F0502020204030204" pitchFamily="34" charset="0"/>
              </a:rPr>
              <a:t>		- something that is important to you, or the fact of 		being important;</a:t>
            </a:r>
          </a:p>
          <a:p>
            <a:r>
              <a:rPr lang="en-US" sz="2400" b="1" dirty="0">
                <a:solidFill>
                  <a:schemeClr val="bg1"/>
                </a:solidFill>
                <a:latin typeface="Calibri" panose="020F0502020204030204" pitchFamily="34" charset="0"/>
              </a:rPr>
              <a:t>		- to be important to someone or to involve 				someone directly;</a:t>
            </a:r>
          </a:p>
          <a:p>
            <a:r>
              <a:rPr lang="en-US" sz="2400" b="1" dirty="0">
                <a:solidFill>
                  <a:schemeClr val="bg1"/>
                </a:solidFill>
                <a:latin typeface="Calibri" panose="020F0502020204030204" pitchFamily="34" charset="0"/>
              </a:rPr>
              <a:t>		- to become involved with something, or worried 			about something;</a:t>
            </a:r>
          </a:p>
          <a:p>
            <a:r>
              <a:rPr lang="en-US" sz="2400" b="1" dirty="0">
                <a:solidFill>
                  <a:schemeClr val="bg1"/>
                </a:solidFill>
                <a:latin typeface="Calibri" panose="020F0502020204030204" pitchFamily="34" charset="0"/>
              </a:rPr>
              <a:t>		- a worried or nervous feeling about something, or 		something that makes you feel worried.</a:t>
            </a:r>
          </a:p>
          <a:p>
            <a:endParaRPr lang="en-US" sz="2400" b="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It is right and proper to have concern for those people and things we love and care for and have responsibility for.</a:t>
            </a:r>
          </a:p>
        </p:txBody>
      </p:sp>
    </p:spTree>
    <p:extLst>
      <p:ext uri="{BB962C8B-B14F-4D97-AF65-F5344CB8AC3E}">
        <p14:creationId xmlns:p14="http://schemas.microsoft.com/office/powerpoint/2010/main" val="2485726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10600" cy="6001643"/>
          </a:xfrm>
          <a:prstGeom prst="rect">
            <a:avLst/>
          </a:prstGeom>
        </p:spPr>
        <p:txBody>
          <a:bodyPr wrap="square">
            <a:spAutoFit/>
          </a:bodyPr>
          <a:lstStyle/>
          <a:p>
            <a:pPr algn="ctr"/>
            <a:r>
              <a:rPr lang="en-US" sz="2400" b="1" u="sng" dirty="0">
                <a:solidFill>
                  <a:schemeClr val="bg1"/>
                </a:solidFill>
                <a:latin typeface="Calibri" panose="020F0502020204030204" pitchFamily="34" charset="0"/>
              </a:rPr>
              <a:t>Concern </a:t>
            </a:r>
          </a:p>
          <a:p>
            <a:pPr algn="ctr"/>
            <a:endParaRPr lang="en-US" sz="2400" b="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God is concerned for us (Psalm 91:11) - </a:t>
            </a:r>
            <a:r>
              <a:rPr lang="en-US" sz="2400" b="1" i="1" dirty="0">
                <a:solidFill>
                  <a:schemeClr val="bg1"/>
                </a:solidFill>
                <a:latin typeface="Calibri" panose="020F0502020204030204" pitchFamily="34" charset="0"/>
              </a:rPr>
              <a:t>For He will give His angels charge concerning you, To guard you in all your ways</a:t>
            </a:r>
            <a:r>
              <a:rPr lang="en-US" sz="2400" b="1" dirty="0">
                <a:solidFill>
                  <a:schemeClr val="bg1"/>
                </a:solidFill>
                <a:latin typeface="Calibri" panose="020F0502020204030204" pitchFamily="34" charset="0"/>
              </a:rPr>
              <a:t>.</a:t>
            </a:r>
          </a:p>
          <a:p>
            <a:endParaRPr lang="en-US" sz="2400" b="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Paul was concerned for the Corinthians (1Cor. 1:4) </a:t>
            </a:r>
            <a:r>
              <a:rPr lang="en-US" sz="2400" b="1" i="1" dirty="0">
                <a:solidFill>
                  <a:schemeClr val="bg1"/>
                </a:solidFill>
                <a:latin typeface="Calibri" panose="020F0502020204030204" pitchFamily="34" charset="0"/>
              </a:rPr>
              <a:t>- I thank my God always concerning you for the grace of God which was given you in Christ Jesus,</a:t>
            </a:r>
            <a:endParaRPr lang="en-US" sz="2400" b="1" dirty="0">
              <a:solidFill>
                <a:schemeClr val="bg1"/>
              </a:solidFill>
              <a:latin typeface="Calibri" panose="020F0502020204030204" pitchFamily="34" charset="0"/>
            </a:endParaRPr>
          </a:p>
          <a:p>
            <a:endParaRPr lang="en-US" sz="2400" b="1" i="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2 Cor. 11:28 </a:t>
            </a:r>
            <a:r>
              <a:rPr lang="en-US" sz="2400" b="1" i="1" dirty="0">
                <a:solidFill>
                  <a:schemeClr val="bg1"/>
                </a:solidFill>
                <a:latin typeface="Calibri" panose="020F0502020204030204" pitchFamily="34" charset="0"/>
              </a:rPr>
              <a:t>- Apart from such external things, there is the daily pressure on me of concern for all the churches.</a:t>
            </a:r>
          </a:p>
          <a:p>
            <a:endParaRPr lang="en-US" sz="2400" b="1" i="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We are to concerned for one another (Phil. 4:10) - </a:t>
            </a:r>
            <a:r>
              <a:rPr lang="en-US" sz="2400" b="1" i="1" dirty="0">
                <a:solidFill>
                  <a:schemeClr val="bg1"/>
                </a:solidFill>
                <a:latin typeface="Calibri" panose="020F0502020204030204" pitchFamily="34" charset="0"/>
              </a:rPr>
              <a:t>But I rejoiced in the Lord greatly, that now at last you have revived your concern for me; indeed, you were concerned before, but you lacked opportunity.</a:t>
            </a:r>
          </a:p>
        </p:txBody>
      </p:sp>
    </p:spTree>
    <p:extLst>
      <p:ext uri="{BB962C8B-B14F-4D97-AF65-F5344CB8AC3E}">
        <p14:creationId xmlns:p14="http://schemas.microsoft.com/office/powerpoint/2010/main" val="1860442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2919" y="999341"/>
            <a:ext cx="8610600" cy="2554545"/>
          </a:xfrm>
          <a:prstGeom prst="rect">
            <a:avLst/>
          </a:prstGeom>
        </p:spPr>
        <p:txBody>
          <a:bodyPr wrap="square">
            <a:spAutoFit/>
          </a:bodyPr>
          <a:lstStyle/>
          <a:p>
            <a:pPr algn="ctr"/>
            <a:r>
              <a:rPr lang="en-US" sz="4000" b="1" u="sng" dirty="0">
                <a:solidFill>
                  <a:schemeClr val="bg1"/>
                </a:solidFill>
                <a:latin typeface="Calibri" panose="020F0502020204030204" pitchFamily="34" charset="0"/>
              </a:rPr>
              <a:t>Concern </a:t>
            </a:r>
          </a:p>
          <a:p>
            <a:pPr algn="ctr"/>
            <a:endParaRPr lang="en-US" sz="4000" b="1" dirty="0">
              <a:solidFill>
                <a:schemeClr val="bg1"/>
              </a:solidFill>
              <a:latin typeface="Calibri" panose="020F0502020204030204" pitchFamily="34" charset="0"/>
            </a:endParaRPr>
          </a:p>
          <a:p>
            <a:pPr algn="ctr"/>
            <a:endParaRPr lang="en-US" sz="4000" b="1" dirty="0">
              <a:solidFill>
                <a:schemeClr val="bg1"/>
              </a:solidFill>
              <a:latin typeface="Calibri" panose="020F0502020204030204" pitchFamily="34" charset="0"/>
            </a:endParaRPr>
          </a:p>
          <a:p>
            <a:pPr algn="ctr"/>
            <a:endParaRPr lang="en-US" sz="4000" b="1" dirty="0">
              <a:solidFill>
                <a:schemeClr val="bg1"/>
              </a:solidFill>
              <a:latin typeface="Calibri" panose="020F0502020204030204" pitchFamily="34" charset="0"/>
            </a:endParaRPr>
          </a:p>
        </p:txBody>
      </p:sp>
      <p:sp>
        <p:nvSpPr>
          <p:cNvPr id="3" name="Isosceles Triangle 2">
            <a:extLst>
              <a:ext uri="{FF2B5EF4-FFF2-40B4-BE49-F238E27FC236}">
                <a16:creationId xmlns:a16="http://schemas.microsoft.com/office/drawing/2014/main" id="{FD9D3F33-6212-E85A-2D10-1C5308D1F15D}"/>
              </a:ext>
            </a:extLst>
          </p:cNvPr>
          <p:cNvSpPr/>
          <p:nvPr/>
        </p:nvSpPr>
        <p:spPr>
          <a:xfrm>
            <a:off x="2667000" y="1666967"/>
            <a:ext cx="3810000" cy="3810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C036797-EE79-22BD-E9D4-45E1340CC398}"/>
              </a:ext>
            </a:extLst>
          </p:cNvPr>
          <p:cNvSpPr/>
          <p:nvPr/>
        </p:nvSpPr>
        <p:spPr>
          <a:xfrm>
            <a:off x="-1712563" y="3236285"/>
            <a:ext cx="8610600" cy="2554545"/>
          </a:xfrm>
          <a:prstGeom prst="rect">
            <a:avLst/>
          </a:prstGeom>
        </p:spPr>
        <p:txBody>
          <a:bodyPr wrap="square">
            <a:spAutoFit/>
          </a:bodyPr>
          <a:lstStyle/>
          <a:p>
            <a:pPr algn="ctr"/>
            <a:r>
              <a:rPr lang="en-US" sz="4000" b="1" dirty="0">
                <a:solidFill>
                  <a:schemeClr val="bg1"/>
                </a:solidFill>
                <a:latin typeface="Calibri" panose="020F0502020204030204" pitchFamily="34" charset="0"/>
              </a:rPr>
              <a:t>Apathy</a:t>
            </a:r>
            <a:r>
              <a:rPr lang="en-US" sz="4000" b="1" u="sng" dirty="0">
                <a:solidFill>
                  <a:schemeClr val="bg1"/>
                </a:solidFill>
                <a:latin typeface="Calibri" panose="020F0502020204030204" pitchFamily="34" charset="0"/>
              </a:rPr>
              <a:t> </a:t>
            </a:r>
          </a:p>
          <a:p>
            <a:pPr algn="ctr"/>
            <a:endParaRPr lang="en-US" sz="4000" b="1" dirty="0">
              <a:solidFill>
                <a:schemeClr val="bg1"/>
              </a:solidFill>
              <a:latin typeface="Calibri" panose="020F0502020204030204" pitchFamily="34" charset="0"/>
            </a:endParaRPr>
          </a:p>
          <a:p>
            <a:pPr algn="ctr"/>
            <a:endParaRPr lang="en-US" sz="4000" b="1" dirty="0">
              <a:solidFill>
                <a:schemeClr val="bg1"/>
              </a:solidFill>
              <a:latin typeface="Calibri" panose="020F0502020204030204" pitchFamily="34" charset="0"/>
            </a:endParaRPr>
          </a:p>
          <a:p>
            <a:pPr algn="ctr"/>
            <a:endParaRPr lang="en-US" sz="4000" b="1" dirty="0">
              <a:solidFill>
                <a:schemeClr val="bg1"/>
              </a:solidFill>
              <a:latin typeface="Calibri" panose="020F0502020204030204" pitchFamily="34" charset="0"/>
            </a:endParaRPr>
          </a:p>
        </p:txBody>
      </p:sp>
      <p:sp>
        <p:nvSpPr>
          <p:cNvPr id="5" name="Rectangle 4">
            <a:extLst>
              <a:ext uri="{FF2B5EF4-FFF2-40B4-BE49-F238E27FC236}">
                <a16:creationId xmlns:a16="http://schemas.microsoft.com/office/drawing/2014/main" id="{BE4F41A0-566D-DAA9-F875-EF9AC5EE3FA6}"/>
              </a:ext>
            </a:extLst>
          </p:cNvPr>
          <p:cNvSpPr/>
          <p:nvPr/>
        </p:nvSpPr>
        <p:spPr>
          <a:xfrm>
            <a:off x="2337661" y="3236285"/>
            <a:ext cx="8610600" cy="2554545"/>
          </a:xfrm>
          <a:prstGeom prst="rect">
            <a:avLst/>
          </a:prstGeom>
        </p:spPr>
        <p:txBody>
          <a:bodyPr wrap="square">
            <a:spAutoFit/>
          </a:bodyPr>
          <a:lstStyle/>
          <a:p>
            <a:pPr algn="ctr"/>
            <a:r>
              <a:rPr lang="en-US" sz="4000" b="1" dirty="0">
                <a:solidFill>
                  <a:schemeClr val="bg1"/>
                </a:solidFill>
                <a:latin typeface="Calibri" panose="020F0502020204030204" pitchFamily="34" charset="0"/>
              </a:rPr>
              <a:t>Anxiety</a:t>
            </a:r>
            <a:r>
              <a:rPr lang="en-US" sz="4000" b="1" u="sng" dirty="0">
                <a:solidFill>
                  <a:schemeClr val="bg1"/>
                </a:solidFill>
                <a:latin typeface="Calibri" panose="020F0502020204030204" pitchFamily="34" charset="0"/>
              </a:rPr>
              <a:t> </a:t>
            </a:r>
          </a:p>
          <a:p>
            <a:pPr algn="ctr"/>
            <a:endParaRPr lang="en-US" sz="4000" b="1" dirty="0">
              <a:solidFill>
                <a:schemeClr val="bg1"/>
              </a:solidFill>
              <a:latin typeface="Calibri" panose="020F0502020204030204" pitchFamily="34" charset="0"/>
            </a:endParaRPr>
          </a:p>
          <a:p>
            <a:pPr algn="ctr"/>
            <a:endParaRPr lang="en-US" sz="4000" b="1" dirty="0">
              <a:solidFill>
                <a:schemeClr val="bg1"/>
              </a:solidFill>
              <a:latin typeface="Calibri" panose="020F0502020204030204" pitchFamily="34" charset="0"/>
            </a:endParaRPr>
          </a:p>
          <a:p>
            <a:pPr algn="ctr"/>
            <a:endParaRPr lang="en-US" sz="4000" b="1" dirty="0">
              <a:solidFill>
                <a:schemeClr val="bg1"/>
              </a:solidFill>
              <a:latin typeface="Calibri" panose="020F0502020204030204" pitchFamily="34" charset="0"/>
            </a:endParaRPr>
          </a:p>
        </p:txBody>
      </p:sp>
    </p:spTree>
    <p:extLst>
      <p:ext uri="{BB962C8B-B14F-4D97-AF65-F5344CB8AC3E}">
        <p14:creationId xmlns:p14="http://schemas.microsoft.com/office/powerpoint/2010/main" val="344403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371600"/>
            <a:ext cx="7848600" cy="4524315"/>
          </a:xfrm>
          <a:prstGeom prst="rect">
            <a:avLst/>
          </a:prstGeom>
          <a:noFill/>
        </p:spPr>
        <p:txBody>
          <a:bodyPr wrap="square" rtlCol="0">
            <a:spAutoFit/>
          </a:bodyPr>
          <a:lstStyle/>
          <a:p>
            <a:r>
              <a:rPr lang="en-US" sz="3200" b="1" i="1" dirty="0">
                <a:solidFill>
                  <a:schemeClr val="bg1"/>
                </a:solidFill>
                <a:effectLst>
                  <a:outerShdw blurRad="38100" dist="38100" dir="2700000" algn="tl">
                    <a:srgbClr val="000000">
                      <a:alpha val="43137"/>
                    </a:srgbClr>
                  </a:outerShdw>
                </a:effectLst>
                <a:latin typeface="Calibri" pitchFamily="34" charset="0"/>
              </a:rPr>
              <a:t>Praise the Lord! How blessed is the man who fears the Lord, who greatly delights in His commandments… He will not fear evil tidings, his heart is steadfast, trusting in the Lord, his heart is upheld, he will not fear. </a:t>
            </a:r>
            <a:br>
              <a:rPr lang="en-US" sz="3200" b="1" i="1" dirty="0">
                <a:solidFill>
                  <a:schemeClr val="bg1"/>
                </a:solidFill>
                <a:effectLst>
                  <a:outerShdw blurRad="38100" dist="38100" dir="2700000" algn="tl">
                    <a:srgbClr val="000000">
                      <a:alpha val="43137"/>
                    </a:srgbClr>
                  </a:outerShdw>
                </a:effectLst>
                <a:latin typeface="Calibri" pitchFamily="34" charset="0"/>
              </a:rPr>
            </a:br>
            <a:r>
              <a:rPr lang="en-US" sz="3200" b="1" dirty="0">
                <a:solidFill>
                  <a:schemeClr val="bg1"/>
                </a:solidFill>
                <a:effectLst>
                  <a:outerShdw blurRad="38100" dist="38100" dir="2700000" algn="tl">
                    <a:srgbClr val="000000">
                      <a:alpha val="43137"/>
                    </a:srgbClr>
                  </a:outerShdw>
                </a:effectLst>
                <a:latin typeface="Calibri" pitchFamily="34" charset="0"/>
              </a:rPr>
              <a:t>Psalm 112:1, 7, 8a </a:t>
            </a:r>
          </a:p>
          <a:p>
            <a:endParaRPr lang="en-US" sz="3200" b="1" i="1" dirty="0">
              <a:solidFill>
                <a:schemeClr val="bg1"/>
              </a:solidFill>
              <a:effectLst>
                <a:outerShdw blurRad="38100" dist="38100" dir="2700000" algn="tl">
                  <a:srgbClr val="000000">
                    <a:alpha val="43137"/>
                  </a:srgbClr>
                </a:outerShdw>
              </a:effectLst>
              <a:latin typeface="Calibri" pitchFamily="34" charset="0"/>
            </a:endParaRPr>
          </a:p>
          <a:p>
            <a:r>
              <a:rPr lang="en-US" sz="3200" b="1" i="1" dirty="0">
                <a:solidFill>
                  <a:schemeClr val="bg1"/>
                </a:solidFill>
                <a:effectLst>
                  <a:outerShdw blurRad="38100" dist="38100" dir="2700000" algn="tl">
                    <a:srgbClr val="000000">
                      <a:alpha val="43137"/>
                    </a:srgbClr>
                  </a:outerShdw>
                </a:effectLst>
                <a:latin typeface="Calibri" pitchFamily="34" charset="0"/>
              </a:rPr>
              <a:t>When I am afraid, I will put my trust in you. </a:t>
            </a:r>
            <a:r>
              <a:rPr lang="en-US" sz="3200" b="1" dirty="0">
                <a:solidFill>
                  <a:schemeClr val="bg1"/>
                </a:solidFill>
                <a:effectLst>
                  <a:outerShdw blurRad="38100" dist="38100" dir="2700000" algn="tl">
                    <a:srgbClr val="000000">
                      <a:alpha val="43137"/>
                    </a:srgbClr>
                  </a:outerShdw>
                </a:effectLst>
                <a:latin typeface="Calibri" pitchFamily="34" charset="0"/>
              </a:rPr>
              <a:t> </a:t>
            </a:r>
          </a:p>
          <a:p>
            <a:r>
              <a:rPr lang="en-US" sz="3200" b="1" dirty="0">
                <a:solidFill>
                  <a:schemeClr val="bg1"/>
                </a:solidFill>
                <a:effectLst>
                  <a:outerShdw blurRad="38100" dist="38100" dir="2700000" algn="tl">
                    <a:srgbClr val="000000">
                      <a:alpha val="43137"/>
                    </a:srgbClr>
                  </a:outerShdw>
                </a:effectLst>
                <a:latin typeface="Calibri" pitchFamily="34" charset="0"/>
              </a:rPr>
              <a:t>Psalm 56:3</a:t>
            </a:r>
          </a:p>
        </p:txBody>
      </p:sp>
      <p:sp>
        <p:nvSpPr>
          <p:cNvPr id="3" name="Text Box 2">
            <a:extLst>
              <a:ext uri="{FF2B5EF4-FFF2-40B4-BE49-F238E27FC236}">
                <a16:creationId xmlns:a16="http://schemas.microsoft.com/office/drawing/2014/main" id="{7A5C1F1F-EFF4-4890-A8E4-8F852DB02B0A}"/>
              </a:ext>
            </a:extLst>
          </p:cNvPr>
          <p:cNvSpPr txBox="1">
            <a:spLocks noChangeArrowheads="1"/>
          </p:cNvSpPr>
          <p:nvPr/>
        </p:nvSpPr>
        <p:spPr bwMode="auto">
          <a:xfrm>
            <a:off x="114300" y="377310"/>
            <a:ext cx="8915400" cy="584775"/>
          </a:xfrm>
          <a:prstGeom prst="rect">
            <a:avLst/>
          </a:prstGeom>
          <a:noFill/>
          <a:ln w="9525">
            <a:noFill/>
            <a:miter lim="800000"/>
            <a:headEnd/>
            <a:tailEnd/>
          </a:ln>
          <a:effectLst/>
        </p:spPr>
        <p:txBody>
          <a:bodyPr wrap="square">
            <a:spAutoFit/>
          </a:bodyPr>
          <a:lstStyle/>
          <a:p>
            <a:pPr algn="ctr">
              <a:spcBef>
                <a:spcPct val="5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BIBLICAL RESPONSE TO FEAR AND WORRY/ANXIETY</a:t>
            </a:r>
          </a:p>
        </p:txBody>
      </p:sp>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1179"/>
            <a:ext cx="8610600" cy="6555641"/>
          </a:xfrm>
          <a:prstGeom prst="rect">
            <a:avLst/>
          </a:prstGeom>
        </p:spPr>
        <p:txBody>
          <a:bodyPr wrap="square">
            <a:spAutoFit/>
          </a:bodyPr>
          <a:lstStyle/>
          <a:p>
            <a:pPr algn="ctr"/>
            <a:r>
              <a:rPr lang="en-US" sz="2400" b="1" u="sng" dirty="0">
                <a:solidFill>
                  <a:schemeClr val="bg1"/>
                </a:solidFill>
                <a:latin typeface="Calibri" panose="020F0502020204030204" pitchFamily="34" charset="0"/>
              </a:rPr>
              <a:t>Concern or Anxiety</a:t>
            </a:r>
          </a:p>
          <a:p>
            <a:pPr algn="ctr"/>
            <a:endParaRPr lang="en-US" sz="2400" b="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How do I know if it’s a biblical concern or unbiblical anxiety? Jesus answers that in Matthew 6.</a:t>
            </a:r>
          </a:p>
          <a:p>
            <a:endParaRPr lang="en-US" sz="2400" b="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1. Jesus says that </a:t>
            </a:r>
            <a:r>
              <a:rPr lang="en-US" sz="2800" b="1" u="sng" dirty="0">
                <a:latin typeface="Calibri" panose="020F0502020204030204" pitchFamily="34" charset="0"/>
              </a:rPr>
              <a:t>self-concern</a:t>
            </a:r>
            <a:r>
              <a:rPr lang="en-US" sz="2400" b="1" dirty="0">
                <a:solidFill>
                  <a:schemeClr val="bg1"/>
                </a:solidFill>
                <a:latin typeface="Calibri" panose="020F0502020204030204" pitchFamily="34" charset="0"/>
              </a:rPr>
              <a:t> as being your </a:t>
            </a:r>
            <a:r>
              <a:rPr lang="en-US" sz="2800" b="1" u="sng" dirty="0">
                <a:latin typeface="Calibri" panose="020F0502020204030204" pitchFamily="34" charset="0"/>
              </a:rPr>
              <a:t>primary</a:t>
            </a:r>
            <a:r>
              <a:rPr lang="en-US" sz="2400" b="1" dirty="0">
                <a:solidFill>
                  <a:schemeClr val="bg1"/>
                </a:solidFill>
                <a:latin typeface="Calibri" panose="020F0502020204030204" pitchFamily="34" charset="0"/>
              </a:rPr>
              <a:t> interest is wrong (vv. 25-26). Your life and body are not the biggest concerns you have, or at least they shouldn’t be. </a:t>
            </a:r>
          </a:p>
          <a:p>
            <a:endParaRPr lang="en-US" sz="2400" b="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2. Jesus speaks of anxiety as being functionally </a:t>
            </a:r>
            <a:r>
              <a:rPr lang="en-US" sz="2800" b="1" u="sng" dirty="0">
                <a:latin typeface="Calibri" panose="020F0502020204030204" pitchFamily="34" charset="0"/>
              </a:rPr>
              <a:t>God-less</a:t>
            </a:r>
            <a:r>
              <a:rPr lang="en-US" sz="2400" b="1" dirty="0">
                <a:solidFill>
                  <a:schemeClr val="bg1"/>
                </a:solidFill>
                <a:latin typeface="Calibri" panose="020F0502020204030204" pitchFamily="34" charset="0"/>
              </a:rPr>
              <a:t>. That’s why Jesus shows us the character of God: God feeds, God clothes, and God knows (vv. 26, 30, 32). A seminary professor once said, “Anxiety is a mild form of atheism.”</a:t>
            </a:r>
          </a:p>
          <a:p>
            <a:endParaRPr lang="en-US" sz="2400" b="1" dirty="0">
              <a:solidFill>
                <a:schemeClr val="bg1"/>
              </a:solidFill>
              <a:latin typeface="Calibri" panose="020F0502020204030204" pitchFamily="34" charset="0"/>
            </a:endParaRPr>
          </a:p>
          <a:p>
            <a:r>
              <a:rPr lang="en-US" sz="2400" b="1" dirty="0">
                <a:solidFill>
                  <a:schemeClr val="bg1"/>
                </a:solidFill>
                <a:latin typeface="Calibri" panose="020F0502020204030204" pitchFamily="34" charset="0"/>
              </a:rPr>
              <a:t>3. Jesus identifies anxiety as being </a:t>
            </a:r>
            <a:r>
              <a:rPr lang="en-US" sz="2800" b="1" u="sng" dirty="0">
                <a:latin typeface="Calibri" panose="020F0502020204030204" pitchFamily="34" charset="0"/>
              </a:rPr>
              <a:t>self-terminating</a:t>
            </a:r>
            <a:r>
              <a:rPr lang="en-US" sz="2400" b="1" dirty="0">
                <a:solidFill>
                  <a:schemeClr val="bg1"/>
                </a:solidFill>
                <a:latin typeface="Calibri" panose="020F0502020204030204" pitchFamily="34" charset="0"/>
              </a:rPr>
              <a:t> - “Which of you by being anxious adds a single hour to his span of life?” (v. 27). Anxieties are us trying to fix it—but we can’t fix it.</a:t>
            </a:r>
          </a:p>
        </p:txBody>
      </p:sp>
    </p:spTree>
    <p:extLst>
      <p:ext uri="{BB962C8B-B14F-4D97-AF65-F5344CB8AC3E}">
        <p14:creationId xmlns:p14="http://schemas.microsoft.com/office/powerpoint/2010/main" val="23663940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extBox 8"/>
          <p:cNvSpPr txBox="1"/>
          <p:nvPr/>
        </p:nvSpPr>
        <p:spPr>
          <a:xfrm>
            <a:off x="228600" y="457200"/>
            <a:ext cx="8686800" cy="6124754"/>
          </a:xfrm>
          <a:prstGeom prst="rect">
            <a:avLst/>
          </a:prstGeom>
          <a:noFill/>
        </p:spPr>
        <p:txBody>
          <a:bodyPr>
            <a:spAutoFit/>
          </a:bodyPr>
          <a:lstStyle/>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Concern or Anxiety</a:t>
            </a:r>
          </a:p>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From Jesus’ words in Matthew 6, we know our concerns have become anxieties when:</a:t>
            </a:r>
          </a:p>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 Your concerns are primarily about </a:t>
            </a: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you</a:t>
            </a: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It’s all about your life and your body; self-preservation is the end-all-be-all.</a:t>
            </a:r>
          </a:p>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 You know your concerns have become sinful anxieties when you take no thought of God. Nothing of His goodness, knowledge, power, and ability. A seminary professor once said, “Anxiety is a mild form of atheism.”</a:t>
            </a:r>
          </a:p>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3. You know your concerns have become anxieties when you seek to address them </a:t>
            </a: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exclusively</a:t>
            </a: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by yourself. There’s no thought of who God is or how we should depend on Him.</a:t>
            </a:r>
          </a:p>
        </p:txBody>
      </p:sp>
    </p:spTree>
    <p:extLst>
      <p:ext uri="{BB962C8B-B14F-4D97-AF65-F5344CB8AC3E}">
        <p14:creationId xmlns:p14="http://schemas.microsoft.com/office/powerpoint/2010/main" val="29519131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2400" y="914400"/>
            <a:ext cx="8686800" cy="5139869"/>
          </a:xfrm>
          <a:prstGeom prst="rect">
            <a:avLst/>
          </a:prstGeom>
          <a:noFill/>
        </p:spPr>
        <p:txBody>
          <a:bodyPr>
            <a:spAutoFit/>
          </a:bodyPr>
          <a:lstStyle/>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There is currently </a:t>
            </a: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much</a:t>
            </a: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with which to be concerned but </a:t>
            </a: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nothing</a:t>
            </a: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over which to be anxious. </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We should not minimize cares or concerns in this life, but we neither dare to be anxious. God knows. God provides. God is good. </a:t>
            </a: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So, we take our concerns to Him, knowing He is a good God who truly does care for us (Luke 12:32).</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434DD6CA-776E-4899-A667-B1BBE0C82E64}"/>
              </a:ext>
            </a:extLst>
          </p:cNvPr>
          <p:cNvSpPr txBox="1"/>
          <p:nvPr/>
        </p:nvSpPr>
        <p:spPr>
          <a:xfrm>
            <a:off x="304800" y="228600"/>
            <a:ext cx="4579748" cy="584775"/>
          </a:xfrm>
          <a:prstGeom prst="rect">
            <a:avLst/>
          </a:prstGeom>
          <a:noFill/>
        </p:spPr>
        <p:txBody>
          <a:bodyPr wrap="square">
            <a:spAutoFit/>
          </a:bodyPr>
          <a:lstStyle/>
          <a:p>
            <a:r>
              <a:rPr kumimoji="0" lang="en-US" sz="32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Anxiety</a:t>
            </a:r>
            <a:endParaRPr lang="en-US" dirty="0"/>
          </a:p>
        </p:txBody>
      </p:sp>
    </p:spTree>
    <p:extLst>
      <p:ext uri="{BB962C8B-B14F-4D97-AF65-F5344CB8AC3E}">
        <p14:creationId xmlns:p14="http://schemas.microsoft.com/office/powerpoint/2010/main" val="14147450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0"/>
            <a:ext cx="8686800" cy="6986528"/>
          </a:xfrm>
          <a:prstGeom prst="rect">
            <a:avLst/>
          </a:prstGeom>
          <a:noFill/>
        </p:spPr>
        <p:txBody>
          <a:bodyPr>
            <a:spAutoFit/>
          </a:bodyPr>
          <a:lstStyle/>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kumimoji="0" lang="en-US" sz="3200" b="1" i="0" u="sng"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Calibri" panose="020F0502020204030204" pitchFamily="34" charset="0"/>
                <a:ea typeface="+mn-ea"/>
                <a:cs typeface="Calibri" panose="020F0502020204030204" pitchFamily="34" charset="0"/>
              </a:rPr>
              <a:t>Anxiety</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Where do you need to pause and identify concerns to which you must be more faithful?</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What are the areas of sinful anxiety where you need to trust in the Lord?</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How can you practically be faithful to your concerns while entrusting anxieties to the Lord?</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Philippians 4: 4-7</a:t>
            </a: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 Peter 5: 6-7</a:t>
            </a:r>
          </a:p>
        </p:txBody>
      </p:sp>
    </p:spTree>
    <p:extLst>
      <p:ext uri="{BB962C8B-B14F-4D97-AF65-F5344CB8AC3E}">
        <p14:creationId xmlns:p14="http://schemas.microsoft.com/office/powerpoint/2010/main" val="32982506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extBox 8"/>
          <p:cNvSpPr txBox="1"/>
          <p:nvPr/>
        </p:nvSpPr>
        <p:spPr>
          <a:xfrm>
            <a:off x="228600" y="990600"/>
            <a:ext cx="8686800" cy="3970318"/>
          </a:xfrm>
          <a:prstGeom prst="rect">
            <a:avLst/>
          </a:prstGeom>
          <a:noFill/>
        </p:spPr>
        <p:txBody>
          <a:bodyPr>
            <a:spAutoFit/>
          </a:bodyPr>
          <a:lstStyle/>
          <a:p>
            <a:pPr>
              <a:defRPr/>
            </a:pPr>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Philippians 4:4-7</a:t>
            </a:r>
          </a:p>
          <a:p>
            <a:pPr>
              <a:defRPr/>
            </a:pPr>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4 </a:t>
            </a:r>
            <a:r>
              <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Rejoice in the Lord always; again I will say, rejoice! 5 Let your gentle spirit be known to all people. The Lord is near. 6 Do not be anxious about anything, but in everything by prayer and pleading with thanksgiving let your requests be made known to God. 7 And the peace of God, which surpasses all comprehension, will guard your hearts and minds in Christ Jesus.</a:t>
            </a:r>
          </a:p>
        </p:txBody>
      </p:sp>
    </p:spTree>
    <p:extLst>
      <p:ext uri="{BB962C8B-B14F-4D97-AF65-F5344CB8AC3E}">
        <p14:creationId xmlns:p14="http://schemas.microsoft.com/office/powerpoint/2010/main" val="39055966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extBox 8"/>
          <p:cNvSpPr txBox="1"/>
          <p:nvPr/>
        </p:nvSpPr>
        <p:spPr>
          <a:xfrm>
            <a:off x="228600" y="457200"/>
            <a:ext cx="8686800" cy="3662541"/>
          </a:xfrm>
          <a:prstGeom prst="rect">
            <a:avLst/>
          </a:prstGeom>
          <a:noFill/>
        </p:spPr>
        <p:txBody>
          <a:bodyPr>
            <a:spAutoFit/>
          </a:bodyPr>
          <a:lstStyle/>
          <a:p>
            <a:pPr>
              <a:defRPr/>
            </a:pPr>
            <a:endParaRPr lang="en-US" sz="4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4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 Peter 5:6-7</a:t>
            </a:r>
          </a:p>
          <a:p>
            <a:pPr>
              <a:defRPr/>
            </a:pPr>
            <a:br>
              <a:rPr lang="en-US" sz="4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6 </a:t>
            </a:r>
            <a:r>
              <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Therefore humble yourselves under the mighty hand of God, so that He may exalt you at the proper time, 7 having cast all your anxiety on Him, because He cares about you. </a:t>
            </a:r>
          </a:p>
        </p:txBody>
      </p:sp>
    </p:spTree>
    <p:extLst>
      <p:ext uri="{BB962C8B-B14F-4D97-AF65-F5344CB8AC3E}">
        <p14:creationId xmlns:p14="http://schemas.microsoft.com/office/powerpoint/2010/main" val="29148471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29308" y="990600"/>
            <a:ext cx="8534400" cy="1752600"/>
          </a:xfrm>
          <a:prstGeom prst="rect">
            <a:avLst/>
          </a:prstGeom>
        </p:spPr>
        <p:txBody>
          <a:bodyPr/>
          <a:lstStyle/>
          <a:p>
            <a:r>
              <a:rPr lang="en-US" sz="2000" b="1" dirty="0">
                <a:solidFill>
                  <a:schemeClr val="bg1"/>
                </a:solidFill>
                <a:latin typeface="Calibri" panose="020F0502020204030204" pitchFamily="34" charset="0"/>
                <a:cs typeface="Calibri" panose="020F0502020204030204" pitchFamily="34" charset="0"/>
              </a:rPr>
              <a:t>A.  Excessive anxiety and worry (apprehensive expectation), occurring more days than not for at least  6 months, about a number of events or activities (such as work or school performance).</a:t>
            </a:r>
          </a:p>
          <a:p>
            <a:r>
              <a:rPr lang="en-US" sz="2000" b="1" dirty="0">
                <a:solidFill>
                  <a:schemeClr val="bg1"/>
                </a:solidFill>
                <a:latin typeface="Calibri" panose="020F0502020204030204" pitchFamily="34" charset="0"/>
                <a:cs typeface="Calibri" panose="020F0502020204030204" pitchFamily="34" charset="0"/>
              </a:rPr>
              <a:t>B. The individual finds it difficult to control the worry.</a:t>
            </a:r>
          </a:p>
          <a:p>
            <a:r>
              <a:rPr lang="en-US" sz="2000" b="1" dirty="0">
                <a:solidFill>
                  <a:schemeClr val="bg1"/>
                </a:solidFill>
                <a:latin typeface="Calibri" panose="020F0502020204030204" pitchFamily="34" charset="0"/>
                <a:cs typeface="Calibri" panose="020F0502020204030204" pitchFamily="34" charset="0"/>
              </a:rPr>
              <a:t>C.  The anxiety and worry are associated with three (or more) of the following six symptoms (with at least some symptoms having been present for more days than not for the past 6 months):</a:t>
            </a:r>
          </a:p>
          <a:p>
            <a:r>
              <a:rPr lang="en-US" sz="2000" b="1" dirty="0">
                <a:solidFill>
                  <a:schemeClr val="bg1"/>
                </a:solidFill>
                <a:latin typeface="Calibri" panose="020F0502020204030204" pitchFamily="34" charset="0"/>
                <a:cs typeface="Calibri" panose="020F0502020204030204" pitchFamily="34" charset="0"/>
              </a:rPr>
              <a:t>Note: Only one item required in children. 1. Restlessness, feeling keyed up or on edge. 2. Being easily fatigued. 3. Difficulty concentrating or mind going blank. 4. Irritability. 5. Muscle tension. 6. Sleep disturbance (difficulty falling or staying asleep, or restless, unsatisfying sleep).</a:t>
            </a:r>
          </a:p>
          <a:p>
            <a:r>
              <a:rPr lang="en-US" sz="2000" b="1" dirty="0">
                <a:solidFill>
                  <a:schemeClr val="bg1"/>
                </a:solidFill>
                <a:latin typeface="Calibri" panose="020F0502020204030204" pitchFamily="34" charset="0"/>
                <a:cs typeface="Calibri" panose="020F0502020204030204" pitchFamily="34" charset="0"/>
              </a:rPr>
              <a:t>D.  The anxiety, worry, or physical symptoms cause clinically significant distress or impairment in social, occupational, or other important areas of functioning.</a:t>
            </a:r>
          </a:p>
          <a:p>
            <a:r>
              <a:rPr lang="en-US" sz="2000" b="1" dirty="0">
                <a:solidFill>
                  <a:schemeClr val="bg1"/>
                </a:solidFill>
                <a:latin typeface="Calibri" panose="020F0502020204030204" pitchFamily="34" charset="0"/>
                <a:cs typeface="Calibri" panose="020F0502020204030204" pitchFamily="34" charset="0"/>
              </a:rPr>
              <a:t>E.  The disturbance is not attributable to the physiological effects of a substance (e.g., a drug of abuse,  a medication) or another medical condition (e.g., hyperthyroidism).</a:t>
            </a:r>
          </a:p>
          <a:p>
            <a:r>
              <a:rPr lang="en-US" sz="2000" b="1" dirty="0">
                <a:solidFill>
                  <a:schemeClr val="bg1"/>
                </a:solidFill>
                <a:latin typeface="Calibri" panose="020F0502020204030204" pitchFamily="34" charset="0"/>
                <a:cs typeface="Calibri" panose="020F0502020204030204" pitchFamily="34" charset="0"/>
              </a:rPr>
              <a:t>F.  The disturbance is not better explained by another medical disorder </a:t>
            </a:r>
            <a:endParaRPr lang="en-US" sz="2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5" name="Text Box 2"/>
          <p:cNvSpPr txBox="1">
            <a:spLocks noChangeArrowheads="1"/>
          </p:cNvSpPr>
          <p:nvPr/>
        </p:nvSpPr>
        <p:spPr bwMode="auto">
          <a:xfrm>
            <a:off x="152400" y="228600"/>
            <a:ext cx="8763000" cy="584775"/>
          </a:xfrm>
          <a:prstGeom prst="rect">
            <a:avLst/>
          </a:prstGeom>
          <a:noFill/>
          <a:ln w="9525">
            <a:noFill/>
            <a:miter lim="800000"/>
            <a:headEnd/>
            <a:tailEnd/>
          </a:ln>
          <a:effectLst/>
        </p:spPr>
        <p:txBody>
          <a:bodyPr wrap="square">
            <a:spAutoFit/>
          </a:bodyPr>
          <a:lstStyle/>
          <a:p>
            <a:pPr algn="ctr">
              <a:spcBef>
                <a:spcPct val="50000"/>
              </a:spcBef>
              <a:defRPr/>
            </a:pPr>
            <a:r>
              <a:rPr lang="en-US" sz="3200" b="1" dirty="0">
                <a:solidFill>
                  <a:schemeClr val="bg1"/>
                </a:solidFill>
                <a:latin typeface="Calibri" panose="020F0502020204030204" pitchFamily="34" charset="0"/>
                <a:cs typeface="Calibri" panose="020F0502020204030204" pitchFamily="34" charset="0"/>
              </a:rPr>
              <a:t>Generalized Anxiety Disorder </a:t>
            </a:r>
            <a:r>
              <a:rPr lang="en-US" sz="3200" b="1" dirty="0">
                <a:solidFill>
                  <a:schemeClr val="bg1"/>
                </a:solidFill>
                <a:effectLst>
                  <a:outerShdw blurRad="38100" dist="38100" dir="2700000" algn="tl">
                    <a:srgbClr val="000000">
                      <a:alpha val="43137"/>
                    </a:srgbClr>
                  </a:outerShdw>
                </a:effectLst>
                <a:latin typeface="Calibri" pitchFamily="34" charset="0"/>
              </a:rPr>
              <a:t>according to DSM-V</a:t>
            </a:r>
          </a:p>
        </p:txBody>
      </p:sp>
    </p:spTree>
    <p:extLst>
      <p:ext uri="{BB962C8B-B14F-4D97-AF65-F5344CB8AC3E}">
        <p14:creationId xmlns:p14="http://schemas.microsoft.com/office/powerpoint/2010/main" val="53920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strips(downLeft)">
                                      <p:cBhvr>
                                        <p:cTn id="7" dur="500"/>
                                        <p:tgtEl>
                                          <p:spTgt spid="9">
                                            <p:txEl>
                                              <p:pRg st="0" end="0"/>
                                            </p:txEl>
                                          </p:spTgt>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strips(downLeft)">
                                      <p:cBhvr>
                                        <p:cTn id="10" dur="500"/>
                                        <p:tgtEl>
                                          <p:spTgt spid="9">
                                            <p:txEl>
                                              <p:pRg st="1" end="1"/>
                                            </p:txEl>
                                          </p:spTgt>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strips(downLeft)">
                                      <p:cBhvr>
                                        <p:cTn id="13" dur="500"/>
                                        <p:tgtEl>
                                          <p:spTgt spid="9">
                                            <p:txEl>
                                              <p:pRg st="2" end="2"/>
                                            </p:txEl>
                                          </p:spTgt>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strips(downLeft)">
                                      <p:cBhvr>
                                        <p:cTn id="16" dur="500"/>
                                        <p:tgtEl>
                                          <p:spTgt spid="9">
                                            <p:txEl>
                                              <p:pRg st="3" end="3"/>
                                            </p:txEl>
                                          </p:spTgt>
                                        </p:tgtEl>
                                      </p:cBhvr>
                                    </p:animEffect>
                                  </p:childTnLst>
                                </p:cTn>
                              </p:par>
                              <p:par>
                                <p:cTn id="17" presetID="18" presetClass="entr" presetSubtype="12" fill="hold" grpId="0" nodeType="with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animEffect transition="in" filter="strips(downLeft)">
                                      <p:cBhvr>
                                        <p:cTn id="19" dur="500"/>
                                        <p:tgtEl>
                                          <p:spTgt spid="9">
                                            <p:txEl>
                                              <p:pRg st="4" end="4"/>
                                            </p:txEl>
                                          </p:spTgt>
                                        </p:tgtEl>
                                      </p:cBhvr>
                                    </p:animEffect>
                                  </p:childTnLst>
                                </p:cTn>
                              </p:par>
                              <p:par>
                                <p:cTn id="20" presetID="18" presetClass="entr" presetSubtype="12" fill="hold" grpId="0" nodeType="withEffect">
                                  <p:stCondLst>
                                    <p:cond delay="0"/>
                                  </p:stCondLst>
                                  <p:childTnLst>
                                    <p:set>
                                      <p:cBhvr>
                                        <p:cTn id="21" dur="1" fill="hold">
                                          <p:stCondLst>
                                            <p:cond delay="0"/>
                                          </p:stCondLst>
                                        </p:cTn>
                                        <p:tgtEl>
                                          <p:spTgt spid="9">
                                            <p:txEl>
                                              <p:pRg st="5" end="5"/>
                                            </p:txEl>
                                          </p:spTgt>
                                        </p:tgtEl>
                                        <p:attrNameLst>
                                          <p:attrName>style.visibility</p:attrName>
                                        </p:attrNameLst>
                                      </p:cBhvr>
                                      <p:to>
                                        <p:strVal val="visible"/>
                                      </p:to>
                                    </p:set>
                                    <p:animEffect transition="in" filter="strips(downLeft)">
                                      <p:cBhvr>
                                        <p:cTn id="22" dur="500"/>
                                        <p:tgtEl>
                                          <p:spTgt spid="9">
                                            <p:txEl>
                                              <p:pRg st="5" end="5"/>
                                            </p:txEl>
                                          </p:spTgt>
                                        </p:tgtEl>
                                      </p:cBhvr>
                                    </p:animEffect>
                                  </p:childTnLst>
                                </p:cTn>
                              </p:par>
                              <p:par>
                                <p:cTn id="23" presetID="18" presetClass="entr" presetSubtype="12" fill="hold" grpId="0" nodeType="withEffect">
                                  <p:stCondLst>
                                    <p:cond delay="0"/>
                                  </p:stCondLst>
                                  <p:childTnLst>
                                    <p:set>
                                      <p:cBhvr>
                                        <p:cTn id="24" dur="1" fill="hold">
                                          <p:stCondLst>
                                            <p:cond delay="0"/>
                                          </p:stCondLst>
                                        </p:cTn>
                                        <p:tgtEl>
                                          <p:spTgt spid="9">
                                            <p:txEl>
                                              <p:pRg st="6" end="6"/>
                                            </p:txEl>
                                          </p:spTgt>
                                        </p:tgtEl>
                                        <p:attrNameLst>
                                          <p:attrName>style.visibility</p:attrName>
                                        </p:attrNameLst>
                                      </p:cBhvr>
                                      <p:to>
                                        <p:strVal val="visible"/>
                                      </p:to>
                                    </p:set>
                                    <p:animEffect transition="in" filter="strips(downLeft)">
                                      <p:cBhvr>
                                        <p:cTn id="25"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04800" y="0"/>
            <a:ext cx="8686800" cy="6494085"/>
          </a:xfrm>
          <a:prstGeom prst="rect">
            <a:avLst/>
          </a:prstGeom>
          <a:noFill/>
        </p:spPr>
        <p:txBody>
          <a:bodyPr>
            <a:spAutoFit/>
          </a:bodyPr>
          <a:lstStyle/>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 What do we do about it?</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When we are encompassed and surrounded by pressure-filled circumstances, our temptation is to put our hope in changing the situation. We tell ourselves, “If only “X” were to happen, then life would be better.” </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Instead of focusing on our circumstances, we need to turn our eyes to the resurrected Christ. We find resurrected life in our resurrected Lord. </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674551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457200"/>
            <a:ext cx="8686800" cy="5632311"/>
          </a:xfrm>
          <a:prstGeom prst="rect">
            <a:avLst/>
          </a:prstGeom>
          <a:noFill/>
        </p:spPr>
        <p:txBody>
          <a:bodyPr>
            <a:spAutoFit/>
          </a:bodyPr>
          <a:lstStyle/>
          <a:p>
            <a:pPr>
              <a:defRPr/>
            </a:pPr>
            <a:r>
              <a:rPr lang="en-US" sz="4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Colossians 3:1-3 – </a:t>
            </a:r>
          </a:p>
          <a:p>
            <a:pPr>
              <a:defRPr/>
            </a:pPr>
            <a:br>
              <a:rPr lang="en-US" sz="4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4000" b="1" i="1" dirty="0">
                <a:solidFill>
                  <a:schemeClr val="bg1"/>
                </a:solidFill>
                <a:latin typeface="Calibri" panose="020F0502020204030204" pitchFamily="34" charset="0"/>
                <a:cs typeface="Calibri" panose="020F0502020204030204" pitchFamily="34" charset="0"/>
              </a:rPr>
              <a:t>Therefore if you have been raised up with Christ, keep seeking the things above, where Christ is, seated at the right hand of God. Set your mind on the things above, not on the things that are on earth. For you have died and your life is hidden with Christ in God.</a:t>
            </a:r>
            <a:endParaRPr lang="en-US" sz="40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04800" y="0"/>
            <a:ext cx="8686800" cy="6001643"/>
          </a:xfrm>
          <a:prstGeom prst="rect">
            <a:avLst/>
          </a:prstGeom>
          <a:noFill/>
        </p:spPr>
        <p:txBody>
          <a:bodyPr>
            <a:spAutoFit/>
          </a:bodyPr>
          <a:lstStyle/>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 What do we do about it? </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Instead of merely trying harder and “pushing through,” we must put our hope in Christ. That is what brings us living hope. </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There’s no situation so torturous, impossible, agonizing, and depleting of vitality that the Lord cannot share His resurrection life with us and see us through it, and if He so wills, even deliver us out of that situation. </a:t>
            </a:r>
          </a:p>
        </p:txBody>
      </p:sp>
    </p:spTree>
    <p:extLst>
      <p:ext uri="{BB962C8B-B14F-4D97-AF65-F5344CB8AC3E}">
        <p14:creationId xmlns:p14="http://schemas.microsoft.com/office/powerpoint/2010/main" val="2079275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534400" cy="2209800"/>
          </a:xfrm>
        </p:spPr>
        <p:txBody>
          <a:bodyPr/>
          <a:lstStyle/>
          <a:p>
            <a:pPr eaLnBrk="1" hangingPunct="1">
              <a:buFontTx/>
              <a:buNone/>
              <a:defRPr/>
            </a:pPr>
            <a:r>
              <a:rPr lang="en-US" sz="3400" b="1" kern="1200" dirty="0">
                <a:solidFill>
                  <a:schemeClr val="bg1"/>
                </a:solidFill>
                <a:effectLst>
                  <a:outerShdw blurRad="38100" dist="38100" dir="2700000" algn="tl">
                    <a:srgbClr val="000000">
                      <a:alpha val="43137"/>
                    </a:srgbClr>
                  </a:outerShdw>
                </a:effectLst>
                <a:latin typeface="Calibri" pitchFamily="34" charset="0"/>
              </a:rPr>
              <a:t>Fear of </a:t>
            </a:r>
            <a:r>
              <a:rPr lang="en-US" sz="3400" b="1" u="sng" kern="1200" dirty="0">
                <a:effectLst>
                  <a:outerShdw blurRad="38100" dist="38100" dir="2700000" algn="tl">
                    <a:srgbClr val="000000">
                      <a:alpha val="43137"/>
                    </a:srgbClr>
                  </a:outerShdw>
                </a:effectLst>
                <a:latin typeface="Arial Black" pitchFamily="34" charset="0"/>
              </a:rPr>
              <a:t>God</a:t>
            </a:r>
            <a:r>
              <a:rPr lang="en-US" sz="3400" b="1" kern="1200" dirty="0">
                <a:solidFill>
                  <a:schemeClr val="bg1"/>
                </a:solidFill>
                <a:effectLst>
                  <a:outerShdw blurRad="38100" dist="38100" dir="2700000" algn="tl">
                    <a:srgbClr val="000000">
                      <a:alpha val="43137"/>
                    </a:srgbClr>
                  </a:outerShdw>
                </a:effectLst>
                <a:latin typeface="Calibri" pitchFamily="34" charset="0"/>
              </a:rPr>
              <a:t> (Eccl. 12:13-14; Prov. 1-7; Ps. 111:10; 2 Cor. 5:10, Hebrews 12:28-28) </a:t>
            </a:r>
          </a:p>
          <a:p>
            <a:pPr eaLnBrk="1" hangingPunct="1">
              <a:buFontTx/>
              <a:buNone/>
              <a:defRPr/>
            </a:pPr>
            <a:endParaRPr lang="en-US" sz="3400" b="1" kern="1200" dirty="0">
              <a:solidFill>
                <a:schemeClr val="bg1"/>
              </a:solidFill>
              <a:effectLst>
                <a:outerShdw blurRad="38100" dist="38100" dir="2700000" algn="tl">
                  <a:srgbClr val="000000">
                    <a:alpha val="43137"/>
                  </a:srgbClr>
                </a:outerShdw>
              </a:effectLst>
              <a:latin typeface="Calibri" pitchFamily="34" charset="0"/>
            </a:endParaRPr>
          </a:p>
          <a:p>
            <a:pPr eaLnBrk="1" hangingPunct="1">
              <a:buFontTx/>
              <a:buNone/>
              <a:defRPr/>
            </a:pPr>
            <a:r>
              <a:rPr lang="en-US" sz="3400" b="1" i="1" kern="1200" dirty="0">
                <a:solidFill>
                  <a:schemeClr val="bg1"/>
                </a:solidFill>
                <a:effectLst>
                  <a:outerShdw blurRad="38100" dist="38100" dir="2700000" algn="tl">
                    <a:srgbClr val="000000">
                      <a:alpha val="43137"/>
                    </a:srgbClr>
                  </a:outerShdw>
                </a:effectLst>
                <a:latin typeface="Calibri" pitchFamily="34" charset="0"/>
              </a:rPr>
              <a:t>For He is the only one who can destroy both soul and body </a:t>
            </a:r>
            <a:r>
              <a:rPr lang="en-US" sz="3400" b="1" kern="1200" dirty="0">
                <a:solidFill>
                  <a:schemeClr val="bg1"/>
                </a:solidFill>
                <a:effectLst>
                  <a:outerShdw blurRad="38100" dist="38100" dir="2700000" algn="tl">
                    <a:srgbClr val="000000">
                      <a:alpha val="43137"/>
                    </a:srgbClr>
                  </a:outerShdw>
                </a:effectLst>
                <a:latin typeface="Calibri" pitchFamily="34" charset="0"/>
              </a:rPr>
              <a:t>(Matthew 10:28-31). </a:t>
            </a:r>
          </a:p>
        </p:txBody>
      </p:sp>
      <p:sp>
        <p:nvSpPr>
          <p:cNvPr id="4" name="Text Box 2"/>
          <p:cNvSpPr txBox="1">
            <a:spLocks noChangeArrowheads="1"/>
          </p:cNvSpPr>
          <p:nvPr/>
        </p:nvSpPr>
        <p:spPr bwMode="auto">
          <a:xfrm>
            <a:off x="1981200" y="587514"/>
            <a:ext cx="7467600" cy="707886"/>
          </a:xfrm>
          <a:prstGeom prst="rect">
            <a:avLst/>
          </a:prstGeom>
          <a:noFill/>
          <a:ln w="9525">
            <a:noFill/>
            <a:miter lim="800000"/>
            <a:headEnd/>
            <a:tailEnd/>
          </a:ln>
          <a:effectLst/>
        </p:spPr>
        <p:txBody>
          <a:bodyPr wrap="square">
            <a:spAutoFit/>
          </a:bodyPr>
          <a:lstStyle/>
          <a:p>
            <a:pPr>
              <a:spcBef>
                <a:spcPct val="50000"/>
              </a:spcBef>
              <a:defRPr/>
            </a:pPr>
            <a:r>
              <a:rPr lang="en-US" sz="4000" b="1" dirty="0">
                <a:solidFill>
                  <a:schemeClr val="bg1"/>
                </a:solidFill>
                <a:effectLst>
                  <a:outerShdw blurRad="38100" dist="38100" dir="2700000" algn="tl">
                    <a:srgbClr val="000000">
                      <a:alpha val="43137"/>
                    </a:srgbClr>
                  </a:outerShdw>
                </a:effectLst>
                <a:latin typeface="Calibri" pitchFamily="34" charset="0"/>
              </a:rPr>
              <a:t>Right and wrong fears</a:t>
            </a:r>
          </a:p>
        </p:txBody>
      </p:sp>
      <p:sp>
        <p:nvSpPr>
          <p:cNvPr id="5" name="Text Box 3"/>
          <p:cNvSpPr txBox="1">
            <a:spLocks noChangeArrowheads="1"/>
          </p:cNvSpPr>
          <p:nvPr/>
        </p:nvSpPr>
        <p:spPr bwMode="auto">
          <a:xfrm>
            <a:off x="229590" y="1600200"/>
            <a:ext cx="4495800" cy="615553"/>
          </a:xfrm>
          <a:prstGeom prst="rect">
            <a:avLst/>
          </a:prstGeom>
          <a:noFill/>
          <a:ln w="9525">
            <a:noFill/>
            <a:miter lim="800000"/>
            <a:headEnd/>
            <a:tailEnd/>
          </a:ln>
          <a:effectLst/>
        </p:spPr>
        <p:txBody>
          <a:bodyPr>
            <a:spAutoFit/>
          </a:bodyPr>
          <a:lstStyle/>
          <a:p>
            <a:pPr>
              <a:spcBef>
                <a:spcPct val="50000"/>
              </a:spcBef>
              <a:defRPr/>
            </a:pPr>
            <a:r>
              <a:rPr lang="en-US" sz="3400" b="1" dirty="0">
                <a:solidFill>
                  <a:schemeClr val="bg1"/>
                </a:solidFill>
                <a:effectLst>
                  <a:outerShdw blurRad="38100" dist="38100" dir="2700000" algn="tl">
                    <a:srgbClr val="000000">
                      <a:alpha val="43137"/>
                    </a:srgbClr>
                  </a:outerShdw>
                </a:effectLst>
                <a:latin typeface="Calibri" pitchFamily="34" charset="0"/>
              </a:rPr>
              <a:t>Right Fear: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strips(downLeft)">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ipe(up)">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up)">
                                      <p:cBhvr>
                                        <p:cTn id="2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 name="TextBox 8"/>
          <p:cNvSpPr txBox="1"/>
          <p:nvPr/>
        </p:nvSpPr>
        <p:spPr>
          <a:xfrm>
            <a:off x="228600" y="457200"/>
            <a:ext cx="8686800" cy="5632311"/>
          </a:xfrm>
          <a:prstGeom prst="rect">
            <a:avLst/>
          </a:prstGeom>
          <a:noFill/>
        </p:spPr>
        <p:txBody>
          <a:bodyPr>
            <a:spAutoFit/>
          </a:bodyPr>
          <a:lstStyle/>
          <a:p>
            <a:pPr>
              <a:defRPr/>
            </a:pPr>
            <a:r>
              <a:rPr lang="en-US" sz="4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 Corinthians 10:13 – </a:t>
            </a:r>
          </a:p>
          <a:p>
            <a:pPr>
              <a:defRPr/>
            </a:pPr>
            <a:br>
              <a:rPr lang="en-US" sz="4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4000" b="1" baseline="30000" dirty="0">
                <a:solidFill>
                  <a:schemeClr val="bg1"/>
                </a:solidFill>
                <a:latin typeface="Calibri" panose="020F0502020204030204" pitchFamily="34" charset="0"/>
                <a:cs typeface="Calibri" panose="020F0502020204030204" pitchFamily="34" charset="0"/>
              </a:rPr>
              <a:t>13 </a:t>
            </a:r>
            <a:r>
              <a:rPr lang="en-US" sz="4000" b="1" i="1" dirty="0">
                <a:solidFill>
                  <a:schemeClr val="bg1"/>
                </a:solidFill>
                <a:latin typeface="Calibri" panose="020F0502020204030204" pitchFamily="34" charset="0"/>
                <a:cs typeface="Calibri" panose="020F0502020204030204" pitchFamily="34" charset="0"/>
              </a:rPr>
              <a:t>No temptation has overtaken you but such as is common to man; and God is faithful, who will not allow you to be tempted beyond what you are able, but with the temptation will provide the way of escape also, so that you will be able to endure it.</a:t>
            </a:r>
            <a:endParaRPr lang="en-US" sz="40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503079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2400" y="0"/>
            <a:ext cx="8686800" cy="6986528"/>
          </a:xfrm>
          <a:prstGeom prst="rect">
            <a:avLst/>
          </a:prstGeom>
          <a:noFill/>
        </p:spPr>
        <p:txBody>
          <a:bodyPr>
            <a:spAutoFit/>
          </a:bodyPr>
          <a:lstStyle/>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a:t>
            </a:r>
          </a:p>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Here are three initial steps to take if you struggle with anxiety:</a:t>
            </a:r>
          </a:p>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AutoNum type="arabicPeriod"/>
              <a:defRPr/>
            </a:pPr>
            <a:r>
              <a:rPr lang="en-US" sz="32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Recognize the Onset of Anxiety</a:t>
            </a: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(Ps. 56:3-4)</a:t>
            </a:r>
            <a:endParaRPr lang="en-US" sz="32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AutoNum type="arabicPeriod"/>
              <a:defRPr/>
            </a:pPr>
            <a:endParaRPr lang="en-US" sz="24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Mark the moment when circumstances overwhelm you or when you begin to doubt God’s sovereign power. Recognize it. Acknowledge it. </a:t>
            </a: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This may be the hardest step in the process, but it is where victory over anxiety begins. Begin NOW in your discipline!</a:t>
            </a: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Psalm 56:3-4, “</a:t>
            </a:r>
            <a:r>
              <a:rPr lang="en-US" sz="24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When I am afraid, I put my trust in you. In God, whose Word I praise, in God I trust; I will not be afraid. What can flesh do to me?</a:t>
            </a: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In the moment, David recognized his heart’s desire to be anxious, and he fought against it. He ran to the Lord in prayer and He trusted in God.</a:t>
            </a:r>
          </a:p>
        </p:txBody>
      </p:sp>
    </p:spTree>
    <p:extLst>
      <p:ext uri="{BB962C8B-B14F-4D97-AF65-F5344CB8AC3E}">
        <p14:creationId xmlns:p14="http://schemas.microsoft.com/office/powerpoint/2010/main" val="5533965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2400" y="-457200"/>
            <a:ext cx="8686800" cy="7448193"/>
          </a:xfrm>
          <a:prstGeom prst="rect">
            <a:avLst/>
          </a:prstGeom>
          <a:noFill/>
        </p:spPr>
        <p:txBody>
          <a:bodyPr>
            <a:spAutoFit/>
          </a:bodyPr>
          <a:lstStyle/>
          <a:p>
            <a:pPr>
              <a:defRPr/>
            </a:pPr>
            <a:endPar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a:t>
            </a:r>
          </a:p>
          <a:p>
            <a:pPr>
              <a:defRPr/>
            </a:pPr>
            <a:endPar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2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 </a:t>
            </a: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Run to the Father in Prayer</a:t>
            </a:r>
            <a:r>
              <a:rPr lang="en-US" sz="2800"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(Ps. 4:14; Phil. 4:7)</a:t>
            </a:r>
            <a:endParaRPr lang="en-US" sz="22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endPar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Like David, when we recognize our heart falling into the snare of anxiety, we must immediately run to the Father in prayer. </a:t>
            </a:r>
          </a:p>
          <a:p>
            <a:pPr>
              <a:defRPr/>
            </a:pPr>
            <a:endPar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Prayer is the natural and immediate response to our worry because we are called to place our faith in God—our full and complete trust. </a:t>
            </a:r>
          </a:p>
          <a:p>
            <a:pPr>
              <a:defRPr/>
            </a:pPr>
            <a:endPar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When we worry and embrace our natural emotional response to be overly concerned with our circumstances, then we are by nature denying the complete and perfect trust that we should have in God. To rob God of our trust in Him is to tell Him that He is unworthy to be our God.</a:t>
            </a:r>
          </a:p>
          <a:p>
            <a:pPr>
              <a:defRPr/>
            </a:pPr>
            <a:endPar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Philippians 4:7 -</a:t>
            </a:r>
          </a:p>
          <a:p>
            <a:pPr>
              <a:defRPr/>
            </a:pPr>
            <a:r>
              <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The promised result in verse 7 is: “</a:t>
            </a:r>
            <a:r>
              <a:rPr lang="en-US" sz="22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and the peace of God, which surpasses all understanding, will guard your hearts and minds in Christ Jesus</a:t>
            </a:r>
            <a:r>
              <a:rPr lang="en-US" sz="2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This peace will guard our hearts against falling into fear for those who love the Lord Jesus Christ and trust in Him for our salvation and sanctification.</a:t>
            </a:r>
          </a:p>
        </p:txBody>
      </p:sp>
    </p:spTree>
    <p:extLst>
      <p:ext uri="{BB962C8B-B14F-4D97-AF65-F5344CB8AC3E}">
        <p14:creationId xmlns:p14="http://schemas.microsoft.com/office/powerpoint/2010/main" val="37259899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04800" y="0"/>
            <a:ext cx="8686800" cy="6494085"/>
          </a:xfrm>
          <a:prstGeom prst="rect">
            <a:avLst/>
          </a:prstGeom>
          <a:noFill/>
        </p:spPr>
        <p:txBody>
          <a:bodyPr>
            <a:spAutoFit/>
          </a:bodyPr>
          <a:lstStyle/>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a:t>
            </a: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p>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3. </a:t>
            </a: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Rely on God’s Family for Strength</a:t>
            </a:r>
          </a:p>
          <a:p>
            <a:pPr>
              <a:defRPr/>
            </a:pPr>
            <a:endParaRPr lang="en-US" sz="24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We must run to each other for support, fellowship, the building up of the body, and safety in faithful numbers. </a:t>
            </a:r>
          </a:p>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Galatians 6:2 says, “</a:t>
            </a:r>
            <a:r>
              <a:rPr lang="en-US" sz="24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Bear one another’s burdens, and so fulfill the law of Christ.</a:t>
            </a: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p>
          <a:p>
            <a:pPr>
              <a:defRPr/>
            </a:pPr>
            <a:endPar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The family of God is an incredible gift. We are all designed to function in God’s family to the benefit of one another, so when we see a brother or sister in Christ fall into anxiety, then it is the responsibility of the rest of us to build that individual up in love, strengthening their faith with the truth about God from the Word of God!</a:t>
            </a:r>
          </a:p>
        </p:txBody>
      </p:sp>
    </p:spTree>
    <p:extLst>
      <p:ext uri="{BB962C8B-B14F-4D97-AF65-F5344CB8AC3E}">
        <p14:creationId xmlns:p14="http://schemas.microsoft.com/office/powerpoint/2010/main" val="41006714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2400" y="406667"/>
            <a:ext cx="8686800" cy="6555641"/>
          </a:xfrm>
          <a:prstGeom prst="rect">
            <a:avLst/>
          </a:prstGeom>
          <a:noFill/>
        </p:spPr>
        <p:txBody>
          <a:bodyPr>
            <a:spAutoFit/>
          </a:bodyPr>
          <a:lstStyle/>
          <a:p>
            <a:pPr>
              <a:defRPr/>
            </a:pPr>
            <a:endParaRPr lang="en-US" sz="2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32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 A Biblical Response</a:t>
            </a:r>
          </a:p>
          <a:p>
            <a:pPr>
              <a:defRPr/>
            </a:pPr>
            <a:endParaRPr lang="en-US" sz="2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 Recognize that anxiety is </a:t>
            </a: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sin</a:t>
            </a: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and something to </a:t>
            </a:r>
            <a:r>
              <a:rPr lang="en-US" sz="36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repent</a:t>
            </a: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of—Jesus strictly condemns anxiety, and so does Paul (Matt. 6:25; Phil. 4:6).</a:t>
            </a:r>
          </a:p>
          <a:p>
            <a:pPr marL="457200" indent="-457200">
              <a:buAutoNum type="arabicPeriod"/>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 When we’re anxious, we must remember the nature and character of God (Matt. 6:26-32). Our anxieties are like viewing God through a drinking straw: it’s a small and incomplete view. If we truly understood God’s character, our anxieties would seem silly.</a:t>
            </a:r>
          </a:p>
          <a:p>
            <a:pPr>
              <a:defRPr/>
            </a:pPr>
            <a:endParaRPr lang="en-US" sz="2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530684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76200"/>
            <a:ext cx="8686800" cy="6555641"/>
          </a:xfrm>
          <a:prstGeom prst="rect">
            <a:avLst/>
          </a:prstGeom>
          <a:noFill/>
        </p:spPr>
        <p:txBody>
          <a:bodyPr>
            <a:spAutoFit/>
          </a:bodyPr>
          <a:lstStyle/>
          <a:p>
            <a:pPr>
              <a:defRPr/>
            </a:pPr>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28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Anxiety - A Biblical Response</a:t>
            </a:r>
          </a:p>
          <a:p>
            <a:pPr>
              <a:defRPr/>
            </a:pPr>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3. We must take our concerns to God. </a:t>
            </a:r>
          </a:p>
          <a:p>
            <a:pPr>
              <a:defRPr/>
            </a:pPr>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1 Peter 5:7a reminds us to take our concerns to the Lord. We take our anxious moments to the God who cares for us (1 Pet. 5:7b). Paul says we do this by prayer (Phil. 4:6).</a:t>
            </a:r>
          </a:p>
          <a:p>
            <a:pPr>
              <a:defRPr/>
            </a:pPr>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4. Respond by being faithful to our concerns. Ps. 131:1b-2, “</a:t>
            </a:r>
            <a:r>
              <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I do not occupy myself with things too great and too marvelous for me</a:t>
            </a:r>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We don’t respond to our anxieties by shirking our concerns in life! Rather, we respond by being faithful to what God has called us to do—planning for the future, working hard, going to the grocery store, washing our hands—and trusting Him with the rest.</a:t>
            </a:r>
          </a:p>
        </p:txBody>
      </p:sp>
    </p:spTree>
    <p:extLst>
      <p:ext uri="{BB962C8B-B14F-4D97-AF65-F5344CB8AC3E}">
        <p14:creationId xmlns:p14="http://schemas.microsoft.com/office/powerpoint/2010/main" val="38722824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txBox="1">
            <a:spLocks/>
          </p:cNvSpPr>
          <p:nvPr/>
        </p:nvSpPr>
        <p:spPr>
          <a:xfrm>
            <a:off x="228600" y="1368320"/>
            <a:ext cx="7696200" cy="685800"/>
          </a:xfrm>
          <a:prstGeom prst="rect">
            <a:avLst/>
          </a:prstGeom>
        </p:spPr>
        <p:txBody>
          <a:bodyPr/>
          <a:lstStyle/>
          <a:p>
            <a:pPr marL="342900" indent="-342900">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Find biblical </a:t>
            </a:r>
            <a:r>
              <a:rPr lang="en-US" sz="3200" u="sng" dirty="0">
                <a:effectLst>
                  <a:outerShdw blurRad="38100" dist="38100" dir="2700000" algn="tl">
                    <a:srgbClr val="000000">
                      <a:alpha val="43137"/>
                    </a:srgbClr>
                  </a:outerShdw>
                </a:effectLst>
                <a:latin typeface="Arial Black" pitchFamily="34" charset="0"/>
              </a:rPr>
              <a:t>solutions</a:t>
            </a:r>
            <a:r>
              <a:rPr lang="en-US" sz="3200" b="1" dirty="0">
                <a:solidFill>
                  <a:schemeClr val="bg1"/>
                </a:solidFill>
                <a:effectLst>
                  <a:outerShdw blurRad="38100" dist="38100" dir="2700000" algn="tl">
                    <a:srgbClr val="000000">
                      <a:alpha val="43137"/>
                    </a:srgbClr>
                  </a:outerShdw>
                </a:effectLst>
                <a:latin typeface="Calibri" pitchFamily="34" charset="0"/>
              </a:rPr>
              <a:t> to problem</a:t>
            </a:r>
          </a:p>
        </p:txBody>
      </p:sp>
      <p:sp>
        <p:nvSpPr>
          <p:cNvPr id="10" name="Content Placeholder 2"/>
          <p:cNvSpPr txBox="1">
            <a:spLocks/>
          </p:cNvSpPr>
          <p:nvPr/>
        </p:nvSpPr>
        <p:spPr>
          <a:xfrm>
            <a:off x="228600" y="2162977"/>
            <a:ext cx="8763000" cy="762000"/>
          </a:xfrm>
          <a:prstGeom prst="rect">
            <a:avLst/>
          </a:prstGeom>
        </p:spPr>
        <p:txBody>
          <a:bodyPr/>
          <a:lstStyle/>
          <a:p>
            <a:pPr marL="342900" indent="-342900">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Put off anxiety and fear, and establish realistic</a:t>
            </a:r>
          </a:p>
          <a:p>
            <a:pPr marL="342900" indent="-342900">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goals and plans, putting on working hard at</a:t>
            </a:r>
          </a:p>
          <a:p>
            <a:pPr marL="342900" indent="-342900">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them.</a:t>
            </a:r>
          </a:p>
          <a:p>
            <a:pPr marL="342900" indent="-342900">
              <a:spcBef>
                <a:spcPct val="20000"/>
              </a:spcBef>
              <a:defRPr/>
            </a:pPr>
            <a:endParaRPr lang="en-US" sz="3200" b="1" dirty="0">
              <a:solidFill>
                <a:schemeClr val="bg1"/>
              </a:solidFill>
              <a:effectLst>
                <a:outerShdw blurRad="38100" dist="38100" dir="2700000" algn="tl">
                  <a:srgbClr val="000000">
                    <a:alpha val="43137"/>
                  </a:srgbClr>
                </a:outerShdw>
              </a:effectLst>
              <a:latin typeface="Calibri" pitchFamily="34" charset="0"/>
            </a:endParaRPr>
          </a:p>
          <a:p>
            <a:pPr marL="342900" indent="-342900">
              <a:spcBef>
                <a:spcPct val="20000"/>
              </a:spcBef>
              <a:defRPr/>
            </a:pPr>
            <a:endParaRPr lang="en-US" sz="3200" b="1" dirty="0">
              <a:solidFill>
                <a:schemeClr val="bg1"/>
              </a:solidFill>
              <a:effectLst>
                <a:outerShdw blurRad="38100" dist="38100" dir="2700000" algn="tl">
                  <a:srgbClr val="000000">
                    <a:alpha val="43137"/>
                  </a:srgbClr>
                </a:outerShdw>
              </a:effectLst>
              <a:latin typeface="Calibri" pitchFamily="34" charset="0"/>
            </a:endParaRPr>
          </a:p>
        </p:txBody>
      </p:sp>
      <p:sp>
        <p:nvSpPr>
          <p:cNvPr id="9" name="Content Placeholder 2"/>
          <p:cNvSpPr txBox="1">
            <a:spLocks/>
          </p:cNvSpPr>
          <p:nvPr/>
        </p:nvSpPr>
        <p:spPr>
          <a:xfrm>
            <a:off x="457200" y="4114800"/>
            <a:ext cx="3733800" cy="762000"/>
          </a:xfrm>
          <a:prstGeom prst="rect">
            <a:avLst/>
          </a:prstGeom>
        </p:spPr>
        <p:txBody>
          <a:bodyPr/>
          <a:lstStyle/>
          <a:p>
            <a:pPr marL="342900" indent="-342900">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Define problem</a:t>
            </a:r>
          </a:p>
        </p:txBody>
      </p:sp>
      <p:sp>
        <p:nvSpPr>
          <p:cNvPr id="11" name="Content Placeholder 2"/>
          <p:cNvSpPr txBox="1">
            <a:spLocks/>
          </p:cNvSpPr>
          <p:nvPr/>
        </p:nvSpPr>
        <p:spPr>
          <a:xfrm>
            <a:off x="457200" y="4953000"/>
            <a:ext cx="8382000" cy="762000"/>
          </a:xfrm>
          <a:prstGeom prst="rect">
            <a:avLst/>
          </a:prstGeom>
        </p:spPr>
        <p:txBody>
          <a:bodyPr/>
          <a:lstStyle/>
          <a:p>
            <a:pPr marL="342900" indent="-342900">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Prioritize list of what TO DO and HOW to do it (What does the Bible say?)</a:t>
            </a:r>
          </a:p>
          <a:p>
            <a:pPr marL="342900" indent="-342900">
              <a:spcBef>
                <a:spcPct val="20000"/>
              </a:spcBef>
              <a:defRPr/>
            </a:pPr>
            <a:endParaRPr lang="en-US" sz="3200" b="1" dirty="0">
              <a:solidFill>
                <a:schemeClr val="bg1"/>
              </a:solidFill>
              <a:effectLst>
                <a:outerShdw blurRad="38100" dist="38100" dir="2700000" algn="tl">
                  <a:srgbClr val="000000">
                    <a:alpha val="43137"/>
                  </a:srgbClr>
                </a:outerShdw>
              </a:effectLst>
              <a:latin typeface="Calibri" pitchFamily="34" charset="0"/>
            </a:endParaRPr>
          </a:p>
        </p:txBody>
      </p:sp>
      <p:sp>
        <p:nvSpPr>
          <p:cNvPr id="12" name="Content Placeholder 2"/>
          <p:cNvSpPr txBox="1">
            <a:spLocks/>
          </p:cNvSpPr>
          <p:nvPr/>
        </p:nvSpPr>
        <p:spPr>
          <a:xfrm>
            <a:off x="457200" y="6066623"/>
            <a:ext cx="5867400" cy="762000"/>
          </a:xfrm>
          <a:prstGeom prst="rect">
            <a:avLst/>
          </a:prstGeom>
        </p:spPr>
        <p:txBody>
          <a:bodyPr/>
          <a:lstStyle/>
          <a:p>
            <a:pPr marL="342900" indent="-342900">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Watch for perfectionism</a:t>
            </a:r>
          </a:p>
        </p:txBody>
      </p:sp>
      <p:sp>
        <p:nvSpPr>
          <p:cNvPr id="8" name="Text Box 2"/>
          <p:cNvSpPr txBox="1">
            <a:spLocks noChangeArrowheads="1"/>
          </p:cNvSpPr>
          <p:nvPr/>
        </p:nvSpPr>
        <p:spPr bwMode="auto">
          <a:xfrm>
            <a:off x="228600" y="293688"/>
            <a:ext cx="8534400" cy="584775"/>
          </a:xfrm>
          <a:prstGeom prst="rect">
            <a:avLst/>
          </a:prstGeom>
          <a:noFill/>
          <a:ln w="9525">
            <a:noFill/>
            <a:miter lim="800000"/>
            <a:headEnd/>
            <a:tailEnd/>
          </a:ln>
          <a:effectLst/>
        </p:spPr>
        <p:txBody>
          <a:bodyPr wrap="square">
            <a:spAutoFit/>
          </a:bodyPr>
          <a:lstStyle/>
          <a:p>
            <a:pPr>
              <a:spcBef>
                <a:spcPct val="50000"/>
              </a:spcBef>
              <a:defRPr/>
            </a:pPr>
            <a:r>
              <a:rPr lang="en-US" sz="3200" b="1" u="sng" dirty="0">
                <a:solidFill>
                  <a:schemeClr val="bg1"/>
                </a:solidFill>
                <a:effectLst>
                  <a:outerShdw blurRad="38100" dist="38100" dir="2700000" algn="tl">
                    <a:srgbClr val="000000">
                      <a:alpha val="43137"/>
                    </a:srgbClr>
                  </a:outerShdw>
                </a:effectLst>
                <a:latin typeface="Calibri" pitchFamily="34" charset="0"/>
              </a:rPr>
              <a:t>Keys to overcoming sinful fear and worry:</a:t>
            </a:r>
          </a:p>
        </p:txBody>
      </p:sp>
    </p:spTree>
    <p:extLst>
      <p:ext uri="{BB962C8B-B14F-4D97-AF65-F5344CB8AC3E}">
        <p14:creationId xmlns:p14="http://schemas.microsoft.com/office/powerpoint/2010/main" val="2548804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strips(down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wipe(up)">
                                      <p:cBhvr>
                                        <p:cTn id="12" dur="5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Effect transition="in" filter="wipe(up)">
                                      <p:cBhvr>
                                        <p:cTn id="17" dur="500"/>
                                        <p:tgtEl>
                                          <p:spTgt spid="10">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0">
                                            <p:txEl>
                                              <p:pRg st="2" end="2"/>
                                            </p:txEl>
                                          </p:spTgt>
                                        </p:tgtEl>
                                        <p:attrNameLst>
                                          <p:attrName>style.visibility</p:attrName>
                                        </p:attrNameLst>
                                      </p:cBhvr>
                                      <p:to>
                                        <p:strVal val="visible"/>
                                      </p:to>
                                    </p:set>
                                    <p:animEffect transition="in" filter="wipe(up)">
                                      <p:cBhvr>
                                        <p:cTn id="22" dur="500"/>
                                        <p:tgtEl>
                                          <p:spTgt spid="1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9" presetClass="entr" presetSubtype="0" accel="100000" fill="hold" grpId="0"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anim calcmode="lin" valueType="num">
                                      <p:cBhvr>
                                        <p:cTn id="27" dur="500" fill="hold"/>
                                        <p:tgtEl>
                                          <p:spTgt spid="9">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500" fill="hold"/>
                                        <p:tgtEl>
                                          <p:spTgt spid="9">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500" fill="hold"/>
                                        <p:tgtEl>
                                          <p:spTgt spid="9">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9" presetClass="entr" presetSubtype="0" accel="100000" fill="hold" grpId="0" nodeType="clickEffect">
                                  <p:stCondLst>
                                    <p:cond delay="0"/>
                                  </p:stCondLst>
                                  <p:childTnLst>
                                    <p:set>
                                      <p:cBhvr>
                                        <p:cTn id="34" dur="1" fill="hold">
                                          <p:stCondLst>
                                            <p:cond delay="0"/>
                                          </p:stCondLst>
                                        </p:cTn>
                                        <p:tgtEl>
                                          <p:spTgt spid="11">
                                            <p:txEl>
                                              <p:pRg st="0" end="0"/>
                                            </p:txEl>
                                          </p:spTgt>
                                        </p:tgtEl>
                                        <p:attrNameLst>
                                          <p:attrName>style.visibility</p:attrName>
                                        </p:attrNameLst>
                                      </p:cBhvr>
                                      <p:to>
                                        <p:strVal val="visible"/>
                                      </p:to>
                                    </p:set>
                                    <p:anim calcmode="lin" valueType="num">
                                      <p:cBhvr>
                                        <p:cTn id="35" dur="500" fill="hold"/>
                                        <p:tgtEl>
                                          <p:spTgt spid="11">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6" dur="500" fill="hold"/>
                                        <p:tgtEl>
                                          <p:spTgt spid="11">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7" dur="500" fill="hold"/>
                                        <p:tgtEl>
                                          <p:spTgt spid="11">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38" dur="500" fill="hold"/>
                                        <p:tgtEl>
                                          <p:spTgt spid="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9" presetClass="entr" presetSubtype="0" accel="100000" fill="hold" grpId="0" nodeType="clickEffect">
                                  <p:stCondLst>
                                    <p:cond delay="0"/>
                                  </p:stCondLst>
                                  <p:childTnLst>
                                    <p:set>
                                      <p:cBhvr>
                                        <p:cTn id="42" dur="1" fill="hold">
                                          <p:stCondLst>
                                            <p:cond delay="0"/>
                                          </p:stCondLst>
                                        </p:cTn>
                                        <p:tgtEl>
                                          <p:spTgt spid="12">
                                            <p:txEl>
                                              <p:pRg st="0" end="0"/>
                                            </p:txEl>
                                          </p:spTgt>
                                        </p:tgtEl>
                                        <p:attrNameLst>
                                          <p:attrName>style.visibility</p:attrName>
                                        </p:attrNameLst>
                                      </p:cBhvr>
                                      <p:to>
                                        <p:strVal val="visible"/>
                                      </p:to>
                                    </p:set>
                                    <p:anim calcmode="lin" valueType="num">
                                      <p:cBhvr>
                                        <p:cTn id="43" dur="500" fill="hold"/>
                                        <p:tgtEl>
                                          <p:spTgt spid="12">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4" dur="500" fill="hold"/>
                                        <p:tgtEl>
                                          <p:spTgt spid="12">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5" dur="500" fill="hold"/>
                                        <p:tgtEl>
                                          <p:spTgt spid="12">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46" dur="500" fill="hold"/>
                                        <p:tgtEl>
                                          <p:spTgt spid="1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10" grpId="0" build="p"/>
      <p:bldP spid="9" grpId="0" build="p"/>
      <p:bldP spid="11" grpId="0" build="p"/>
      <p:bldP spid="12"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28600" y="1281135"/>
            <a:ext cx="8763000" cy="1905000"/>
          </a:xfrm>
          <a:prstGeom prst="rect">
            <a:avLst/>
          </a:prstGeom>
        </p:spPr>
        <p:txBody>
          <a:bodyPr/>
          <a:lstStyle/>
          <a:p>
            <a:pPr>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 Make a list of items to praise God and be thankful for (e.g.  Notebook listing 10 things per day)</a:t>
            </a:r>
          </a:p>
          <a:p>
            <a:pPr>
              <a:spcBef>
                <a:spcPct val="20000"/>
              </a:spcBef>
              <a:defRPr/>
            </a:pPr>
            <a:endParaRPr lang="en-US" sz="3200" b="1" dirty="0">
              <a:solidFill>
                <a:schemeClr val="bg1"/>
              </a:solidFill>
              <a:effectLst>
                <a:outerShdw blurRad="38100" dist="38100" dir="2700000" algn="tl">
                  <a:srgbClr val="000000">
                    <a:alpha val="43137"/>
                  </a:srgbClr>
                </a:outerShdw>
              </a:effectLst>
              <a:latin typeface="Calibri" pitchFamily="34" charset="0"/>
            </a:endParaRPr>
          </a:p>
          <a:p>
            <a:pPr>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Confess sinful fear, anxiety, and worry (1 John 1:9).</a:t>
            </a:r>
          </a:p>
          <a:p>
            <a:pPr marL="457200" indent="-457200">
              <a:spcBef>
                <a:spcPct val="20000"/>
              </a:spcBef>
              <a:buFontTx/>
              <a:buChar char="-"/>
              <a:defRPr/>
            </a:pPr>
            <a:endParaRPr lang="en-US" sz="3200" b="1" dirty="0">
              <a:solidFill>
                <a:schemeClr val="bg1"/>
              </a:solidFill>
              <a:effectLst>
                <a:outerShdw blurRad="38100" dist="38100" dir="2700000" algn="tl">
                  <a:srgbClr val="000000">
                    <a:alpha val="43137"/>
                  </a:srgbClr>
                </a:outerShdw>
              </a:effectLst>
              <a:latin typeface="Calibri" pitchFamily="34" charset="0"/>
            </a:endParaRPr>
          </a:p>
          <a:p>
            <a:pPr>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Think right, do right, feel right (John 13:17; James 1:25).</a:t>
            </a:r>
          </a:p>
          <a:p>
            <a:pPr marL="514350" indent="-514350">
              <a:spcBef>
                <a:spcPct val="20000"/>
              </a:spcBef>
              <a:buAutoNum type="alphaUcPeriod"/>
              <a:defRPr/>
            </a:pPr>
            <a:endParaRPr lang="en-US" sz="3200" b="1" dirty="0">
              <a:solidFill>
                <a:schemeClr val="bg1"/>
              </a:solidFill>
              <a:effectLst>
                <a:outerShdw blurRad="38100" dist="38100" dir="2700000" algn="tl">
                  <a:srgbClr val="000000">
                    <a:alpha val="43137"/>
                  </a:srgbClr>
                </a:outerShdw>
              </a:effectLst>
              <a:latin typeface="Calibri" pitchFamily="34" charset="0"/>
            </a:endParaRPr>
          </a:p>
        </p:txBody>
      </p:sp>
      <p:sp>
        <p:nvSpPr>
          <p:cNvPr id="7" name="Text Box 2"/>
          <p:cNvSpPr txBox="1">
            <a:spLocks noChangeArrowheads="1"/>
          </p:cNvSpPr>
          <p:nvPr/>
        </p:nvSpPr>
        <p:spPr bwMode="auto">
          <a:xfrm>
            <a:off x="228600" y="293688"/>
            <a:ext cx="8763000" cy="584775"/>
          </a:xfrm>
          <a:prstGeom prst="rect">
            <a:avLst/>
          </a:prstGeom>
          <a:noFill/>
          <a:ln w="9525">
            <a:noFill/>
            <a:miter lim="800000"/>
            <a:headEnd/>
            <a:tailEnd/>
          </a:ln>
          <a:effectLst/>
        </p:spPr>
        <p:txBody>
          <a:bodyPr wrap="square">
            <a:spAutoFit/>
          </a:bodyPr>
          <a:lstStyle/>
          <a:p>
            <a:pPr>
              <a:spcBef>
                <a:spcPct val="50000"/>
              </a:spcBef>
              <a:defRPr/>
            </a:pPr>
            <a:r>
              <a:rPr lang="en-US" sz="3200" b="1" u="sng" dirty="0">
                <a:solidFill>
                  <a:schemeClr val="bg1"/>
                </a:solidFill>
                <a:effectLst>
                  <a:outerShdw blurRad="38100" dist="38100" dir="2700000" algn="tl">
                    <a:srgbClr val="000000">
                      <a:alpha val="43137"/>
                    </a:srgbClr>
                  </a:outerShdw>
                </a:effectLst>
                <a:latin typeface="Calibri" pitchFamily="34" charset="0"/>
              </a:rPr>
              <a:t>Keys to overcoming sinful fear and anxiety/worry:</a:t>
            </a:r>
          </a:p>
        </p:txBody>
      </p:sp>
    </p:spTree>
    <p:extLst>
      <p:ext uri="{BB962C8B-B14F-4D97-AF65-F5344CB8AC3E}">
        <p14:creationId xmlns:p14="http://schemas.microsoft.com/office/powerpoint/2010/main" val="3637734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6">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6">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p:cTn id="15" dur="500" fill="hold"/>
                                        <p:tgtEl>
                                          <p:spTgt spid="6">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6">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6">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 calcmode="lin" valueType="num">
                                      <p:cBhvr>
                                        <p:cTn id="23" dur="500" fill="hold"/>
                                        <p:tgtEl>
                                          <p:spTgt spid="6">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6">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6">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6">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28600" y="1676400"/>
            <a:ext cx="8382000" cy="762000"/>
          </a:xfrm>
          <a:prstGeom prst="rect">
            <a:avLst/>
          </a:prstGeom>
        </p:spPr>
        <p:txBody>
          <a:bodyPr/>
          <a:lstStyle/>
          <a:p>
            <a:pPr marL="342900" indent="-342900">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Think as a saved person, dead to sin (Romans 6:11, 8:28-29)</a:t>
            </a:r>
          </a:p>
        </p:txBody>
      </p:sp>
      <p:sp>
        <p:nvSpPr>
          <p:cNvPr id="4" name="Content Placeholder 2"/>
          <p:cNvSpPr txBox="1">
            <a:spLocks/>
          </p:cNvSpPr>
          <p:nvPr/>
        </p:nvSpPr>
        <p:spPr>
          <a:xfrm>
            <a:off x="304800" y="3236337"/>
            <a:ext cx="8382000" cy="762000"/>
          </a:xfrm>
          <a:prstGeom prst="rect">
            <a:avLst/>
          </a:prstGeom>
        </p:spPr>
        <p:txBody>
          <a:bodyPr/>
          <a:lstStyle/>
          <a:p>
            <a:pPr marL="342900" indent="-342900">
              <a:spcBef>
                <a:spcPct val="20000"/>
              </a:spcBef>
              <a:defRPr/>
            </a:pPr>
            <a:r>
              <a:rPr lang="en-US" sz="3200" b="1" dirty="0">
                <a:solidFill>
                  <a:schemeClr val="bg1"/>
                </a:solidFill>
                <a:effectLst>
                  <a:outerShdw blurRad="38100" dist="38100" dir="2700000" algn="tl">
                    <a:srgbClr val="000000">
                      <a:alpha val="43137"/>
                    </a:srgbClr>
                  </a:outerShdw>
                </a:effectLst>
                <a:latin typeface="Calibri" pitchFamily="34" charset="0"/>
              </a:rPr>
              <a:t>Focus on God’s grace (2 Corinthians 9:8)</a:t>
            </a:r>
          </a:p>
        </p:txBody>
      </p:sp>
      <p:sp>
        <p:nvSpPr>
          <p:cNvPr id="7" name="Text Box 2"/>
          <p:cNvSpPr txBox="1">
            <a:spLocks noChangeArrowheads="1"/>
          </p:cNvSpPr>
          <p:nvPr/>
        </p:nvSpPr>
        <p:spPr bwMode="auto">
          <a:xfrm>
            <a:off x="228600" y="293688"/>
            <a:ext cx="8915400" cy="584775"/>
          </a:xfrm>
          <a:prstGeom prst="rect">
            <a:avLst/>
          </a:prstGeom>
          <a:noFill/>
          <a:ln w="9525">
            <a:noFill/>
            <a:miter lim="800000"/>
            <a:headEnd/>
            <a:tailEnd/>
          </a:ln>
          <a:effectLst/>
        </p:spPr>
        <p:txBody>
          <a:bodyPr wrap="square">
            <a:spAutoFit/>
          </a:bodyPr>
          <a:lstStyle/>
          <a:p>
            <a:pPr>
              <a:spcBef>
                <a:spcPct val="50000"/>
              </a:spcBef>
              <a:defRPr/>
            </a:pPr>
            <a:r>
              <a:rPr lang="en-US" sz="3200" b="1" u="sng" dirty="0">
                <a:solidFill>
                  <a:schemeClr val="bg1"/>
                </a:solidFill>
                <a:effectLst>
                  <a:outerShdw blurRad="38100" dist="38100" dir="2700000" algn="tl">
                    <a:srgbClr val="000000">
                      <a:alpha val="43137"/>
                    </a:srgbClr>
                  </a:outerShdw>
                </a:effectLst>
                <a:latin typeface="Calibri" pitchFamily="34" charset="0"/>
              </a:rPr>
              <a:t>Keys to overcoming sinful fear and anxiety/worry:</a:t>
            </a:r>
          </a:p>
        </p:txBody>
      </p:sp>
      <p:pic>
        <p:nvPicPr>
          <p:cNvPr id="3" name="Picture 2">
            <a:extLst>
              <a:ext uri="{FF2B5EF4-FFF2-40B4-BE49-F238E27FC236}">
                <a16:creationId xmlns:a16="http://schemas.microsoft.com/office/drawing/2014/main" id="{8A6F085B-D30F-4483-B04D-B38B69C64471}"/>
              </a:ext>
            </a:extLst>
          </p:cNvPr>
          <p:cNvPicPr>
            <a:picLocks noChangeAspect="1"/>
          </p:cNvPicPr>
          <p:nvPr/>
        </p:nvPicPr>
        <p:blipFill>
          <a:blip r:embed="rId3"/>
          <a:stretch>
            <a:fillRect/>
          </a:stretch>
        </p:blipFill>
        <p:spPr>
          <a:xfrm>
            <a:off x="1143000" y="4090775"/>
            <a:ext cx="5914554" cy="2771183"/>
          </a:xfrm>
          <a:prstGeom prst="rect">
            <a:avLst/>
          </a:prstGeom>
        </p:spPr>
      </p:pic>
    </p:spTree>
    <p:extLst>
      <p:ext uri="{BB962C8B-B14F-4D97-AF65-F5344CB8AC3E}">
        <p14:creationId xmlns:p14="http://schemas.microsoft.com/office/powerpoint/2010/main" val="1033266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6">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6">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 calcmode="lin" valueType="num">
                                      <p:cBhvr>
                                        <p:cTn id="15" dur="500" fill="hold"/>
                                        <p:tgtEl>
                                          <p:spTgt spid="4">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4">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4">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4"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228600"/>
            <a:ext cx="8686800" cy="7232749"/>
          </a:xfrm>
          <a:prstGeom prst="rect">
            <a:avLst/>
          </a:prstGeom>
          <a:noFill/>
        </p:spPr>
        <p:txBody>
          <a:bodyPr>
            <a:spAutoFit/>
          </a:bodyPr>
          <a:lstStyle/>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Psalm 37:1-9		        - Path to Peace -</a:t>
            </a:r>
          </a:p>
          <a:p>
            <a:r>
              <a:rPr lang="en-US" sz="2000" b="1" baseline="30000" dirty="0">
                <a:solidFill>
                  <a:schemeClr val="bg1"/>
                </a:solidFill>
                <a:latin typeface="Calibri" panose="020F0502020204030204" pitchFamily="34" charset="0"/>
                <a:cs typeface="Calibri" panose="020F0502020204030204" pitchFamily="34" charset="0"/>
              </a:rPr>
              <a:t>3</a:t>
            </a:r>
            <a:r>
              <a:rPr lang="en-US" sz="2000" b="1" u="sng" baseline="30000" dirty="0">
                <a:solidFill>
                  <a:schemeClr val="bg1"/>
                </a:solidFill>
                <a:latin typeface="Calibri" panose="020F0502020204030204" pitchFamily="34" charset="0"/>
                <a:cs typeface="Calibri" panose="020F0502020204030204" pitchFamily="34" charset="0"/>
              </a:rPr>
              <a:t> </a:t>
            </a:r>
            <a:r>
              <a:rPr lang="en-US" sz="2000" b="1" i="1" u="sng" dirty="0">
                <a:solidFill>
                  <a:schemeClr val="bg1"/>
                </a:solidFill>
                <a:latin typeface="Calibri" panose="020F0502020204030204" pitchFamily="34" charset="0"/>
                <a:cs typeface="Calibri" panose="020F0502020204030204" pitchFamily="34" charset="0"/>
              </a:rPr>
              <a:t>Trust in the </a:t>
            </a:r>
            <a:r>
              <a:rPr lang="en-US" sz="2000" b="1" i="1" u="sng" cap="small" dirty="0">
                <a:solidFill>
                  <a:schemeClr val="bg1"/>
                </a:solidFill>
                <a:latin typeface="Calibri" panose="020F0502020204030204" pitchFamily="34" charset="0"/>
                <a:cs typeface="Calibri" panose="020F0502020204030204" pitchFamily="34" charset="0"/>
              </a:rPr>
              <a:t>Lord</a:t>
            </a:r>
            <a:r>
              <a:rPr lang="en-US" sz="2000" b="1" i="1" u="sng" dirty="0">
                <a:solidFill>
                  <a:schemeClr val="bg1"/>
                </a:solidFill>
                <a:latin typeface="Calibri" panose="020F0502020204030204" pitchFamily="34" charset="0"/>
                <a:cs typeface="Calibri" panose="020F0502020204030204" pitchFamily="34" charset="0"/>
              </a:rPr>
              <a:t> </a:t>
            </a:r>
            <a:r>
              <a:rPr lang="en-US" sz="2000" b="1" dirty="0">
                <a:solidFill>
                  <a:schemeClr val="bg1"/>
                </a:solidFill>
                <a:latin typeface="Calibri" panose="020F0502020204030204" pitchFamily="34" charset="0"/>
                <a:cs typeface="Calibri" panose="020F0502020204030204" pitchFamily="34" charset="0"/>
              </a:rPr>
              <a:t>and do good;</a:t>
            </a:r>
            <a:br>
              <a:rPr lang="en-US" sz="2000" b="1" dirty="0">
                <a:solidFill>
                  <a:schemeClr val="bg1"/>
                </a:solidFill>
                <a:latin typeface="Calibri" panose="020F0502020204030204" pitchFamily="34" charset="0"/>
                <a:cs typeface="Calibri" panose="020F0502020204030204" pitchFamily="34" charset="0"/>
              </a:rPr>
            </a:br>
            <a:r>
              <a:rPr lang="en-US" sz="2000" b="1" dirty="0">
                <a:solidFill>
                  <a:schemeClr val="bg1"/>
                </a:solidFill>
                <a:latin typeface="Calibri" panose="020F0502020204030204" pitchFamily="34" charset="0"/>
                <a:cs typeface="Calibri" panose="020F0502020204030204" pitchFamily="34" charset="0"/>
              </a:rPr>
              <a:t>Dwell in the land and cultivate faithfulness.</a:t>
            </a:r>
          </a:p>
          <a:p>
            <a:br>
              <a:rPr lang="en-US" sz="2000" b="1" dirty="0">
                <a:solidFill>
                  <a:schemeClr val="bg1"/>
                </a:solidFill>
                <a:latin typeface="Calibri" panose="020F0502020204030204" pitchFamily="34" charset="0"/>
                <a:cs typeface="Calibri" panose="020F0502020204030204" pitchFamily="34" charset="0"/>
              </a:rPr>
            </a:br>
            <a:r>
              <a:rPr lang="en-US" sz="2000" b="1" baseline="30000" dirty="0">
                <a:solidFill>
                  <a:schemeClr val="bg1"/>
                </a:solidFill>
                <a:latin typeface="Calibri" panose="020F0502020204030204" pitchFamily="34" charset="0"/>
                <a:cs typeface="Calibri" panose="020F0502020204030204" pitchFamily="34" charset="0"/>
              </a:rPr>
              <a:t>4 </a:t>
            </a:r>
            <a:r>
              <a:rPr lang="en-US" sz="2000" b="1" i="1" u="sng" dirty="0">
                <a:solidFill>
                  <a:schemeClr val="bg1"/>
                </a:solidFill>
                <a:latin typeface="Calibri" panose="020F0502020204030204" pitchFamily="34" charset="0"/>
                <a:cs typeface="Calibri" panose="020F0502020204030204" pitchFamily="34" charset="0"/>
              </a:rPr>
              <a:t>Delight yourself in the </a:t>
            </a:r>
            <a:r>
              <a:rPr lang="en-US" sz="2000" b="1" i="1" u="sng" cap="small" dirty="0">
                <a:solidFill>
                  <a:schemeClr val="bg1"/>
                </a:solidFill>
                <a:latin typeface="Calibri" panose="020F0502020204030204" pitchFamily="34" charset="0"/>
                <a:cs typeface="Calibri" panose="020F0502020204030204" pitchFamily="34" charset="0"/>
              </a:rPr>
              <a:t>Lord</a:t>
            </a:r>
            <a:r>
              <a:rPr lang="en-US" sz="2000" b="1" dirty="0">
                <a:solidFill>
                  <a:schemeClr val="bg1"/>
                </a:solidFill>
                <a:latin typeface="Calibri" panose="020F0502020204030204" pitchFamily="34" charset="0"/>
                <a:cs typeface="Calibri" panose="020F0502020204030204" pitchFamily="34" charset="0"/>
              </a:rPr>
              <a:t>;</a:t>
            </a:r>
            <a:br>
              <a:rPr lang="en-US" sz="2000" b="1" dirty="0">
                <a:solidFill>
                  <a:schemeClr val="bg1"/>
                </a:solidFill>
                <a:latin typeface="Calibri" panose="020F0502020204030204" pitchFamily="34" charset="0"/>
                <a:cs typeface="Calibri" panose="020F0502020204030204" pitchFamily="34" charset="0"/>
              </a:rPr>
            </a:br>
            <a:r>
              <a:rPr lang="en-US" sz="2000" b="1" dirty="0">
                <a:solidFill>
                  <a:schemeClr val="bg1"/>
                </a:solidFill>
                <a:latin typeface="Calibri" panose="020F0502020204030204" pitchFamily="34" charset="0"/>
                <a:cs typeface="Calibri" panose="020F0502020204030204" pitchFamily="34" charset="0"/>
              </a:rPr>
              <a:t>And He will give you the desires of your heart.</a:t>
            </a:r>
          </a:p>
          <a:p>
            <a:br>
              <a:rPr lang="en-US" sz="2000" b="1" dirty="0">
                <a:solidFill>
                  <a:schemeClr val="bg1"/>
                </a:solidFill>
                <a:latin typeface="Calibri" panose="020F0502020204030204" pitchFamily="34" charset="0"/>
                <a:cs typeface="Calibri" panose="020F0502020204030204" pitchFamily="34" charset="0"/>
              </a:rPr>
            </a:br>
            <a:r>
              <a:rPr lang="en-US" sz="2000" b="1" baseline="30000" dirty="0">
                <a:solidFill>
                  <a:schemeClr val="bg1"/>
                </a:solidFill>
                <a:latin typeface="Calibri" panose="020F0502020204030204" pitchFamily="34" charset="0"/>
                <a:cs typeface="Calibri" panose="020F0502020204030204" pitchFamily="34" charset="0"/>
              </a:rPr>
              <a:t>5 </a:t>
            </a:r>
            <a:r>
              <a:rPr lang="en-US" sz="2000" b="1" i="1" u="sng" dirty="0">
                <a:solidFill>
                  <a:schemeClr val="bg1"/>
                </a:solidFill>
                <a:latin typeface="Calibri" panose="020F0502020204030204" pitchFamily="34" charset="0"/>
                <a:cs typeface="Calibri" panose="020F0502020204030204" pitchFamily="34" charset="0"/>
              </a:rPr>
              <a:t>Commit your way to the </a:t>
            </a:r>
            <a:r>
              <a:rPr lang="en-US" sz="2000" b="1" i="1" u="sng" cap="small" dirty="0">
                <a:solidFill>
                  <a:schemeClr val="bg1"/>
                </a:solidFill>
                <a:latin typeface="Calibri" panose="020F0502020204030204" pitchFamily="34" charset="0"/>
                <a:cs typeface="Calibri" panose="020F0502020204030204" pitchFamily="34" charset="0"/>
              </a:rPr>
              <a:t>Lord</a:t>
            </a:r>
            <a:r>
              <a:rPr lang="en-US" sz="2000" b="1" i="1" u="sng" dirty="0">
                <a:solidFill>
                  <a:schemeClr val="bg1"/>
                </a:solidFill>
                <a:latin typeface="Calibri" panose="020F0502020204030204" pitchFamily="34" charset="0"/>
                <a:cs typeface="Calibri" panose="020F0502020204030204" pitchFamily="34" charset="0"/>
              </a:rPr>
              <a:t>,</a:t>
            </a:r>
            <a:br>
              <a:rPr lang="en-US" sz="2000" b="1" i="1" u="sng" dirty="0">
                <a:solidFill>
                  <a:schemeClr val="bg1"/>
                </a:solidFill>
                <a:latin typeface="Calibri" panose="020F0502020204030204" pitchFamily="34" charset="0"/>
                <a:cs typeface="Calibri" panose="020F0502020204030204" pitchFamily="34" charset="0"/>
              </a:rPr>
            </a:br>
            <a:r>
              <a:rPr lang="en-US" sz="2000" b="1" i="1" u="sng" dirty="0">
                <a:solidFill>
                  <a:schemeClr val="bg1"/>
                </a:solidFill>
                <a:latin typeface="Calibri" panose="020F0502020204030204" pitchFamily="34" charset="0"/>
                <a:cs typeface="Calibri" panose="020F0502020204030204" pitchFamily="34" charset="0"/>
              </a:rPr>
              <a:t>Trust also in Him</a:t>
            </a:r>
            <a:r>
              <a:rPr lang="en-US" sz="2000" b="1" dirty="0">
                <a:solidFill>
                  <a:schemeClr val="bg1"/>
                </a:solidFill>
                <a:latin typeface="Calibri" panose="020F0502020204030204" pitchFamily="34" charset="0"/>
                <a:cs typeface="Calibri" panose="020F0502020204030204" pitchFamily="34" charset="0"/>
              </a:rPr>
              <a:t>, and He will do it.</a:t>
            </a:r>
            <a:br>
              <a:rPr lang="en-US" sz="2000" b="1" dirty="0">
                <a:solidFill>
                  <a:schemeClr val="bg1"/>
                </a:solidFill>
                <a:latin typeface="Calibri" panose="020F0502020204030204" pitchFamily="34" charset="0"/>
                <a:cs typeface="Calibri" panose="020F0502020204030204" pitchFamily="34" charset="0"/>
              </a:rPr>
            </a:br>
            <a:r>
              <a:rPr lang="en-US" sz="2000" b="1" baseline="30000" dirty="0">
                <a:solidFill>
                  <a:schemeClr val="bg1"/>
                </a:solidFill>
                <a:latin typeface="Calibri" panose="020F0502020204030204" pitchFamily="34" charset="0"/>
                <a:cs typeface="Calibri" panose="020F0502020204030204" pitchFamily="34" charset="0"/>
              </a:rPr>
              <a:t>6 </a:t>
            </a:r>
            <a:r>
              <a:rPr lang="en-US" sz="2000" b="1" dirty="0">
                <a:solidFill>
                  <a:schemeClr val="bg1"/>
                </a:solidFill>
                <a:latin typeface="Calibri" panose="020F0502020204030204" pitchFamily="34" charset="0"/>
                <a:cs typeface="Calibri" panose="020F0502020204030204" pitchFamily="34" charset="0"/>
              </a:rPr>
              <a:t>He will bring forth your righteousness as the light</a:t>
            </a:r>
            <a:br>
              <a:rPr lang="en-US" sz="2000" b="1" dirty="0">
                <a:solidFill>
                  <a:schemeClr val="bg1"/>
                </a:solidFill>
                <a:latin typeface="Calibri" panose="020F0502020204030204" pitchFamily="34" charset="0"/>
                <a:cs typeface="Calibri" panose="020F0502020204030204" pitchFamily="34" charset="0"/>
              </a:rPr>
            </a:br>
            <a:r>
              <a:rPr lang="en-US" sz="2000" b="1" dirty="0">
                <a:solidFill>
                  <a:schemeClr val="bg1"/>
                </a:solidFill>
                <a:latin typeface="Calibri" panose="020F0502020204030204" pitchFamily="34" charset="0"/>
                <a:cs typeface="Calibri" panose="020F0502020204030204" pitchFamily="34" charset="0"/>
              </a:rPr>
              <a:t>And your judgment as the noonday.</a:t>
            </a:r>
          </a:p>
          <a:p>
            <a:endParaRPr lang="en-US" sz="2000" b="1" dirty="0">
              <a:solidFill>
                <a:schemeClr val="bg1"/>
              </a:solidFill>
              <a:latin typeface="Calibri" panose="020F0502020204030204" pitchFamily="34" charset="0"/>
              <a:cs typeface="Calibri" panose="020F0502020204030204" pitchFamily="34" charset="0"/>
            </a:endParaRPr>
          </a:p>
          <a:p>
            <a:r>
              <a:rPr lang="en-US" sz="2000" b="1" baseline="30000" dirty="0">
                <a:solidFill>
                  <a:schemeClr val="bg1"/>
                </a:solidFill>
                <a:latin typeface="Calibri" panose="020F0502020204030204" pitchFamily="34" charset="0"/>
                <a:cs typeface="Calibri" panose="020F0502020204030204" pitchFamily="34" charset="0"/>
              </a:rPr>
              <a:t>7 </a:t>
            </a:r>
            <a:r>
              <a:rPr lang="en-US" sz="2000" b="1" i="1" u="sng" dirty="0">
                <a:solidFill>
                  <a:schemeClr val="bg1"/>
                </a:solidFill>
                <a:latin typeface="Calibri" panose="020F0502020204030204" pitchFamily="34" charset="0"/>
                <a:cs typeface="Calibri" panose="020F0502020204030204" pitchFamily="34" charset="0"/>
              </a:rPr>
              <a:t>Rest in the </a:t>
            </a:r>
            <a:r>
              <a:rPr lang="en-US" sz="2000" b="1" i="1" u="sng" cap="small" dirty="0">
                <a:solidFill>
                  <a:schemeClr val="bg1"/>
                </a:solidFill>
                <a:latin typeface="Calibri" panose="020F0502020204030204" pitchFamily="34" charset="0"/>
                <a:cs typeface="Calibri" panose="020F0502020204030204" pitchFamily="34" charset="0"/>
              </a:rPr>
              <a:t>Lord</a:t>
            </a:r>
            <a:r>
              <a:rPr lang="en-US" sz="2000" b="1" i="1" u="sng" dirty="0">
                <a:solidFill>
                  <a:schemeClr val="bg1"/>
                </a:solidFill>
                <a:latin typeface="Calibri" panose="020F0502020204030204" pitchFamily="34" charset="0"/>
                <a:cs typeface="Calibri" panose="020F0502020204030204" pitchFamily="34" charset="0"/>
              </a:rPr>
              <a:t> and wait patiently for Him</a:t>
            </a:r>
            <a:r>
              <a:rPr lang="en-US" sz="2000" b="1" i="1" dirty="0">
                <a:solidFill>
                  <a:schemeClr val="bg1"/>
                </a:solidFill>
                <a:latin typeface="Calibri" panose="020F0502020204030204" pitchFamily="34" charset="0"/>
                <a:cs typeface="Calibri" panose="020F0502020204030204" pitchFamily="34" charset="0"/>
              </a:rPr>
              <a:t>;</a:t>
            </a:r>
            <a:br>
              <a:rPr lang="en-US" sz="2000" b="1" i="1" dirty="0">
                <a:solidFill>
                  <a:schemeClr val="bg1"/>
                </a:solidFill>
                <a:latin typeface="Calibri" panose="020F0502020204030204" pitchFamily="34" charset="0"/>
                <a:cs typeface="Calibri" panose="020F0502020204030204" pitchFamily="34" charset="0"/>
              </a:rPr>
            </a:br>
            <a:r>
              <a:rPr lang="en-US" sz="2000" b="1" i="1" u="sng" dirty="0">
                <a:solidFill>
                  <a:schemeClr val="bg1"/>
                </a:solidFill>
                <a:latin typeface="Calibri" panose="020F0502020204030204" pitchFamily="34" charset="0"/>
                <a:cs typeface="Calibri" panose="020F0502020204030204" pitchFamily="34" charset="0"/>
              </a:rPr>
              <a:t>Do not fret </a:t>
            </a:r>
            <a:r>
              <a:rPr lang="en-US" sz="2000" b="1" dirty="0">
                <a:solidFill>
                  <a:schemeClr val="bg1"/>
                </a:solidFill>
                <a:latin typeface="Calibri" panose="020F0502020204030204" pitchFamily="34" charset="0"/>
                <a:cs typeface="Calibri" panose="020F0502020204030204" pitchFamily="34" charset="0"/>
              </a:rPr>
              <a:t>because of him who prospers in his way,</a:t>
            </a:r>
            <a:br>
              <a:rPr lang="en-US" sz="2000" b="1" dirty="0">
                <a:solidFill>
                  <a:schemeClr val="bg1"/>
                </a:solidFill>
                <a:latin typeface="Calibri" panose="020F0502020204030204" pitchFamily="34" charset="0"/>
                <a:cs typeface="Calibri" panose="020F0502020204030204" pitchFamily="34" charset="0"/>
              </a:rPr>
            </a:br>
            <a:r>
              <a:rPr lang="en-US" sz="2000" b="1" dirty="0">
                <a:solidFill>
                  <a:schemeClr val="bg1"/>
                </a:solidFill>
                <a:latin typeface="Calibri" panose="020F0502020204030204" pitchFamily="34" charset="0"/>
                <a:cs typeface="Calibri" panose="020F0502020204030204" pitchFamily="34" charset="0"/>
              </a:rPr>
              <a:t>Because of the man who carries out wicked schemes.</a:t>
            </a:r>
          </a:p>
          <a:p>
            <a:br>
              <a:rPr lang="en-US" sz="2000" b="1" dirty="0">
                <a:solidFill>
                  <a:schemeClr val="bg1"/>
                </a:solidFill>
                <a:latin typeface="Calibri" panose="020F0502020204030204" pitchFamily="34" charset="0"/>
                <a:cs typeface="Calibri" panose="020F0502020204030204" pitchFamily="34" charset="0"/>
              </a:rPr>
            </a:br>
            <a:r>
              <a:rPr lang="en-US" sz="2000" b="1" baseline="30000" dirty="0">
                <a:solidFill>
                  <a:schemeClr val="bg1"/>
                </a:solidFill>
                <a:latin typeface="Calibri" panose="020F0502020204030204" pitchFamily="34" charset="0"/>
                <a:cs typeface="Calibri" panose="020F0502020204030204" pitchFamily="34" charset="0"/>
              </a:rPr>
              <a:t>8 </a:t>
            </a:r>
            <a:r>
              <a:rPr lang="en-US" sz="2000" b="1" i="1" u="sng" dirty="0">
                <a:solidFill>
                  <a:schemeClr val="bg1"/>
                </a:solidFill>
                <a:latin typeface="Calibri" panose="020F0502020204030204" pitchFamily="34" charset="0"/>
                <a:cs typeface="Calibri" panose="020F0502020204030204" pitchFamily="34" charset="0"/>
              </a:rPr>
              <a:t>Cease from anger and forsake wrath</a:t>
            </a:r>
            <a:r>
              <a:rPr lang="en-US" sz="2000" b="1" i="1" dirty="0">
                <a:solidFill>
                  <a:schemeClr val="bg1"/>
                </a:solidFill>
                <a:latin typeface="Calibri" panose="020F0502020204030204" pitchFamily="34" charset="0"/>
                <a:cs typeface="Calibri" panose="020F0502020204030204" pitchFamily="34" charset="0"/>
              </a:rPr>
              <a:t>;</a:t>
            </a:r>
            <a:br>
              <a:rPr lang="en-US" sz="2000" b="1" i="1" dirty="0">
                <a:solidFill>
                  <a:schemeClr val="bg1"/>
                </a:solidFill>
                <a:latin typeface="Calibri" panose="020F0502020204030204" pitchFamily="34" charset="0"/>
                <a:cs typeface="Calibri" panose="020F0502020204030204" pitchFamily="34" charset="0"/>
              </a:rPr>
            </a:br>
            <a:r>
              <a:rPr lang="en-US" sz="2000" b="1" i="1" u="sng" dirty="0">
                <a:solidFill>
                  <a:schemeClr val="bg1"/>
                </a:solidFill>
                <a:latin typeface="Calibri" panose="020F0502020204030204" pitchFamily="34" charset="0"/>
                <a:cs typeface="Calibri" panose="020F0502020204030204" pitchFamily="34" charset="0"/>
              </a:rPr>
              <a:t>Do not fret</a:t>
            </a:r>
            <a:r>
              <a:rPr lang="en-US" sz="2000" b="1" dirty="0">
                <a:solidFill>
                  <a:schemeClr val="bg1"/>
                </a:solidFill>
                <a:latin typeface="Calibri" panose="020F0502020204030204" pitchFamily="34" charset="0"/>
                <a:cs typeface="Calibri" panose="020F0502020204030204" pitchFamily="34" charset="0"/>
              </a:rPr>
              <a:t>; </a:t>
            </a:r>
            <a:r>
              <a:rPr lang="en-US" sz="2000" b="1" i="1" dirty="0">
                <a:solidFill>
                  <a:schemeClr val="bg1"/>
                </a:solidFill>
                <a:latin typeface="Calibri" panose="020F0502020204030204" pitchFamily="34" charset="0"/>
                <a:cs typeface="Calibri" panose="020F0502020204030204" pitchFamily="34" charset="0"/>
              </a:rPr>
              <a:t>it leads</a:t>
            </a:r>
            <a:r>
              <a:rPr lang="en-US" sz="2000" b="1" dirty="0">
                <a:solidFill>
                  <a:schemeClr val="bg1"/>
                </a:solidFill>
                <a:latin typeface="Calibri" panose="020F0502020204030204" pitchFamily="34" charset="0"/>
                <a:cs typeface="Calibri" panose="020F0502020204030204" pitchFamily="34" charset="0"/>
              </a:rPr>
              <a:t> only to evildoing.</a:t>
            </a:r>
          </a:p>
          <a:p>
            <a:br>
              <a:rPr lang="en-US" sz="2000" b="1" dirty="0">
                <a:solidFill>
                  <a:schemeClr val="bg1"/>
                </a:solidFill>
                <a:latin typeface="Calibri" panose="020F0502020204030204" pitchFamily="34" charset="0"/>
                <a:cs typeface="Calibri" panose="020F0502020204030204" pitchFamily="34" charset="0"/>
              </a:rPr>
            </a:br>
            <a:r>
              <a:rPr lang="en-US" sz="2000" b="1" baseline="30000" dirty="0">
                <a:solidFill>
                  <a:schemeClr val="bg1"/>
                </a:solidFill>
                <a:latin typeface="Calibri" panose="020F0502020204030204" pitchFamily="34" charset="0"/>
                <a:cs typeface="Calibri" panose="020F0502020204030204" pitchFamily="34" charset="0"/>
              </a:rPr>
              <a:t>9 </a:t>
            </a:r>
            <a:r>
              <a:rPr lang="en-US" sz="2000" b="1" dirty="0">
                <a:solidFill>
                  <a:schemeClr val="bg1"/>
                </a:solidFill>
                <a:latin typeface="Calibri" panose="020F0502020204030204" pitchFamily="34" charset="0"/>
                <a:cs typeface="Calibri" panose="020F0502020204030204" pitchFamily="34" charset="0"/>
              </a:rPr>
              <a:t>For evildoers will be cut off,</a:t>
            </a:r>
            <a:br>
              <a:rPr lang="en-US" sz="2000" b="1" dirty="0">
                <a:solidFill>
                  <a:schemeClr val="bg1"/>
                </a:solidFill>
                <a:latin typeface="Calibri" panose="020F0502020204030204" pitchFamily="34" charset="0"/>
                <a:cs typeface="Calibri" panose="020F0502020204030204" pitchFamily="34" charset="0"/>
              </a:rPr>
            </a:br>
            <a:r>
              <a:rPr lang="en-US" sz="2000" b="1" dirty="0">
                <a:solidFill>
                  <a:schemeClr val="bg1"/>
                </a:solidFill>
                <a:latin typeface="Calibri" panose="020F0502020204030204" pitchFamily="34" charset="0"/>
                <a:cs typeface="Calibri" panose="020F0502020204030204" pitchFamily="34" charset="0"/>
              </a:rPr>
              <a:t>But </a:t>
            </a:r>
            <a:r>
              <a:rPr lang="en-US" sz="2000" b="1" i="1" u="sng" dirty="0">
                <a:solidFill>
                  <a:schemeClr val="bg1"/>
                </a:solidFill>
                <a:latin typeface="Calibri" panose="020F0502020204030204" pitchFamily="34" charset="0"/>
                <a:cs typeface="Calibri" panose="020F0502020204030204" pitchFamily="34" charset="0"/>
              </a:rPr>
              <a:t>those who wait for the </a:t>
            </a:r>
            <a:r>
              <a:rPr lang="en-US" sz="2000" b="1" i="1" u="sng" cap="small" dirty="0">
                <a:solidFill>
                  <a:schemeClr val="bg1"/>
                </a:solidFill>
                <a:latin typeface="Calibri" panose="020F0502020204030204" pitchFamily="34" charset="0"/>
                <a:cs typeface="Calibri" panose="020F0502020204030204" pitchFamily="34" charset="0"/>
              </a:rPr>
              <a:t>Lord</a:t>
            </a:r>
            <a:r>
              <a:rPr lang="en-US" sz="2000" b="1" dirty="0">
                <a:solidFill>
                  <a:schemeClr val="bg1"/>
                </a:solidFill>
                <a:latin typeface="Calibri" panose="020F0502020204030204" pitchFamily="34" charset="0"/>
                <a:cs typeface="Calibri" panose="020F0502020204030204" pitchFamily="34" charset="0"/>
              </a:rPr>
              <a:t>, they will inherit the land.</a:t>
            </a:r>
          </a:p>
          <a:p>
            <a:pPr>
              <a:defRPr/>
            </a:pPr>
            <a:br>
              <a:rPr lang="en-US" sz="2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endParaRPr lang="en-US" sz="20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15581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366623"/>
            <a:ext cx="8382000" cy="6555641"/>
          </a:xfrm>
          <a:prstGeom prst="rect">
            <a:avLst/>
          </a:prstGeom>
          <a:noFill/>
        </p:spPr>
        <p:txBody>
          <a:bodyPr wrap="square" rtlCol="0">
            <a:spAutoFit/>
          </a:bodyPr>
          <a:lstStyle/>
          <a:p>
            <a:r>
              <a:rPr lang="en-US" sz="2800" b="1" dirty="0">
                <a:solidFill>
                  <a:schemeClr val="bg1"/>
                </a:solidFill>
              </a:rPr>
              <a:t>Proverbs 1:7</a:t>
            </a:r>
          </a:p>
          <a:p>
            <a:r>
              <a:rPr lang="en-US" sz="2800" b="1" i="1" dirty="0">
                <a:solidFill>
                  <a:schemeClr val="bg1"/>
                </a:solidFill>
              </a:rPr>
              <a:t>The fear of the </a:t>
            </a:r>
            <a:r>
              <a:rPr lang="en-US" sz="2800" b="1" i="1" cap="small" dirty="0">
                <a:solidFill>
                  <a:schemeClr val="bg1"/>
                </a:solidFill>
              </a:rPr>
              <a:t>Lord</a:t>
            </a:r>
            <a:r>
              <a:rPr lang="en-US" sz="2800" b="1" i="1" dirty="0">
                <a:solidFill>
                  <a:schemeClr val="bg1"/>
                </a:solidFill>
              </a:rPr>
              <a:t> is the beginning of knowledge; Fools despise wisdom and instruction.</a:t>
            </a:r>
          </a:p>
          <a:p>
            <a:endParaRPr lang="en-US" sz="2800" b="1" dirty="0">
              <a:solidFill>
                <a:schemeClr val="bg1"/>
              </a:solidFill>
              <a:effectLst>
                <a:outerShdw blurRad="38100" dist="38100" dir="2700000" algn="tl">
                  <a:srgbClr val="000000">
                    <a:alpha val="43137"/>
                  </a:srgbClr>
                </a:outerShdw>
              </a:effectLst>
              <a:latin typeface="Calibri" pitchFamily="34" charset="0"/>
            </a:endParaRPr>
          </a:p>
          <a:p>
            <a:r>
              <a:rPr lang="en-US" sz="2800" b="1" dirty="0">
                <a:solidFill>
                  <a:schemeClr val="bg1"/>
                </a:solidFill>
                <a:effectLst>
                  <a:outerShdw blurRad="38100" dist="38100" dir="2700000" algn="tl">
                    <a:srgbClr val="000000">
                      <a:alpha val="43137"/>
                    </a:srgbClr>
                  </a:outerShdw>
                </a:effectLst>
                <a:latin typeface="Calibri" pitchFamily="34" charset="0"/>
              </a:rPr>
              <a:t>Psalm 111:10</a:t>
            </a:r>
          </a:p>
          <a:p>
            <a:r>
              <a:rPr lang="en-US" sz="2800" b="1" i="1" dirty="0">
                <a:solidFill>
                  <a:schemeClr val="bg1"/>
                </a:solidFill>
              </a:rPr>
              <a:t>The fear of the </a:t>
            </a:r>
            <a:r>
              <a:rPr lang="en-US" sz="2800" b="1" i="1" cap="small" dirty="0">
                <a:solidFill>
                  <a:schemeClr val="bg1"/>
                </a:solidFill>
              </a:rPr>
              <a:t>Lord</a:t>
            </a:r>
            <a:r>
              <a:rPr lang="en-US" sz="2800" b="1" i="1" dirty="0">
                <a:solidFill>
                  <a:schemeClr val="bg1"/>
                </a:solidFill>
              </a:rPr>
              <a:t> is the beginning of wisdom; A good understanding have all those who do His commandments;</a:t>
            </a:r>
            <a:br>
              <a:rPr lang="en-US" sz="2800" b="1" i="1" dirty="0">
                <a:solidFill>
                  <a:schemeClr val="bg1"/>
                </a:solidFill>
              </a:rPr>
            </a:br>
            <a:r>
              <a:rPr lang="en-US" sz="2800" b="1" i="1" dirty="0">
                <a:solidFill>
                  <a:schemeClr val="bg1"/>
                </a:solidFill>
              </a:rPr>
              <a:t>His praise endures forever.</a:t>
            </a:r>
          </a:p>
          <a:p>
            <a:endParaRPr lang="en-US" sz="2800" b="1" dirty="0">
              <a:solidFill>
                <a:schemeClr val="bg1"/>
              </a:solidFill>
              <a:effectLst>
                <a:outerShdw blurRad="38100" dist="38100" dir="2700000" algn="tl">
                  <a:srgbClr val="000000">
                    <a:alpha val="43137"/>
                  </a:srgbClr>
                </a:outerShdw>
              </a:effectLst>
              <a:latin typeface="Calibri" pitchFamily="34" charset="0"/>
            </a:endParaRPr>
          </a:p>
          <a:p>
            <a:r>
              <a:rPr lang="en-US" sz="2800" b="1" dirty="0">
                <a:solidFill>
                  <a:schemeClr val="bg1"/>
                </a:solidFill>
                <a:effectLst>
                  <a:outerShdw blurRad="38100" dist="38100" dir="2700000" algn="tl">
                    <a:srgbClr val="000000">
                      <a:alpha val="43137"/>
                    </a:srgbClr>
                  </a:outerShdw>
                </a:effectLst>
                <a:latin typeface="Calibri" pitchFamily="34" charset="0"/>
              </a:rPr>
              <a:t>Ecclesiastes 12:13</a:t>
            </a:r>
          </a:p>
          <a:p>
            <a:r>
              <a:rPr lang="en-US" sz="2800" b="1" i="1" dirty="0">
                <a:solidFill>
                  <a:schemeClr val="bg1"/>
                </a:solidFill>
              </a:rPr>
              <a:t>The conclusion, when all has been heard, is: fear God and keep His commandments, because this applies to every person.</a:t>
            </a:r>
            <a:endParaRPr lang="en-US" sz="2800" b="1" i="1" dirty="0">
              <a:solidFill>
                <a:schemeClr val="bg1"/>
              </a:solidFill>
              <a:effectLst>
                <a:outerShdw blurRad="38100" dist="38100" dir="2700000" algn="tl">
                  <a:srgbClr val="000000">
                    <a:alpha val="43137"/>
                  </a:srgbClr>
                </a:outerShdw>
              </a:effectLst>
              <a:latin typeface="Calibri" pitchFamily="34" charset="0"/>
            </a:endParaRPr>
          </a:p>
        </p:txBody>
      </p:sp>
    </p:spTree>
    <p:extLst>
      <p:ext uri="{BB962C8B-B14F-4D97-AF65-F5344CB8AC3E}">
        <p14:creationId xmlns:p14="http://schemas.microsoft.com/office/powerpoint/2010/main" val="737212434"/>
      </p:ext>
    </p:extLst>
  </p:cSld>
  <p:clrMapOvr>
    <a:masterClrMapping/>
  </p:clrMapOvr>
  <p:transition>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2400" y="228600"/>
            <a:ext cx="8839200" cy="7232749"/>
          </a:xfrm>
          <a:prstGeom prst="rect">
            <a:avLst/>
          </a:prstGeom>
          <a:noFill/>
        </p:spPr>
        <p:txBody>
          <a:bodyPr wrap="square">
            <a:spAutoFit/>
          </a:bodyPr>
          <a:lstStyle/>
          <a:p>
            <a:pPr>
              <a:defRPr/>
            </a:pPr>
            <a:r>
              <a:rPr lang="en-US" sz="2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Philippians 4:4-9 –</a:t>
            </a:r>
          </a:p>
          <a:p>
            <a:r>
              <a:rPr lang="en-US" sz="2400" b="1" baseline="30000" dirty="0">
                <a:solidFill>
                  <a:schemeClr val="bg1"/>
                </a:solidFill>
                <a:latin typeface="Calibri" panose="020F0502020204030204" pitchFamily="34" charset="0"/>
                <a:cs typeface="Calibri" panose="020F0502020204030204" pitchFamily="34" charset="0"/>
              </a:rPr>
              <a:t>4 </a:t>
            </a:r>
            <a:r>
              <a:rPr lang="en-US" sz="2400" b="1" dirty="0">
                <a:solidFill>
                  <a:schemeClr val="bg1"/>
                </a:solidFill>
                <a:latin typeface="Calibri" panose="020F0502020204030204" pitchFamily="34" charset="0"/>
                <a:cs typeface="Calibri" panose="020F0502020204030204" pitchFamily="34" charset="0"/>
              </a:rPr>
              <a:t>Rejoice in the Lord always; again I will say, rejoice! </a:t>
            </a:r>
            <a:r>
              <a:rPr lang="en-US" sz="2400" b="1" u="sng" dirty="0">
                <a:solidFill>
                  <a:schemeClr val="bg1"/>
                </a:solidFill>
                <a:latin typeface="Calibri" panose="020F0502020204030204" pitchFamily="34" charset="0"/>
                <a:cs typeface="Calibri" panose="020F0502020204030204" pitchFamily="34" charset="0"/>
              </a:rPr>
              <a:t>(Praise/Rejoice)</a:t>
            </a:r>
          </a:p>
          <a:p>
            <a:endParaRPr lang="en-US" sz="2400" b="1" baseline="30000" dirty="0">
              <a:solidFill>
                <a:schemeClr val="bg1"/>
              </a:solidFill>
              <a:latin typeface="Calibri" panose="020F0502020204030204" pitchFamily="34" charset="0"/>
              <a:cs typeface="Calibri" panose="020F0502020204030204" pitchFamily="34" charset="0"/>
            </a:endParaRPr>
          </a:p>
          <a:p>
            <a:r>
              <a:rPr lang="en-US" sz="2400" b="1" baseline="30000" dirty="0">
                <a:solidFill>
                  <a:schemeClr val="bg1"/>
                </a:solidFill>
                <a:latin typeface="Calibri" panose="020F0502020204030204" pitchFamily="34" charset="0"/>
                <a:cs typeface="Calibri" panose="020F0502020204030204" pitchFamily="34" charset="0"/>
              </a:rPr>
              <a:t>6 </a:t>
            </a:r>
            <a:r>
              <a:rPr lang="en-US" sz="2400" b="1" u="sng" dirty="0">
                <a:solidFill>
                  <a:schemeClr val="bg1"/>
                </a:solidFill>
                <a:latin typeface="Calibri" panose="020F0502020204030204" pitchFamily="34" charset="0"/>
                <a:cs typeface="Calibri" panose="020F0502020204030204" pitchFamily="34" charset="0"/>
              </a:rPr>
              <a:t>Be </a:t>
            </a:r>
            <a:r>
              <a:rPr lang="en-US" sz="2400" b="1" i="1" u="sng" dirty="0">
                <a:solidFill>
                  <a:schemeClr val="bg1"/>
                </a:solidFill>
                <a:latin typeface="Calibri" panose="020F0502020204030204" pitchFamily="34" charset="0"/>
                <a:cs typeface="Calibri" panose="020F0502020204030204" pitchFamily="34" charset="0"/>
              </a:rPr>
              <a:t>anxious for nothing</a:t>
            </a:r>
            <a:r>
              <a:rPr lang="en-US" sz="2400" b="1" dirty="0">
                <a:solidFill>
                  <a:schemeClr val="bg1"/>
                </a:solidFill>
                <a:latin typeface="Calibri" panose="020F0502020204030204" pitchFamily="34" charset="0"/>
                <a:cs typeface="Calibri" panose="020F0502020204030204" pitchFamily="34" charset="0"/>
              </a:rPr>
              <a:t>, but in everything </a:t>
            </a:r>
            <a:r>
              <a:rPr lang="en-US" sz="2400" b="1" i="1" u="sng" dirty="0">
                <a:solidFill>
                  <a:schemeClr val="bg1"/>
                </a:solidFill>
                <a:latin typeface="Calibri" panose="020F0502020204030204" pitchFamily="34" charset="0"/>
                <a:cs typeface="Calibri" panose="020F0502020204030204" pitchFamily="34" charset="0"/>
              </a:rPr>
              <a:t>by prayer and </a:t>
            </a:r>
            <a:r>
              <a:rPr lang="en-US" sz="2400" b="1" i="1" dirty="0">
                <a:solidFill>
                  <a:schemeClr val="bg1"/>
                </a:solidFill>
                <a:latin typeface="Calibri" panose="020F0502020204030204" pitchFamily="34" charset="0"/>
                <a:cs typeface="Calibri" panose="020F0502020204030204" pitchFamily="34" charset="0"/>
              </a:rPr>
              <a:t>supplication with thanksgivin</a:t>
            </a:r>
            <a:r>
              <a:rPr lang="en-US" sz="2400" b="1" dirty="0">
                <a:solidFill>
                  <a:schemeClr val="bg1"/>
                </a:solidFill>
                <a:latin typeface="Calibri" panose="020F0502020204030204" pitchFamily="34" charset="0"/>
                <a:cs typeface="Calibri" panose="020F0502020204030204" pitchFamily="34" charset="0"/>
              </a:rPr>
              <a:t>g let your requests be made known to God. </a:t>
            </a:r>
            <a:r>
              <a:rPr lang="en-US" sz="2400" b="1" u="sng" dirty="0">
                <a:solidFill>
                  <a:schemeClr val="bg1"/>
                </a:solidFill>
                <a:latin typeface="Calibri" panose="020F0502020204030204" pitchFamily="34" charset="0"/>
                <a:cs typeface="Calibri" panose="020F0502020204030204" pitchFamily="34" charset="0"/>
              </a:rPr>
              <a:t>(Do not be anxious, but pray with thanksgiving)</a:t>
            </a:r>
          </a:p>
          <a:p>
            <a:endParaRPr lang="en-US" sz="2400" b="1" u="sng" baseline="30000" dirty="0">
              <a:solidFill>
                <a:schemeClr val="bg1"/>
              </a:solidFill>
              <a:latin typeface="Calibri" panose="020F0502020204030204" pitchFamily="34" charset="0"/>
              <a:cs typeface="Calibri" panose="020F0502020204030204" pitchFamily="34" charset="0"/>
            </a:endParaRPr>
          </a:p>
          <a:p>
            <a:r>
              <a:rPr lang="en-US" sz="2400" b="1" baseline="30000" dirty="0">
                <a:solidFill>
                  <a:schemeClr val="bg1"/>
                </a:solidFill>
                <a:latin typeface="Calibri" panose="020F0502020204030204" pitchFamily="34" charset="0"/>
                <a:cs typeface="Calibri" panose="020F0502020204030204" pitchFamily="34" charset="0"/>
              </a:rPr>
              <a:t>7 </a:t>
            </a:r>
            <a:r>
              <a:rPr lang="en-US" sz="2400" b="1" dirty="0">
                <a:solidFill>
                  <a:schemeClr val="bg1"/>
                </a:solidFill>
                <a:latin typeface="Calibri" panose="020F0502020204030204" pitchFamily="34" charset="0"/>
                <a:cs typeface="Calibri" panose="020F0502020204030204" pitchFamily="34" charset="0"/>
              </a:rPr>
              <a:t>And the </a:t>
            </a:r>
            <a:r>
              <a:rPr lang="en-US" sz="2400" b="1" i="1" u="sng" dirty="0">
                <a:solidFill>
                  <a:schemeClr val="bg1"/>
                </a:solidFill>
                <a:latin typeface="Calibri" panose="020F0502020204030204" pitchFamily="34" charset="0"/>
                <a:cs typeface="Calibri" panose="020F0502020204030204" pitchFamily="34" charset="0"/>
              </a:rPr>
              <a:t>peace of God</a:t>
            </a:r>
            <a:r>
              <a:rPr lang="en-US" sz="2400" b="1" dirty="0">
                <a:solidFill>
                  <a:schemeClr val="bg1"/>
                </a:solidFill>
                <a:latin typeface="Calibri" panose="020F0502020204030204" pitchFamily="34" charset="0"/>
                <a:cs typeface="Calibri" panose="020F0502020204030204" pitchFamily="34" charset="0"/>
              </a:rPr>
              <a:t>, which surpasses all comprehension, </a:t>
            </a:r>
            <a:r>
              <a:rPr lang="en-US" sz="2400" b="1" i="1" u="sng" dirty="0">
                <a:solidFill>
                  <a:schemeClr val="bg1"/>
                </a:solidFill>
                <a:latin typeface="Calibri" panose="020F0502020204030204" pitchFamily="34" charset="0"/>
                <a:cs typeface="Calibri" panose="020F0502020204030204" pitchFamily="34" charset="0"/>
              </a:rPr>
              <a:t>will guard your hearts and your minds in Christ Jesus</a:t>
            </a:r>
            <a:r>
              <a:rPr lang="en-US" sz="2400" b="1" dirty="0">
                <a:solidFill>
                  <a:schemeClr val="bg1"/>
                </a:solidFill>
                <a:latin typeface="Calibri" panose="020F0502020204030204" pitchFamily="34" charset="0"/>
                <a:cs typeface="Calibri" panose="020F0502020204030204" pitchFamily="34" charset="0"/>
              </a:rPr>
              <a:t>. (Peace </a:t>
            </a:r>
            <a:r>
              <a:rPr lang="en-US" sz="2400" b="1" u="sng" dirty="0">
                <a:solidFill>
                  <a:schemeClr val="bg1"/>
                </a:solidFill>
                <a:latin typeface="Calibri" panose="020F0502020204030204" pitchFamily="34" charset="0"/>
                <a:cs typeface="Calibri" panose="020F0502020204030204" pitchFamily="34" charset="0"/>
              </a:rPr>
              <a:t>of</a:t>
            </a:r>
            <a:r>
              <a:rPr lang="en-US" sz="2400" b="1" dirty="0">
                <a:solidFill>
                  <a:schemeClr val="bg1"/>
                </a:solidFill>
                <a:latin typeface="Calibri" panose="020F0502020204030204" pitchFamily="34" charset="0"/>
                <a:cs typeface="Calibri" panose="020F0502020204030204" pitchFamily="34" charset="0"/>
              </a:rPr>
              <a:t> God)</a:t>
            </a:r>
          </a:p>
          <a:p>
            <a:endParaRPr lang="en-US" sz="2400" b="1" dirty="0">
              <a:solidFill>
                <a:schemeClr val="bg1"/>
              </a:solidFill>
              <a:latin typeface="Calibri" panose="020F0502020204030204" pitchFamily="34" charset="0"/>
              <a:cs typeface="Calibri" panose="020F0502020204030204" pitchFamily="34" charset="0"/>
            </a:endParaRPr>
          </a:p>
          <a:p>
            <a:r>
              <a:rPr lang="en-US" sz="2400" b="1" baseline="30000" dirty="0">
                <a:solidFill>
                  <a:schemeClr val="bg1"/>
                </a:solidFill>
                <a:latin typeface="Calibri" panose="020F0502020204030204" pitchFamily="34" charset="0"/>
                <a:cs typeface="Calibri" panose="020F0502020204030204" pitchFamily="34" charset="0"/>
              </a:rPr>
              <a:t>8 </a:t>
            </a:r>
            <a:r>
              <a:rPr lang="en-US" sz="2400" b="1" dirty="0">
                <a:solidFill>
                  <a:schemeClr val="bg1"/>
                </a:solidFill>
                <a:latin typeface="Calibri" panose="020F0502020204030204" pitchFamily="34" charset="0"/>
                <a:cs typeface="Calibri" panose="020F0502020204030204" pitchFamily="34" charset="0"/>
              </a:rPr>
              <a:t>Finally, brethren, whatever is true, whatever is honorable, whatever is right, whatever is pure, whatever is lovely, whatever is of good repute, if there is any excellence and if </a:t>
            </a:r>
            <a:r>
              <a:rPr lang="en-US" sz="2400" b="1" i="1" dirty="0">
                <a:solidFill>
                  <a:schemeClr val="bg1"/>
                </a:solidFill>
                <a:latin typeface="Calibri" panose="020F0502020204030204" pitchFamily="34" charset="0"/>
                <a:cs typeface="Calibri" panose="020F0502020204030204" pitchFamily="34" charset="0"/>
              </a:rPr>
              <a:t>anything</a:t>
            </a:r>
            <a:r>
              <a:rPr lang="en-US" sz="2400" b="1" dirty="0">
                <a:solidFill>
                  <a:schemeClr val="bg1"/>
                </a:solidFill>
                <a:latin typeface="Calibri" panose="020F0502020204030204" pitchFamily="34" charset="0"/>
                <a:cs typeface="Calibri" panose="020F0502020204030204" pitchFamily="34" charset="0"/>
              </a:rPr>
              <a:t> worthy of praise, </a:t>
            </a:r>
            <a:r>
              <a:rPr lang="en-US" sz="2400" b="1" i="1" u="sng" dirty="0">
                <a:solidFill>
                  <a:schemeClr val="bg1"/>
                </a:solidFill>
                <a:latin typeface="Calibri" panose="020F0502020204030204" pitchFamily="34" charset="0"/>
                <a:cs typeface="Calibri" panose="020F0502020204030204" pitchFamily="34" charset="0"/>
              </a:rPr>
              <a:t>dwell on these things</a:t>
            </a:r>
            <a:r>
              <a:rPr lang="en-US" sz="2400" b="1" dirty="0">
                <a:solidFill>
                  <a:schemeClr val="bg1"/>
                </a:solidFill>
                <a:latin typeface="Calibri" panose="020F0502020204030204" pitchFamily="34" charset="0"/>
                <a:cs typeface="Calibri" panose="020F0502020204030204" pitchFamily="34" charset="0"/>
              </a:rPr>
              <a:t>. </a:t>
            </a:r>
            <a:r>
              <a:rPr lang="en-US" sz="2400" b="1" u="sng" dirty="0">
                <a:solidFill>
                  <a:schemeClr val="bg1"/>
                </a:solidFill>
                <a:latin typeface="Calibri" panose="020F0502020204030204" pitchFamily="34" charset="0"/>
                <a:cs typeface="Calibri" panose="020F0502020204030204" pitchFamily="34" charset="0"/>
              </a:rPr>
              <a:t>(Possess your mind – think right)</a:t>
            </a:r>
          </a:p>
          <a:p>
            <a:endParaRPr lang="en-US" sz="2400" b="1" u="sng" dirty="0">
              <a:solidFill>
                <a:schemeClr val="bg1"/>
              </a:solidFill>
              <a:latin typeface="Calibri" panose="020F0502020204030204" pitchFamily="34" charset="0"/>
              <a:cs typeface="Calibri" panose="020F0502020204030204" pitchFamily="34" charset="0"/>
            </a:endParaRPr>
          </a:p>
          <a:p>
            <a:r>
              <a:rPr lang="en-US" sz="2400" b="1" baseline="30000" dirty="0">
                <a:solidFill>
                  <a:schemeClr val="bg1"/>
                </a:solidFill>
                <a:latin typeface="Calibri" panose="020F0502020204030204" pitchFamily="34" charset="0"/>
                <a:cs typeface="Calibri" panose="020F0502020204030204" pitchFamily="34" charset="0"/>
              </a:rPr>
              <a:t>9 </a:t>
            </a:r>
            <a:r>
              <a:rPr lang="en-US" sz="2400" b="1" dirty="0">
                <a:solidFill>
                  <a:schemeClr val="bg1"/>
                </a:solidFill>
                <a:latin typeface="Calibri" panose="020F0502020204030204" pitchFamily="34" charset="0"/>
                <a:cs typeface="Calibri" panose="020F0502020204030204" pitchFamily="34" charset="0"/>
              </a:rPr>
              <a:t>The </a:t>
            </a:r>
            <a:r>
              <a:rPr lang="en-US" sz="2400" b="1" i="1" u="sng" dirty="0">
                <a:solidFill>
                  <a:schemeClr val="bg1"/>
                </a:solidFill>
                <a:latin typeface="Calibri" panose="020F0502020204030204" pitchFamily="34" charset="0"/>
                <a:cs typeface="Calibri" panose="020F0502020204030204" pitchFamily="34" charset="0"/>
              </a:rPr>
              <a:t>things you have learned and received and heard and seen </a:t>
            </a:r>
            <a:r>
              <a:rPr lang="en-US" sz="2400" b="1" i="1" dirty="0">
                <a:solidFill>
                  <a:schemeClr val="bg1"/>
                </a:solidFill>
                <a:latin typeface="Calibri" panose="020F0502020204030204" pitchFamily="34" charset="0"/>
                <a:cs typeface="Calibri" panose="020F0502020204030204" pitchFamily="34" charset="0"/>
              </a:rPr>
              <a:t>in me, </a:t>
            </a:r>
            <a:r>
              <a:rPr lang="en-US" sz="2400" b="1" i="1" u="sng" dirty="0">
                <a:solidFill>
                  <a:schemeClr val="bg1"/>
                </a:solidFill>
                <a:latin typeface="Calibri" panose="020F0502020204030204" pitchFamily="34" charset="0"/>
                <a:cs typeface="Calibri" panose="020F0502020204030204" pitchFamily="34" charset="0"/>
              </a:rPr>
              <a:t>practice these things</a:t>
            </a:r>
            <a:r>
              <a:rPr lang="en-US" sz="2400" b="1" dirty="0">
                <a:solidFill>
                  <a:schemeClr val="bg1"/>
                </a:solidFill>
                <a:latin typeface="Calibri" panose="020F0502020204030204" pitchFamily="34" charset="0"/>
                <a:cs typeface="Calibri" panose="020F0502020204030204" pitchFamily="34" charset="0"/>
              </a:rPr>
              <a:t>, and the </a:t>
            </a:r>
            <a:r>
              <a:rPr lang="en-US" sz="2400" b="1" i="1" u="sng" dirty="0">
                <a:solidFill>
                  <a:schemeClr val="bg1"/>
                </a:solidFill>
                <a:latin typeface="Calibri" panose="020F0502020204030204" pitchFamily="34" charset="0"/>
                <a:cs typeface="Calibri" panose="020F0502020204030204" pitchFamily="34" charset="0"/>
              </a:rPr>
              <a:t>God of peace</a:t>
            </a:r>
            <a:r>
              <a:rPr lang="en-US" sz="2400" b="1" i="1" dirty="0">
                <a:solidFill>
                  <a:schemeClr val="bg1"/>
                </a:solidFill>
                <a:latin typeface="Calibri" panose="020F0502020204030204" pitchFamily="34" charset="0"/>
                <a:cs typeface="Calibri" panose="020F0502020204030204" pitchFamily="34" charset="0"/>
              </a:rPr>
              <a:t> </a:t>
            </a:r>
            <a:r>
              <a:rPr lang="en-US" sz="2400" b="1" dirty="0">
                <a:solidFill>
                  <a:schemeClr val="bg1"/>
                </a:solidFill>
                <a:latin typeface="Calibri" panose="020F0502020204030204" pitchFamily="34" charset="0"/>
                <a:cs typeface="Calibri" panose="020F0502020204030204" pitchFamily="34" charset="0"/>
              </a:rPr>
              <a:t>will be with you.</a:t>
            </a:r>
          </a:p>
          <a:p>
            <a:r>
              <a:rPr lang="en-US" sz="2400" b="1" dirty="0">
                <a:solidFill>
                  <a:schemeClr val="bg1"/>
                </a:solidFill>
                <a:latin typeface="Calibri" panose="020F0502020204030204" pitchFamily="34" charset="0"/>
                <a:cs typeface="Calibri" panose="020F0502020204030204" pitchFamily="34" charset="0"/>
              </a:rPr>
              <a:t>        </a:t>
            </a:r>
            <a:r>
              <a:rPr lang="en-US" sz="2400" b="1" u="sng" dirty="0">
                <a:solidFill>
                  <a:schemeClr val="bg1"/>
                </a:solidFill>
                <a:latin typeface="Calibri" panose="020F0502020204030204" pitchFamily="34" charset="0"/>
                <a:cs typeface="Calibri" panose="020F0502020204030204" pitchFamily="34" charset="0"/>
              </a:rPr>
              <a:t>(Practice the pattern)              (God of Peace)</a:t>
            </a:r>
          </a:p>
          <a:p>
            <a:pPr>
              <a:defRPr/>
            </a:pPr>
            <a:br>
              <a:rPr lang="en-US" sz="24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endParaRPr lang="en-US" sz="2400" b="1" u="sng"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163685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990600"/>
            <a:ext cx="8686800" cy="3231654"/>
          </a:xfrm>
          <a:prstGeom prst="rect">
            <a:avLst/>
          </a:prstGeom>
          <a:noFill/>
        </p:spPr>
        <p:txBody>
          <a:bodyPr>
            <a:spAutoFit/>
          </a:bodyPr>
          <a:lstStyle/>
          <a:p>
            <a:pPr algn="ctr">
              <a:defRPr/>
            </a:pPr>
            <a:r>
              <a:rPr lang="en-US" sz="4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Heart Work</a:t>
            </a:r>
          </a:p>
          <a:p>
            <a:pPr>
              <a:defRPr/>
            </a:pPr>
            <a:r>
              <a:rPr lang="en-US" sz="4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   </a:t>
            </a:r>
            <a:r>
              <a:rPr lang="en-US" sz="36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Philippians 4 Model and Worksheet</a:t>
            </a:r>
          </a:p>
          <a:p>
            <a:pPr marL="571500" indent="-571500">
              <a:buFontTx/>
              <a:buChar char="-"/>
              <a:defRPr/>
            </a:pPr>
            <a:r>
              <a:rPr lang="en-US" sz="36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Fear and Anxiety Evaluator</a:t>
            </a:r>
          </a:p>
          <a:p>
            <a:pPr marL="571500" indent="-571500">
              <a:buFontTx/>
              <a:buChar char="-"/>
              <a:defRPr/>
            </a:pPr>
            <a:r>
              <a:rPr lang="en-US" sz="36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Heart Journal </a:t>
            </a:r>
            <a:br>
              <a:rPr lang="en-US" sz="4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endParaRPr lang="en-US" sz="44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438542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28600" y="990600"/>
            <a:ext cx="8686800" cy="5016758"/>
          </a:xfrm>
          <a:prstGeom prst="rect">
            <a:avLst/>
          </a:prstGeom>
          <a:noFill/>
        </p:spPr>
        <p:txBody>
          <a:bodyPr>
            <a:spAutoFit/>
          </a:bodyPr>
          <a:lstStyle/>
          <a:p>
            <a:pPr>
              <a:defRP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Jeremiah 17:7-8 –</a:t>
            </a:r>
          </a:p>
          <a:p>
            <a:pPr>
              <a:defRP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a:defRPr/>
            </a:pPr>
            <a:r>
              <a:rPr lang="en-US" sz="32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Blessed is the man who trusts in the Lord</a:t>
            </a:r>
          </a:p>
          <a:p>
            <a:pPr>
              <a:defRPr/>
            </a:pPr>
            <a:r>
              <a:rPr lang="en-US" sz="32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And whose trust is the Lord.</a:t>
            </a:r>
          </a:p>
          <a:p>
            <a:pPr>
              <a:defRPr/>
            </a:pPr>
            <a:r>
              <a:rPr lang="en-US" sz="3200" b="1" i="1">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For </a:t>
            </a:r>
            <a:r>
              <a:rPr lang="en-US" sz="32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 will be like a tree planted by the water,</a:t>
            </a:r>
          </a:p>
          <a:p>
            <a:pPr>
              <a:defRPr/>
            </a:pPr>
            <a:r>
              <a:rPr lang="en-US" sz="32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That extends its roots by a stream</a:t>
            </a:r>
          </a:p>
          <a:p>
            <a:pPr>
              <a:defRPr/>
            </a:pPr>
            <a:r>
              <a:rPr lang="en-US" sz="32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And will not fear when the heat comes;</a:t>
            </a:r>
          </a:p>
          <a:p>
            <a:pPr>
              <a:defRPr/>
            </a:pPr>
            <a:r>
              <a:rPr lang="en-US" sz="32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But its leaves will be green,</a:t>
            </a:r>
          </a:p>
          <a:p>
            <a:pPr>
              <a:defRPr/>
            </a:pPr>
            <a:r>
              <a:rPr lang="en-US" sz="32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And it will not be anxious in a year of drought</a:t>
            </a:r>
          </a:p>
          <a:p>
            <a:pPr>
              <a:defRPr/>
            </a:pPr>
            <a:r>
              <a:rPr lang="en-US" sz="32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Nor cease to yield fruit.</a:t>
            </a:r>
          </a:p>
        </p:txBody>
      </p:sp>
    </p:spTree>
    <p:extLst>
      <p:ext uri="{BB962C8B-B14F-4D97-AF65-F5344CB8AC3E}">
        <p14:creationId xmlns:p14="http://schemas.microsoft.com/office/powerpoint/2010/main" val="1950559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51179"/>
            <a:ext cx="8382000" cy="6555641"/>
          </a:xfrm>
          <a:prstGeom prst="rect">
            <a:avLst/>
          </a:prstGeom>
          <a:noFill/>
        </p:spPr>
        <p:txBody>
          <a:bodyPr wrap="square" rtlCol="0">
            <a:spAutoFit/>
          </a:bodyPr>
          <a:lstStyle/>
          <a:p>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Hebrews 12:28-29</a:t>
            </a:r>
          </a:p>
          <a:p>
            <a:r>
              <a:rPr lang="en-US" sz="2800" b="1" i="1" dirty="0">
                <a:solidFill>
                  <a:schemeClr val="bg1"/>
                </a:solidFill>
                <a:latin typeface="Calibri" panose="020F0502020204030204" pitchFamily="34" charset="0"/>
                <a:cs typeface="Calibri" panose="020F0502020204030204" pitchFamily="34" charset="0"/>
              </a:rPr>
              <a:t>Therefore, since we receive a kingdom which cannot be shaken, let us show gratitude, by which we may offer to God an acceptable service </a:t>
            </a:r>
            <a:r>
              <a:rPr lang="en-US" sz="2800" b="1" i="1" u="sng" dirty="0">
                <a:solidFill>
                  <a:schemeClr val="bg1"/>
                </a:solidFill>
                <a:latin typeface="Calibri" panose="020F0502020204030204" pitchFamily="34" charset="0"/>
                <a:cs typeface="Calibri" panose="020F0502020204030204" pitchFamily="34" charset="0"/>
              </a:rPr>
              <a:t>with reverence and awe</a:t>
            </a:r>
            <a:r>
              <a:rPr lang="en-US" sz="2800" b="1" i="1" dirty="0">
                <a:solidFill>
                  <a:schemeClr val="bg1"/>
                </a:solidFill>
                <a:latin typeface="Calibri" panose="020F0502020204030204" pitchFamily="34" charset="0"/>
                <a:cs typeface="Calibri" panose="020F0502020204030204" pitchFamily="34" charset="0"/>
              </a:rPr>
              <a:t>; for our God is a consuming fire.</a:t>
            </a:r>
          </a:p>
          <a:p>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Reverence and Awe: </a:t>
            </a: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positive fear</a:t>
            </a:r>
          </a:p>
          <a:p>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Hebrews 10:31</a:t>
            </a:r>
          </a:p>
          <a:p>
            <a:r>
              <a:rPr lang="en-US" sz="2800" b="1" i="1" dirty="0">
                <a:solidFill>
                  <a:schemeClr val="bg1"/>
                </a:solidFill>
                <a:latin typeface="Calibri" panose="020F0502020204030204" pitchFamily="34" charset="0"/>
                <a:cs typeface="Calibri" panose="020F0502020204030204" pitchFamily="34" charset="0"/>
              </a:rPr>
              <a:t>It is a terrifying thing to fall into the hands of the living God.</a:t>
            </a:r>
          </a:p>
          <a:p>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To be afraid, to shudder, to hide: </a:t>
            </a:r>
            <a:r>
              <a:rPr lang="en-US" sz="2800" b="1" u="sng"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negative fear</a:t>
            </a:r>
          </a:p>
          <a:p>
            <a:endPar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r>
              <a:rPr lang="en-US" sz="28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Both describe a right fear of God</a:t>
            </a:r>
          </a:p>
        </p:txBody>
      </p:sp>
    </p:spTree>
    <p:extLst>
      <p:ext uri="{BB962C8B-B14F-4D97-AF65-F5344CB8AC3E}">
        <p14:creationId xmlns:p14="http://schemas.microsoft.com/office/powerpoint/2010/main" val="98028572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457200"/>
            <a:ext cx="8382000" cy="4832092"/>
          </a:xfrm>
          <a:prstGeom prst="rect">
            <a:avLst/>
          </a:prstGeom>
          <a:noFill/>
        </p:spPr>
        <p:txBody>
          <a:bodyPr wrap="square" rtlCol="0">
            <a:spAutoFit/>
          </a:bodyPr>
          <a:lstStyle/>
          <a:p>
            <a:pPr algn="ctr"/>
            <a:r>
              <a:rPr lang="en-US" sz="2800" b="1" dirty="0">
                <a:solidFill>
                  <a:schemeClr val="bg1"/>
                </a:solidFill>
              </a:rPr>
              <a:t>Fear of God in Reverence and Awe</a:t>
            </a:r>
          </a:p>
          <a:p>
            <a:endParaRPr lang="en-US" sz="2800" b="1" dirty="0">
              <a:solidFill>
                <a:schemeClr val="bg1"/>
              </a:solidFill>
            </a:endParaRPr>
          </a:p>
          <a:p>
            <a:r>
              <a:rPr lang="en-US" sz="2800" b="1" dirty="0">
                <a:solidFill>
                  <a:schemeClr val="bg1"/>
                </a:solidFill>
              </a:rPr>
              <a:t>1 Peter 2:17</a:t>
            </a:r>
          </a:p>
          <a:p>
            <a:r>
              <a:rPr lang="en-US" sz="2800" b="1" i="1" dirty="0">
                <a:solidFill>
                  <a:schemeClr val="bg1"/>
                </a:solidFill>
                <a:latin typeface="Calibri" panose="020F0502020204030204" pitchFamily="34" charset="0"/>
                <a:cs typeface="Calibri" panose="020F0502020204030204" pitchFamily="34" charset="0"/>
              </a:rPr>
              <a:t>Honor all people, love the brotherhood, fear God, honor the king.</a:t>
            </a:r>
            <a:endPar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endParaRPr lang="en-US" sz="2800" b="1" dirty="0">
              <a:solidFill>
                <a:schemeClr val="bg1"/>
              </a:solidFill>
              <a:effectLst>
                <a:outerShdw blurRad="38100" dist="38100" dir="2700000" algn="tl">
                  <a:srgbClr val="000000">
                    <a:alpha val="43137"/>
                  </a:srgbClr>
                </a:outerShdw>
              </a:effectLst>
              <a:latin typeface="Calibri" pitchFamily="34" charset="0"/>
            </a:endParaRPr>
          </a:p>
          <a:p>
            <a:r>
              <a:rPr lang="en-US" sz="2800" b="1" dirty="0">
                <a:solidFill>
                  <a:schemeClr val="bg1"/>
                </a:solidFill>
                <a:effectLst>
                  <a:outerShdw blurRad="38100" dist="38100" dir="2700000" algn="tl">
                    <a:srgbClr val="000000">
                      <a:alpha val="43137"/>
                    </a:srgbClr>
                  </a:outerShdw>
                </a:effectLst>
                <a:latin typeface="Calibri" pitchFamily="34" charset="0"/>
              </a:rPr>
              <a:t>Revelation 14:7</a:t>
            </a:r>
          </a:p>
          <a:p>
            <a:r>
              <a:rPr lang="en-US" sz="2800" b="1" i="1" dirty="0">
                <a:solidFill>
                  <a:schemeClr val="bg1"/>
                </a:solidFill>
                <a:latin typeface="Calibri" panose="020F0502020204030204" pitchFamily="34" charset="0"/>
                <a:cs typeface="Calibri" panose="020F0502020204030204" pitchFamily="34" charset="0"/>
              </a:rPr>
              <a:t>and he said with a loud voice, “Fear God, and give Him glory, because the hour of His judgment has come; worship Him who made the heaven and the earth and sea and springs of waters.”</a:t>
            </a:r>
            <a:endParaRPr lang="en-US" sz="2800" b="1" i="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1989388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762000"/>
            <a:ext cx="8382000" cy="4524315"/>
          </a:xfrm>
          <a:prstGeom prst="rect">
            <a:avLst/>
          </a:prstGeom>
          <a:noFill/>
        </p:spPr>
        <p:txBody>
          <a:bodyPr wrap="square" rtlCol="0">
            <a:spAutoFit/>
          </a:bodyPr>
          <a:lstStyle/>
          <a:p>
            <a:pPr algn="ct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Understanding Fear in the Bible</a:t>
            </a:r>
          </a:p>
          <a:p>
            <a:pPr algn="ct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Fear God (Ps. 111:10; Prov. 1:7; Eccl. 12:13)</a:t>
            </a:r>
          </a:p>
          <a:p>
            <a:pPr marL="457200" indent="-457200">
              <a:buFont typeface="Arial" panose="020B0604020202020204" pitchFamily="34" charset="0"/>
              <a:buChar cha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Don’t fear man (Jer. 17:5-7; Heb. 13:5)</a:t>
            </a:r>
          </a:p>
          <a:p>
            <a:pPr marL="457200" indent="-457200">
              <a:buFont typeface="Arial" panose="020B0604020202020204" pitchFamily="34" charset="0"/>
              <a:buChar cha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Fear not, or don’t be afraid (Luke 2:10)</a:t>
            </a:r>
          </a:p>
          <a:p>
            <a:pPr marL="457200" indent="-457200">
              <a:buFont typeface="Arial" panose="020B0604020202020204" pitchFamily="34" charset="0"/>
              <a:buChar cha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Be very afraid! (Heb. 10:31)</a:t>
            </a:r>
          </a:p>
        </p:txBody>
      </p:sp>
    </p:spTree>
    <p:extLst>
      <p:ext uri="{BB962C8B-B14F-4D97-AF65-F5344CB8AC3E}">
        <p14:creationId xmlns:p14="http://schemas.microsoft.com/office/powerpoint/2010/main" val="1315114169"/>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81000"/>
            <a:ext cx="8382000" cy="5016758"/>
          </a:xfrm>
          <a:prstGeom prst="rect">
            <a:avLst/>
          </a:prstGeom>
          <a:noFill/>
        </p:spPr>
        <p:txBody>
          <a:bodyPr wrap="square" rtlCol="0">
            <a:spAutoFit/>
          </a:bodyPr>
          <a:lstStyle/>
          <a:p>
            <a:pPr algn="ct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Results of Obedient and Faithful Fear of God</a:t>
            </a:r>
          </a:p>
          <a:p>
            <a:pPr algn="ct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We receive wisdom and knowledge</a:t>
            </a:r>
          </a:p>
          <a:p>
            <a:pPr marL="457200" indent="-457200">
              <a:buFont typeface="Arial" panose="020B0604020202020204" pitchFamily="34" charset="0"/>
              <a:buChar cha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We are obedient and faithful – it is right and proper!</a:t>
            </a:r>
          </a:p>
          <a:p>
            <a:pPr marL="457200" indent="-457200">
              <a:buFont typeface="Arial" panose="020B0604020202020204" pitchFamily="34" charset="0"/>
              <a:buChar cha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Humility and submission to the Lord</a:t>
            </a:r>
          </a:p>
          <a:p>
            <a:pPr marL="457200" indent="-457200">
              <a:buFont typeface="Arial" panose="020B0604020202020204" pitchFamily="34" charset="0"/>
              <a:buChar char="•"/>
            </a:pPr>
            <a:endPar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en-US" sz="3200" b="1"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Proper and appropriate worship</a:t>
            </a:r>
          </a:p>
        </p:txBody>
      </p:sp>
    </p:spTree>
    <p:extLst>
      <p:ext uri="{BB962C8B-B14F-4D97-AF65-F5344CB8AC3E}">
        <p14:creationId xmlns:p14="http://schemas.microsoft.com/office/powerpoint/2010/main" val="2633908629"/>
      </p:ext>
    </p:extLst>
  </p:cSld>
  <p:clrMapOvr>
    <a:masterClrMapping/>
  </p:clrMapOvr>
  <p:transition>
    <p:fade/>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2995</TotalTime>
  <Words>4376</Words>
  <Application>Microsoft Office PowerPoint</Application>
  <PresentationFormat>On-screen Show (4:3)</PresentationFormat>
  <Paragraphs>377</Paragraphs>
  <Slides>52</Slides>
  <Notes>38</Notes>
  <HiddenSlides>7</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52</vt:i4>
      </vt:variant>
    </vt:vector>
  </HeadingPairs>
  <TitlesOfParts>
    <vt:vector size="57" baseType="lpstr">
      <vt:lpstr>Arial</vt:lpstr>
      <vt:lpstr>Arial Black</vt:lpstr>
      <vt:lpstr>Calibri</vt:lpstr>
      <vt:lpstr>Open Sans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 Smith</dc:creator>
  <cp:lastModifiedBy>Kevin and Cindy Lee</cp:lastModifiedBy>
  <cp:revision>220</cp:revision>
  <dcterms:created xsi:type="dcterms:W3CDTF">2009-10-23T14:25:18Z</dcterms:created>
  <dcterms:modified xsi:type="dcterms:W3CDTF">2025-01-22T14:20:22Z</dcterms:modified>
</cp:coreProperties>
</file>