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7"/>
  </p:handoutMasterIdLst>
  <p:sldIdLst>
    <p:sldId id="334" r:id="rId2"/>
    <p:sldId id="423" r:id="rId3"/>
    <p:sldId id="424" r:id="rId4"/>
    <p:sldId id="425" r:id="rId5"/>
    <p:sldId id="428" r:id="rId6"/>
    <p:sldId id="426" r:id="rId7"/>
    <p:sldId id="437" r:id="rId8"/>
    <p:sldId id="438" r:id="rId9"/>
    <p:sldId id="439" r:id="rId10"/>
    <p:sldId id="440" r:id="rId11"/>
    <p:sldId id="442" r:id="rId12"/>
    <p:sldId id="441" r:id="rId13"/>
    <p:sldId id="443" r:id="rId14"/>
    <p:sldId id="444" r:id="rId15"/>
    <p:sldId id="445" r:id="rId16"/>
    <p:sldId id="446" r:id="rId17"/>
    <p:sldId id="447" r:id="rId18"/>
    <p:sldId id="448" r:id="rId19"/>
    <p:sldId id="450" r:id="rId20"/>
    <p:sldId id="449" r:id="rId21"/>
    <p:sldId id="451" r:id="rId22"/>
    <p:sldId id="452" r:id="rId23"/>
    <p:sldId id="453" r:id="rId24"/>
    <p:sldId id="455" r:id="rId25"/>
    <p:sldId id="456" r:id="rId26"/>
    <p:sldId id="457" r:id="rId27"/>
    <p:sldId id="429" r:id="rId28"/>
    <p:sldId id="431" r:id="rId29"/>
    <p:sldId id="432" r:id="rId30"/>
    <p:sldId id="433" r:id="rId31"/>
    <p:sldId id="434" r:id="rId32"/>
    <p:sldId id="435" r:id="rId33"/>
    <p:sldId id="436" r:id="rId34"/>
    <p:sldId id="458" r:id="rId35"/>
    <p:sldId id="459" r:id="rId36"/>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333E"/>
    <a:srgbClr val="43352F"/>
    <a:srgbClr val="0F3642"/>
    <a:srgbClr val="103B49"/>
    <a:srgbClr val="740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B249D6-6A42-43D8-B2C9-E6055A024623}" v="137" dt="2025-01-29T23:33:37.9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84" autoAdjust="0"/>
    <p:restoredTop sz="90169" autoAdjust="0"/>
  </p:normalViewPr>
  <p:slideViewPr>
    <p:cSldViewPr>
      <p:cViewPr varScale="1">
        <p:scale>
          <a:sx n="66" d="100"/>
          <a:sy n="66" d="100"/>
        </p:scale>
        <p:origin x="2026" y="2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7D14654C-25F5-4BD0-B54C-FE109DC29869}" type="datetimeFigureOut">
              <a:rPr lang="en-US" smtClean="0"/>
              <a:pPr/>
              <a:t>1/30/2025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C068136E-BBE7-4DFA-8B48-79003110979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C333E"/>
        </a:solidFill>
        <a:effectLst/>
      </p:bgPr>
    </p:bg>
    <p:spTree>
      <p:nvGrpSpPr>
        <p:cNvPr id="1" name=""/>
        <p:cNvGrpSpPr/>
        <p:nvPr/>
      </p:nvGrpSpPr>
      <p:grpSpPr>
        <a:xfrm>
          <a:off x="0" y="0"/>
          <a:ext cx="0" cy="0"/>
          <a:chOff x="0" y="0"/>
          <a:chExt cx="0" cy="0"/>
        </a:xfrm>
      </p:grpSpPr>
      <p:sp useBgFill="1">
        <p:nvSpPr>
          <p:cNvPr id="90" name="!!BGRectangle">
            <a:extLst>
              <a:ext uri="{FF2B5EF4-FFF2-40B4-BE49-F238E27FC236}">
                <a16:creationId xmlns:a16="http://schemas.microsoft.com/office/drawing/2014/main" id="{F1611BA9-268A-49A6-84F8-FC91536686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E20EB187-900F-4AF5-813B-101456D9F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445" name="Picture 103427" descr="Two people holding each other's hands">
            <a:extLst>
              <a:ext uri="{FF2B5EF4-FFF2-40B4-BE49-F238E27FC236}">
                <a16:creationId xmlns:a16="http://schemas.microsoft.com/office/drawing/2014/main" id="{627B7F06-38BD-4C31-9860-66825612FA1B}"/>
              </a:ext>
            </a:extLst>
          </p:cNvPr>
          <p:cNvPicPr>
            <a:picLocks noChangeAspect="1"/>
          </p:cNvPicPr>
          <p:nvPr/>
        </p:nvPicPr>
        <p:blipFill rotWithShape="1">
          <a:blip r:embed="rId2">
            <a:alphaModFix amt="50000"/>
          </a:blip>
          <a:srcRect l="1849" r="9150" b="-2"/>
          <a:stretch/>
        </p:blipFill>
        <p:spPr>
          <a:xfrm>
            <a:off x="20" y="1"/>
            <a:ext cx="9143980" cy="6857999"/>
          </a:xfrm>
          <a:prstGeom prst="rect">
            <a:avLst/>
          </a:prstGeom>
        </p:spPr>
      </p:pic>
      <p:sp>
        <p:nvSpPr>
          <p:cNvPr id="103426" name="Text Box 2"/>
          <p:cNvSpPr txBox="1">
            <a:spLocks noChangeArrowheads="1"/>
          </p:cNvSpPr>
          <p:nvPr/>
        </p:nvSpPr>
        <p:spPr bwMode="auto">
          <a:xfrm>
            <a:off x="3290511" y="1200152"/>
            <a:ext cx="5172879" cy="4457696"/>
          </a:xfrm>
          <a:prstGeom prst="rect">
            <a:avLst/>
          </a:prstGeom>
        </p:spPr>
        <p:txBody>
          <a:bodyPr vert="horz" lIns="91440" tIns="45720" rIns="91440" bIns="45720" rtlCol="0" anchor="ctr">
            <a:normAutofit/>
          </a:bodyPr>
          <a:lstStyle/>
          <a:p>
            <a:pPr>
              <a:lnSpc>
                <a:spcPct val="90000"/>
              </a:lnSpc>
              <a:spcAft>
                <a:spcPts val="600"/>
              </a:spcAft>
            </a:pPr>
            <a:r>
              <a:rPr lang="en-US" sz="7000" b="1">
                <a:solidFill>
                  <a:srgbClr val="FFFFFF"/>
                </a:solidFill>
                <a:effectLst>
                  <a:outerShdw blurRad="38100" dist="38100" dir="2700000" algn="tl">
                    <a:srgbClr val="C0C0C0"/>
                  </a:outerShdw>
                </a:effectLst>
                <a:latin typeface="+mj-lt"/>
                <a:ea typeface="+mj-ea"/>
                <a:cs typeface="+mj-cs"/>
              </a:rPr>
              <a:t>GRIEF / LOSS</a:t>
            </a:r>
          </a:p>
          <a:p>
            <a:pPr>
              <a:lnSpc>
                <a:spcPct val="90000"/>
              </a:lnSpc>
              <a:spcAft>
                <a:spcPts val="600"/>
              </a:spcAft>
            </a:pPr>
            <a:r>
              <a:rPr lang="en-US" sz="7000" b="1">
                <a:solidFill>
                  <a:srgbClr val="FFFFFF"/>
                </a:solidFill>
                <a:effectLst>
                  <a:outerShdw blurRad="38100" dist="38100" dir="2700000" algn="tl">
                    <a:srgbClr val="C0C0C0"/>
                  </a:outerShdw>
                </a:effectLst>
                <a:latin typeface="+mj-lt"/>
                <a:ea typeface="+mj-ea"/>
                <a:cs typeface="+mj-cs"/>
              </a:rPr>
              <a:t>AND LAMENT</a:t>
            </a:r>
          </a:p>
          <a:p>
            <a:pPr>
              <a:lnSpc>
                <a:spcPct val="90000"/>
              </a:lnSpc>
              <a:spcAft>
                <a:spcPts val="600"/>
              </a:spcAft>
            </a:pPr>
            <a:endParaRPr lang="en-US" sz="7000" b="1">
              <a:solidFill>
                <a:srgbClr val="FFFFFF"/>
              </a:solidFill>
              <a:effectLst>
                <a:outerShdw blurRad="38100" dist="38100" dir="2700000" algn="tl">
                  <a:srgbClr val="C0C0C0"/>
                </a:outerShdw>
              </a:effectLst>
              <a:latin typeface="+mj-lt"/>
              <a:ea typeface="+mj-ea"/>
              <a:cs typeface="+mj-cs"/>
            </a:endParaRPr>
          </a:p>
        </p:txBody>
      </p:sp>
      <p:sp>
        <p:nvSpPr>
          <p:cNvPr id="94" name="!!Line">
            <a:extLst>
              <a:ext uri="{FF2B5EF4-FFF2-40B4-BE49-F238E27FC236}">
                <a16:creationId xmlns:a16="http://schemas.microsoft.com/office/drawing/2014/main" id="{1825D5AF-D278-4D9A-A4F5-A1A1D3507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4952" y="2286000"/>
            <a:ext cx="20574" cy="228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839200" cy="6359305"/>
          </a:xfrm>
          <a:prstGeom prst="rect">
            <a:avLst/>
          </a:prstGeom>
          <a:noFill/>
          <a:ln w="9525">
            <a:noFill/>
            <a:miter lim="800000"/>
            <a:headEnd/>
            <a:tailEnd/>
          </a:ln>
          <a:effectLst/>
        </p:spPr>
        <p:txBody>
          <a:bodyPr wrap="square">
            <a:spAutoFit/>
          </a:bodyPr>
          <a:lstStyle/>
          <a:p>
            <a:pPr marL="0" marR="0">
              <a:lnSpc>
                <a:spcPct val="107000"/>
              </a:lnSpc>
              <a:spcBef>
                <a:spcPts val="0"/>
              </a:spcBef>
              <a:spcAft>
                <a:spcPts val="800"/>
              </a:spcAft>
            </a:pPr>
            <a:r>
              <a:rPr lang="en-US" sz="2800" b="1" dirty="0">
                <a:solidFill>
                  <a:schemeClr val="bg1"/>
                </a:solidFill>
                <a:effectLst>
                  <a:outerShdw blurRad="38100" dist="38100" dir="2700000" algn="tl">
                    <a:srgbClr val="C0C0C0"/>
                  </a:outerShdw>
                </a:effectLst>
                <a:latin typeface="Calibri" pitchFamily="34" charset="0"/>
              </a:rPr>
              <a:t>Hurting people are given permission to grieve, but not aimlessly or __________. The biblical language of lament is able to redirect weeping people to what is true despite the valley they are walking through.</a:t>
            </a:r>
            <a:r>
              <a:rPr lang="en-US" sz="2800" b="1" baseline="30000" dirty="0">
                <a:solidFill>
                  <a:schemeClr val="bg1"/>
                </a:solidFill>
                <a:effectLst>
                  <a:outerShdw blurRad="38100" dist="38100" dir="2700000" algn="tl">
                    <a:srgbClr val="C0C0C0"/>
                  </a:outerShdw>
                </a:effectLst>
                <a:latin typeface="Calibri" pitchFamily="34" charset="0"/>
              </a:rPr>
              <a:t>1</a:t>
            </a:r>
          </a:p>
          <a:p>
            <a:pPr marL="0" marR="0">
              <a:lnSpc>
                <a:spcPct val="107000"/>
              </a:lnSpc>
              <a:spcBef>
                <a:spcPts val="0"/>
              </a:spcBef>
              <a:spcAft>
                <a:spcPts val="800"/>
              </a:spcAft>
            </a:pPr>
            <a:endParaRPr lang="en-US" sz="2800" b="1" baseline="30000" dirty="0">
              <a:solidFill>
                <a:schemeClr val="bg1"/>
              </a:solidFill>
              <a:effectLst>
                <a:outerShdw blurRad="38100" dist="38100" dir="2700000" algn="tl">
                  <a:srgbClr val="C0C0C0"/>
                </a:outerShdw>
              </a:effectLst>
              <a:latin typeface="Calibri" pitchFamily="34" charset="0"/>
            </a:endParaRP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“I loathe my own life; I will give full vent to my complaint; I will speak in the bitterness of my soul. “I will say to God, ‘Do not condemn me; Let me know why You contend with me.  ‘Is it right for You indeed to oppress, To reject the labor of Your hands, And to look favorably on the schemes of the wicked?  ‘Have You eyes of flesh? Or do You see as a man sees? ‘Are Your days as the days of a mortal, Or Your years as man’s years, That You should seek for my guilt And search after my sin? - Job 10:1–6 </a:t>
            </a:r>
            <a:endParaRPr lang="en-US" sz="2800" b="1" dirty="0">
              <a:solidFill>
                <a:schemeClr val="bg1"/>
              </a:solidFill>
              <a:effectLst>
                <a:outerShdw blurRad="38100" dist="38100" dir="2700000" algn="tl">
                  <a:srgbClr val="C0C0C0"/>
                </a:outerShdw>
              </a:effectLst>
              <a:latin typeface="Calibri" pitchFamily="34" charset="0"/>
            </a:endParaRPr>
          </a:p>
          <a:p>
            <a:pPr>
              <a:spcBef>
                <a:spcPct val="50000"/>
              </a:spcBef>
            </a:pP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C360EE96-E8AF-490F-8A40-1DF49F29A132}"/>
              </a:ext>
            </a:extLst>
          </p:cNvPr>
          <p:cNvSpPr txBox="1"/>
          <p:nvPr/>
        </p:nvSpPr>
        <p:spPr>
          <a:xfrm>
            <a:off x="609600" y="6469150"/>
            <a:ext cx="6553200" cy="312650"/>
          </a:xfrm>
          <a:prstGeom prst="rect">
            <a:avLst/>
          </a:prstGeom>
          <a:noFill/>
        </p:spPr>
        <p:txBody>
          <a:bodyPr wrap="square" rtlCol="0">
            <a:spAutoFit/>
          </a:bodyPr>
          <a:lstStyle/>
          <a:p>
            <a:pPr marL="0" marR="0">
              <a:lnSpc>
                <a:spcPct val="107000"/>
              </a:lnSpc>
              <a:spcBef>
                <a:spcPts val="0"/>
              </a:spcBef>
              <a:spcAft>
                <a:spcPts val="800"/>
              </a:spcAft>
            </a:pPr>
            <a:r>
              <a:rPr lang="en-US" sz="1400" baseline="30000" dirty="0">
                <a:latin typeface="Calibri" panose="020F0502020204030204" pitchFamily="34" charset="0"/>
                <a:ea typeface="Calibri" panose="020F0502020204030204" pitchFamily="34" charset="0"/>
                <a:cs typeface="Times New Roman" panose="02020603050405020304" pitchFamily="18" charset="0"/>
              </a:rPr>
              <a:t>1</a:t>
            </a:r>
            <a:r>
              <a:rPr lang="en-US" sz="1400" dirty="0">
                <a:latin typeface="Calibri" panose="020F0502020204030204" pitchFamily="34" charset="0"/>
                <a:ea typeface="Calibri" panose="020F0502020204030204" pitchFamily="34" charset="0"/>
                <a:cs typeface="Times New Roman" panose="02020603050405020304" pitchFamily="18" charset="0"/>
              </a:rPr>
              <a:t>Mark </a:t>
            </a:r>
            <a:r>
              <a:rPr lang="en-US" sz="1400" dirty="0" err="1">
                <a:latin typeface="Calibri" panose="020F0502020204030204" pitchFamily="34" charset="0"/>
                <a:ea typeface="Calibri" panose="020F0502020204030204" pitchFamily="34" charset="0"/>
                <a:cs typeface="Times New Roman" panose="02020603050405020304" pitchFamily="18" charset="0"/>
              </a:rPr>
              <a:t>Vroegop</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i="1" dirty="0">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latin typeface="Calibri" panose="020F0502020204030204" pitchFamily="34" charset="0"/>
                <a:ea typeface="Calibri" panose="020F0502020204030204" pitchFamily="34" charset="0"/>
                <a:cs typeface="Times New Roman" panose="02020603050405020304" pitchFamily="18" charset="0"/>
              </a:rPr>
              <a:t>, 2019), 36.</a:t>
            </a:r>
          </a:p>
        </p:txBody>
      </p:sp>
      <p:sp>
        <p:nvSpPr>
          <p:cNvPr id="3" name="TextBox 2">
            <a:extLst>
              <a:ext uri="{FF2B5EF4-FFF2-40B4-BE49-F238E27FC236}">
                <a16:creationId xmlns:a16="http://schemas.microsoft.com/office/drawing/2014/main" id="{76127020-DC62-6EEB-85C7-12581FA2BFD2}"/>
              </a:ext>
            </a:extLst>
          </p:cNvPr>
          <p:cNvSpPr txBox="1"/>
          <p:nvPr/>
        </p:nvSpPr>
        <p:spPr>
          <a:xfrm>
            <a:off x="2286000" y="619780"/>
            <a:ext cx="14859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selfishly</a:t>
            </a:r>
          </a:p>
        </p:txBody>
      </p:sp>
    </p:spTree>
    <p:extLst>
      <p:ext uri="{BB962C8B-B14F-4D97-AF65-F5344CB8AC3E}">
        <p14:creationId xmlns:p14="http://schemas.microsoft.com/office/powerpoint/2010/main" val="3495557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750" fill="hold"/>
                                        <p:tgtEl>
                                          <p:spTgt spid="3"/>
                                        </p:tgtEl>
                                        <p:attrNameLst>
                                          <p:attrName>ppt_x</p:attrName>
                                        </p:attrNameLst>
                                      </p:cBhvr>
                                      <p:tavLst>
                                        <p:tav tm="0">
                                          <p:val>
                                            <p:strVal val="#ppt_x"/>
                                          </p:val>
                                        </p:tav>
                                        <p:tav tm="100000">
                                          <p:val>
                                            <p:strVal val="#ppt_x"/>
                                          </p:val>
                                        </p:tav>
                                      </p:tavLst>
                                    </p:anim>
                                    <p:anim calcmode="lin" valueType="num">
                                      <p:cBhvr additive="base">
                                        <p:cTn id="13" dur="7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839200" cy="6538841"/>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Pray Your Struggles – Psalm 77</a:t>
            </a:r>
            <a:endPar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a:p>
            <a:r>
              <a:rPr lang="en-US" sz="2400" b="1" dirty="0">
                <a:solidFill>
                  <a:schemeClr val="bg1"/>
                </a:solidFill>
                <a:effectLst>
                  <a:outerShdw blurRad="38100" dist="38100" dir="2700000" algn="tl">
                    <a:srgbClr val="C0C0C0"/>
                  </a:outerShdw>
                </a:effectLst>
                <a:latin typeface="Calibri" pitchFamily="34" charset="0"/>
              </a:rPr>
              <a:t>My soul refuses to be comforted.</a:t>
            </a:r>
          </a:p>
          <a:p>
            <a:r>
              <a:rPr lang="en-US" sz="2400" b="1" dirty="0">
                <a:solidFill>
                  <a:schemeClr val="bg1"/>
                </a:solidFill>
                <a:effectLst>
                  <a:outerShdw blurRad="38100" dist="38100" dir="2700000" algn="tl">
                    <a:srgbClr val="C0C0C0"/>
                  </a:outerShdw>
                </a:effectLst>
                <a:latin typeface="Calibri" pitchFamily="34" charset="0"/>
              </a:rPr>
              <a:t>When I remember God, I moan;</a:t>
            </a:r>
          </a:p>
          <a:p>
            <a:r>
              <a:rPr lang="en-US" sz="2400" b="1" dirty="0">
                <a:solidFill>
                  <a:schemeClr val="bg1"/>
                </a:solidFill>
                <a:effectLst>
                  <a:outerShdw blurRad="38100" dist="38100" dir="2700000" algn="tl">
                    <a:srgbClr val="C0C0C0"/>
                  </a:outerShdw>
                </a:effectLst>
                <a:latin typeface="Calibri" pitchFamily="34" charset="0"/>
              </a:rPr>
              <a:t>when I meditate, my spirit faints. Selah</a:t>
            </a:r>
          </a:p>
          <a:p>
            <a:r>
              <a:rPr lang="en-US" sz="2400" b="1" dirty="0">
                <a:solidFill>
                  <a:schemeClr val="bg1"/>
                </a:solidFill>
                <a:effectLst>
                  <a:outerShdw blurRad="38100" dist="38100" dir="2700000" algn="tl">
                    <a:srgbClr val="C0C0C0"/>
                  </a:outerShdw>
                </a:effectLst>
                <a:latin typeface="Calibri" pitchFamily="34" charset="0"/>
              </a:rPr>
              <a:t>You hold my eyelids open;</a:t>
            </a:r>
          </a:p>
          <a:p>
            <a:r>
              <a:rPr lang="en-US" sz="2400" b="1" dirty="0">
                <a:solidFill>
                  <a:schemeClr val="bg1"/>
                </a:solidFill>
                <a:effectLst>
                  <a:outerShdw blurRad="38100" dist="38100" dir="2700000" algn="tl">
                    <a:srgbClr val="C0C0C0"/>
                  </a:outerShdw>
                </a:effectLst>
                <a:latin typeface="Calibri" pitchFamily="34" charset="0"/>
              </a:rPr>
              <a:t>I am so troubled that I cannot speak. (Ps. 77:2–4)</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He’s praying, but it’s not bringing immediate comfort or resolution. His prayers are not “working.” Yet, he still prays.</a:t>
            </a:r>
          </a:p>
          <a:p>
            <a:r>
              <a:rPr lang="en-US" sz="2400" b="1" dirty="0">
                <a:solidFill>
                  <a:schemeClr val="bg1"/>
                </a:solidFill>
                <a:effectLst>
                  <a:outerShdw blurRad="38100" dist="38100" dir="2700000" algn="tl">
                    <a:srgbClr val="C0C0C0"/>
                  </a:outerShdw>
                </a:effectLst>
                <a:latin typeface="Calibri" pitchFamily="34" charset="0"/>
              </a:rPr>
              <a:t>You need to know that lament does not always lead to an ___________ solution. It does not always bring a quick or timely answer. Grief is not tame. Lament is not a simplistic formula. Instead, lament is the song you sing believing that one day God will answer and restore. Lament invites us to pray through our struggle with a life that is far from perfect.</a:t>
            </a:r>
            <a:endPar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a:p>
            <a:pPr>
              <a:spcBef>
                <a:spcPct val="50000"/>
              </a:spcBef>
            </a:pP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C360EE96-E8AF-490F-8A40-1DF49F29A132}"/>
              </a:ext>
            </a:extLst>
          </p:cNvPr>
          <p:cNvSpPr txBox="1"/>
          <p:nvPr/>
        </p:nvSpPr>
        <p:spPr>
          <a:xfrm>
            <a:off x="609600" y="6469150"/>
            <a:ext cx="6553200" cy="312650"/>
          </a:xfrm>
          <a:prstGeom prst="rect">
            <a:avLst/>
          </a:prstGeom>
          <a:noFill/>
        </p:spPr>
        <p:txBody>
          <a:bodyPr wrap="square" rtlCol="0">
            <a:spAutoFit/>
          </a:bodyPr>
          <a:lstStyle/>
          <a:p>
            <a:pPr marL="0" marR="0">
              <a:lnSpc>
                <a:spcPct val="107000"/>
              </a:lnSpc>
              <a:spcBef>
                <a:spcPts val="0"/>
              </a:spcBef>
              <a:spcAft>
                <a:spcPts val="800"/>
              </a:spcAft>
            </a:pPr>
            <a:r>
              <a:rPr lang="en-US" sz="1400" baseline="30000" dirty="0">
                <a:latin typeface="Calibri" panose="020F0502020204030204" pitchFamily="34" charset="0"/>
                <a:ea typeface="Calibri" panose="020F0502020204030204" pitchFamily="34" charset="0"/>
                <a:cs typeface="Times New Roman" panose="02020603050405020304" pitchFamily="18" charset="0"/>
              </a:rPr>
              <a:t>1</a:t>
            </a:r>
            <a:r>
              <a:rPr lang="en-US" sz="1400" dirty="0">
                <a:latin typeface="Calibri" panose="020F0502020204030204" pitchFamily="34" charset="0"/>
                <a:ea typeface="Calibri" panose="020F0502020204030204" pitchFamily="34" charset="0"/>
                <a:cs typeface="Times New Roman" panose="02020603050405020304" pitchFamily="18" charset="0"/>
              </a:rPr>
              <a:t>Mark </a:t>
            </a:r>
            <a:r>
              <a:rPr lang="en-US" sz="1400" dirty="0" err="1">
                <a:latin typeface="Calibri" panose="020F0502020204030204" pitchFamily="34" charset="0"/>
                <a:ea typeface="Calibri" panose="020F0502020204030204" pitchFamily="34" charset="0"/>
                <a:cs typeface="Times New Roman" panose="02020603050405020304" pitchFamily="18" charset="0"/>
              </a:rPr>
              <a:t>Vroegop</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i="1" dirty="0">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latin typeface="Calibri" panose="020F0502020204030204" pitchFamily="34" charset="0"/>
                <a:ea typeface="Calibri" panose="020F0502020204030204" pitchFamily="34" charset="0"/>
                <a:cs typeface="Times New Roman" panose="02020603050405020304" pitchFamily="18" charset="0"/>
              </a:rPr>
              <a:t>, 2019), 33.</a:t>
            </a:r>
          </a:p>
        </p:txBody>
      </p:sp>
      <p:sp>
        <p:nvSpPr>
          <p:cNvPr id="3" name="TextBox 2">
            <a:extLst>
              <a:ext uri="{FF2B5EF4-FFF2-40B4-BE49-F238E27FC236}">
                <a16:creationId xmlns:a16="http://schemas.microsoft.com/office/drawing/2014/main" id="{958B1C29-C391-EC71-1225-5EA8BA0B10FB}"/>
              </a:ext>
            </a:extLst>
          </p:cNvPr>
          <p:cNvSpPr txBox="1"/>
          <p:nvPr/>
        </p:nvSpPr>
        <p:spPr>
          <a:xfrm>
            <a:off x="381000" y="4038600"/>
            <a:ext cx="1828800" cy="461665"/>
          </a:xfrm>
          <a:prstGeom prst="rect">
            <a:avLst/>
          </a:prstGeom>
          <a:noFill/>
        </p:spPr>
        <p:txBody>
          <a:bodyPr wrap="square" rtlCol="0">
            <a:spAutoFit/>
          </a:bodyPr>
          <a:lstStyle/>
          <a:p>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immediate</a:t>
            </a:r>
          </a:p>
        </p:txBody>
      </p:sp>
    </p:spTree>
    <p:extLst>
      <p:ext uri="{BB962C8B-B14F-4D97-AF65-F5344CB8AC3E}">
        <p14:creationId xmlns:p14="http://schemas.microsoft.com/office/powerpoint/2010/main" val="66885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750" fill="hold"/>
                                        <p:tgtEl>
                                          <p:spTgt spid="3"/>
                                        </p:tgtEl>
                                        <p:attrNameLst>
                                          <p:attrName>ppt_x</p:attrName>
                                        </p:attrNameLst>
                                      </p:cBhvr>
                                      <p:tavLst>
                                        <p:tav tm="0">
                                          <p:val>
                                            <p:strVal val="#ppt_x"/>
                                          </p:val>
                                        </p:tav>
                                        <p:tav tm="100000">
                                          <p:val>
                                            <p:strVal val="#ppt_x"/>
                                          </p:val>
                                        </p:tav>
                                      </p:tavLst>
                                    </p:anim>
                                    <p:anim calcmode="lin" valueType="num">
                                      <p:cBhvr additive="base">
                                        <p:cTn id="13" dur="7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839200" cy="6345840"/>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Pray Your Questions – Psalm 77:7-9</a:t>
            </a:r>
            <a:endParaRPr lang="en-US" sz="2800" b="1" baseline="30000" dirty="0">
              <a:solidFill>
                <a:schemeClr val="bg1"/>
              </a:solidFill>
              <a:effectLst>
                <a:outerShdw blurRad="38100" dist="38100" dir="2700000" algn="tl">
                  <a:srgbClr val="C0C0C0"/>
                </a:outerShdw>
              </a:effectLst>
              <a:latin typeface="Calibri" pitchFamily="34" charset="0"/>
            </a:endParaRP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This painful search leads to six pointed </a:t>
            </a:r>
            <a:r>
              <a:rPr lang="en-US" sz="2400" b="1" u="sng"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rhetorical</a:t>
            </a: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questions:</a:t>
            </a:r>
          </a:p>
          <a:p>
            <a:pPr marL="0" marR="0">
              <a:lnSpc>
                <a:spcPct val="107000"/>
              </a:lnSpc>
              <a:spcBef>
                <a:spcPts val="0"/>
              </a:spcBef>
              <a:spcAft>
                <a:spcPts val="800"/>
              </a:spcAft>
            </a:pPr>
            <a:endPar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1.      “Will the Lord spurn forever?” (v. 7).</a:t>
            </a: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2.      “Will [he] never again be favorable?” (v. 7).</a:t>
            </a: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3.      “Has his steadfast love forever ceased?” (v. 8).</a:t>
            </a: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4.      “Are his promises at an end for all time?” (v. 8).</a:t>
            </a: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5.      “Has God forgotten to be gracious?” (v. 9).</a:t>
            </a:r>
          </a:p>
          <a:p>
            <a:pPr marL="0" marR="0">
              <a:lnSpc>
                <a:spcPct val="107000"/>
              </a:lnSpc>
              <a:spcBef>
                <a:spcPts val="0"/>
              </a:spcBef>
              <a:spcAft>
                <a:spcPts val="800"/>
              </a:spcAft>
            </a:pPr>
            <a:r>
              <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6.      “Has he in anger shut up his compassion?” (v. 9).</a:t>
            </a:r>
          </a:p>
          <a:p>
            <a:pPr marL="0" marR="0">
              <a:lnSpc>
                <a:spcPct val="107000"/>
              </a:lnSpc>
              <a:spcBef>
                <a:spcPts val="0"/>
              </a:spcBef>
              <a:spcAft>
                <a:spcPts val="800"/>
              </a:spcAft>
            </a:pPr>
            <a:endPar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endParaRPr lang="en-US" sz="2400" b="1" dirty="0">
              <a:solidFill>
                <a:schemeClr val="bg1"/>
              </a:solidFill>
              <a:effectLst>
                <a:outerShdw blurRad="38100" dist="38100" dir="2700000" algn="tl">
                  <a:srgbClr val="C0C0C0"/>
                </a:outerShdw>
              </a:effectLst>
              <a:latin typeface="Times New Roman" panose="02020603050405020304" pitchFamily="18" charset="0"/>
              <a:cs typeface="Times New Roman" panose="02020603050405020304" pitchFamily="18" charset="0"/>
            </a:endParaRPr>
          </a:p>
          <a:p>
            <a:pPr>
              <a:spcBef>
                <a:spcPct val="50000"/>
              </a:spcBef>
            </a:pP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C360EE96-E8AF-490F-8A40-1DF49F29A132}"/>
              </a:ext>
            </a:extLst>
          </p:cNvPr>
          <p:cNvSpPr txBox="1"/>
          <p:nvPr/>
        </p:nvSpPr>
        <p:spPr>
          <a:xfrm>
            <a:off x="609600" y="6469150"/>
            <a:ext cx="6553200" cy="312650"/>
          </a:xfrm>
          <a:prstGeom prst="rect">
            <a:avLst/>
          </a:prstGeom>
          <a:noFill/>
        </p:spPr>
        <p:txBody>
          <a:bodyPr wrap="square" rtlCol="0">
            <a:spAutoFit/>
          </a:bodyPr>
          <a:lstStyle/>
          <a:p>
            <a:pPr marL="0" marR="0">
              <a:lnSpc>
                <a:spcPct val="107000"/>
              </a:lnSpc>
              <a:spcBef>
                <a:spcPts val="0"/>
              </a:spcBef>
              <a:spcAft>
                <a:spcPts val="800"/>
              </a:spcAft>
            </a:pPr>
            <a:r>
              <a:rPr lang="en-US" sz="1400" baseline="30000" dirty="0">
                <a:latin typeface="Calibri" panose="020F0502020204030204" pitchFamily="34" charset="0"/>
                <a:ea typeface="Calibri" panose="020F0502020204030204" pitchFamily="34" charset="0"/>
                <a:cs typeface="Times New Roman" panose="02020603050405020304" pitchFamily="18" charset="0"/>
              </a:rPr>
              <a:t>1</a:t>
            </a:r>
            <a:r>
              <a:rPr lang="en-US" sz="1400" dirty="0">
                <a:latin typeface="Calibri" panose="020F0502020204030204" pitchFamily="34" charset="0"/>
                <a:ea typeface="Calibri" panose="020F0502020204030204" pitchFamily="34" charset="0"/>
                <a:cs typeface="Times New Roman" panose="02020603050405020304" pitchFamily="18" charset="0"/>
              </a:rPr>
              <a:t>Mark </a:t>
            </a:r>
            <a:r>
              <a:rPr lang="en-US" sz="1400" dirty="0" err="1">
                <a:latin typeface="Calibri" panose="020F0502020204030204" pitchFamily="34" charset="0"/>
                <a:ea typeface="Calibri" panose="020F0502020204030204" pitchFamily="34" charset="0"/>
                <a:cs typeface="Times New Roman" panose="02020603050405020304" pitchFamily="18" charset="0"/>
              </a:rPr>
              <a:t>Vroegop</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i="1" dirty="0">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latin typeface="Calibri" panose="020F0502020204030204" pitchFamily="34" charset="0"/>
                <a:ea typeface="Calibri" panose="020F0502020204030204" pitchFamily="34" charset="0"/>
                <a:cs typeface="Times New Roman" panose="02020603050405020304" pitchFamily="18" charset="0"/>
              </a:rPr>
              <a:t>, 2019), 34.</a:t>
            </a:r>
          </a:p>
        </p:txBody>
      </p:sp>
    </p:spTree>
    <p:extLst>
      <p:ext uri="{BB962C8B-B14F-4D97-AF65-F5344CB8AC3E}">
        <p14:creationId xmlns:p14="http://schemas.microsoft.com/office/powerpoint/2010/main" val="356007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839200" cy="6261842"/>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Pray the Gospel – Psalm 77</a:t>
            </a:r>
            <a:endParaRPr lang="en-US" sz="2800" b="1" baseline="30000" dirty="0">
              <a:solidFill>
                <a:schemeClr val="bg1"/>
              </a:solidFill>
              <a:effectLst>
                <a:outerShdw blurRad="38100" dist="38100" dir="2700000" algn="tl">
                  <a:srgbClr val="C0C0C0"/>
                </a:outerShdw>
              </a:effectLst>
              <a:latin typeface="Calibri" pitchFamily="34" charset="0"/>
            </a:endParaRPr>
          </a:p>
          <a:p>
            <a:r>
              <a:rPr lang="en-US" sz="2000" b="1" dirty="0">
                <a:solidFill>
                  <a:schemeClr val="bg1"/>
                </a:solidFill>
                <a:effectLst>
                  <a:outerShdw blurRad="38100" dist="38100" dir="2700000" algn="tl">
                    <a:srgbClr val="C0C0C0"/>
                  </a:outerShdw>
                </a:effectLst>
                <a:latin typeface="Calibri" pitchFamily="34" charset="0"/>
              </a:rPr>
              <a:t>Psalm 77 concludes with the ultimate moment that defined the people of Israel and their relationship with God: the exodus. The psalmist remembers this defining moment in Jewish history as God demonstrated his faithfulness and love:</a:t>
            </a:r>
          </a:p>
          <a:p>
            <a:endParaRPr lang="en-US" sz="2000" b="1" dirty="0">
              <a:solidFill>
                <a:schemeClr val="bg1"/>
              </a:solidFill>
              <a:effectLst>
                <a:outerShdw blurRad="38100" dist="38100" dir="2700000" algn="tl">
                  <a:srgbClr val="C0C0C0"/>
                </a:outerShdw>
              </a:effectLst>
              <a:latin typeface="Calibri" pitchFamily="34" charset="0"/>
            </a:endParaRPr>
          </a:p>
          <a:p>
            <a:r>
              <a:rPr lang="en-US" sz="2000" b="1" dirty="0">
                <a:solidFill>
                  <a:schemeClr val="bg1"/>
                </a:solidFill>
                <a:effectLst>
                  <a:outerShdw blurRad="38100" dist="38100" dir="2700000" algn="tl">
                    <a:srgbClr val="C0C0C0"/>
                  </a:outerShdw>
                </a:effectLst>
                <a:latin typeface="Calibri" pitchFamily="34" charset="0"/>
              </a:rPr>
              <a:t>“When the waters saw you, O God,</a:t>
            </a:r>
          </a:p>
          <a:p>
            <a:r>
              <a:rPr lang="en-US" sz="2000" b="1" dirty="0">
                <a:solidFill>
                  <a:schemeClr val="bg1"/>
                </a:solidFill>
                <a:effectLst>
                  <a:outerShdw blurRad="38100" dist="38100" dir="2700000" algn="tl">
                    <a:srgbClr val="C0C0C0"/>
                  </a:outerShdw>
                </a:effectLst>
                <a:latin typeface="Calibri" pitchFamily="34" charset="0"/>
              </a:rPr>
              <a:t>when the waters saw you, they were afraid;</a:t>
            </a:r>
          </a:p>
          <a:p>
            <a:r>
              <a:rPr lang="en-US" sz="2000" b="1" dirty="0">
                <a:solidFill>
                  <a:schemeClr val="bg1"/>
                </a:solidFill>
                <a:effectLst>
                  <a:outerShdw blurRad="38100" dist="38100" dir="2700000" algn="tl">
                    <a:srgbClr val="C0C0C0"/>
                  </a:outerShdw>
                </a:effectLst>
                <a:latin typeface="Calibri" pitchFamily="34" charset="0"/>
              </a:rPr>
              <a:t>indeed, the deep trembled.…</a:t>
            </a:r>
          </a:p>
          <a:p>
            <a:r>
              <a:rPr lang="en-US" sz="2000" b="1" dirty="0">
                <a:solidFill>
                  <a:schemeClr val="bg1"/>
                </a:solidFill>
                <a:effectLst>
                  <a:outerShdw blurRad="38100" dist="38100" dir="2700000" algn="tl">
                    <a:srgbClr val="C0C0C0"/>
                  </a:outerShdw>
                </a:effectLst>
                <a:latin typeface="Calibri" pitchFamily="34" charset="0"/>
              </a:rPr>
              <a:t>Your way was through the sea,</a:t>
            </a:r>
          </a:p>
          <a:p>
            <a:r>
              <a:rPr lang="en-US" sz="2000" b="1" dirty="0">
                <a:solidFill>
                  <a:schemeClr val="bg1"/>
                </a:solidFill>
                <a:effectLst>
                  <a:outerShdw blurRad="38100" dist="38100" dir="2700000" algn="tl">
                    <a:srgbClr val="C0C0C0"/>
                  </a:outerShdw>
                </a:effectLst>
                <a:latin typeface="Calibri" pitchFamily="34" charset="0"/>
              </a:rPr>
              <a:t>your path through the great waters;</a:t>
            </a:r>
          </a:p>
          <a:p>
            <a:r>
              <a:rPr lang="en-US" sz="2000" b="1" dirty="0">
                <a:solidFill>
                  <a:schemeClr val="bg1"/>
                </a:solidFill>
                <a:effectLst>
                  <a:outerShdw blurRad="38100" dist="38100" dir="2700000" algn="tl">
                    <a:srgbClr val="C0C0C0"/>
                  </a:outerShdw>
                </a:effectLst>
                <a:latin typeface="Calibri" pitchFamily="34" charset="0"/>
              </a:rPr>
              <a:t>yet your footprints were unseen.</a:t>
            </a:r>
          </a:p>
          <a:p>
            <a:r>
              <a:rPr lang="en-US" sz="2000" b="1" dirty="0">
                <a:solidFill>
                  <a:schemeClr val="bg1"/>
                </a:solidFill>
                <a:effectLst>
                  <a:outerShdw blurRad="38100" dist="38100" dir="2700000" algn="tl">
                    <a:srgbClr val="C0C0C0"/>
                  </a:outerShdw>
                </a:effectLst>
                <a:latin typeface="Calibri" pitchFamily="34" charset="0"/>
              </a:rPr>
              <a:t>You led your people like a flock</a:t>
            </a:r>
          </a:p>
          <a:p>
            <a:r>
              <a:rPr lang="en-US" sz="2000" b="1" dirty="0">
                <a:solidFill>
                  <a:schemeClr val="bg1"/>
                </a:solidFill>
                <a:effectLst>
                  <a:outerShdw blurRad="38100" dist="38100" dir="2700000" algn="tl">
                    <a:srgbClr val="C0C0C0"/>
                  </a:outerShdw>
                </a:effectLst>
                <a:latin typeface="Calibri" pitchFamily="34" charset="0"/>
              </a:rPr>
              <a:t>by the hand of Moses and Aaron.” (vv. 16, 19–20)</a:t>
            </a:r>
          </a:p>
          <a:p>
            <a:endParaRPr lang="en-US" sz="2000" b="1" dirty="0">
              <a:solidFill>
                <a:schemeClr val="bg1"/>
              </a:solidFill>
              <a:effectLst>
                <a:outerShdw blurRad="38100" dist="38100" dir="2700000" algn="tl">
                  <a:srgbClr val="C0C0C0"/>
                </a:outerShdw>
              </a:effectLst>
              <a:latin typeface="Calibri" pitchFamily="34" charset="0"/>
            </a:endParaRPr>
          </a:p>
          <a:p>
            <a:r>
              <a:rPr lang="en-US" sz="2000" b="1" dirty="0">
                <a:solidFill>
                  <a:schemeClr val="bg1"/>
                </a:solidFill>
                <a:effectLst>
                  <a:outerShdw blurRad="38100" dist="38100" dir="2700000" algn="tl">
                    <a:srgbClr val="C0C0C0"/>
                  </a:outerShdw>
                </a:effectLst>
                <a:latin typeface="Calibri" pitchFamily="34" charset="0"/>
              </a:rPr>
              <a:t>Notice what is happening. The psalmist anchors his questioning, his hurting heart, to the single greatest redemptive event in the life of Israel. </a:t>
            </a:r>
            <a:r>
              <a:rPr lang="en-US" sz="2000" b="1" u="sng" dirty="0">
                <a:solidFill>
                  <a:schemeClr val="bg1"/>
                </a:solidFill>
                <a:effectLst>
                  <a:outerShdw blurRad="38100" dist="38100" dir="2700000" algn="tl">
                    <a:srgbClr val="C0C0C0"/>
                  </a:outerShdw>
                </a:effectLst>
                <a:latin typeface="Calibri" pitchFamily="34" charset="0"/>
              </a:rPr>
              <a:t>This moment defined his understanding of God’s character. </a:t>
            </a:r>
            <a:r>
              <a:rPr lang="en-US" sz="2000" b="1" dirty="0">
                <a:solidFill>
                  <a:schemeClr val="bg1"/>
                </a:solidFill>
                <a:effectLst>
                  <a:outerShdw blurRad="38100" dist="38100" dir="2700000" algn="tl">
                    <a:srgbClr val="C0C0C0"/>
                  </a:outerShdw>
                </a:effectLst>
                <a:latin typeface="Calibri" pitchFamily="34" charset="0"/>
              </a:rPr>
              <a:t>The exodus was an anchor for his weary soul. For the Christian, the exodus event—the place where we find ultimate deliverance—is the cross of Christ. </a:t>
            </a: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C360EE96-E8AF-490F-8A40-1DF49F29A132}"/>
              </a:ext>
            </a:extLst>
          </p:cNvPr>
          <p:cNvSpPr txBox="1"/>
          <p:nvPr/>
        </p:nvSpPr>
        <p:spPr>
          <a:xfrm>
            <a:off x="609600" y="6469150"/>
            <a:ext cx="6705600" cy="312650"/>
          </a:xfrm>
          <a:prstGeom prst="rect">
            <a:avLst/>
          </a:prstGeom>
          <a:noFill/>
        </p:spPr>
        <p:txBody>
          <a:bodyPr wrap="square" rtlCol="0">
            <a:spAutoFit/>
          </a:bodyPr>
          <a:lstStyle/>
          <a:p>
            <a:pPr marL="0" marR="0">
              <a:lnSpc>
                <a:spcPct val="107000"/>
              </a:lnSpc>
              <a:spcBef>
                <a:spcPts val="0"/>
              </a:spcBef>
              <a:spcAft>
                <a:spcPts val="800"/>
              </a:spcAft>
            </a:pPr>
            <a:r>
              <a:rPr lang="en-US" sz="1400" baseline="30000" dirty="0">
                <a:latin typeface="Calibri" panose="020F0502020204030204" pitchFamily="34" charset="0"/>
                <a:ea typeface="Calibri" panose="020F0502020204030204" pitchFamily="34" charset="0"/>
                <a:cs typeface="Times New Roman" panose="02020603050405020304" pitchFamily="18" charset="0"/>
              </a:rPr>
              <a:t>1</a:t>
            </a:r>
            <a:r>
              <a:rPr lang="en-US" sz="1400" dirty="0">
                <a:latin typeface="Calibri" panose="020F0502020204030204" pitchFamily="34" charset="0"/>
                <a:ea typeface="Calibri" panose="020F0502020204030204" pitchFamily="34" charset="0"/>
                <a:cs typeface="Times New Roman" panose="02020603050405020304" pitchFamily="18" charset="0"/>
              </a:rPr>
              <a:t>Mark </a:t>
            </a:r>
            <a:r>
              <a:rPr lang="en-US" sz="1400" dirty="0" err="1">
                <a:latin typeface="Calibri" panose="020F0502020204030204" pitchFamily="34" charset="0"/>
                <a:ea typeface="Calibri" panose="020F0502020204030204" pitchFamily="34" charset="0"/>
                <a:cs typeface="Times New Roman" panose="02020603050405020304" pitchFamily="18" charset="0"/>
              </a:rPr>
              <a:t>Vroegop</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i="1" dirty="0">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latin typeface="Calibri" panose="020F0502020204030204" pitchFamily="34" charset="0"/>
                <a:ea typeface="Calibri" panose="020F0502020204030204" pitchFamily="34" charset="0"/>
                <a:cs typeface="Times New Roman" panose="02020603050405020304" pitchFamily="18" charset="0"/>
              </a:rPr>
              <a:t>, 2019), 34-35.</a:t>
            </a:r>
          </a:p>
        </p:txBody>
      </p:sp>
    </p:spTree>
    <p:extLst>
      <p:ext uri="{BB962C8B-B14F-4D97-AF65-F5344CB8AC3E}">
        <p14:creationId xmlns:p14="http://schemas.microsoft.com/office/powerpoint/2010/main" val="351275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839200" cy="5461623"/>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Godly Complaint</a:t>
            </a:r>
            <a:endParaRPr lang="en-US" sz="2800" b="1" baseline="30000" dirty="0">
              <a:solidFill>
                <a:schemeClr val="bg1"/>
              </a:solidFill>
              <a:effectLst>
                <a:outerShdw blurRad="38100" dist="38100" dir="2700000" algn="tl">
                  <a:srgbClr val="C0C0C0"/>
                </a:outerShdw>
              </a:effectLst>
              <a:latin typeface="Calibri" pitchFamily="34" charset="0"/>
            </a:endParaRPr>
          </a:p>
          <a:p>
            <a:endParaRPr lang="en-US" sz="20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“Many people I know fall into one of two camps when walking through suffering: </a:t>
            </a:r>
            <a:r>
              <a:rPr lang="en-US" sz="2400" b="1" u="sng" dirty="0">
                <a:solidFill>
                  <a:schemeClr val="bg1"/>
                </a:solidFill>
                <a:effectLst>
                  <a:outerShdw blurRad="38100" dist="38100" dir="2700000" algn="tl">
                    <a:srgbClr val="C0C0C0"/>
                  </a:outerShdw>
                </a:effectLst>
                <a:latin typeface="Calibri" pitchFamily="34" charset="0"/>
              </a:rPr>
              <a:t>anger</a:t>
            </a:r>
            <a:r>
              <a:rPr lang="en-US" sz="2400" b="1" dirty="0">
                <a:solidFill>
                  <a:schemeClr val="bg1"/>
                </a:solidFill>
                <a:effectLst>
                  <a:outerShdw blurRad="38100" dist="38100" dir="2700000" algn="tl">
                    <a:srgbClr val="C0C0C0"/>
                  </a:outerShdw>
                </a:effectLst>
                <a:latin typeface="Calibri" pitchFamily="34" charset="0"/>
              </a:rPr>
              <a:t> or </a:t>
            </a:r>
            <a:r>
              <a:rPr lang="en-US" sz="2400" b="1" u="sng" dirty="0">
                <a:solidFill>
                  <a:schemeClr val="bg1"/>
                </a:solidFill>
                <a:effectLst>
                  <a:outerShdw blurRad="38100" dist="38100" dir="2700000" algn="tl">
                    <a:srgbClr val="C0C0C0"/>
                  </a:outerShdw>
                </a:effectLst>
                <a:latin typeface="Calibri" pitchFamily="34" charset="0"/>
              </a:rPr>
              <a:t>denial</a:t>
            </a:r>
            <a:r>
              <a:rPr lang="en-US" sz="2400" b="1" dirty="0">
                <a:solidFill>
                  <a:schemeClr val="bg1"/>
                </a:solidFill>
                <a:effectLst>
                  <a:outerShdw blurRad="38100" dist="38100" dir="2700000" algn="tl">
                    <a:srgbClr val="C0C0C0"/>
                  </a:outerShdw>
                </a:effectLst>
                <a:latin typeface="Calibri" pitchFamily="34" charset="0"/>
              </a:rPr>
              <a:t>. Some people are so filled with anger at God that they live in a self-made prison of despair and bitterness for the rest of their lives. Their pain gives rise to rage. And their spiritual life is never the same. Sometimes it even results in a complete rejection of Christianity as pain paves the way for unbelief.” </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Biblical lament offers </a:t>
            </a:r>
            <a:r>
              <a:rPr lang="en-US" sz="2400" b="1" u="sng" dirty="0">
                <a:solidFill>
                  <a:schemeClr val="bg1"/>
                </a:solidFill>
                <a:effectLst>
                  <a:outerShdw blurRad="38100" dist="38100" dir="2700000" algn="tl">
                    <a:srgbClr val="C0C0C0"/>
                  </a:outerShdw>
                </a:effectLst>
                <a:latin typeface="Calibri" pitchFamily="34" charset="0"/>
              </a:rPr>
              <a:t>an alternative</a:t>
            </a:r>
            <a:r>
              <a:rPr lang="en-US" sz="2400" b="1" dirty="0">
                <a:solidFill>
                  <a:schemeClr val="bg1"/>
                </a:solidFill>
                <a:effectLst>
                  <a:outerShdw blurRad="38100" dist="38100" dir="2700000" algn="tl">
                    <a:srgbClr val="C0C0C0"/>
                  </a:outerShdw>
                </a:effectLst>
                <a:latin typeface="Calibri" pitchFamily="34" charset="0"/>
              </a:rPr>
              <a:t>. Through godly complaint we are able to express our disappointment and move toward a resolution. We complain on the basis of our belief in who God is and what he can do.</a:t>
            </a: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C360EE96-E8AF-490F-8A40-1DF49F29A132}"/>
              </a:ext>
            </a:extLst>
          </p:cNvPr>
          <p:cNvSpPr txBox="1"/>
          <p:nvPr/>
        </p:nvSpPr>
        <p:spPr>
          <a:xfrm>
            <a:off x="609600" y="6469150"/>
            <a:ext cx="6705600" cy="312650"/>
          </a:xfrm>
          <a:prstGeom prst="rect">
            <a:avLst/>
          </a:prstGeom>
          <a:noFill/>
        </p:spPr>
        <p:txBody>
          <a:bodyPr wrap="square" rtlCol="0">
            <a:spAutoFit/>
          </a:bodyPr>
          <a:lstStyle/>
          <a:p>
            <a:pPr marL="0" marR="0">
              <a:lnSpc>
                <a:spcPct val="107000"/>
              </a:lnSpc>
              <a:spcBef>
                <a:spcPts val="0"/>
              </a:spcBef>
              <a:spcAft>
                <a:spcPts val="800"/>
              </a:spcAft>
            </a:pPr>
            <a:r>
              <a:rPr lang="en-US" sz="1400" baseline="30000" dirty="0">
                <a:latin typeface="Calibri" panose="020F0502020204030204" pitchFamily="34" charset="0"/>
                <a:ea typeface="Calibri" panose="020F0502020204030204" pitchFamily="34" charset="0"/>
                <a:cs typeface="Times New Roman" panose="02020603050405020304" pitchFamily="18" charset="0"/>
              </a:rPr>
              <a:t>1</a:t>
            </a:r>
            <a:r>
              <a:rPr lang="en-US" sz="1400" dirty="0">
                <a:latin typeface="Calibri" panose="020F0502020204030204" pitchFamily="34" charset="0"/>
                <a:ea typeface="Calibri" panose="020F0502020204030204" pitchFamily="34" charset="0"/>
                <a:cs typeface="Times New Roman" panose="02020603050405020304" pitchFamily="18" charset="0"/>
              </a:rPr>
              <a:t>Mark </a:t>
            </a:r>
            <a:r>
              <a:rPr lang="en-US" sz="1400" dirty="0" err="1">
                <a:latin typeface="Calibri" panose="020F0502020204030204" pitchFamily="34" charset="0"/>
                <a:ea typeface="Calibri" panose="020F0502020204030204" pitchFamily="34" charset="0"/>
                <a:cs typeface="Times New Roman" panose="02020603050405020304" pitchFamily="18" charset="0"/>
              </a:rPr>
              <a:t>Vroegop</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i="1" dirty="0">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latin typeface="Calibri" panose="020F0502020204030204" pitchFamily="34" charset="0"/>
                <a:ea typeface="Calibri" panose="020F0502020204030204" pitchFamily="34" charset="0"/>
                <a:cs typeface="Times New Roman" panose="02020603050405020304" pitchFamily="18" charset="0"/>
              </a:rPr>
              <a:t>, 2019), 44.</a:t>
            </a:r>
          </a:p>
        </p:txBody>
      </p:sp>
    </p:spTree>
    <p:extLst>
      <p:ext uri="{BB962C8B-B14F-4D97-AF65-F5344CB8AC3E}">
        <p14:creationId xmlns:p14="http://schemas.microsoft.com/office/powerpoint/2010/main" val="4219576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839200" cy="6200287"/>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Godly Complaint (explaining to your counselee)</a:t>
            </a:r>
            <a:endParaRPr lang="en-US" sz="2800" b="1" baseline="30000" dirty="0">
              <a:solidFill>
                <a:schemeClr val="bg1"/>
              </a:solidFill>
              <a:effectLst>
                <a:outerShdw blurRad="38100" dist="38100" dir="2700000" algn="tl">
                  <a:srgbClr val="C0C0C0"/>
                </a:outerShdw>
              </a:effectLst>
              <a:latin typeface="Calibri" pitchFamily="34" charset="0"/>
            </a:endParaRPr>
          </a:p>
          <a:p>
            <a:endParaRPr lang="en-US" sz="20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Vocalizing your struggle can include ‘</a:t>
            </a:r>
            <a:r>
              <a:rPr lang="en-US" sz="2400" b="1" i="1" dirty="0">
                <a:solidFill>
                  <a:schemeClr val="bg1"/>
                </a:solidFill>
                <a:effectLst>
                  <a:outerShdw blurRad="38100" dist="38100" dir="2700000" algn="tl">
                    <a:srgbClr val="C0C0C0"/>
                  </a:outerShdw>
                </a:effectLst>
                <a:latin typeface="Calibri" pitchFamily="34" charset="0"/>
              </a:rPr>
              <a:t>why’</a:t>
            </a:r>
            <a:r>
              <a:rPr lang="en-US" sz="2400" b="1" dirty="0">
                <a:solidFill>
                  <a:schemeClr val="bg1"/>
                </a:solidFill>
                <a:effectLst>
                  <a:outerShdw blurRad="38100" dist="38100" dir="2700000" algn="tl">
                    <a:srgbClr val="C0C0C0"/>
                  </a:outerShdw>
                </a:effectLst>
                <a:latin typeface="Calibri" pitchFamily="34" charset="0"/>
              </a:rPr>
              <a:t> questions. Consider:</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“My God, my God, why have you forsaken me?</a:t>
            </a:r>
          </a:p>
          <a:p>
            <a:r>
              <a:rPr lang="en-US" sz="2400" b="1" dirty="0">
                <a:solidFill>
                  <a:schemeClr val="bg1"/>
                </a:solidFill>
                <a:effectLst>
                  <a:outerShdw blurRad="38100" dist="38100" dir="2700000" algn="tl">
                    <a:srgbClr val="C0C0C0"/>
                  </a:outerShdw>
                </a:effectLst>
                <a:latin typeface="Calibri" pitchFamily="34" charset="0"/>
              </a:rPr>
              <a:t>Why are you so far from saving me …?” (Ps. 22:1)</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Other examples: Ps. 44:23-24, Ps. 80.12, Ps 88:14</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A number of other complaints are connected to ‘</a:t>
            </a:r>
            <a:r>
              <a:rPr lang="en-US" sz="2400" b="1" i="1" dirty="0">
                <a:solidFill>
                  <a:schemeClr val="bg1"/>
                </a:solidFill>
                <a:effectLst>
                  <a:outerShdw blurRad="38100" dist="38100" dir="2700000" algn="tl">
                    <a:srgbClr val="C0C0C0"/>
                  </a:outerShdw>
                </a:effectLst>
                <a:latin typeface="Calibri" pitchFamily="34" charset="0"/>
              </a:rPr>
              <a:t>how’</a:t>
            </a:r>
            <a:r>
              <a:rPr lang="en-US" sz="2400" b="1" dirty="0">
                <a:solidFill>
                  <a:schemeClr val="bg1"/>
                </a:solidFill>
                <a:effectLst>
                  <a:outerShdw blurRad="38100" dist="38100" dir="2700000" algn="tl">
                    <a:srgbClr val="C0C0C0"/>
                  </a:outerShdw>
                </a:effectLst>
                <a:latin typeface="Calibri" pitchFamily="34" charset="0"/>
              </a:rPr>
              <a:t> question:</a:t>
            </a:r>
          </a:p>
          <a:p>
            <a:r>
              <a:rPr lang="en-US" sz="2400" b="1" dirty="0">
                <a:solidFill>
                  <a:schemeClr val="bg1"/>
                </a:solidFill>
                <a:effectLst>
                  <a:outerShdw blurRad="38100" dist="38100" dir="2700000" algn="tl">
                    <a:srgbClr val="C0C0C0"/>
                  </a:outerShdw>
                </a:effectLst>
                <a:latin typeface="Calibri" pitchFamily="34" charset="0"/>
              </a:rPr>
              <a:t> </a:t>
            </a:r>
          </a:p>
          <a:p>
            <a:r>
              <a:rPr lang="en-US" sz="2400" b="1" dirty="0">
                <a:solidFill>
                  <a:schemeClr val="bg1"/>
                </a:solidFill>
                <a:effectLst>
                  <a:outerShdw blurRad="38100" dist="38100" dir="2700000" algn="tl">
                    <a:srgbClr val="C0C0C0"/>
                  </a:outerShdw>
                </a:effectLst>
                <a:latin typeface="Calibri" pitchFamily="34" charset="0"/>
              </a:rPr>
              <a:t>    How long, O LORD? Will you forget me forever?</a:t>
            </a:r>
          </a:p>
          <a:p>
            <a:r>
              <a:rPr lang="en-US" sz="2400" b="1" dirty="0">
                <a:solidFill>
                  <a:schemeClr val="bg1"/>
                </a:solidFill>
                <a:effectLst>
                  <a:outerShdw blurRad="38100" dist="38100" dir="2700000" algn="tl">
                    <a:srgbClr val="C0C0C0"/>
                  </a:outerShdw>
                </a:effectLst>
                <a:latin typeface="Calibri" pitchFamily="34" charset="0"/>
              </a:rPr>
              <a:t>      How long will you hide your face from me?…</a:t>
            </a:r>
          </a:p>
          <a:p>
            <a:r>
              <a:rPr lang="en-US" sz="2400" b="1" dirty="0">
                <a:solidFill>
                  <a:schemeClr val="bg1"/>
                </a:solidFill>
                <a:effectLst>
                  <a:outerShdw blurRad="38100" dist="38100" dir="2700000" algn="tl">
                    <a:srgbClr val="C0C0C0"/>
                  </a:outerShdw>
                </a:effectLst>
                <a:latin typeface="Calibri" pitchFamily="34" charset="0"/>
              </a:rPr>
              <a:t>    How long shall my enemy be exalted over me? (Ps. 13:1–2)</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Consider also: Ps. 35:17, Ps 74:10, Ps. 94:3, Ps. 137:4</a:t>
            </a: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C360EE96-E8AF-490F-8A40-1DF49F29A132}"/>
              </a:ext>
            </a:extLst>
          </p:cNvPr>
          <p:cNvSpPr txBox="1"/>
          <p:nvPr/>
        </p:nvSpPr>
        <p:spPr>
          <a:xfrm>
            <a:off x="609600" y="6469150"/>
            <a:ext cx="6705600" cy="312650"/>
          </a:xfrm>
          <a:prstGeom prst="rect">
            <a:avLst/>
          </a:prstGeom>
          <a:noFill/>
        </p:spPr>
        <p:txBody>
          <a:bodyPr wrap="square" rtlCol="0">
            <a:spAutoFit/>
          </a:bodyPr>
          <a:lstStyle/>
          <a:p>
            <a:pPr marL="0" marR="0">
              <a:lnSpc>
                <a:spcPct val="107000"/>
              </a:lnSpc>
              <a:spcBef>
                <a:spcPts val="0"/>
              </a:spcBef>
              <a:spcAft>
                <a:spcPts val="800"/>
              </a:spcAft>
            </a:pPr>
            <a:r>
              <a:rPr lang="en-US" sz="1400" baseline="30000" dirty="0">
                <a:latin typeface="Calibri" panose="020F0502020204030204" pitchFamily="34" charset="0"/>
                <a:ea typeface="Calibri" panose="020F0502020204030204" pitchFamily="34" charset="0"/>
                <a:cs typeface="Times New Roman" panose="02020603050405020304" pitchFamily="18" charset="0"/>
              </a:rPr>
              <a:t>1</a:t>
            </a:r>
            <a:r>
              <a:rPr lang="en-US" sz="1400" dirty="0">
                <a:latin typeface="Calibri" panose="020F0502020204030204" pitchFamily="34" charset="0"/>
                <a:ea typeface="Calibri" panose="020F0502020204030204" pitchFamily="34" charset="0"/>
                <a:cs typeface="Times New Roman" panose="02020603050405020304" pitchFamily="18" charset="0"/>
              </a:rPr>
              <a:t>Mark </a:t>
            </a:r>
            <a:r>
              <a:rPr lang="en-US" sz="1400" dirty="0" err="1">
                <a:latin typeface="Calibri" panose="020F0502020204030204" pitchFamily="34" charset="0"/>
                <a:ea typeface="Calibri" panose="020F0502020204030204" pitchFamily="34" charset="0"/>
                <a:cs typeface="Times New Roman" panose="02020603050405020304" pitchFamily="18" charset="0"/>
              </a:rPr>
              <a:t>Vroegop</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i="1" dirty="0">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latin typeface="Calibri" panose="020F0502020204030204" pitchFamily="34" charset="0"/>
                <a:ea typeface="Calibri" panose="020F0502020204030204" pitchFamily="34" charset="0"/>
                <a:cs typeface="Times New Roman" panose="02020603050405020304" pitchFamily="18" charset="0"/>
              </a:rPr>
              <a:t>, 2019), 44-47.</a:t>
            </a:r>
          </a:p>
        </p:txBody>
      </p:sp>
    </p:spTree>
    <p:extLst>
      <p:ext uri="{BB962C8B-B14F-4D97-AF65-F5344CB8AC3E}">
        <p14:creationId xmlns:p14="http://schemas.microsoft.com/office/powerpoint/2010/main" val="2265428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153400" cy="6477286"/>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How to Complain the Right Way</a:t>
            </a:r>
            <a:endParaRPr lang="en-US" sz="2800" b="1" baseline="30000" dirty="0">
              <a:solidFill>
                <a:schemeClr val="bg1"/>
              </a:solidFill>
              <a:effectLst>
                <a:outerShdw blurRad="38100" dist="38100" dir="2700000" algn="tl">
                  <a:srgbClr val="C0C0C0"/>
                </a:outerShdw>
              </a:effectLst>
              <a:latin typeface="Calibri" pitchFamily="34" charset="0"/>
            </a:endParaRPr>
          </a:p>
          <a:p>
            <a:endParaRPr lang="en-US" sz="2000" b="1" dirty="0">
              <a:solidFill>
                <a:schemeClr val="bg1"/>
              </a:solidFill>
              <a:effectLst>
                <a:outerShdw blurRad="38100" dist="38100" dir="2700000" algn="tl">
                  <a:srgbClr val="C0C0C0"/>
                </a:outerShdw>
              </a:effectLst>
              <a:latin typeface="Calibri" pitchFamily="34" charset="0"/>
            </a:endParaRPr>
          </a:p>
          <a:p>
            <a:pPr marL="342900" indent="-342900">
              <a:buFont typeface="Arial" panose="020B0604020202020204" pitchFamily="34" charset="0"/>
              <a:buChar char="•"/>
            </a:pPr>
            <a:r>
              <a:rPr lang="en-US" sz="2400" b="1" dirty="0">
                <a:solidFill>
                  <a:schemeClr val="bg1"/>
                </a:solidFill>
                <a:effectLst>
                  <a:outerShdw blurRad="38100" dist="38100" dir="2700000" algn="tl">
                    <a:srgbClr val="C0C0C0"/>
                  </a:outerShdw>
                </a:effectLst>
                <a:latin typeface="Calibri" pitchFamily="34" charset="0"/>
              </a:rPr>
              <a:t>Come Humbly – Come with your pain, </a:t>
            </a:r>
            <a:r>
              <a:rPr lang="en-US" sz="2400" b="1" u="sng" dirty="0">
                <a:solidFill>
                  <a:schemeClr val="bg1"/>
                </a:solidFill>
                <a:effectLst>
                  <a:outerShdw blurRad="38100" dist="38100" dir="2700000" algn="tl">
                    <a:srgbClr val="C0C0C0"/>
                  </a:outerShdw>
                </a:effectLst>
                <a:latin typeface="Calibri" pitchFamily="34" charset="0"/>
              </a:rPr>
              <a:t>not your pride</a:t>
            </a:r>
          </a:p>
          <a:p>
            <a:pPr marL="342900" indent="-342900">
              <a:buFont typeface="Arial" panose="020B0604020202020204" pitchFamily="34" charset="0"/>
              <a:buChar char="•"/>
            </a:pPr>
            <a:endParaRPr lang="en-US" sz="2400" b="1" dirty="0">
              <a:solidFill>
                <a:schemeClr val="bg1"/>
              </a:solidFill>
              <a:effectLst>
                <a:outerShdw blurRad="38100" dist="38100" dir="2700000" algn="tl">
                  <a:srgbClr val="C0C0C0"/>
                </a:outerShdw>
              </a:effectLst>
              <a:latin typeface="Calibri" pitchFamily="34" charset="0"/>
            </a:endParaRPr>
          </a:p>
          <a:p>
            <a:pPr marL="342900" indent="-342900">
              <a:buFont typeface="Arial" panose="020B0604020202020204" pitchFamily="34" charset="0"/>
              <a:buChar char="•"/>
            </a:pPr>
            <a:r>
              <a:rPr lang="en-US" sz="2400" b="1" dirty="0">
                <a:solidFill>
                  <a:schemeClr val="bg1"/>
                </a:solidFill>
                <a:effectLst>
                  <a:outerShdw blurRad="38100" dist="38100" dir="2700000" algn="tl">
                    <a:srgbClr val="C0C0C0"/>
                  </a:outerShdw>
                </a:effectLst>
                <a:latin typeface="Calibri" pitchFamily="34" charset="0"/>
              </a:rPr>
              <a:t>Pray the Bible – Use the Psalms as the needed boundary to keep your lament on track</a:t>
            </a:r>
          </a:p>
          <a:p>
            <a:pPr marL="342900" indent="-342900">
              <a:buFont typeface="Arial" panose="020B0604020202020204" pitchFamily="34" charset="0"/>
              <a:buChar char="•"/>
            </a:pPr>
            <a:endParaRPr lang="en-US" sz="2400" b="1" dirty="0">
              <a:solidFill>
                <a:schemeClr val="bg1"/>
              </a:solidFill>
              <a:effectLst>
                <a:outerShdw blurRad="38100" dist="38100" dir="2700000" algn="tl">
                  <a:srgbClr val="C0C0C0"/>
                </a:outerShdw>
              </a:effectLst>
              <a:latin typeface="Calibri" pitchFamily="34" charset="0"/>
            </a:endParaRPr>
          </a:p>
          <a:p>
            <a:pPr marL="342900" indent="-342900">
              <a:buFont typeface="Arial" panose="020B0604020202020204" pitchFamily="34" charset="0"/>
              <a:buChar char="•"/>
            </a:pPr>
            <a:r>
              <a:rPr lang="en-US" sz="2400" b="1" dirty="0">
                <a:solidFill>
                  <a:schemeClr val="bg1"/>
                </a:solidFill>
                <a:effectLst>
                  <a:outerShdw blurRad="38100" dist="38100" dir="2700000" algn="tl">
                    <a:srgbClr val="C0C0C0"/>
                  </a:outerShdw>
                </a:effectLst>
                <a:latin typeface="Calibri" pitchFamily="34" charset="0"/>
              </a:rPr>
              <a:t>Be Honest – Biblical complaints do not work if you aren’t honest with God about your pain, your fears, or your frustrations</a:t>
            </a:r>
          </a:p>
          <a:p>
            <a:pPr marL="342900" indent="-342900">
              <a:buFont typeface="Arial" panose="020B0604020202020204" pitchFamily="34" charset="0"/>
              <a:buChar char="•"/>
            </a:pPr>
            <a:endParaRPr lang="en-US" sz="2400" b="1" dirty="0">
              <a:solidFill>
                <a:schemeClr val="bg1"/>
              </a:solidFill>
              <a:effectLst>
                <a:outerShdw blurRad="38100" dist="38100" dir="2700000" algn="tl">
                  <a:srgbClr val="C0C0C0"/>
                </a:outerShdw>
              </a:effectLst>
              <a:latin typeface="Calibri" pitchFamily="34" charset="0"/>
            </a:endParaRPr>
          </a:p>
          <a:p>
            <a:pPr marL="342900" indent="-342900">
              <a:buFont typeface="Arial" panose="020B0604020202020204" pitchFamily="34" charset="0"/>
              <a:buChar char="•"/>
            </a:pPr>
            <a:r>
              <a:rPr lang="en-US" sz="2400" b="1" dirty="0">
                <a:solidFill>
                  <a:schemeClr val="bg1"/>
                </a:solidFill>
                <a:effectLst>
                  <a:outerShdw blurRad="38100" dist="38100" dir="2700000" algn="tl">
                    <a:srgbClr val="C0C0C0"/>
                  </a:outerShdw>
                </a:effectLst>
                <a:latin typeface="Calibri" pitchFamily="34" charset="0"/>
              </a:rPr>
              <a:t>Don’t just complain – Complaint is central to lament. But Christians never complain just to complain. Instead, we bring our complaints to the Lord for the purpose of moving us toward Him.</a:t>
            </a:r>
          </a:p>
          <a:p>
            <a:pPr>
              <a:spcBef>
                <a:spcPct val="50000"/>
              </a:spcBef>
            </a:pP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C360EE96-E8AF-490F-8A40-1DF49F29A132}"/>
              </a:ext>
            </a:extLst>
          </p:cNvPr>
          <p:cNvSpPr txBox="1"/>
          <p:nvPr/>
        </p:nvSpPr>
        <p:spPr>
          <a:xfrm>
            <a:off x="609600" y="6469150"/>
            <a:ext cx="6705600" cy="312650"/>
          </a:xfrm>
          <a:prstGeom prst="rect">
            <a:avLst/>
          </a:prstGeom>
          <a:noFill/>
        </p:spPr>
        <p:txBody>
          <a:bodyPr wrap="square" rtlCol="0">
            <a:spAutoFit/>
          </a:bodyPr>
          <a:lstStyle/>
          <a:p>
            <a:pPr marL="0" marR="0">
              <a:lnSpc>
                <a:spcPct val="107000"/>
              </a:lnSpc>
              <a:spcBef>
                <a:spcPts val="0"/>
              </a:spcBef>
              <a:spcAft>
                <a:spcPts val="800"/>
              </a:spcAft>
            </a:pPr>
            <a:r>
              <a:rPr lang="en-US" sz="1400" baseline="30000" dirty="0">
                <a:latin typeface="Calibri" panose="020F0502020204030204" pitchFamily="34" charset="0"/>
                <a:ea typeface="Calibri" panose="020F0502020204030204" pitchFamily="34" charset="0"/>
                <a:cs typeface="Times New Roman" panose="02020603050405020304" pitchFamily="18" charset="0"/>
              </a:rPr>
              <a:t>1</a:t>
            </a:r>
            <a:r>
              <a:rPr lang="en-US" sz="1400" dirty="0">
                <a:latin typeface="Calibri" panose="020F0502020204030204" pitchFamily="34" charset="0"/>
                <a:ea typeface="Calibri" panose="020F0502020204030204" pitchFamily="34" charset="0"/>
                <a:cs typeface="Times New Roman" panose="02020603050405020304" pitchFamily="18" charset="0"/>
              </a:rPr>
              <a:t>Mark </a:t>
            </a:r>
            <a:r>
              <a:rPr lang="en-US" sz="1400" dirty="0" err="1">
                <a:latin typeface="Calibri" panose="020F0502020204030204" pitchFamily="34" charset="0"/>
                <a:ea typeface="Calibri" panose="020F0502020204030204" pitchFamily="34" charset="0"/>
                <a:cs typeface="Times New Roman" panose="02020603050405020304" pitchFamily="18" charset="0"/>
              </a:rPr>
              <a:t>Vroegop</a:t>
            </a:r>
            <a:r>
              <a:rPr lang="en-US" sz="1400" dirty="0">
                <a:latin typeface="Calibri" panose="020F0502020204030204" pitchFamily="34" charset="0"/>
                <a:ea typeface="Calibri" panose="020F0502020204030204" pitchFamily="34" charset="0"/>
                <a:cs typeface="Times New Roman" panose="02020603050405020304" pitchFamily="18" charset="0"/>
              </a:rPr>
              <a:t>, </a:t>
            </a:r>
            <a:r>
              <a:rPr lang="en-US" sz="1400" i="1" dirty="0">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latin typeface="Calibri" panose="020F0502020204030204" pitchFamily="34" charset="0"/>
                <a:ea typeface="Calibri" panose="020F0502020204030204" pitchFamily="34" charset="0"/>
                <a:cs typeface="Times New Roman" panose="02020603050405020304" pitchFamily="18" charset="0"/>
              </a:rPr>
              <a:t>, 2019), 44-47.</a:t>
            </a:r>
          </a:p>
        </p:txBody>
      </p:sp>
    </p:spTree>
    <p:extLst>
      <p:ext uri="{BB962C8B-B14F-4D97-AF65-F5344CB8AC3E}">
        <p14:creationId xmlns:p14="http://schemas.microsoft.com/office/powerpoint/2010/main" val="263840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0"/>
            <a:ext cx="8153400" cy="6323398"/>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Ask Boldly</a:t>
            </a:r>
            <a:endParaRPr lang="en-US" sz="2800" b="1" baseline="30000"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The writers of lament stake their claim on what God has promised to do.</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Psalm 22:2–5  O my God, I cry by day, but You do not answer; And by night, but I have no rest. </a:t>
            </a:r>
            <a:r>
              <a:rPr lang="en-US" sz="2800" b="1" baseline="30000" dirty="0">
                <a:solidFill>
                  <a:schemeClr val="bg1"/>
                </a:solidFill>
                <a:effectLst>
                  <a:outerShdw blurRad="38100" dist="38100" dir="2700000" algn="tl">
                    <a:srgbClr val="C0C0C0"/>
                  </a:outerShdw>
                </a:effectLst>
                <a:latin typeface="Calibri" pitchFamily="34" charset="0"/>
              </a:rPr>
              <a:t>3</a:t>
            </a:r>
            <a:r>
              <a:rPr lang="en-US" sz="2800" b="1" dirty="0">
                <a:solidFill>
                  <a:schemeClr val="bg1"/>
                </a:solidFill>
                <a:effectLst>
                  <a:outerShdw blurRad="38100" dist="38100" dir="2700000" algn="tl">
                    <a:srgbClr val="C0C0C0"/>
                  </a:outerShdw>
                </a:effectLst>
                <a:latin typeface="Calibri" pitchFamily="34" charset="0"/>
              </a:rPr>
              <a:t> </a:t>
            </a:r>
            <a:r>
              <a:rPr lang="en-US" sz="2800" b="1" i="1" u="sng" dirty="0">
                <a:solidFill>
                  <a:schemeClr val="bg1"/>
                </a:solidFill>
                <a:effectLst>
                  <a:outerShdw blurRad="38100" dist="38100" dir="2700000" algn="tl">
                    <a:srgbClr val="C0C0C0"/>
                  </a:outerShdw>
                </a:effectLst>
                <a:latin typeface="Calibri" pitchFamily="34" charset="0"/>
              </a:rPr>
              <a:t>Yet</a:t>
            </a:r>
            <a:r>
              <a:rPr lang="en-US" sz="2800" b="1" dirty="0">
                <a:solidFill>
                  <a:schemeClr val="bg1"/>
                </a:solidFill>
                <a:effectLst>
                  <a:outerShdw blurRad="38100" dist="38100" dir="2700000" algn="tl">
                    <a:srgbClr val="C0C0C0"/>
                  </a:outerShdw>
                </a:effectLst>
                <a:latin typeface="Calibri" pitchFamily="34" charset="0"/>
              </a:rPr>
              <a:t> You are holy, O You who are enthroned upon the praises of Israel. </a:t>
            </a:r>
            <a:r>
              <a:rPr lang="en-US" sz="2800" b="1" baseline="30000" dirty="0">
                <a:solidFill>
                  <a:schemeClr val="bg1"/>
                </a:solidFill>
                <a:effectLst>
                  <a:outerShdw blurRad="38100" dist="38100" dir="2700000" algn="tl">
                    <a:srgbClr val="C0C0C0"/>
                  </a:outerShdw>
                </a:effectLst>
                <a:latin typeface="Calibri" pitchFamily="34" charset="0"/>
              </a:rPr>
              <a:t>4 </a:t>
            </a:r>
            <a:r>
              <a:rPr lang="en-US" sz="2800" b="1" dirty="0">
                <a:solidFill>
                  <a:schemeClr val="bg1"/>
                </a:solidFill>
                <a:effectLst>
                  <a:outerShdw blurRad="38100" dist="38100" dir="2700000" algn="tl">
                    <a:srgbClr val="C0C0C0"/>
                  </a:outerShdw>
                </a:effectLst>
                <a:latin typeface="Calibri" pitchFamily="34" charset="0"/>
              </a:rPr>
              <a:t>In You our fathers trusted; They trusted and You delivered them. </a:t>
            </a:r>
            <a:r>
              <a:rPr lang="en-US" sz="2800" b="1" baseline="30000" dirty="0">
                <a:solidFill>
                  <a:schemeClr val="bg1"/>
                </a:solidFill>
                <a:effectLst>
                  <a:outerShdw blurRad="38100" dist="38100" dir="2700000" algn="tl">
                    <a:srgbClr val="C0C0C0"/>
                  </a:outerShdw>
                </a:effectLst>
                <a:latin typeface="Calibri" pitchFamily="34" charset="0"/>
              </a:rPr>
              <a:t>5 </a:t>
            </a:r>
            <a:r>
              <a:rPr lang="en-US" sz="2800" b="1" dirty="0">
                <a:solidFill>
                  <a:schemeClr val="bg1"/>
                </a:solidFill>
                <a:effectLst>
                  <a:outerShdw blurRad="38100" dist="38100" dir="2700000" algn="tl">
                    <a:srgbClr val="C0C0C0"/>
                  </a:outerShdw>
                </a:effectLst>
                <a:latin typeface="Calibri" pitchFamily="34" charset="0"/>
              </a:rPr>
              <a:t>To You they cried out and were delivered; In You they trusted and were not disappointed.</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 Note the “Yet” bridge in v.3 (bridging complaint to bold request). Consider also Hebrews 4:15-16</a:t>
            </a:r>
          </a:p>
        </p:txBody>
      </p:sp>
    </p:spTree>
    <p:extLst>
      <p:ext uri="{BB962C8B-B14F-4D97-AF65-F5344CB8AC3E}">
        <p14:creationId xmlns:p14="http://schemas.microsoft.com/office/powerpoint/2010/main" val="246017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0"/>
            <a:ext cx="8153400" cy="5830955"/>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What Do We Ask For?</a:t>
            </a:r>
            <a:endParaRPr lang="en-US" sz="2800" b="1" baseline="30000" dirty="0">
              <a:solidFill>
                <a:schemeClr val="bg1"/>
              </a:solidFill>
              <a:effectLst>
                <a:outerShdw blurRad="38100" dist="38100" dir="2700000" algn="tl">
                  <a:srgbClr val="C0C0C0"/>
                </a:outerShdw>
              </a:effectLst>
              <a:latin typeface="Calibri" pitchFamily="34" charset="0"/>
            </a:endParaRPr>
          </a:p>
          <a:p>
            <a:endParaRPr lang="en-US" sz="24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1. “Arise, O Lord!” Seven lament psalms call upon God to “arise” or “rise up” (Psalms 3; 7; 9; 10; 17; 74; 94).</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2. “Grant us help.” Suffering of any kind confronts our self-sufficiency. (Ps. 60:11-12)</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3. “Remember your covenant.” When the Bible calls upon God to remember, it’s not that he has forgotten. Instead, it’s a way of asking God to be true to the promises he’s made. This request tells God, “I’m trusting in what your Word says, Lord!” (Ps. 25:6)</a:t>
            </a:r>
          </a:p>
        </p:txBody>
      </p:sp>
    </p:spTree>
    <p:extLst>
      <p:ext uri="{BB962C8B-B14F-4D97-AF65-F5344CB8AC3E}">
        <p14:creationId xmlns:p14="http://schemas.microsoft.com/office/powerpoint/2010/main" val="2938195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0"/>
            <a:ext cx="8153400" cy="6477286"/>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What Do We Ask For? (cont.)</a:t>
            </a:r>
            <a:endParaRPr lang="en-US" sz="2800" b="1" baseline="30000" dirty="0">
              <a:solidFill>
                <a:schemeClr val="bg1"/>
              </a:solidFill>
              <a:effectLst>
                <a:outerShdw blurRad="38100" dist="38100" dir="2700000" algn="tl">
                  <a:srgbClr val="C0C0C0"/>
                </a:outerShdw>
              </a:effectLst>
              <a:latin typeface="Calibri" pitchFamily="34" charset="0"/>
            </a:endParaRPr>
          </a:p>
          <a:p>
            <a:endParaRPr lang="en-US" sz="24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4. “Let justice be done.” (Ps. 83:16-18)</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5. “Don’t remember our sins.” The request that God not remember our sins simply asks that God would not treat us as our sins deserve. (Ps. 51:1; 79:8-9)</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6. “Restore us!” The big-picture narrative of the gospel anticipates ultimate restoration in the new heavens and the new earth. (Ps. 80:3)</a:t>
            </a:r>
          </a:p>
          <a:p>
            <a:endParaRPr lang="en-US" sz="2800" b="1" dirty="0">
              <a:solidFill>
                <a:schemeClr val="bg1"/>
              </a:solidFill>
              <a:effectLst>
                <a:outerShdw blurRad="38100" dist="38100" dir="2700000" algn="tl">
                  <a:srgbClr val="C0C0C0"/>
                </a:outerShdw>
              </a:effectLst>
              <a:latin typeface="Calibri" pitchFamily="34" charset="0"/>
            </a:endParaRPr>
          </a:p>
          <a:p>
            <a:endParaRPr lang="en-US" sz="2800" b="1" dirty="0">
              <a:solidFill>
                <a:schemeClr val="bg1"/>
              </a:solidFill>
              <a:effectLst>
                <a:outerShdw blurRad="38100" dist="38100" dir="2700000" algn="tl">
                  <a:srgbClr val="C0C0C0"/>
                </a:outerShdw>
              </a:effectLst>
              <a:latin typeface="Calibri" pitchFamily="34" charset="0"/>
            </a:endParaRPr>
          </a:p>
          <a:p>
            <a:pPr>
              <a:spcBef>
                <a:spcPct val="50000"/>
              </a:spcBef>
            </a:pPr>
            <a:endParaRPr lang="en-US" sz="28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650045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6340197"/>
          </a:xfrm>
          <a:prstGeom prst="rect">
            <a:avLst/>
          </a:prstGeom>
          <a:noFill/>
          <a:ln w="9525">
            <a:noFill/>
            <a:miter lim="800000"/>
            <a:headEnd/>
            <a:tailEnd/>
          </a:ln>
          <a:effectLst/>
        </p:spPr>
        <p:txBody>
          <a:bodyPr wrap="square">
            <a:spAutoFit/>
          </a:bodyPr>
          <a:lstStyle/>
          <a:p>
            <a:pPr marL="857250" indent="-857250">
              <a:spcBef>
                <a:spcPct val="50000"/>
              </a:spcBef>
              <a:buFont typeface="+mj-lt"/>
              <a:buAutoNum type="romanUcPeriod"/>
            </a:pPr>
            <a:r>
              <a:rPr lang="en-US" sz="2800" b="1" dirty="0">
                <a:solidFill>
                  <a:schemeClr val="bg1"/>
                </a:solidFill>
                <a:effectLst>
                  <a:outerShdw blurRad="38100" dist="38100" dir="2700000" algn="tl">
                    <a:srgbClr val="C0C0C0"/>
                  </a:outerShdw>
                </a:effectLst>
                <a:latin typeface="Calibri" pitchFamily="34" charset="0"/>
              </a:rPr>
              <a:t>Grief is </a:t>
            </a:r>
            <a:r>
              <a:rPr lang="en-US" sz="2800" b="1" u="sng" dirty="0">
                <a:solidFill>
                  <a:schemeClr val="bg1"/>
                </a:solidFill>
                <a:effectLst>
                  <a:outerShdw blurRad="38100" dist="38100" dir="2700000" algn="tl">
                    <a:srgbClr val="C0C0C0"/>
                  </a:outerShdw>
                </a:effectLst>
                <a:latin typeface="Calibri" pitchFamily="34" charset="0"/>
              </a:rPr>
              <a:t>________________________</a:t>
            </a:r>
            <a:r>
              <a:rPr lang="en-US" sz="2800" b="1" dirty="0">
                <a:solidFill>
                  <a:schemeClr val="bg1"/>
                </a:solidFill>
                <a:effectLst>
                  <a:outerShdw blurRad="38100" dist="38100" dir="2700000" algn="tl">
                    <a:srgbClr val="C0C0C0"/>
                  </a:outerShdw>
                </a:effectLst>
                <a:latin typeface="Calibri" pitchFamily="34" charset="0"/>
              </a:rPr>
              <a:t> caused by a loss. The emotional suffering in the </a:t>
            </a:r>
            <a:r>
              <a:rPr lang="en-US" sz="2800" dirty="0">
                <a:solidFill>
                  <a:schemeClr val="bg1"/>
                </a:solidFill>
                <a:effectLst>
                  <a:outerShdw blurRad="38100" dist="38100" dir="2700000" algn="tl">
                    <a:srgbClr val="C0C0C0"/>
                  </a:outerShdw>
                </a:effectLst>
                <a:latin typeface="Calibri" pitchFamily="34" charset="0"/>
              </a:rPr>
              <a:t>Bible</a:t>
            </a:r>
            <a:r>
              <a:rPr lang="en-US" sz="2800" b="1" dirty="0">
                <a:solidFill>
                  <a:schemeClr val="bg1"/>
                </a:solidFill>
                <a:effectLst>
                  <a:outerShdw blurRad="38100" dist="38100" dir="2700000" algn="tl">
                    <a:srgbClr val="C0C0C0"/>
                  </a:outerShdw>
                </a:effectLst>
                <a:latin typeface="Calibri" pitchFamily="34" charset="0"/>
              </a:rPr>
              <a:t> is frequently referred to as sorrow (Isa 53:3).</a:t>
            </a:r>
          </a:p>
          <a:p>
            <a:pPr marL="857250" indent="-857250">
              <a:spcBef>
                <a:spcPct val="50000"/>
              </a:spcBef>
              <a:buFont typeface="+mj-lt"/>
              <a:buAutoNum type="romanUcPeriod"/>
            </a:pPr>
            <a:r>
              <a:rPr lang="en-US" sz="2800" b="1" dirty="0">
                <a:solidFill>
                  <a:schemeClr val="bg1"/>
                </a:solidFill>
                <a:effectLst>
                  <a:outerShdw blurRad="38100" dist="38100" dir="2700000" algn="tl">
                    <a:srgbClr val="C0C0C0"/>
                  </a:outerShdw>
                </a:effectLst>
                <a:latin typeface="Calibri" pitchFamily="34" charset="0"/>
              </a:rPr>
              <a:t>Grieving is like entering the valley of shadows. Grief is painful. It is work. It is a lingering process. It is a healing _______ that can last anywhere from one to three years, and for some a lifetime. Some people never get through the process of grieving.</a:t>
            </a:r>
          </a:p>
          <a:p>
            <a:pPr marL="857250" indent="-857250">
              <a:spcBef>
                <a:spcPct val="50000"/>
              </a:spcBef>
              <a:buFont typeface="+mj-lt"/>
              <a:buAutoNum type="romanUcPeriod"/>
            </a:pPr>
            <a:r>
              <a:rPr lang="en-US" sz="2800" b="1" dirty="0">
                <a:solidFill>
                  <a:schemeClr val="bg1"/>
                </a:solidFill>
                <a:effectLst>
                  <a:outerShdw blurRad="38100" dist="38100" dir="2700000" algn="tl">
                    <a:srgbClr val="C0C0C0"/>
                  </a:outerShdw>
                </a:effectLst>
                <a:latin typeface="Calibri" pitchFamily="34" charset="0"/>
              </a:rPr>
              <a:t>A sudden death can be more difficult because there is no warning and no chance to say goodbye and begin to prepare for the loss.</a:t>
            </a:r>
          </a:p>
          <a:p>
            <a:pPr marL="857250" indent="-857250">
              <a:spcBef>
                <a:spcPct val="50000"/>
              </a:spcBef>
              <a:buFont typeface="+mj-lt"/>
              <a:buAutoNum type="romanUcPeriod"/>
            </a:pPr>
            <a:r>
              <a:rPr lang="en-US" sz="2800" b="1" dirty="0">
                <a:solidFill>
                  <a:schemeClr val="bg1"/>
                </a:solidFill>
                <a:effectLst>
                  <a:outerShdw blurRad="38100" dist="38100" dir="2700000" algn="tl">
                    <a:srgbClr val="C0C0C0"/>
                  </a:outerShdw>
                </a:effectLst>
                <a:latin typeface="Calibri" pitchFamily="34" charset="0"/>
              </a:rPr>
              <a:t>Grief is not always just about death. It can also be about divorce, life transitions, disaster, misfortune.</a:t>
            </a:r>
          </a:p>
        </p:txBody>
      </p:sp>
      <p:sp>
        <p:nvSpPr>
          <p:cNvPr id="2" name="TextBox 1">
            <a:extLst>
              <a:ext uri="{FF2B5EF4-FFF2-40B4-BE49-F238E27FC236}">
                <a16:creationId xmlns:a16="http://schemas.microsoft.com/office/drawing/2014/main" id="{26EFA89A-D3D3-B5FF-5B65-DBED09EAEFB9}"/>
              </a:ext>
            </a:extLst>
          </p:cNvPr>
          <p:cNvSpPr txBox="1"/>
          <p:nvPr/>
        </p:nvSpPr>
        <p:spPr>
          <a:xfrm>
            <a:off x="2362200" y="152400"/>
            <a:ext cx="4492691"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intense emotional suffering</a:t>
            </a:r>
          </a:p>
        </p:txBody>
      </p:sp>
      <p:sp>
        <p:nvSpPr>
          <p:cNvPr id="3" name="TextBox 2">
            <a:extLst>
              <a:ext uri="{FF2B5EF4-FFF2-40B4-BE49-F238E27FC236}">
                <a16:creationId xmlns:a16="http://schemas.microsoft.com/office/drawing/2014/main" id="{629E8ABB-DA17-23AC-AA69-1F311972ABE7}"/>
              </a:ext>
            </a:extLst>
          </p:cNvPr>
          <p:cNvSpPr txBox="1"/>
          <p:nvPr/>
        </p:nvSpPr>
        <p:spPr>
          <a:xfrm>
            <a:off x="3199406" y="2514600"/>
            <a:ext cx="1334494"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journey</a:t>
            </a:r>
          </a:p>
        </p:txBody>
      </p:sp>
    </p:spTree>
    <p:extLst>
      <p:ext uri="{BB962C8B-B14F-4D97-AF65-F5344CB8AC3E}">
        <p14:creationId xmlns:p14="http://schemas.microsoft.com/office/powerpoint/2010/main" val="224846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750" fill="hold"/>
                                        <p:tgtEl>
                                          <p:spTgt spid="2"/>
                                        </p:tgtEl>
                                        <p:attrNameLst>
                                          <p:attrName>ppt_x</p:attrName>
                                        </p:attrNameLst>
                                      </p:cBhvr>
                                      <p:tavLst>
                                        <p:tav tm="0">
                                          <p:val>
                                            <p:strVal val="#ppt_x"/>
                                          </p:val>
                                        </p:tav>
                                        <p:tav tm="100000">
                                          <p:val>
                                            <p:strVal val="#ppt_x"/>
                                          </p:val>
                                        </p:tav>
                                      </p:tavLst>
                                    </p:anim>
                                    <p:anim calcmode="lin" valueType="num">
                                      <p:cBhvr additive="base">
                                        <p:cTn id="13" dur="75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25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750" fill="hold"/>
                                        <p:tgtEl>
                                          <p:spTgt spid="3"/>
                                        </p:tgtEl>
                                        <p:attrNameLst>
                                          <p:attrName>ppt_x</p:attrName>
                                        </p:attrNameLst>
                                      </p:cBhvr>
                                      <p:tavLst>
                                        <p:tav tm="0">
                                          <p:val>
                                            <p:strVal val="#ppt_x"/>
                                          </p:val>
                                        </p:tav>
                                        <p:tav tm="100000">
                                          <p:val>
                                            <p:strVal val="#ppt_x"/>
                                          </p:val>
                                        </p:tav>
                                      </p:tavLst>
                                    </p:anim>
                                    <p:anim calcmode="lin" valueType="num">
                                      <p:cBhvr additive="base">
                                        <p:cTn id="17" dur="7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0"/>
            <a:ext cx="8153400" cy="6261842"/>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What Do We Ask For? (cont.)</a:t>
            </a:r>
            <a:endParaRPr lang="en-US" sz="2800" b="1" baseline="30000" dirty="0">
              <a:solidFill>
                <a:schemeClr val="bg1"/>
              </a:solidFill>
              <a:effectLst>
                <a:outerShdw blurRad="38100" dist="38100" dir="2700000" algn="tl">
                  <a:srgbClr val="C0C0C0"/>
                </a:outerShdw>
              </a:effectLst>
              <a:latin typeface="Calibri" pitchFamily="34" charset="0"/>
            </a:endParaRPr>
          </a:p>
          <a:p>
            <a:endParaRPr lang="en-US" sz="24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7. “Don’t be silent—listen to me.” If you’ve felt the deafening silence of heaven, reach out to the Lord and ask him for help. (Ps. 28:1-2; 86:6)</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8. “Teach me.” What do you need to ask the Lord to teach you through your struggle? Requests like these help us not waste our trials. (Ps. 143:10, 90:12; 86:11)</a:t>
            </a:r>
          </a:p>
          <a:p>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9. “Vindicate me.” (Ps. 35:23-24).  This kind of request can become a balm for your soul as you keep entrusting yourself to One who judges justly (1 Pet. 2:23). </a:t>
            </a:r>
          </a:p>
        </p:txBody>
      </p:sp>
    </p:spTree>
    <p:extLst>
      <p:ext uri="{BB962C8B-B14F-4D97-AF65-F5344CB8AC3E}">
        <p14:creationId xmlns:p14="http://schemas.microsoft.com/office/powerpoint/2010/main" val="1029507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0"/>
            <a:ext cx="8153400" cy="6292620"/>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What Do We Ask For? (cont.)</a:t>
            </a:r>
            <a:endParaRPr lang="en-US" sz="2800" b="1" baseline="30000" dirty="0">
              <a:solidFill>
                <a:schemeClr val="bg1"/>
              </a:solidFill>
              <a:effectLst>
                <a:outerShdw blurRad="38100" dist="38100" dir="2700000" algn="tl">
                  <a:srgbClr val="C0C0C0"/>
                </a:outerShdw>
              </a:effectLst>
              <a:latin typeface="Calibri" pitchFamily="34" charset="0"/>
            </a:endParaRPr>
          </a:p>
          <a:p>
            <a:r>
              <a:rPr lang="en-US" sz="3200" b="1" dirty="0">
                <a:solidFill>
                  <a:schemeClr val="bg1"/>
                </a:solidFill>
                <a:effectLst>
                  <a:outerShdw blurRad="38100" dist="38100" dir="2700000" algn="tl">
                    <a:srgbClr val="C0C0C0"/>
                  </a:outerShdw>
                </a:effectLst>
                <a:latin typeface="Calibri" pitchFamily="34" charset="0"/>
              </a:rPr>
              <a:t>Jesus lived a life of lament. He knows the sorrows of injustice, hypocrisy, false accusations, physical weakness, temptations, betrayal, and feeling abandoned. That becomes the basis for our bold requests.</a:t>
            </a:r>
          </a:p>
          <a:p>
            <a:endParaRPr lang="en-US" sz="3200" b="1" dirty="0">
              <a:solidFill>
                <a:schemeClr val="bg1"/>
              </a:solidFill>
              <a:effectLst>
                <a:outerShdw blurRad="38100" dist="38100" dir="2700000" algn="tl">
                  <a:srgbClr val="C0C0C0"/>
                </a:outerShdw>
              </a:effectLst>
              <a:latin typeface="Calibri" pitchFamily="34" charset="0"/>
            </a:endParaRPr>
          </a:p>
          <a:p>
            <a:r>
              <a:rPr lang="en-US" sz="3200" b="1" dirty="0">
                <a:solidFill>
                  <a:schemeClr val="bg1"/>
                </a:solidFill>
                <a:effectLst>
                  <a:outerShdw blurRad="38100" dist="38100" dir="2700000" algn="tl">
                    <a:srgbClr val="C0C0C0"/>
                  </a:outerShdw>
                </a:effectLst>
                <a:latin typeface="Calibri" pitchFamily="34" charset="0"/>
              </a:rPr>
              <a:t> The wide variety of requests in the lament psalms help us to see that no matter what the pain or how long the struggle, we need to keep asking.</a:t>
            </a:r>
            <a:endParaRPr lang="en-US" sz="2800" b="1" dirty="0">
              <a:solidFill>
                <a:schemeClr val="bg1"/>
              </a:solidFill>
              <a:effectLst>
                <a:outerShdw blurRad="38100" dist="38100" dir="2700000" algn="tl">
                  <a:srgbClr val="C0C0C0"/>
                </a:outerShdw>
              </a:effectLst>
              <a:latin typeface="Calibri" pitchFamily="34" charset="0"/>
            </a:endParaRP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 </a:t>
            </a:r>
          </a:p>
        </p:txBody>
      </p:sp>
    </p:spTree>
    <p:extLst>
      <p:ext uri="{BB962C8B-B14F-4D97-AF65-F5344CB8AC3E}">
        <p14:creationId xmlns:p14="http://schemas.microsoft.com/office/powerpoint/2010/main" val="2409999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1"/>
            <a:ext cx="8115300" cy="6138732"/>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Choose to Trust</a:t>
            </a:r>
            <a:endParaRPr lang="en-US" sz="2800" b="1" baseline="30000" dirty="0">
              <a:solidFill>
                <a:schemeClr val="bg1"/>
              </a:solidFill>
              <a:effectLst>
                <a:outerShdw blurRad="38100" dist="38100" dir="2700000" algn="tl">
                  <a:srgbClr val="C0C0C0"/>
                </a:outerShdw>
              </a:effectLst>
              <a:latin typeface="Calibri" pitchFamily="34" charset="0"/>
            </a:endParaRPr>
          </a:p>
          <a:p>
            <a:endParaRPr lang="en-US" sz="3200" b="1" dirty="0">
              <a:solidFill>
                <a:schemeClr val="bg1"/>
              </a:solidFill>
              <a:effectLst>
                <a:outerShdw blurRad="38100" dist="38100" dir="2700000" algn="tl">
                  <a:srgbClr val="C0C0C0"/>
                </a:outerShdw>
              </a:effectLst>
              <a:latin typeface="Calibri" pitchFamily="34" charset="0"/>
            </a:endParaRPr>
          </a:p>
          <a:p>
            <a:r>
              <a:rPr lang="en-US" sz="3200" b="1" dirty="0">
                <a:solidFill>
                  <a:schemeClr val="bg1"/>
                </a:solidFill>
                <a:effectLst>
                  <a:outerShdw blurRad="38100" dist="38100" dir="2700000" algn="tl">
                    <a:srgbClr val="C0C0C0"/>
                  </a:outerShdw>
                </a:effectLst>
                <a:latin typeface="Calibri" pitchFamily="34" charset="0"/>
              </a:rPr>
              <a:t>    But I have trusted in your steadfast love;</a:t>
            </a:r>
          </a:p>
          <a:p>
            <a:r>
              <a:rPr lang="en-US" sz="3200" b="1" dirty="0">
                <a:solidFill>
                  <a:schemeClr val="bg1"/>
                </a:solidFill>
                <a:effectLst>
                  <a:outerShdw blurRad="38100" dist="38100" dir="2700000" algn="tl">
                    <a:srgbClr val="C0C0C0"/>
                  </a:outerShdw>
                </a:effectLst>
                <a:latin typeface="Calibri" pitchFamily="34" charset="0"/>
              </a:rPr>
              <a:t>      my heart shall rejoice in your salvation.</a:t>
            </a:r>
          </a:p>
          <a:p>
            <a:r>
              <a:rPr lang="en-US" sz="3200" b="1" dirty="0">
                <a:solidFill>
                  <a:schemeClr val="bg1"/>
                </a:solidFill>
                <a:effectLst>
                  <a:outerShdw blurRad="38100" dist="38100" dir="2700000" algn="tl">
                    <a:srgbClr val="C0C0C0"/>
                  </a:outerShdw>
                </a:effectLst>
                <a:latin typeface="Calibri" pitchFamily="34" charset="0"/>
              </a:rPr>
              <a:t>    I will sing to the LORD,</a:t>
            </a:r>
          </a:p>
          <a:p>
            <a:r>
              <a:rPr lang="en-US" sz="3200" b="1" dirty="0">
                <a:solidFill>
                  <a:schemeClr val="bg1"/>
                </a:solidFill>
                <a:effectLst>
                  <a:outerShdw blurRad="38100" dist="38100" dir="2700000" algn="tl">
                    <a:srgbClr val="C0C0C0"/>
                  </a:outerShdw>
                </a:effectLst>
                <a:latin typeface="Calibri" pitchFamily="34" charset="0"/>
              </a:rPr>
              <a:t>      because he has dealt bountifully with me.</a:t>
            </a:r>
          </a:p>
          <a:p>
            <a:r>
              <a:rPr lang="en-US" sz="3200" b="1" dirty="0">
                <a:solidFill>
                  <a:schemeClr val="bg1"/>
                </a:solidFill>
                <a:effectLst>
                  <a:outerShdw blurRad="38100" dist="38100" dir="2700000" algn="tl">
                    <a:srgbClr val="C0C0C0"/>
                  </a:outerShdw>
                </a:effectLst>
                <a:latin typeface="Calibri" pitchFamily="34" charset="0"/>
              </a:rPr>
              <a:t>	Psalm 13:5–6</a:t>
            </a:r>
          </a:p>
          <a:p>
            <a:endParaRPr lang="en-US" sz="3200" b="1" dirty="0">
              <a:solidFill>
                <a:schemeClr val="bg1"/>
              </a:solidFill>
              <a:effectLst>
                <a:outerShdw blurRad="38100" dist="38100" dir="2700000" algn="tl">
                  <a:srgbClr val="C0C0C0"/>
                </a:outerShdw>
              </a:effectLst>
              <a:latin typeface="Calibri" pitchFamily="34" charset="0"/>
            </a:endParaRPr>
          </a:p>
          <a:p>
            <a:r>
              <a:rPr lang="en-US" sz="3200" b="1" dirty="0">
                <a:solidFill>
                  <a:schemeClr val="bg1"/>
                </a:solidFill>
                <a:effectLst>
                  <a:outerShdw blurRad="38100" dist="38100" dir="2700000" algn="tl">
                    <a:srgbClr val="C0C0C0"/>
                  </a:outerShdw>
                </a:effectLst>
                <a:latin typeface="Calibri" pitchFamily="34" charset="0"/>
              </a:rPr>
              <a:t>Suffering refines what we trust in and how we talk about it.</a:t>
            </a:r>
          </a:p>
          <a:p>
            <a:r>
              <a:rPr lang="en-US" sz="3200" b="1" dirty="0">
                <a:solidFill>
                  <a:schemeClr val="bg1"/>
                </a:solidFill>
                <a:effectLst>
                  <a:outerShdw blurRad="38100" dist="38100" dir="2700000" algn="tl">
                    <a:srgbClr val="C0C0C0"/>
                  </a:outerShdw>
                </a:effectLst>
                <a:latin typeface="Calibri" pitchFamily="34" charset="0"/>
              </a:rPr>
              <a:t>Pain can bring clarity.</a:t>
            </a:r>
          </a:p>
          <a:p>
            <a:r>
              <a:rPr lang="en-US" sz="3200" b="1" dirty="0">
                <a:solidFill>
                  <a:schemeClr val="bg1"/>
                </a:solidFill>
                <a:effectLst>
                  <a:outerShdw blurRad="38100" dist="38100" dir="2700000" algn="tl">
                    <a:srgbClr val="C0C0C0"/>
                  </a:outerShdw>
                </a:effectLst>
                <a:latin typeface="Calibri" pitchFamily="34" charset="0"/>
              </a:rPr>
              <a:t>Loss affirms trust</a:t>
            </a:r>
            <a:r>
              <a:rPr lang="en-US" sz="2800" b="1" dirty="0">
                <a:solidFill>
                  <a:schemeClr val="bg1"/>
                </a:solidFill>
                <a:effectLst>
                  <a:outerShdw blurRad="38100" dist="38100" dir="2700000" algn="tl">
                    <a:srgbClr val="C0C0C0"/>
                  </a:outerShdw>
                </a:effectLst>
                <a:latin typeface="Calibri" pitchFamily="34" charset="0"/>
              </a:rPr>
              <a:t> </a:t>
            </a:r>
          </a:p>
        </p:txBody>
      </p:sp>
    </p:spTree>
    <p:extLst>
      <p:ext uri="{BB962C8B-B14F-4D97-AF65-F5344CB8AC3E}">
        <p14:creationId xmlns:p14="http://schemas.microsoft.com/office/powerpoint/2010/main" val="507556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1"/>
            <a:ext cx="8115300" cy="6323398"/>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Choose to Trust</a:t>
            </a:r>
          </a:p>
          <a:p>
            <a:r>
              <a:rPr lang="en-US" sz="2800" b="1" dirty="0">
                <a:solidFill>
                  <a:schemeClr val="bg1"/>
                </a:solidFill>
                <a:effectLst>
                  <a:outerShdw blurRad="38100" dist="38100" dir="2700000" algn="tl">
                    <a:srgbClr val="C0C0C0"/>
                  </a:outerShdw>
                </a:effectLst>
                <a:latin typeface="Calibri" pitchFamily="34" charset="0"/>
              </a:rPr>
              <a:t>1. Trust = Active Patience. We keep trusting by lamenting!</a:t>
            </a:r>
            <a:br>
              <a:rPr lang="en-US" sz="2800" b="1" dirty="0">
                <a:solidFill>
                  <a:schemeClr val="bg1"/>
                </a:solidFill>
                <a:effectLst>
                  <a:outerShdw blurRad="38100" dist="38100" dir="2700000" algn="tl">
                    <a:srgbClr val="C0C0C0"/>
                  </a:outerShdw>
                </a:effectLst>
                <a:latin typeface="Calibri" pitchFamily="34" charset="0"/>
              </a:rPr>
            </a:br>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2. Choosing to Trust – Psalm 13:1–6. Note the pattern. Turning – complaining – asking – trusting.</a:t>
            </a:r>
            <a:br>
              <a:rPr lang="en-US" sz="2800" b="1" dirty="0">
                <a:solidFill>
                  <a:schemeClr val="bg1"/>
                </a:solidFill>
                <a:effectLst>
                  <a:outerShdw blurRad="38100" dist="38100" dir="2700000" algn="tl">
                    <a:srgbClr val="C0C0C0"/>
                  </a:outerShdw>
                </a:effectLst>
                <a:latin typeface="Calibri" pitchFamily="34" charset="0"/>
              </a:rPr>
            </a:br>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3. But God – Psalm 13:5 (words like </a:t>
            </a:r>
            <a:r>
              <a:rPr lang="en-US" sz="2800" b="1" i="1" dirty="0">
                <a:solidFill>
                  <a:schemeClr val="bg1"/>
                </a:solidFill>
                <a:effectLst>
                  <a:outerShdw blurRad="38100" dist="38100" dir="2700000" algn="tl">
                    <a:srgbClr val="C0C0C0"/>
                  </a:outerShdw>
                </a:effectLst>
                <a:latin typeface="Calibri" pitchFamily="34" charset="0"/>
              </a:rPr>
              <a:t>but</a:t>
            </a:r>
            <a:r>
              <a:rPr lang="en-US" sz="2800" b="1" dirty="0">
                <a:solidFill>
                  <a:schemeClr val="bg1"/>
                </a:solidFill>
                <a:effectLst>
                  <a:outerShdw blurRad="38100" dist="38100" dir="2700000" algn="tl">
                    <a:srgbClr val="C0C0C0"/>
                  </a:outerShdw>
                </a:effectLst>
                <a:latin typeface="Calibri" pitchFamily="34" charset="0"/>
              </a:rPr>
              <a:t>, </a:t>
            </a:r>
            <a:r>
              <a:rPr lang="en-US" sz="2800" b="1" i="1" dirty="0">
                <a:solidFill>
                  <a:schemeClr val="bg1"/>
                </a:solidFill>
                <a:effectLst>
                  <a:outerShdw blurRad="38100" dist="38100" dir="2700000" algn="tl">
                    <a:srgbClr val="C0C0C0"/>
                  </a:outerShdw>
                </a:effectLst>
                <a:latin typeface="Calibri" pitchFamily="34" charset="0"/>
              </a:rPr>
              <a:t>however</a:t>
            </a:r>
            <a:r>
              <a:rPr lang="en-US" sz="2800" b="1" dirty="0">
                <a:solidFill>
                  <a:schemeClr val="bg1"/>
                </a:solidFill>
                <a:effectLst>
                  <a:outerShdw blurRad="38100" dist="38100" dir="2700000" algn="tl">
                    <a:srgbClr val="C0C0C0"/>
                  </a:outerShdw>
                </a:effectLst>
                <a:latin typeface="Calibri" pitchFamily="34" charset="0"/>
              </a:rPr>
              <a:t> and </a:t>
            </a:r>
            <a:r>
              <a:rPr lang="en-US" sz="2800" b="1" i="1" dirty="0">
                <a:solidFill>
                  <a:schemeClr val="bg1"/>
                </a:solidFill>
                <a:effectLst>
                  <a:outerShdw blurRad="38100" dist="38100" dir="2700000" algn="tl">
                    <a:srgbClr val="C0C0C0"/>
                  </a:outerShdw>
                </a:effectLst>
                <a:latin typeface="Calibri" pitchFamily="34" charset="0"/>
              </a:rPr>
              <a:t>yet</a:t>
            </a:r>
            <a:r>
              <a:rPr lang="en-US" sz="2800" b="1" dirty="0">
                <a:solidFill>
                  <a:schemeClr val="bg1"/>
                </a:solidFill>
                <a:effectLst>
                  <a:outerShdw blurRad="38100" dist="38100" dir="2700000" algn="tl">
                    <a:srgbClr val="C0C0C0"/>
                  </a:outerShdw>
                </a:effectLst>
                <a:latin typeface="Calibri" pitchFamily="34" charset="0"/>
              </a:rPr>
              <a:t> mark the intentional shift from the cause of the lament to trusting in who God is, what he has done and the promises of Scripture. See handout</a:t>
            </a:r>
            <a:br>
              <a:rPr lang="en-US" sz="2800" b="1" dirty="0">
                <a:solidFill>
                  <a:schemeClr val="bg1"/>
                </a:solidFill>
                <a:effectLst>
                  <a:outerShdw blurRad="38100" dist="38100" dir="2700000" algn="tl">
                    <a:srgbClr val="C0C0C0"/>
                  </a:outerShdw>
                </a:effectLst>
                <a:latin typeface="Calibri" pitchFamily="34" charset="0"/>
              </a:rPr>
            </a:br>
            <a:endParaRPr lang="en-US" sz="2800" b="1" dirty="0">
              <a:solidFill>
                <a:schemeClr val="bg1"/>
              </a:solidFill>
              <a:effectLst>
                <a:outerShdw blurRad="38100" dist="38100" dir="2700000" algn="tl">
                  <a:srgbClr val="C0C0C0"/>
                </a:outerShdw>
              </a:effectLst>
              <a:latin typeface="Calibri" pitchFamily="34" charset="0"/>
            </a:endParaRPr>
          </a:p>
          <a:p>
            <a:r>
              <a:rPr lang="en-US" sz="2800" b="1" dirty="0">
                <a:solidFill>
                  <a:schemeClr val="bg1"/>
                </a:solidFill>
                <a:effectLst>
                  <a:outerShdw blurRad="38100" dist="38100" dir="2700000" algn="tl">
                    <a:srgbClr val="C0C0C0"/>
                  </a:outerShdw>
                </a:effectLst>
                <a:latin typeface="Calibri" pitchFamily="34" charset="0"/>
              </a:rPr>
              <a:t>Note: the turns in the various psalms – Ps. 31:14, Ps. 71:14, Ps 86:15</a:t>
            </a:r>
          </a:p>
        </p:txBody>
      </p:sp>
    </p:spTree>
    <p:extLst>
      <p:ext uri="{BB962C8B-B14F-4D97-AF65-F5344CB8AC3E}">
        <p14:creationId xmlns:p14="http://schemas.microsoft.com/office/powerpoint/2010/main" val="1135573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1"/>
            <a:ext cx="8115300" cy="6261842"/>
          </a:xfrm>
          <a:prstGeom prst="rect">
            <a:avLst/>
          </a:prstGeom>
          <a:noFill/>
          <a:ln w="9525">
            <a:noFill/>
            <a:miter lim="800000"/>
            <a:headEnd/>
            <a:tailEnd/>
          </a:ln>
          <a:effectLst/>
        </p:spPr>
        <p:txBody>
          <a:bodyPr wrap="square">
            <a:spAutoFit/>
          </a:bodyPr>
          <a:lstStyle/>
          <a:p>
            <a:pPr marL="0" marR="0" algn="ctr">
              <a:lnSpc>
                <a:spcPct val="107000"/>
              </a:lnSpc>
              <a:spcBef>
                <a:spcPts val="0"/>
              </a:spcBef>
              <a:spcAft>
                <a:spcPts val="800"/>
              </a:spcAft>
            </a:pPr>
            <a:r>
              <a:rPr lang="en-US" sz="3200" b="1" dirty="0">
                <a:solidFill>
                  <a:schemeClr val="bg1"/>
                </a:solidFill>
                <a:effectLst>
                  <a:outerShdw blurRad="38100" dist="38100" dir="2700000" algn="tl">
                    <a:srgbClr val="C0C0C0"/>
                  </a:outerShdw>
                </a:effectLst>
                <a:latin typeface="Calibri" pitchFamily="34" charset="0"/>
              </a:rPr>
              <a:t>Choose to Trust – Using Psalm 13</a:t>
            </a:r>
          </a:p>
          <a:p>
            <a:pPr marL="457200" indent="-457200">
              <a:buAutoNum type="arabicPeriod"/>
            </a:pPr>
            <a:r>
              <a:rPr lang="en-US" sz="2400" b="1" dirty="0">
                <a:solidFill>
                  <a:schemeClr val="bg1"/>
                </a:solidFill>
                <a:effectLst>
                  <a:outerShdw blurRad="38100" dist="38100" dir="2700000" algn="tl">
                    <a:srgbClr val="C0C0C0"/>
                  </a:outerShdw>
                </a:effectLst>
                <a:latin typeface="Calibri" pitchFamily="34" charset="0"/>
              </a:rPr>
              <a:t>“I have trusted in your steadfast love.” – The psalmist is trusting in what God has done in the past, a confidence that makes it possible to pray in the first place. This statement of trust anticipates a praise that has not yet arrived. Every Christian has a record of steadfast love! Choosing to trust means reinforcing what we know to be true. (e.g., Gal 2:20).</a:t>
            </a:r>
            <a:br>
              <a:rPr lang="en-US" sz="2400" b="1" dirty="0">
                <a:solidFill>
                  <a:schemeClr val="bg1"/>
                </a:solidFill>
                <a:effectLst>
                  <a:outerShdw blurRad="38100" dist="38100" dir="2700000" algn="tl">
                    <a:srgbClr val="C0C0C0"/>
                  </a:outerShdw>
                </a:effectLst>
                <a:latin typeface="Calibri" pitchFamily="34" charset="0"/>
              </a:rPr>
            </a:br>
            <a:endParaRPr lang="en-US" sz="2400" b="1" dirty="0">
              <a:solidFill>
                <a:schemeClr val="bg1"/>
              </a:solidFill>
              <a:effectLst>
                <a:outerShdw blurRad="38100" dist="38100" dir="2700000" algn="tl">
                  <a:srgbClr val="C0C0C0"/>
                </a:outerShdw>
              </a:effectLst>
              <a:latin typeface="Calibri" pitchFamily="34" charset="0"/>
            </a:endParaRPr>
          </a:p>
          <a:p>
            <a:pPr marL="457200" indent="-457200">
              <a:buAutoNum type="arabicPeriod"/>
            </a:pPr>
            <a:r>
              <a:rPr lang="en-US" sz="2400" b="1" dirty="0">
                <a:solidFill>
                  <a:schemeClr val="bg1"/>
                </a:solidFill>
                <a:effectLst>
                  <a:outerShdw blurRad="38100" dist="38100" dir="2700000" algn="tl">
                    <a:srgbClr val="C0C0C0"/>
                  </a:outerShdw>
                </a:effectLst>
                <a:latin typeface="Calibri" pitchFamily="34" charset="0"/>
              </a:rPr>
              <a:t>“My heart shall rejoice in your salvation.” Choosing to trust through lament requires that we rejoice without knowing how all the dots connect.</a:t>
            </a:r>
            <a:br>
              <a:rPr lang="en-US" sz="2400" b="1" dirty="0">
                <a:solidFill>
                  <a:schemeClr val="bg1"/>
                </a:solidFill>
                <a:effectLst>
                  <a:outerShdw blurRad="38100" dist="38100" dir="2700000" algn="tl">
                    <a:srgbClr val="C0C0C0"/>
                  </a:outerShdw>
                </a:effectLst>
                <a:latin typeface="Calibri" pitchFamily="34" charset="0"/>
              </a:rPr>
            </a:br>
            <a:r>
              <a:rPr lang="en-US" sz="2400" b="1" dirty="0">
                <a:solidFill>
                  <a:schemeClr val="bg1"/>
                </a:solidFill>
                <a:effectLst>
                  <a:outerShdw blurRad="38100" dist="38100" dir="2700000" algn="tl">
                    <a:srgbClr val="C0C0C0"/>
                  </a:outerShdw>
                </a:effectLst>
                <a:latin typeface="Calibri" pitchFamily="34" charset="0"/>
              </a:rPr>
              <a:t>Promises don’t end the pain but they do give it purpose.</a:t>
            </a:r>
            <a:br>
              <a:rPr lang="en-US" sz="2400" b="1" dirty="0">
                <a:solidFill>
                  <a:schemeClr val="bg1"/>
                </a:solidFill>
                <a:effectLst>
                  <a:outerShdw blurRad="38100" dist="38100" dir="2700000" algn="tl">
                    <a:srgbClr val="C0C0C0"/>
                  </a:outerShdw>
                </a:effectLst>
                <a:latin typeface="Calibri" pitchFamily="34" charset="0"/>
              </a:rPr>
            </a:br>
            <a:endParaRPr lang="en-US" sz="2400" b="1" dirty="0">
              <a:solidFill>
                <a:schemeClr val="bg1"/>
              </a:solidFill>
              <a:effectLst>
                <a:outerShdw blurRad="38100" dist="38100" dir="2700000" algn="tl">
                  <a:srgbClr val="C0C0C0"/>
                </a:outerShdw>
              </a:effectLst>
              <a:latin typeface="Calibri" pitchFamily="34" charset="0"/>
            </a:endParaRPr>
          </a:p>
          <a:p>
            <a:pPr marL="457200" indent="-457200">
              <a:buAutoNum type="arabicPeriod"/>
            </a:pPr>
            <a:r>
              <a:rPr lang="en-US" sz="2400" b="1" dirty="0">
                <a:solidFill>
                  <a:schemeClr val="bg1"/>
                </a:solidFill>
                <a:effectLst>
                  <a:outerShdw blurRad="38100" dist="38100" dir="2700000" algn="tl">
                    <a:srgbClr val="C0C0C0"/>
                  </a:outerShdw>
                </a:effectLst>
                <a:latin typeface="Calibri" pitchFamily="34" charset="0"/>
              </a:rPr>
              <a:t>“I will sing to the Lord, / because he has dealt bountifully with me.” (Psalm 13:6)</a:t>
            </a:r>
          </a:p>
        </p:txBody>
      </p:sp>
    </p:spTree>
    <p:extLst>
      <p:ext uri="{BB962C8B-B14F-4D97-AF65-F5344CB8AC3E}">
        <p14:creationId xmlns:p14="http://schemas.microsoft.com/office/powerpoint/2010/main" val="272843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1"/>
            <a:ext cx="8115300" cy="6012800"/>
          </a:xfrm>
          <a:prstGeom prst="rect">
            <a:avLst/>
          </a:prstGeom>
          <a:noFill/>
          <a:ln w="9525">
            <a:noFill/>
            <a:miter lim="800000"/>
            <a:headEnd/>
            <a:tailEnd/>
          </a:ln>
          <a:effectLst/>
        </p:spPr>
        <p:txBody>
          <a:bodyPr wrap="square">
            <a:spAutoFit/>
          </a:bodyPr>
          <a:lstStyle/>
          <a:p>
            <a:pPr algn="ctr"/>
            <a:r>
              <a:rPr lang="en-US" sz="3200" b="1" dirty="0">
                <a:solidFill>
                  <a:schemeClr val="bg1"/>
                </a:solidFill>
                <a:effectLst>
                  <a:outerShdw blurRad="38100" dist="38100" dir="2700000" algn="tl">
                    <a:srgbClr val="C0C0C0"/>
                  </a:outerShdw>
                </a:effectLst>
                <a:latin typeface="Calibri" pitchFamily="34" charset="0"/>
              </a:rPr>
              <a:t>Choose to Trust</a:t>
            </a:r>
          </a:p>
          <a:p>
            <a:endParaRPr lang="en-US" sz="32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Some days trust may sound like confident statements regarding what you know to be true about God as you meditate on some divine attribute. You might say, “God, I know you are in control. I do trust you.” Other days you might simply rehearse the promises in the Word, especially at the end of the lament psalms. They tell you what to say. </a:t>
            </a:r>
            <a:r>
              <a:rPr lang="en-US" sz="2400" b="1" u="sng" dirty="0">
                <a:solidFill>
                  <a:schemeClr val="bg1"/>
                </a:solidFill>
                <a:effectLst>
                  <a:outerShdw blurRad="38100" dist="38100" dir="2700000" algn="tl">
                    <a:srgbClr val="C0C0C0"/>
                  </a:outerShdw>
                </a:effectLst>
                <a:latin typeface="Calibri" pitchFamily="34" charset="0"/>
              </a:rPr>
              <a:t>Echo their confidence.</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Lament leads to trust, but the path is not always clear or straightforward. By turning to prayer, laying out our complaints, and boldly asking, we are brought by God to a place of growing trust in him.</a:t>
            </a:r>
          </a:p>
          <a:p>
            <a:pPr marL="0" marR="0" algn="ctr">
              <a:lnSpc>
                <a:spcPct val="107000"/>
              </a:lnSpc>
              <a:spcBef>
                <a:spcPts val="0"/>
              </a:spcBef>
              <a:spcAft>
                <a:spcPts val="800"/>
              </a:spcAft>
            </a:pPr>
            <a:endParaRPr lang="en-US" sz="32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64513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95300" y="228601"/>
            <a:ext cx="8115300" cy="5274136"/>
          </a:xfrm>
          <a:prstGeom prst="rect">
            <a:avLst/>
          </a:prstGeom>
          <a:noFill/>
          <a:ln w="9525">
            <a:noFill/>
            <a:miter lim="800000"/>
            <a:headEnd/>
            <a:tailEnd/>
          </a:ln>
          <a:effectLst/>
        </p:spPr>
        <p:txBody>
          <a:bodyPr wrap="square">
            <a:spAutoFit/>
          </a:bodyPr>
          <a:lstStyle/>
          <a:p>
            <a:pPr algn="ctr"/>
            <a:r>
              <a:rPr lang="en-US" sz="3200" b="1" dirty="0">
                <a:solidFill>
                  <a:schemeClr val="bg1"/>
                </a:solidFill>
                <a:effectLst>
                  <a:outerShdw blurRad="38100" dist="38100" dir="2700000" algn="tl">
                    <a:srgbClr val="C0C0C0"/>
                  </a:outerShdw>
                </a:effectLst>
                <a:latin typeface="Calibri" pitchFamily="34" charset="0"/>
              </a:rPr>
              <a:t>Choose to Trust</a:t>
            </a:r>
          </a:p>
          <a:p>
            <a:endParaRPr lang="en-US" sz="32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“Keep trusting the One who keeps you trusting.” – John Piper</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Learning to lament gives us the grace to keep trusting.</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A broken world will bring its share of grief, but it can also bring wisdom if we are willing to slow down, listen, and learn. Lament is an uncomfortable yet helpful teacher. </a:t>
            </a:r>
          </a:p>
          <a:p>
            <a:endParaRPr lang="en-US" sz="2400" b="1" dirty="0">
              <a:solidFill>
                <a:schemeClr val="bg1"/>
              </a:solidFill>
              <a:effectLst>
                <a:outerShdw blurRad="38100" dist="38100" dir="2700000" algn="tl">
                  <a:srgbClr val="C0C0C0"/>
                </a:outerShdw>
              </a:effectLst>
              <a:latin typeface="Calibri" pitchFamily="34" charset="0"/>
            </a:endParaRPr>
          </a:p>
          <a:p>
            <a:r>
              <a:rPr lang="en-US" sz="2400" b="1" dirty="0">
                <a:solidFill>
                  <a:schemeClr val="bg1"/>
                </a:solidFill>
                <a:effectLst>
                  <a:outerShdw blurRad="38100" dist="38100" dir="2700000" algn="tl">
                    <a:srgbClr val="C0C0C0"/>
                  </a:outerShdw>
                </a:effectLst>
                <a:latin typeface="Calibri" pitchFamily="34" charset="0"/>
              </a:rPr>
              <a:t>It is true: “The heart of the wise is in the house of mourning” (Eccles. 7:4).</a:t>
            </a:r>
          </a:p>
          <a:p>
            <a:pPr marL="0" marR="0" algn="ctr">
              <a:lnSpc>
                <a:spcPct val="107000"/>
              </a:lnSpc>
              <a:spcBef>
                <a:spcPts val="0"/>
              </a:spcBef>
              <a:spcAft>
                <a:spcPts val="800"/>
              </a:spcAft>
            </a:pPr>
            <a:endParaRPr lang="en-US" sz="3200" b="1" dirty="0">
              <a:solidFill>
                <a:schemeClr val="bg1"/>
              </a:solidFill>
              <a:effectLst>
                <a:outerShdw blurRad="38100" dist="38100" dir="2700000" algn="tl">
                  <a:srgbClr val="C0C0C0"/>
                </a:outerShdw>
              </a:effectLst>
              <a:latin typeface="Calibri" pitchFamily="34" charset="0"/>
            </a:endParaRPr>
          </a:p>
        </p:txBody>
      </p:sp>
    </p:spTree>
    <p:extLst>
      <p:ext uri="{BB962C8B-B14F-4D97-AF65-F5344CB8AC3E}">
        <p14:creationId xmlns:p14="http://schemas.microsoft.com/office/powerpoint/2010/main" val="15770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66700" y="762000"/>
            <a:ext cx="8610600" cy="5693866"/>
          </a:xfrm>
          <a:prstGeom prst="rect">
            <a:avLst/>
          </a:prstGeom>
          <a:noFill/>
          <a:ln w="9525">
            <a:noFill/>
            <a:miter lim="800000"/>
            <a:headEnd/>
            <a:tailEnd/>
          </a:ln>
          <a:effectLst/>
        </p:spPr>
        <p:txBody>
          <a:bodyPr wrap="square">
            <a:spAutoFit/>
          </a:bodyPr>
          <a:lstStyle/>
          <a:p>
            <a:pPr marL="857250" indent="-857250">
              <a:spcBef>
                <a:spcPct val="50000"/>
              </a:spcBef>
              <a:buFont typeface="+mj-lt"/>
              <a:buAutoNum type="romanUcPeriod"/>
            </a:pPr>
            <a:r>
              <a:rPr lang="en-US" sz="2600" b="1" dirty="0">
                <a:solidFill>
                  <a:schemeClr val="bg1"/>
                </a:solidFill>
                <a:effectLst>
                  <a:outerShdw blurRad="38100" dist="38100" dir="2700000" algn="tl">
                    <a:srgbClr val="C0C0C0"/>
                  </a:outerShdw>
                </a:effectLst>
                <a:latin typeface="Calibri" pitchFamily="34" charset="0"/>
              </a:rPr>
              <a:t>To determine if grieving process has cycled downward into a debilitating depression ask: “On a scale of 1 to 10, with 1 being doing great to 10 being extremely depressed, where would you put yourself today?”</a:t>
            </a:r>
          </a:p>
          <a:p>
            <a:pPr marL="857250" indent="-857250">
              <a:spcBef>
                <a:spcPct val="50000"/>
              </a:spcBef>
              <a:buFont typeface="+mj-lt"/>
              <a:buAutoNum type="romanUcPeriod"/>
            </a:pPr>
            <a:r>
              <a:rPr lang="en-US" sz="2600" b="1" dirty="0">
                <a:solidFill>
                  <a:schemeClr val="bg1"/>
                </a:solidFill>
                <a:effectLst>
                  <a:outerShdw blurRad="38100" dist="38100" dir="2700000" algn="tl">
                    <a:srgbClr val="C0C0C0"/>
                  </a:outerShdw>
                </a:effectLst>
                <a:latin typeface="Calibri" pitchFamily="34" charset="0"/>
              </a:rPr>
              <a:t>“Do you have any thoughts of hurting yourself?”</a:t>
            </a:r>
          </a:p>
          <a:p>
            <a:pPr marL="857250" indent="-857250">
              <a:spcBef>
                <a:spcPct val="50000"/>
              </a:spcBef>
              <a:buFont typeface="+mj-lt"/>
              <a:buAutoNum type="romanUcPeriod"/>
            </a:pPr>
            <a:r>
              <a:rPr lang="en-US" sz="2600" b="1" dirty="0">
                <a:solidFill>
                  <a:schemeClr val="bg1"/>
                </a:solidFill>
                <a:effectLst>
                  <a:outerShdw blurRad="38100" dist="38100" dir="2700000" algn="tl">
                    <a:srgbClr val="C0C0C0"/>
                  </a:outerShdw>
                </a:effectLst>
                <a:latin typeface="Calibri" pitchFamily="34" charset="0"/>
              </a:rPr>
              <a:t>General questions (Provide handout).</a:t>
            </a:r>
          </a:p>
          <a:p>
            <a:pPr marL="857250" indent="-857250">
              <a:spcBef>
                <a:spcPct val="50000"/>
              </a:spcBef>
              <a:buFont typeface="+mj-lt"/>
              <a:buAutoNum type="romanUcPeriod"/>
            </a:pPr>
            <a:r>
              <a:rPr lang="en-US" sz="2600" b="1" dirty="0">
                <a:solidFill>
                  <a:schemeClr val="bg1"/>
                </a:solidFill>
                <a:effectLst>
                  <a:outerShdw blurRad="38100" dist="38100" dir="2700000" algn="tl">
                    <a:srgbClr val="C0C0C0"/>
                  </a:outerShdw>
                </a:effectLst>
                <a:latin typeface="Calibri" pitchFamily="34" charset="0"/>
              </a:rPr>
              <a:t>Address any issues the person may have about wanting to die or not having any reason to live.</a:t>
            </a:r>
          </a:p>
          <a:p>
            <a:pPr marL="857250" indent="-857250">
              <a:spcBef>
                <a:spcPct val="50000"/>
              </a:spcBef>
              <a:buFont typeface="+mj-lt"/>
              <a:buAutoNum type="romanUcPeriod"/>
            </a:pPr>
            <a:r>
              <a:rPr lang="en-US" sz="2600" b="1" dirty="0">
                <a:solidFill>
                  <a:schemeClr val="bg1"/>
                </a:solidFill>
                <a:effectLst>
                  <a:outerShdw blurRad="38100" dist="38100" dir="2700000" algn="tl">
                    <a:srgbClr val="C0C0C0"/>
                  </a:outerShdw>
                </a:effectLst>
                <a:latin typeface="Calibri" pitchFamily="34" charset="0"/>
              </a:rPr>
              <a:t>Assess how the person is functioning in daily life and what help he or she might need. Reassure the person that the process will take time and that the range and intensity of emotions being experienced are normal.</a:t>
            </a:r>
          </a:p>
        </p:txBody>
      </p:sp>
      <p:sp>
        <p:nvSpPr>
          <p:cNvPr id="2" name="TextBox 1">
            <a:extLst>
              <a:ext uri="{FF2B5EF4-FFF2-40B4-BE49-F238E27FC236}">
                <a16:creationId xmlns:a16="http://schemas.microsoft.com/office/drawing/2014/main" id="{430C794D-A202-48BA-A29C-C1677433BAC3}"/>
              </a:ext>
            </a:extLst>
          </p:cNvPr>
          <p:cNvSpPr txBox="1"/>
          <p:nvPr/>
        </p:nvSpPr>
        <p:spPr>
          <a:xfrm>
            <a:off x="3419280" y="238780"/>
            <a:ext cx="2305439" cy="523220"/>
          </a:xfrm>
          <a:prstGeom prst="rect">
            <a:avLst/>
          </a:prstGeom>
          <a:noFill/>
        </p:spPr>
        <p:txBody>
          <a:bodyPr wrap="none" rtlCol="0">
            <a:spAutoFit/>
          </a:bodyPr>
          <a:lstStyle/>
          <a:p>
            <a:r>
              <a:rPr lang="en-US" sz="2800" b="1" dirty="0">
                <a:solidFill>
                  <a:schemeClr val="bg1"/>
                </a:solidFill>
              </a:rPr>
              <a:t>Assessment</a:t>
            </a:r>
          </a:p>
        </p:txBody>
      </p:sp>
    </p:spTree>
    <p:extLst>
      <p:ext uri="{BB962C8B-B14F-4D97-AF65-F5344CB8AC3E}">
        <p14:creationId xmlns:p14="http://schemas.microsoft.com/office/powerpoint/2010/main" val="953253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66700" y="762000"/>
            <a:ext cx="8610600" cy="6093976"/>
          </a:xfrm>
          <a:prstGeom prst="rect">
            <a:avLst/>
          </a:prstGeom>
          <a:noFill/>
          <a:ln w="9525">
            <a:noFill/>
            <a:miter lim="800000"/>
            <a:headEnd/>
            <a:tailEnd/>
          </a:ln>
          <a:effectLst/>
        </p:spPr>
        <p:txBody>
          <a:bodyPr wrap="square">
            <a:spAutoFit/>
          </a:bodyPr>
          <a:lstStyle/>
          <a:p>
            <a:pPr marL="857250" indent="-857250">
              <a:spcBef>
                <a:spcPct val="50000"/>
              </a:spcBef>
              <a:buFont typeface="+mj-lt"/>
              <a:buAutoNum type="romanUcPeriod"/>
            </a:pPr>
            <a:r>
              <a:rPr lang="en-US" sz="2600" b="1" dirty="0">
                <a:solidFill>
                  <a:schemeClr val="bg1"/>
                </a:solidFill>
                <a:effectLst>
                  <a:outerShdw blurRad="38100" dist="38100" dir="2700000" algn="tl">
                    <a:srgbClr val="C0C0C0"/>
                  </a:outerShdw>
                </a:effectLst>
                <a:latin typeface="Calibri" pitchFamily="34" charset="0"/>
              </a:rPr>
              <a:t>Be patient.</a:t>
            </a:r>
          </a:p>
          <a:p>
            <a:pPr marL="1428750" lvl="2" indent="-514350">
              <a:spcBef>
                <a:spcPct val="50000"/>
              </a:spcBef>
              <a:buAutoNum type="alphaUcPeriod"/>
            </a:pPr>
            <a:r>
              <a:rPr lang="en-US" sz="2600" b="1" dirty="0">
                <a:solidFill>
                  <a:schemeClr val="bg1"/>
                </a:solidFill>
                <a:effectLst>
                  <a:outerShdw blurRad="38100" dist="38100" dir="2700000" algn="tl">
                    <a:srgbClr val="C0C0C0"/>
                  </a:outerShdw>
                </a:effectLst>
                <a:latin typeface="Calibri" pitchFamily="34" charset="0"/>
              </a:rPr>
              <a:t>Give yourself the time to heal emotionally.</a:t>
            </a:r>
          </a:p>
          <a:p>
            <a:pPr marL="1428750" lvl="2" indent="-514350">
              <a:spcBef>
                <a:spcPct val="50000"/>
              </a:spcBef>
              <a:buAutoNum type="alphaUcPeriod"/>
            </a:pPr>
            <a:r>
              <a:rPr lang="en-US" sz="2600" b="1" dirty="0">
                <a:solidFill>
                  <a:schemeClr val="bg1"/>
                </a:solidFill>
                <a:effectLst>
                  <a:outerShdw blurRad="38100" dist="38100" dir="2700000" algn="tl">
                    <a:srgbClr val="C0C0C0"/>
                  </a:outerShdw>
                </a:effectLst>
                <a:latin typeface="Calibri" pitchFamily="34" charset="0"/>
              </a:rPr>
              <a:t>Keep a routine, get lots of rest, and try not to attempt too much; direct your energies to healing.</a:t>
            </a:r>
          </a:p>
          <a:p>
            <a:pPr marL="857250" indent="-857250">
              <a:spcBef>
                <a:spcPct val="50000"/>
              </a:spcBef>
              <a:buFont typeface="+mj-lt"/>
              <a:buAutoNum type="romanUcPeriod"/>
            </a:pPr>
            <a:r>
              <a:rPr lang="en-US" sz="2600" b="1" dirty="0">
                <a:solidFill>
                  <a:schemeClr val="bg1"/>
                </a:solidFill>
                <a:effectLst>
                  <a:outerShdw blurRad="38100" dist="38100" dir="2700000" algn="tl">
                    <a:srgbClr val="C0C0C0"/>
                  </a:outerShdw>
                </a:effectLst>
                <a:latin typeface="Calibri" pitchFamily="34" charset="0"/>
              </a:rPr>
              <a:t>Maintain Friendships.</a:t>
            </a:r>
          </a:p>
          <a:p>
            <a:pPr marL="1428750" lvl="2" indent="-514350">
              <a:spcBef>
                <a:spcPct val="50000"/>
              </a:spcBef>
              <a:buAutoNum type="alphaUcPeriod"/>
            </a:pPr>
            <a:r>
              <a:rPr lang="en-US" sz="2600" b="1" dirty="0">
                <a:solidFill>
                  <a:schemeClr val="bg1"/>
                </a:solidFill>
                <a:effectLst>
                  <a:outerShdw blurRad="38100" dist="38100" dir="2700000" algn="tl">
                    <a:srgbClr val="C0C0C0"/>
                  </a:outerShdw>
                </a:effectLst>
                <a:latin typeface="Calibri" pitchFamily="34" charset="0"/>
              </a:rPr>
              <a:t>Let others comfort you and share in your journey.</a:t>
            </a:r>
          </a:p>
          <a:p>
            <a:pPr marL="1428750" lvl="2" indent="-514350">
              <a:spcBef>
                <a:spcPct val="50000"/>
              </a:spcBef>
              <a:buAutoNum type="alphaUcPeriod"/>
            </a:pPr>
            <a:r>
              <a:rPr lang="en-US" sz="2600" b="1" dirty="0">
                <a:solidFill>
                  <a:schemeClr val="bg1"/>
                </a:solidFill>
                <a:effectLst>
                  <a:outerShdw blurRad="38100" dist="38100" dir="2700000" algn="tl">
                    <a:srgbClr val="C0C0C0"/>
                  </a:outerShdw>
                </a:effectLst>
                <a:latin typeface="Calibri" pitchFamily="34" charset="0"/>
              </a:rPr>
              <a:t>Do not become isolated but seek meaningful connections with others.</a:t>
            </a:r>
          </a:p>
          <a:p>
            <a:pPr marL="1428750" lvl="2" indent="-514350">
              <a:spcBef>
                <a:spcPct val="50000"/>
              </a:spcBef>
              <a:buAutoNum type="alphaUcPeriod"/>
            </a:pPr>
            <a:r>
              <a:rPr lang="en-US" sz="2600" b="1" dirty="0">
                <a:solidFill>
                  <a:schemeClr val="bg1"/>
                </a:solidFill>
                <a:effectLst>
                  <a:outerShdw blurRad="38100" dist="38100" dir="2700000" algn="tl">
                    <a:srgbClr val="C0C0C0"/>
                  </a:outerShdw>
                </a:effectLst>
                <a:latin typeface="Calibri" pitchFamily="34" charset="0"/>
              </a:rPr>
              <a:t>Make a list of friends/family to call.</a:t>
            </a:r>
          </a:p>
          <a:p>
            <a:pPr marL="1428750" lvl="2" indent="-514350">
              <a:spcBef>
                <a:spcPct val="50000"/>
              </a:spcBef>
              <a:buAutoNum type="alphaUcPeriod"/>
            </a:pPr>
            <a:r>
              <a:rPr lang="en-US" sz="2600" b="1" dirty="0">
                <a:solidFill>
                  <a:schemeClr val="bg1"/>
                </a:solidFill>
                <a:effectLst>
                  <a:outerShdw blurRad="38100" dist="38100" dir="2700000" algn="tl">
                    <a:srgbClr val="C0C0C0"/>
                  </a:outerShdw>
                </a:effectLst>
                <a:latin typeface="Calibri" pitchFamily="34" charset="0"/>
              </a:rPr>
              <a:t>Biblically-based support group.</a:t>
            </a:r>
          </a:p>
          <a:p>
            <a:pPr>
              <a:spcBef>
                <a:spcPct val="50000"/>
              </a:spcBef>
            </a:pPr>
            <a:endParaRPr lang="en-US" sz="26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430C794D-A202-48BA-A29C-C1677433BAC3}"/>
              </a:ext>
            </a:extLst>
          </p:cNvPr>
          <p:cNvSpPr txBox="1"/>
          <p:nvPr/>
        </p:nvSpPr>
        <p:spPr>
          <a:xfrm>
            <a:off x="2891892" y="238780"/>
            <a:ext cx="3360215" cy="523220"/>
          </a:xfrm>
          <a:prstGeom prst="rect">
            <a:avLst/>
          </a:prstGeom>
          <a:noFill/>
        </p:spPr>
        <p:txBody>
          <a:bodyPr wrap="none" rtlCol="0">
            <a:spAutoFit/>
          </a:bodyPr>
          <a:lstStyle/>
          <a:p>
            <a:r>
              <a:rPr lang="en-US" sz="2800" b="1" dirty="0">
                <a:solidFill>
                  <a:schemeClr val="bg1"/>
                </a:solidFill>
              </a:rPr>
              <a:t>Action/Counseling</a:t>
            </a:r>
          </a:p>
        </p:txBody>
      </p:sp>
    </p:spTree>
    <p:extLst>
      <p:ext uri="{BB962C8B-B14F-4D97-AF65-F5344CB8AC3E}">
        <p14:creationId xmlns:p14="http://schemas.microsoft.com/office/powerpoint/2010/main" val="2751220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76200" y="386123"/>
            <a:ext cx="9144000" cy="6186309"/>
          </a:xfrm>
          <a:prstGeom prst="rect">
            <a:avLst/>
          </a:prstGeom>
          <a:noFill/>
          <a:ln w="9525">
            <a:noFill/>
            <a:miter lim="800000"/>
            <a:headEnd/>
            <a:tailEnd/>
          </a:ln>
          <a:effectLst/>
        </p:spPr>
        <p:txBody>
          <a:bodyPr wrap="square">
            <a:spAutoFit/>
          </a:bodyPr>
          <a:lstStyle/>
          <a:p>
            <a:pPr>
              <a:spcBef>
                <a:spcPct val="50000"/>
              </a:spcBef>
            </a:pPr>
            <a:r>
              <a:rPr lang="en-US" sz="2400" b="1" dirty="0">
                <a:solidFill>
                  <a:schemeClr val="bg1"/>
                </a:solidFill>
                <a:effectLst>
                  <a:outerShdw blurRad="38100" dist="38100" dir="2700000" algn="tl">
                    <a:srgbClr val="C0C0C0"/>
                  </a:outerShdw>
                </a:effectLst>
                <a:latin typeface="Calibri" pitchFamily="34" charset="0"/>
              </a:rPr>
              <a:t>III. Feel the Pain.</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The intensity of your pain is normal and eventually it will begin to subside. The pain will probably never disappear completely, but it will become bearable.</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Trying to avoid the “terrible pain” only prolongs the grief. Allow God to help bear your sorrow (Is. 53:3-4).</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Trying to avoid a loss by hiding the feelings will only cause problems in other areas – emotionally, spiritually, or physically (2 Samuel 1:17).</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Dealing with a loss in a healthy manner can be a major avenue to growth and life-transforming change.</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Move forward by experiencing the grief at the same time by rejoining the living through acts of giving, serving, and receiving.</a:t>
            </a:r>
          </a:p>
        </p:txBody>
      </p:sp>
      <p:sp>
        <p:nvSpPr>
          <p:cNvPr id="2" name="TextBox 1">
            <a:extLst>
              <a:ext uri="{FF2B5EF4-FFF2-40B4-BE49-F238E27FC236}">
                <a16:creationId xmlns:a16="http://schemas.microsoft.com/office/drawing/2014/main" id="{430C794D-A202-48BA-A29C-C1677433BAC3}"/>
              </a:ext>
            </a:extLst>
          </p:cNvPr>
          <p:cNvSpPr txBox="1"/>
          <p:nvPr/>
        </p:nvSpPr>
        <p:spPr>
          <a:xfrm>
            <a:off x="2891891" y="31652"/>
            <a:ext cx="3360215" cy="523220"/>
          </a:xfrm>
          <a:prstGeom prst="rect">
            <a:avLst/>
          </a:prstGeom>
          <a:noFill/>
        </p:spPr>
        <p:txBody>
          <a:bodyPr wrap="none" rtlCol="0">
            <a:spAutoFit/>
          </a:bodyPr>
          <a:lstStyle/>
          <a:p>
            <a:r>
              <a:rPr lang="en-US" sz="2800" b="1" dirty="0">
                <a:solidFill>
                  <a:schemeClr val="bg1"/>
                </a:solidFill>
              </a:rPr>
              <a:t>Action/Counseling</a:t>
            </a:r>
          </a:p>
        </p:txBody>
      </p:sp>
    </p:spTree>
    <p:extLst>
      <p:ext uri="{BB962C8B-B14F-4D97-AF65-F5344CB8AC3E}">
        <p14:creationId xmlns:p14="http://schemas.microsoft.com/office/powerpoint/2010/main" val="2046281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6340197"/>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V. Grief is actually a complex set of emotions, all of which are _________. People who are grieving may experience their loss emotionally &amp; mentally through feelings, thoughts, and attitudes; socially as they interact with others; and physically as it affects their health.</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VI. Often friends don’t know how to help and may try to “cheer him up” or “get her mind off her loss”. This can actually _______the burden as the person grieving has to either avoid friends or fake it rather than have the chance to share his or her true feelings.</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VII. Sometimes loss is cumulative and “awakens memories of early losses” that were never fully grieved. </a:t>
            </a:r>
          </a:p>
          <a:p>
            <a:pPr marL="857250" indent="-857250">
              <a:spcBef>
                <a:spcPct val="50000"/>
              </a:spcBef>
              <a:buFont typeface="+mj-lt"/>
              <a:buAutoNum type="romanUcPeriod"/>
            </a:pPr>
            <a:endParaRPr lang="en-US" sz="28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D9735453-61CE-6B99-B93A-A994BDFB1371}"/>
              </a:ext>
            </a:extLst>
          </p:cNvPr>
          <p:cNvSpPr txBox="1"/>
          <p:nvPr/>
        </p:nvSpPr>
        <p:spPr>
          <a:xfrm>
            <a:off x="1905000" y="609600"/>
            <a:ext cx="1677394"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“normal”</a:t>
            </a:r>
          </a:p>
        </p:txBody>
      </p:sp>
      <p:sp>
        <p:nvSpPr>
          <p:cNvPr id="3" name="TextBox 2">
            <a:extLst>
              <a:ext uri="{FF2B5EF4-FFF2-40B4-BE49-F238E27FC236}">
                <a16:creationId xmlns:a16="http://schemas.microsoft.com/office/drawing/2014/main" id="{58599EE8-8437-563C-2B1A-A961B3B2B636}"/>
              </a:ext>
            </a:extLst>
          </p:cNvPr>
          <p:cNvSpPr txBox="1"/>
          <p:nvPr/>
        </p:nvSpPr>
        <p:spPr>
          <a:xfrm>
            <a:off x="1561603" y="3356014"/>
            <a:ext cx="12192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add to</a:t>
            </a:r>
          </a:p>
        </p:txBody>
      </p:sp>
    </p:spTree>
    <p:extLst>
      <p:ext uri="{BB962C8B-B14F-4D97-AF65-F5344CB8AC3E}">
        <p14:creationId xmlns:p14="http://schemas.microsoft.com/office/powerpoint/2010/main" val="1654448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750" fill="hold"/>
                                        <p:tgtEl>
                                          <p:spTgt spid="2"/>
                                        </p:tgtEl>
                                        <p:attrNameLst>
                                          <p:attrName>ppt_x</p:attrName>
                                        </p:attrNameLst>
                                      </p:cBhvr>
                                      <p:tavLst>
                                        <p:tav tm="0">
                                          <p:val>
                                            <p:strVal val="#ppt_x"/>
                                          </p:val>
                                        </p:tav>
                                        <p:tav tm="100000">
                                          <p:val>
                                            <p:strVal val="#ppt_x"/>
                                          </p:val>
                                        </p:tav>
                                      </p:tavLst>
                                    </p:anim>
                                    <p:anim calcmode="lin" valueType="num">
                                      <p:cBhvr additive="base">
                                        <p:cTn id="13" dur="75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25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750" fill="hold"/>
                                        <p:tgtEl>
                                          <p:spTgt spid="3"/>
                                        </p:tgtEl>
                                        <p:attrNameLst>
                                          <p:attrName>ppt_x</p:attrName>
                                        </p:attrNameLst>
                                      </p:cBhvr>
                                      <p:tavLst>
                                        <p:tav tm="0">
                                          <p:val>
                                            <p:strVal val="#ppt_x"/>
                                          </p:val>
                                        </p:tav>
                                        <p:tav tm="100000">
                                          <p:val>
                                            <p:strVal val="#ppt_x"/>
                                          </p:val>
                                        </p:tav>
                                      </p:tavLst>
                                    </p:anim>
                                    <p:anim calcmode="lin" valueType="num">
                                      <p:cBhvr additive="base">
                                        <p:cTn id="17" dur="7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2" grpId="0"/>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1" y="506252"/>
            <a:ext cx="9144000" cy="5863144"/>
          </a:xfrm>
          <a:prstGeom prst="rect">
            <a:avLst/>
          </a:prstGeom>
          <a:noFill/>
          <a:ln w="9525">
            <a:noFill/>
            <a:miter lim="800000"/>
            <a:headEnd/>
            <a:tailEnd/>
          </a:ln>
          <a:effectLst/>
        </p:spPr>
        <p:txBody>
          <a:bodyPr wrap="square">
            <a:spAutoFit/>
          </a:bodyPr>
          <a:lstStyle/>
          <a:p>
            <a:pPr>
              <a:spcBef>
                <a:spcPct val="50000"/>
              </a:spcBef>
            </a:pPr>
            <a:r>
              <a:rPr lang="en-US" sz="2500" b="1" dirty="0">
                <a:solidFill>
                  <a:schemeClr val="bg1"/>
                </a:solidFill>
                <a:effectLst>
                  <a:outerShdw blurRad="38100" dist="38100" dir="2700000" algn="tl">
                    <a:srgbClr val="C0C0C0"/>
                  </a:outerShdw>
                </a:effectLst>
                <a:latin typeface="Calibri" pitchFamily="34" charset="0"/>
              </a:rPr>
              <a:t>IV. Realize Grief is Normal.</a:t>
            </a:r>
          </a:p>
          <a:p>
            <a:pPr marL="1428750" lvl="2" indent="-514350">
              <a:spcBef>
                <a:spcPct val="50000"/>
              </a:spcBef>
              <a:buAutoNum type="alphaUcPeriod"/>
            </a:pPr>
            <a:r>
              <a:rPr lang="en-US" sz="2500" b="1" dirty="0">
                <a:solidFill>
                  <a:schemeClr val="bg1"/>
                </a:solidFill>
                <a:effectLst>
                  <a:outerShdw blurRad="38100" dist="38100" dir="2700000" algn="tl">
                    <a:srgbClr val="C0C0C0"/>
                  </a:outerShdw>
                </a:effectLst>
                <a:latin typeface="Calibri" pitchFamily="34" charset="0"/>
              </a:rPr>
              <a:t>Grief encompasses a number of changes. It appears differently at various times, and it comes and goes in people’s lives (waves with the tide).</a:t>
            </a:r>
          </a:p>
          <a:p>
            <a:pPr marL="1428750" lvl="2" indent="-514350">
              <a:spcBef>
                <a:spcPct val="50000"/>
              </a:spcBef>
              <a:buAutoNum type="alphaUcPeriod"/>
            </a:pPr>
            <a:r>
              <a:rPr lang="en-US" sz="2500" b="1" dirty="0">
                <a:solidFill>
                  <a:schemeClr val="bg1"/>
                </a:solidFill>
                <a:effectLst>
                  <a:outerShdw blurRad="38100" dist="38100" dir="2700000" algn="tl">
                    <a:srgbClr val="C0C0C0"/>
                  </a:outerShdw>
                </a:effectLst>
                <a:latin typeface="Calibri" pitchFamily="34" charset="0"/>
              </a:rPr>
              <a:t>It is a normal, predictable, expected, and healthy reaction to a loss.</a:t>
            </a:r>
          </a:p>
          <a:p>
            <a:pPr marL="1428750" lvl="2" indent="-514350">
              <a:spcBef>
                <a:spcPct val="50000"/>
              </a:spcBef>
              <a:buAutoNum type="alphaUcPeriod"/>
            </a:pPr>
            <a:r>
              <a:rPr lang="en-US" sz="2500" b="1" dirty="0">
                <a:solidFill>
                  <a:schemeClr val="bg1"/>
                </a:solidFill>
                <a:effectLst>
                  <a:outerShdw blurRad="38100" dist="38100" dir="2700000" algn="tl">
                    <a:srgbClr val="C0C0C0"/>
                  </a:outerShdw>
                </a:effectLst>
                <a:latin typeface="Calibri" pitchFamily="34" charset="0"/>
              </a:rPr>
              <a:t>Grief is each individual’s personal journey, and his or her manner of dealing with any kind of loss – no matter how minor or severe it may appear to others – must be respected. It should be gently challenged only when prolonged in a manner that is detrimental to the person and his or her relationships.</a:t>
            </a:r>
          </a:p>
          <a:p>
            <a:pPr marL="857250" indent="-857250">
              <a:spcBef>
                <a:spcPct val="50000"/>
              </a:spcBef>
              <a:buFont typeface="+mj-lt"/>
              <a:buAutoNum type="romanUcPeriod"/>
            </a:pPr>
            <a:endParaRPr lang="en-US" sz="25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430C794D-A202-48BA-A29C-C1677433BAC3}"/>
              </a:ext>
            </a:extLst>
          </p:cNvPr>
          <p:cNvSpPr txBox="1"/>
          <p:nvPr/>
        </p:nvSpPr>
        <p:spPr>
          <a:xfrm>
            <a:off x="2891891" y="31652"/>
            <a:ext cx="3360215" cy="523220"/>
          </a:xfrm>
          <a:prstGeom prst="rect">
            <a:avLst/>
          </a:prstGeom>
          <a:noFill/>
        </p:spPr>
        <p:txBody>
          <a:bodyPr wrap="none" rtlCol="0">
            <a:spAutoFit/>
          </a:bodyPr>
          <a:lstStyle/>
          <a:p>
            <a:r>
              <a:rPr lang="en-US" sz="2800" b="1" dirty="0">
                <a:solidFill>
                  <a:schemeClr val="bg1"/>
                </a:solidFill>
              </a:rPr>
              <a:t>Action/Counseling</a:t>
            </a:r>
          </a:p>
        </p:txBody>
      </p:sp>
    </p:spTree>
    <p:extLst>
      <p:ext uri="{BB962C8B-B14F-4D97-AF65-F5344CB8AC3E}">
        <p14:creationId xmlns:p14="http://schemas.microsoft.com/office/powerpoint/2010/main" val="1957798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 y="554872"/>
            <a:ext cx="9144000" cy="6001643"/>
          </a:xfrm>
          <a:prstGeom prst="rect">
            <a:avLst/>
          </a:prstGeom>
          <a:noFill/>
          <a:ln w="9525">
            <a:noFill/>
            <a:miter lim="800000"/>
            <a:headEnd/>
            <a:tailEnd/>
          </a:ln>
          <a:effectLst/>
        </p:spPr>
        <p:txBody>
          <a:bodyPr wrap="square">
            <a:spAutoFit/>
          </a:bodyPr>
          <a:lstStyle/>
          <a:p>
            <a:pPr>
              <a:spcBef>
                <a:spcPct val="50000"/>
              </a:spcBef>
            </a:pPr>
            <a:r>
              <a:rPr lang="en-US" sz="2400" b="1" dirty="0">
                <a:solidFill>
                  <a:schemeClr val="bg1"/>
                </a:solidFill>
                <a:effectLst>
                  <a:outerShdw blurRad="38100" dist="38100" dir="2700000" algn="tl">
                    <a:srgbClr val="C0C0C0"/>
                  </a:outerShdw>
                </a:effectLst>
                <a:latin typeface="Calibri" pitchFamily="34" charset="0"/>
              </a:rPr>
              <a:t>V. Heal.</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Help the grieving person process any guilt and anger he or she is feeling.</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Help him or her redirect energy from excessive “if </a:t>
            </a:r>
            <a:r>
              <a:rPr lang="en-US" sz="2400" b="1" dirty="0" err="1">
                <a:solidFill>
                  <a:schemeClr val="bg1"/>
                </a:solidFill>
                <a:effectLst>
                  <a:outerShdw blurRad="38100" dist="38100" dir="2700000" algn="tl">
                    <a:srgbClr val="C0C0C0"/>
                  </a:outerShdw>
                </a:effectLst>
                <a:latin typeface="Calibri" pitchFamily="34" charset="0"/>
              </a:rPr>
              <a:t>onlys</a:t>
            </a:r>
            <a:r>
              <a:rPr lang="en-US" sz="2400" b="1" dirty="0">
                <a:solidFill>
                  <a:schemeClr val="bg1"/>
                </a:solidFill>
                <a:effectLst>
                  <a:outerShdw blurRad="38100" dist="38100" dir="2700000" algn="tl">
                    <a:srgbClr val="C0C0C0"/>
                  </a:outerShdw>
                </a:effectLst>
                <a:latin typeface="Calibri" pitchFamily="34" charset="0"/>
              </a:rPr>
              <a:t>” and wishing that things could be different, to a focus on healing.</a:t>
            </a:r>
          </a:p>
          <a:p>
            <a:pPr marL="1428750" lvl="2" indent="-514350">
              <a:spcBef>
                <a:spcPct val="50000"/>
              </a:spcBef>
              <a:buAutoNum type="alphaUcPeriod"/>
            </a:pPr>
            <a:r>
              <a:rPr lang="en-US" sz="2400" b="1" dirty="0">
                <a:solidFill>
                  <a:schemeClr val="bg1"/>
                </a:solidFill>
                <a:effectLst>
                  <a:outerShdw blurRad="38100" dist="38100" dir="2700000" algn="tl">
                    <a:srgbClr val="C0C0C0"/>
                  </a:outerShdw>
                </a:effectLst>
                <a:latin typeface="Calibri" pitchFamily="34" charset="0"/>
              </a:rPr>
              <a:t>Help with Truth:</a:t>
            </a:r>
          </a:p>
          <a:p>
            <a:pPr marL="2171700" lvl="4" indent="-342900">
              <a:spcBef>
                <a:spcPct val="50000"/>
              </a:spcBef>
              <a:buFontTx/>
              <a:buChar char="-"/>
            </a:pPr>
            <a:r>
              <a:rPr lang="en-US" sz="2400" b="1" dirty="0">
                <a:solidFill>
                  <a:schemeClr val="bg1"/>
                </a:solidFill>
                <a:effectLst>
                  <a:outerShdw blurRad="38100" dist="38100" dir="2700000" algn="tl">
                    <a:srgbClr val="C0C0C0"/>
                  </a:outerShdw>
                </a:effectLst>
                <a:latin typeface="Calibri" pitchFamily="34" charset="0"/>
              </a:rPr>
              <a:t>Psalm 16: 7-11</a:t>
            </a:r>
          </a:p>
          <a:p>
            <a:pPr marL="2171700" lvl="4" indent="-342900">
              <a:spcBef>
                <a:spcPct val="50000"/>
              </a:spcBef>
              <a:buFontTx/>
              <a:buChar char="-"/>
            </a:pPr>
            <a:r>
              <a:rPr lang="en-US" sz="2400" b="1" dirty="0">
                <a:solidFill>
                  <a:schemeClr val="bg1"/>
                </a:solidFill>
                <a:effectLst>
                  <a:outerShdw blurRad="38100" dist="38100" dir="2700000" algn="tl">
                    <a:srgbClr val="C0C0C0"/>
                  </a:outerShdw>
                </a:effectLst>
                <a:latin typeface="Calibri" pitchFamily="34" charset="0"/>
              </a:rPr>
              <a:t>John 11:25-27</a:t>
            </a:r>
          </a:p>
          <a:p>
            <a:pPr marL="2171700" lvl="4" indent="-342900">
              <a:spcBef>
                <a:spcPct val="50000"/>
              </a:spcBef>
              <a:buFontTx/>
              <a:buChar char="-"/>
            </a:pPr>
            <a:r>
              <a:rPr lang="en-US" sz="2400" b="1" dirty="0">
                <a:solidFill>
                  <a:schemeClr val="bg1"/>
                </a:solidFill>
                <a:effectLst>
                  <a:outerShdw blurRad="38100" dist="38100" dir="2700000" algn="tl">
                    <a:srgbClr val="C0C0C0"/>
                  </a:outerShdw>
                </a:effectLst>
                <a:latin typeface="Calibri" pitchFamily="34" charset="0"/>
              </a:rPr>
              <a:t>2 Corinthians 5:1-10</a:t>
            </a:r>
          </a:p>
          <a:p>
            <a:pPr marL="2171700" lvl="4" indent="-342900">
              <a:spcBef>
                <a:spcPct val="50000"/>
              </a:spcBef>
              <a:buFontTx/>
              <a:buChar char="-"/>
            </a:pPr>
            <a:r>
              <a:rPr lang="en-US" sz="2400" b="1" dirty="0">
                <a:solidFill>
                  <a:schemeClr val="bg1"/>
                </a:solidFill>
                <a:effectLst>
                  <a:outerShdw blurRad="38100" dist="38100" dir="2700000" algn="tl">
                    <a:srgbClr val="C0C0C0"/>
                  </a:outerShdw>
                </a:effectLst>
                <a:latin typeface="Calibri" pitchFamily="34" charset="0"/>
              </a:rPr>
              <a:t>1 Thessalonians 4: 13-14</a:t>
            </a:r>
          </a:p>
          <a:p>
            <a:pPr marL="2171700" lvl="4" indent="-342900">
              <a:spcBef>
                <a:spcPct val="50000"/>
              </a:spcBef>
              <a:buFontTx/>
              <a:buChar char="-"/>
            </a:pPr>
            <a:r>
              <a:rPr lang="en-US" sz="2400" b="1" dirty="0">
                <a:solidFill>
                  <a:schemeClr val="bg1"/>
                </a:solidFill>
                <a:effectLst>
                  <a:outerShdw blurRad="38100" dist="38100" dir="2700000" algn="tl">
                    <a:srgbClr val="C0C0C0"/>
                  </a:outerShdw>
                </a:effectLst>
                <a:latin typeface="Calibri" pitchFamily="34" charset="0"/>
              </a:rPr>
              <a:t>Revelation 21:4</a:t>
            </a:r>
            <a:endParaRPr lang="en-US" sz="25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430C794D-A202-48BA-A29C-C1677433BAC3}"/>
              </a:ext>
            </a:extLst>
          </p:cNvPr>
          <p:cNvSpPr txBox="1"/>
          <p:nvPr/>
        </p:nvSpPr>
        <p:spPr>
          <a:xfrm>
            <a:off x="2891891" y="31652"/>
            <a:ext cx="3360215" cy="523220"/>
          </a:xfrm>
          <a:prstGeom prst="rect">
            <a:avLst/>
          </a:prstGeom>
          <a:noFill/>
        </p:spPr>
        <p:txBody>
          <a:bodyPr wrap="none" rtlCol="0">
            <a:spAutoFit/>
          </a:bodyPr>
          <a:lstStyle/>
          <a:p>
            <a:r>
              <a:rPr lang="en-US" sz="2800" b="1" dirty="0">
                <a:solidFill>
                  <a:schemeClr val="bg1"/>
                </a:solidFill>
              </a:rPr>
              <a:t>Action/Counseling</a:t>
            </a:r>
          </a:p>
        </p:txBody>
      </p:sp>
    </p:spTree>
    <p:extLst>
      <p:ext uri="{BB962C8B-B14F-4D97-AF65-F5344CB8AC3E}">
        <p14:creationId xmlns:p14="http://schemas.microsoft.com/office/powerpoint/2010/main" val="2181533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1" y="506252"/>
            <a:ext cx="9144000" cy="5478423"/>
          </a:xfrm>
          <a:prstGeom prst="rect">
            <a:avLst/>
          </a:prstGeom>
          <a:noFill/>
          <a:ln w="9525">
            <a:noFill/>
            <a:miter lim="800000"/>
            <a:headEnd/>
            <a:tailEnd/>
          </a:ln>
          <a:effectLst/>
        </p:spPr>
        <p:txBody>
          <a:bodyPr wrap="square">
            <a:spAutoFit/>
          </a:bodyPr>
          <a:lstStyle/>
          <a:p>
            <a:pPr>
              <a:spcBef>
                <a:spcPct val="50000"/>
              </a:spcBef>
            </a:pPr>
            <a:r>
              <a:rPr lang="en-US" sz="2500" b="1" dirty="0">
                <a:solidFill>
                  <a:schemeClr val="bg1"/>
                </a:solidFill>
                <a:effectLst>
                  <a:outerShdw blurRad="38100" dist="38100" dir="2700000" algn="tl">
                    <a:srgbClr val="C0C0C0"/>
                  </a:outerShdw>
                </a:effectLst>
                <a:latin typeface="Calibri" pitchFamily="34" charset="0"/>
              </a:rPr>
              <a:t>Biblical Insight.</a:t>
            </a:r>
          </a:p>
          <a:p>
            <a:pPr>
              <a:spcBef>
                <a:spcPct val="50000"/>
              </a:spcBef>
            </a:pPr>
            <a:r>
              <a:rPr lang="en-US" sz="2500" b="1" dirty="0">
                <a:solidFill>
                  <a:schemeClr val="bg1"/>
                </a:solidFill>
                <a:effectLst>
                  <a:outerShdw blurRad="38100" dist="38100" dir="2700000" algn="tl">
                    <a:srgbClr val="C0C0C0"/>
                  </a:outerShdw>
                </a:effectLst>
                <a:latin typeface="Calibri" pitchFamily="34" charset="0"/>
              </a:rPr>
              <a:t>Job 1:20-22; 2:10</a:t>
            </a:r>
          </a:p>
          <a:p>
            <a:pPr marL="914400" lvl="1" indent="-457200">
              <a:spcBef>
                <a:spcPct val="50000"/>
              </a:spcBef>
              <a:buAutoNum type="alphaUcPeriod"/>
            </a:pPr>
            <a:r>
              <a:rPr lang="en-US" sz="2500" b="1" dirty="0">
                <a:solidFill>
                  <a:schemeClr val="bg1"/>
                </a:solidFill>
                <a:effectLst>
                  <a:outerShdw blurRad="38100" dist="38100" dir="2700000" algn="tl">
                    <a:srgbClr val="C0C0C0"/>
                  </a:outerShdw>
                </a:effectLst>
                <a:latin typeface="Calibri" pitchFamily="34" charset="0"/>
              </a:rPr>
              <a:t>5 things Job did:</a:t>
            </a:r>
          </a:p>
          <a:p>
            <a:pPr marL="1828800" lvl="3" indent="-457200">
              <a:spcBef>
                <a:spcPct val="50000"/>
              </a:spcBef>
              <a:buAutoNum type="arabicPeriod"/>
            </a:pPr>
            <a:r>
              <a:rPr lang="en-US" sz="2500" b="1" dirty="0">
                <a:solidFill>
                  <a:schemeClr val="bg1"/>
                </a:solidFill>
                <a:effectLst>
                  <a:outerShdw blurRad="38100" dist="38100" dir="2700000" algn="tl">
                    <a:srgbClr val="C0C0C0"/>
                  </a:outerShdw>
                </a:effectLst>
                <a:latin typeface="Calibri" pitchFamily="34" charset="0"/>
              </a:rPr>
              <a:t>Job arose – he didn’t stay down long.</a:t>
            </a:r>
          </a:p>
          <a:p>
            <a:pPr marL="1828800" lvl="3" indent="-457200">
              <a:spcBef>
                <a:spcPct val="50000"/>
              </a:spcBef>
              <a:buAutoNum type="arabicPeriod"/>
            </a:pPr>
            <a:r>
              <a:rPr lang="en-US" sz="2500" b="1" dirty="0">
                <a:solidFill>
                  <a:schemeClr val="bg1"/>
                </a:solidFill>
                <a:effectLst>
                  <a:outerShdw blurRad="38100" dist="38100" dir="2700000" algn="tl">
                    <a:srgbClr val="C0C0C0"/>
                  </a:outerShdw>
                </a:effectLst>
                <a:latin typeface="Calibri" pitchFamily="34" charset="0"/>
              </a:rPr>
              <a:t>Job tore his robe – allow them to suffer and grieve.</a:t>
            </a:r>
          </a:p>
          <a:p>
            <a:pPr marL="1828800" lvl="3" indent="-457200">
              <a:spcBef>
                <a:spcPct val="50000"/>
              </a:spcBef>
              <a:buAutoNum type="arabicPeriod"/>
            </a:pPr>
            <a:r>
              <a:rPr lang="en-US" sz="2500" b="1" dirty="0">
                <a:solidFill>
                  <a:schemeClr val="bg1"/>
                </a:solidFill>
                <a:effectLst>
                  <a:outerShdw blurRad="38100" dist="38100" dir="2700000" algn="tl">
                    <a:srgbClr val="C0C0C0"/>
                  </a:outerShdw>
                </a:effectLst>
                <a:latin typeface="Calibri" pitchFamily="34" charset="0"/>
              </a:rPr>
              <a:t>Job shaved his head – Point the person to God’s glory.</a:t>
            </a:r>
          </a:p>
          <a:p>
            <a:pPr marL="1828800" lvl="3" indent="-457200">
              <a:spcBef>
                <a:spcPct val="50000"/>
              </a:spcBef>
              <a:buAutoNum type="arabicPeriod"/>
            </a:pPr>
            <a:r>
              <a:rPr lang="en-US" sz="2500" b="1" dirty="0">
                <a:solidFill>
                  <a:schemeClr val="bg1"/>
                </a:solidFill>
                <a:effectLst>
                  <a:outerShdw blurRad="38100" dist="38100" dir="2700000" algn="tl">
                    <a:srgbClr val="C0C0C0"/>
                  </a:outerShdw>
                </a:effectLst>
                <a:latin typeface="Calibri" pitchFamily="34" charset="0"/>
              </a:rPr>
              <a:t>Job fell down – prostrate and totally dependent on God.</a:t>
            </a:r>
          </a:p>
          <a:p>
            <a:pPr marL="1828800" lvl="3" indent="-457200">
              <a:spcBef>
                <a:spcPct val="50000"/>
              </a:spcBef>
              <a:buAutoNum type="arabicPeriod"/>
            </a:pPr>
            <a:r>
              <a:rPr lang="en-US" sz="2500" b="1" dirty="0">
                <a:solidFill>
                  <a:schemeClr val="bg1"/>
                </a:solidFill>
                <a:effectLst>
                  <a:outerShdw blurRad="38100" dist="38100" dir="2700000" algn="tl">
                    <a:srgbClr val="C0C0C0"/>
                  </a:outerShdw>
                </a:effectLst>
                <a:latin typeface="Calibri" pitchFamily="34" charset="0"/>
              </a:rPr>
              <a:t>Job worshipped – His attitude and focus was on God</a:t>
            </a:r>
          </a:p>
          <a:p>
            <a:pPr marL="857250" indent="-857250">
              <a:spcBef>
                <a:spcPct val="50000"/>
              </a:spcBef>
              <a:buFont typeface="+mj-lt"/>
              <a:buAutoNum type="romanUcPeriod"/>
            </a:pPr>
            <a:endParaRPr lang="en-US" sz="2500" b="1" dirty="0">
              <a:solidFill>
                <a:schemeClr val="bg1"/>
              </a:solidFill>
              <a:effectLst>
                <a:outerShdw blurRad="38100" dist="38100" dir="2700000" algn="tl">
                  <a:srgbClr val="C0C0C0"/>
                </a:outerShdw>
              </a:effectLst>
              <a:latin typeface="Calibri" pitchFamily="34" charset="0"/>
            </a:endParaRPr>
          </a:p>
        </p:txBody>
      </p:sp>
      <p:sp>
        <p:nvSpPr>
          <p:cNvPr id="2" name="TextBox 1">
            <a:extLst>
              <a:ext uri="{FF2B5EF4-FFF2-40B4-BE49-F238E27FC236}">
                <a16:creationId xmlns:a16="http://schemas.microsoft.com/office/drawing/2014/main" id="{430C794D-A202-48BA-A29C-C1677433BAC3}"/>
              </a:ext>
            </a:extLst>
          </p:cNvPr>
          <p:cNvSpPr txBox="1"/>
          <p:nvPr/>
        </p:nvSpPr>
        <p:spPr>
          <a:xfrm>
            <a:off x="2891891" y="31652"/>
            <a:ext cx="3360215" cy="523220"/>
          </a:xfrm>
          <a:prstGeom prst="rect">
            <a:avLst/>
          </a:prstGeom>
          <a:noFill/>
        </p:spPr>
        <p:txBody>
          <a:bodyPr wrap="none" rtlCol="0">
            <a:spAutoFit/>
          </a:bodyPr>
          <a:lstStyle/>
          <a:p>
            <a:r>
              <a:rPr lang="en-US" sz="2800" b="1" dirty="0">
                <a:solidFill>
                  <a:schemeClr val="bg1"/>
                </a:solidFill>
              </a:rPr>
              <a:t>Action/Counseling</a:t>
            </a:r>
          </a:p>
        </p:txBody>
      </p:sp>
    </p:spTree>
    <p:extLst>
      <p:ext uri="{BB962C8B-B14F-4D97-AF65-F5344CB8AC3E}">
        <p14:creationId xmlns:p14="http://schemas.microsoft.com/office/powerpoint/2010/main" val="2804823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0" y="990600"/>
            <a:ext cx="9144000" cy="4131900"/>
          </a:xfrm>
          <a:prstGeom prst="rect">
            <a:avLst/>
          </a:prstGeom>
          <a:noFill/>
          <a:ln w="9525">
            <a:noFill/>
            <a:miter lim="800000"/>
            <a:headEnd/>
            <a:tailEnd/>
          </a:ln>
          <a:effectLst/>
        </p:spPr>
        <p:txBody>
          <a:bodyPr wrap="square">
            <a:spAutoFit/>
          </a:bodyPr>
          <a:lstStyle/>
          <a:p>
            <a:pPr>
              <a:spcBef>
                <a:spcPct val="50000"/>
              </a:spcBef>
            </a:pPr>
            <a:r>
              <a:rPr lang="en-US" sz="2500" b="1" dirty="0">
                <a:solidFill>
                  <a:schemeClr val="bg1"/>
                </a:solidFill>
                <a:effectLst>
                  <a:outerShdw blurRad="38100" dist="38100" dir="2700000" algn="tl">
                    <a:srgbClr val="C0C0C0"/>
                  </a:outerShdw>
                </a:effectLst>
                <a:latin typeface="Calibri" pitchFamily="34" charset="0"/>
              </a:rPr>
              <a:t>Biblical Insight.</a:t>
            </a:r>
          </a:p>
          <a:p>
            <a:pPr>
              <a:spcBef>
                <a:spcPct val="50000"/>
              </a:spcBef>
            </a:pPr>
            <a:r>
              <a:rPr lang="en-US" sz="2500" b="1" dirty="0">
                <a:solidFill>
                  <a:schemeClr val="bg1"/>
                </a:solidFill>
                <a:effectLst>
                  <a:outerShdw blurRad="38100" dist="38100" dir="2700000" algn="tl">
                    <a:srgbClr val="C0C0C0"/>
                  </a:outerShdw>
                </a:effectLst>
                <a:latin typeface="Calibri" pitchFamily="34" charset="0"/>
              </a:rPr>
              <a:t>Job 1:20-22</a:t>
            </a:r>
          </a:p>
          <a:p>
            <a:pPr lvl="1">
              <a:spcBef>
                <a:spcPct val="50000"/>
              </a:spcBef>
            </a:pPr>
            <a:r>
              <a:rPr lang="en-US" sz="2500" b="1" dirty="0">
                <a:solidFill>
                  <a:schemeClr val="bg1"/>
                </a:solidFill>
                <a:effectLst>
                  <a:outerShdw blurRad="38100" dist="38100" dir="2700000" algn="tl">
                    <a:srgbClr val="C0C0C0"/>
                  </a:outerShdw>
                </a:effectLst>
                <a:latin typeface="Calibri" pitchFamily="34" charset="0"/>
              </a:rPr>
              <a:t>B.  2 things Job said:</a:t>
            </a:r>
          </a:p>
          <a:p>
            <a:pPr marL="1828800" lvl="3" indent="-457200">
              <a:spcBef>
                <a:spcPct val="50000"/>
              </a:spcBef>
              <a:buAutoNum type="arabicPeriod"/>
            </a:pPr>
            <a:r>
              <a:rPr lang="en-US" sz="2500" b="1" dirty="0">
                <a:solidFill>
                  <a:schemeClr val="bg1"/>
                </a:solidFill>
                <a:effectLst>
                  <a:outerShdw blurRad="38100" dist="38100" dir="2700000" algn="tl">
                    <a:srgbClr val="C0C0C0"/>
                  </a:outerShdw>
                </a:effectLst>
                <a:latin typeface="Calibri" pitchFamily="34" charset="0"/>
              </a:rPr>
              <a:t>Job acknowledged God’s ownership</a:t>
            </a:r>
          </a:p>
          <a:p>
            <a:pPr marL="1828800" lvl="3" indent="-457200">
              <a:spcBef>
                <a:spcPct val="50000"/>
              </a:spcBef>
              <a:buAutoNum type="arabicPeriod"/>
            </a:pPr>
            <a:r>
              <a:rPr lang="en-US" sz="2500" b="1" dirty="0">
                <a:solidFill>
                  <a:schemeClr val="bg1"/>
                </a:solidFill>
                <a:effectLst>
                  <a:outerShdw blurRad="38100" dist="38100" dir="2700000" algn="tl">
                    <a:srgbClr val="C0C0C0"/>
                  </a:outerShdw>
                </a:effectLst>
                <a:latin typeface="Calibri" pitchFamily="34" charset="0"/>
              </a:rPr>
              <a:t>The Lord gives and the Lord takes away; everything on this side is temporary.</a:t>
            </a:r>
          </a:p>
          <a:p>
            <a:pPr>
              <a:spcBef>
                <a:spcPct val="50000"/>
              </a:spcBef>
            </a:pPr>
            <a:r>
              <a:rPr lang="en-US" sz="2500" b="1" dirty="0">
                <a:solidFill>
                  <a:schemeClr val="bg1"/>
                </a:solidFill>
                <a:effectLst>
                  <a:outerShdw blurRad="38100" dist="38100" dir="2700000" algn="tl">
                    <a:srgbClr val="C0C0C0"/>
                  </a:outerShdw>
                </a:effectLst>
                <a:latin typeface="Calibri" pitchFamily="34" charset="0"/>
              </a:rPr>
              <a:t>       C.  2 things Job did not do: Verse 22 – He did not blame God and he did not sin with his lips (2: 10)</a:t>
            </a:r>
          </a:p>
        </p:txBody>
      </p:sp>
      <p:sp>
        <p:nvSpPr>
          <p:cNvPr id="2" name="TextBox 1">
            <a:extLst>
              <a:ext uri="{FF2B5EF4-FFF2-40B4-BE49-F238E27FC236}">
                <a16:creationId xmlns:a16="http://schemas.microsoft.com/office/drawing/2014/main" id="{430C794D-A202-48BA-A29C-C1677433BAC3}"/>
              </a:ext>
            </a:extLst>
          </p:cNvPr>
          <p:cNvSpPr txBox="1"/>
          <p:nvPr/>
        </p:nvSpPr>
        <p:spPr>
          <a:xfrm>
            <a:off x="2891891" y="31652"/>
            <a:ext cx="3360215" cy="523220"/>
          </a:xfrm>
          <a:prstGeom prst="rect">
            <a:avLst/>
          </a:prstGeom>
          <a:noFill/>
        </p:spPr>
        <p:txBody>
          <a:bodyPr wrap="none" rtlCol="0">
            <a:spAutoFit/>
          </a:bodyPr>
          <a:lstStyle/>
          <a:p>
            <a:r>
              <a:rPr lang="en-US" sz="2800" b="1" dirty="0">
                <a:solidFill>
                  <a:schemeClr val="bg1"/>
                </a:solidFill>
              </a:rPr>
              <a:t>Action/Counseling</a:t>
            </a:r>
          </a:p>
        </p:txBody>
      </p:sp>
    </p:spTree>
    <p:extLst>
      <p:ext uri="{BB962C8B-B14F-4D97-AF65-F5344CB8AC3E}">
        <p14:creationId xmlns:p14="http://schemas.microsoft.com/office/powerpoint/2010/main" val="2220153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0" y="990600"/>
            <a:ext cx="9144000" cy="5109091"/>
          </a:xfrm>
          <a:prstGeom prst="rect">
            <a:avLst/>
          </a:prstGeom>
          <a:noFill/>
          <a:ln w="9525">
            <a:noFill/>
            <a:miter lim="800000"/>
            <a:headEnd/>
            <a:tailEnd/>
          </a:ln>
          <a:effectLst/>
        </p:spPr>
        <p:txBody>
          <a:bodyPr wrap="square">
            <a:spAutoFit/>
          </a:bodyPr>
          <a:lstStyle/>
          <a:p>
            <a:r>
              <a:rPr lang="en-US" sz="2800" b="1" dirty="0">
                <a:solidFill>
                  <a:schemeClr val="bg1"/>
                </a:solidFill>
              </a:rPr>
              <a:t>Job 42:1–6 </a:t>
            </a:r>
          </a:p>
          <a:p>
            <a:r>
              <a:rPr lang="en-US" sz="2800" b="1" baseline="30000" dirty="0">
                <a:solidFill>
                  <a:schemeClr val="bg1"/>
                </a:solidFill>
              </a:rPr>
              <a:t>1</a:t>
            </a:r>
            <a:r>
              <a:rPr lang="en-US" sz="2800" b="1" dirty="0">
                <a:solidFill>
                  <a:schemeClr val="bg1"/>
                </a:solidFill>
              </a:rPr>
              <a:t> Then Job answered the Lord and said, </a:t>
            </a:r>
            <a:r>
              <a:rPr lang="en-US" sz="2800" b="1" baseline="30000" dirty="0">
                <a:solidFill>
                  <a:schemeClr val="bg1"/>
                </a:solidFill>
              </a:rPr>
              <a:t>2</a:t>
            </a:r>
            <a:r>
              <a:rPr lang="en-US" sz="2800" b="1" dirty="0">
                <a:solidFill>
                  <a:schemeClr val="bg1"/>
                </a:solidFill>
              </a:rPr>
              <a:t> “I know that You can do all things, And that no purpose of Yours can be thwarted. </a:t>
            </a:r>
            <a:r>
              <a:rPr lang="en-US" sz="2800" b="1" baseline="30000" dirty="0">
                <a:solidFill>
                  <a:schemeClr val="bg1"/>
                </a:solidFill>
              </a:rPr>
              <a:t>3</a:t>
            </a:r>
            <a:r>
              <a:rPr lang="en-US" sz="2800" b="1" dirty="0">
                <a:solidFill>
                  <a:schemeClr val="bg1"/>
                </a:solidFill>
              </a:rPr>
              <a:t> ‘Who is this that hides counsel without knowledge?’ “Therefore I have declared that which I did not understand, Things too wonderful for me, which I did not know.” </a:t>
            </a:r>
            <a:r>
              <a:rPr lang="en-US" sz="2800" b="1" baseline="30000" dirty="0">
                <a:solidFill>
                  <a:schemeClr val="bg1"/>
                </a:solidFill>
              </a:rPr>
              <a:t>4</a:t>
            </a:r>
            <a:r>
              <a:rPr lang="en-US" sz="2800" b="1" dirty="0">
                <a:solidFill>
                  <a:schemeClr val="bg1"/>
                </a:solidFill>
              </a:rPr>
              <a:t> ‘Hear, now, and I will speak; I will ask You, and You instruct me.’ </a:t>
            </a:r>
            <a:r>
              <a:rPr lang="en-US" sz="2800" b="1" baseline="30000" dirty="0">
                <a:solidFill>
                  <a:schemeClr val="bg1"/>
                </a:solidFill>
              </a:rPr>
              <a:t>5</a:t>
            </a:r>
            <a:r>
              <a:rPr lang="en-US" sz="2800" b="1" dirty="0">
                <a:solidFill>
                  <a:schemeClr val="bg1"/>
                </a:solidFill>
              </a:rPr>
              <a:t> “I have heard of You by the hearing of the ear; But now my eye sees You; </a:t>
            </a:r>
            <a:r>
              <a:rPr lang="en-US" sz="2800" b="1" baseline="30000" dirty="0">
                <a:solidFill>
                  <a:schemeClr val="bg1"/>
                </a:solidFill>
              </a:rPr>
              <a:t>6</a:t>
            </a:r>
            <a:r>
              <a:rPr lang="en-US" sz="2800" b="1" dirty="0">
                <a:solidFill>
                  <a:schemeClr val="bg1"/>
                </a:solidFill>
              </a:rPr>
              <a:t> Therefore I retract, And I repent in dust and ashes.”</a:t>
            </a:r>
          </a:p>
          <a:p>
            <a:pPr lvl="1"/>
            <a:r>
              <a:rPr lang="en-US" dirty="0"/>
              <a:t> </a:t>
            </a:r>
          </a:p>
        </p:txBody>
      </p:sp>
      <p:sp>
        <p:nvSpPr>
          <p:cNvPr id="2" name="TextBox 1">
            <a:extLst>
              <a:ext uri="{FF2B5EF4-FFF2-40B4-BE49-F238E27FC236}">
                <a16:creationId xmlns:a16="http://schemas.microsoft.com/office/drawing/2014/main" id="{430C794D-A202-48BA-A29C-C1677433BAC3}"/>
              </a:ext>
            </a:extLst>
          </p:cNvPr>
          <p:cNvSpPr txBox="1"/>
          <p:nvPr/>
        </p:nvSpPr>
        <p:spPr>
          <a:xfrm>
            <a:off x="2891891" y="31652"/>
            <a:ext cx="3167342" cy="523220"/>
          </a:xfrm>
          <a:prstGeom prst="rect">
            <a:avLst/>
          </a:prstGeom>
          <a:noFill/>
        </p:spPr>
        <p:txBody>
          <a:bodyPr wrap="none" rtlCol="0">
            <a:spAutoFit/>
          </a:bodyPr>
          <a:lstStyle/>
          <a:p>
            <a:r>
              <a:rPr lang="en-US" sz="2800" b="1" dirty="0">
                <a:solidFill>
                  <a:schemeClr val="bg1"/>
                </a:solidFill>
              </a:rPr>
              <a:t>Job’s Conclusion</a:t>
            </a:r>
          </a:p>
        </p:txBody>
      </p:sp>
    </p:spTree>
    <p:extLst>
      <p:ext uri="{BB962C8B-B14F-4D97-AF65-F5344CB8AC3E}">
        <p14:creationId xmlns:p14="http://schemas.microsoft.com/office/powerpoint/2010/main" val="2628847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0" y="990600"/>
            <a:ext cx="9144000" cy="4031873"/>
          </a:xfrm>
          <a:prstGeom prst="rect">
            <a:avLst/>
          </a:prstGeom>
          <a:noFill/>
          <a:ln w="9525">
            <a:noFill/>
            <a:miter lim="800000"/>
            <a:headEnd/>
            <a:tailEnd/>
          </a:ln>
          <a:effectLst/>
        </p:spPr>
        <p:txBody>
          <a:bodyPr wrap="square">
            <a:spAutoFit/>
          </a:bodyPr>
          <a:lstStyle/>
          <a:p>
            <a:pPr marL="457200" indent="-457200">
              <a:buFont typeface="Arial" panose="020B0604020202020204" pitchFamily="34" charset="0"/>
              <a:buChar char="•"/>
            </a:pPr>
            <a:r>
              <a:rPr lang="en-US" sz="2400" dirty="0">
                <a:solidFill>
                  <a:schemeClr val="bg1"/>
                </a:solidFill>
              </a:rPr>
              <a:t>Eyrich, Howard A, </a:t>
            </a:r>
            <a:r>
              <a:rPr lang="en-US" sz="2400" i="1" dirty="0">
                <a:solidFill>
                  <a:schemeClr val="bg1"/>
                </a:solidFill>
              </a:rPr>
              <a:t>Grief: Learning to Live with Loss. </a:t>
            </a:r>
            <a:r>
              <a:rPr lang="en-US" sz="2400" dirty="0">
                <a:solidFill>
                  <a:schemeClr val="bg1"/>
                </a:solidFill>
              </a:rPr>
              <a:t>Phillipsburg, NJ: P&amp;R Publishing, 2010.</a:t>
            </a:r>
            <a:br>
              <a:rPr lang="en-US" sz="2400" dirty="0">
                <a:solidFill>
                  <a:schemeClr val="bg1"/>
                </a:solidFill>
              </a:rPr>
            </a:br>
            <a:endParaRPr lang="en-US" sz="2400" dirty="0">
              <a:solidFill>
                <a:schemeClr val="bg1"/>
              </a:solidFill>
            </a:endParaRPr>
          </a:p>
          <a:p>
            <a:pPr marL="457200" indent="-457200">
              <a:buFont typeface="Arial" panose="020B0604020202020204" pitchFamily="34" charset="0"/>
              <a:buChar char="•"/>
            </a:pPr>
            <a:r>
              <a:rPr lang="en-US" sz="2400" dirty="0" err="1">
                <a:solidFill>
                  <a:schemeClr val="bg1"/>
                </a:solidFill>
              </a:rPr>
              <a:t>Vroegop</a:t>
            </a:r>
            <a:r>
              <a:rPr lang="en-US" sz="2400" dirty="0">
                <a:solidFill>
                  <a:schemeClr val="bg1"/>
                </a:solidFill>
              </a:rPr>
              <a:t>, Mark, </a:t>
            </a:r>
            <a:r>
              <a:rPr lang="en-US" sz="2400" i="1" dirty="0">
                <a:solidFill>
                  <a:schemeClr val="bg1"/>
                </a:solidFill>
              </a:rPr>
              <a:t>Dark Clouds, Deep Mercy: Discovering the Grace of Lament</a:t>
            </a:r>
            <a:r>
              <a:rPr lang="en-US" sz="2400" dirty="0">
                <a:solidFill>
                  <a:schemeClr val="bg1"/>
                </a:solidFill>
              </a:rPr>
              <a:t>. Wheaton, IL: Crossway, 2019.</a:t>
            </a:r>
            <a:r>
              <a:rPr lang="en-US" sz="1600" dirty="0"/>
              <a:t> </a:t>
            </a:r>
            <a:br>
              <a:rPr lang="en-US" sz="1600" dirty="0"/>
            </a:br>
            <a:endParaRPr lang="en-US" sz="1600" dirty="0"/>
          </a:p>
          <a:p>
            <a:pPr marL="457200" indent="-457200">
              <a:buFont typeface="Arial" panose="020B0604020202020204" pitchFamily="34" charset="0"/>
              <a:buChar char="•"/>
            </a:pPr>
            <a:r>
              <a:rPr lang="en-US" sz="2400" dirty="0" err="1">
                <a:solidFill>
                  <a:srgbClr val="FFFFFF"/>
                </a:solidFill>
              </a:rPr>
              <a:t>Vroegop</a:t>
            </a:r>
            <a:r>
              <a:rPr lang="en-US" sz="2400" dirty="0">
                <a:solidFill>
                  <a:srgbClr val="FFFFFF"/>
                </a:solidFill>
              </a:rPr>
              <a:t>, Mark. Dark Clouds, Deep Mercy Devotional Journal. Wheaton, IL: Crossway, 2022</a:t>
            </a:r>
            <a:r>
              <a:rPr lang="en-US" sz="2400">
                <a:solidFill>
                  <a:srgbClr val="FFFFFF"/>
                </a:solidFill>
              </a:rPr>
              <a:t>. </a:t>
            </a:r>
            <a:br>
              <a:rPr lang="en-US" sz="2400">
                <a:solidFill>
                  <a:srgbClr val="FFFFFF"/>
                </a:solidFill>
              </a:rPr>
            </a:br>
            <a:endParaRPr lang="en-US" sz="2400" dirty="0">
              <a:solidFill>
                <a:srgbClr val="FFFFFF"/>
              </a:solidFill>
            </a:endParaRPr>
          </a:p>
          <a:p>
            <a:pPr marL="457200" indent="-457200">
              <a:buFont typeface="Arial" panose="020B0604020202020204" pitchFamily="34" charset="0"/>
              <a:buChar char="•"/>
            </a:pPr>
            <a:r>
              <a:rPr lang="en-US" sz="2400" dirty="0" err="1">
                <a:solidFill>
                  <a:srgbClr val="FFFFFF"/>
                </a:solidFill>
              </a:rPr>
              <a:t>Kellemen</a:t>
            </a:r>
            <a:r>
              <a:rPr lang="en-US" sz="2400" dirty="0">
                <a:solidFill>
                  <a:srgbClr val="FFFFFF"/>
                </a:solidFill>
              </a:rPr>
              <a:t>, Bob</a:t>
            </a:r>
            <a:r>
              <a:rPr lang="en-US" sz="2400" i="1" dirty="0">
                <a:solidFill>
                  <a:srgbClr val="FFFFFF"/>
                </a:solidFill>
              </a:rPr>
              <a:t>, Grief: Walking with Jesus – 31 Day Devotionals for Life</a:t>
            </a:r>
            <a:r>
              <a:rPr lang="en-US" sz="2400" dirty="0">
                <a:solidFill>
                  <a:srgbClr val="FFFFFF"/>
                </a:solidFill>
              </a:rPr>
              <a:t>. Phillipsburg, NJ: P&amp;R Publishing, 2018.</a:t>
            </a:r>
            <a:endParaRPr lang="en-US" sz="1600" dirty="0"/>
          </a:p>
        </p:txBody>
      </p:sp>
      <p:sp>
        <p:nvSpPr>
          <p:cNvPr id="2" name="TextBox 1">
            <a:extLst>
              <a:ext uri="{FF2B5EF4-FFF2-40B4-BE49-F238E27FC236}">
                <a16:creationId xmlns:a16="http://schemas.microsoft.com/office/drawing/2014/main" id="{430C794D-A202-48BA-A29C-C1677433BAC3}"/>
              </a:ext>
            </a:extLst>
          </p:cNvPr>
          <p:cNvSpPr txBox="1"/>
          <p:nvPr/>
        </p:nvSpPr>
        <p:spPr>
          <a:xfrm>
            <a:off x="3352800" y="152400"/>
            <a:ext cx="2024913" cy="523220"/>
          </a:xfrm>
          <a:prstGeom prst="rect">
            <a:avLst/>
          </a:prstGeom>
          <a:noFill/>
        </p:spPr>
        <p:txBody>
          <a:bodyPr wrap="none" rtlCol="0">
            <a:spAutoFit/>
          </a:bodyPr>
          <a:lstStyle/>
          <a:p>
            <a:r>
              <a:rPr lang="en-US" sz="2800" b="1" dirty="0">
                <a:solidFill>
                  <a:schemeClr val="bg1"/>
                </a:solidFill>
              </a:rPr>
              <a:t>Resources</a:t>
            </a:r>
          </a:p>
        </p:txBody>
      </p:sp>
    </p:spTree>
    <p:extLst>
      <p:ext uri="{BB962C8B-B14F-4D97-AF65-F5344CB8AC3E}">
        <p14:creationId xmlns:p14="http://schemas.microsoft.com/office/powerpoint/2010/main" val="730667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5262979"/>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VIII. Someone grieving may experience intense feelings of ______ for aspects of the relationship with the person who has died or the grieving person may feel as if they are being punished.</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IX. Sometimes the feelings of anger and sadness are __________ onto God and the grieving person experiences God as distant and uncaring.</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X. Often sadness and loss can intensify during certain times of the year, such as the month the person died, family holidays, and the person’s birthday or anniversary.</a:t>
            </a:r>
          </a:p>
        </p:txBody>
      </p:sp>
      <p:sp>
        <p:nvSpPr>
          <p:cNvPr id="2" name="TextBox 1">
            <a:extLst>
              <a:ext uri="{FF2B5EF4-FFF2-40B4-BE49-F238E27FC236}">
                <a16:creationId xmlns:a16="http://schemas.microsoft.com/office/drawing/2014/main" id="{5C6F5051-DC4D-77B0-629E-99A54D986A05}"/>
              </a:ext>
            </a:extLst>
          </p:cNvPr>
          <p:cNvSpPr txBox="1"/>
          <p:nvPr/>
        </p:nvSpPr>
        <p:spPr>
          <a:xfrm>
            <a:off x="838200" y="609600"/>
            <a:ext cx="1029197"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guilt</a:t>
            </a:r>
          </a:p>
        </p:txBody>
      </p:sp>
      <p:sp>
        <p:nvSpPr>
          <p:cNvPr id="3" name="TextBox 2">
            <a:extLst>
              <a:ext uri="{FF2B5EF4-FFF2-40B4-BE49-F238E27FC236}">
                <a16:creationId xmlns:a16="http://schemas.microsoft.com/office/drawing/2014/main" id="{50E1D2B4-8A5D-BE47-3848-BAC6961DF584}"/>
              </a:ext>
            </a:extLst>
          </p:cNvPr>
          <p:cNvSpPr txBox="1"/>
          <p:nvPr/>
        </p:nvSpPr>
        <p:spPr>
          <a:xfrm>
            <a:off x="381000" y="2506027"/>
            <a:ext cx="1714997"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projected</a:t>
            </a:r>
          </a:p>
        </p:txBody>
      </p:sp>
    </p:spTree>
    <p:extLst>
      <p:ext uri="{BB962C8B-B14F-4D97-AF65-F5344CB8AC3E}">
        <p14:creationId xmlns:p14="http://schemas.microsoft.com/office/powerpoint/2010/main" val="2288624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750" fill="hold"/>
                                        <p:tgtEl>
                                          <p:spTgt spid="2"/>
                                        </p:tgtEl>
                                        <p:attrNameLst>
                                          <p:attrName>ppt_x</p:attrName>
                                        </p:attrNameLst>
                                      </p:cBhvr>
                                      <p:tavLst>
                                        <p:tav tm="0">
                                          <p:val>
                                            <p:strVal val="#ppt_x"/>
                                          </p:val>
                                        </p:tav>
                                        <p:tav tm="100000">
                                          <p:val>
                                            <p:strVal val="#ppt_x"/>
                                          </p:val>
                                        </p:tav>
                                      </p:tavLst>
                                    </p:anim>
                                    <p:anim calcmode="lin" valueType="num">
                                      <p:cBhvr additive="base">
                                        <p:cTn id="13" dur="75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25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750" fill="hold"/>
                                        <p:tgtEl>
                                          <p:spTgt spid="3"/>
                                        </p:tgtEl>
                                        <p:attrNameLst>
                                          <p:attrName>ppt_x</p:attrName>
                                        </p:attrNameLst>
                                      </p:cBhvr>
                                      <p:tavLst>
                                        <p:tav tm="0">
                                          <p:val>
                                            <p:strVal val="#ppt_x"/>
                                          </p:val>
                                        </p:tav>
                                        <p:tav tm="100000">
                                          <p:val>
                                            <p:strVal val="#ppt_x"/>
                                          </p:val>
                                        </p:tav>
                                      </p:tavLst>
                                    </p:anim>
                                    <p:anim calcmode="lin" valueType="num">
                                      <p:cBhvr additive="base">
                                        <p:cTn id="17" dur="75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152400" y="0"/>
            <a:ext cx="8610600" cy="2462213"/>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chemeClr val="bg1"/>
                </a:solidFill>
                <a:effectLst>
                  <a:outerShdw blurRad="38100" dist="38100" dir="2700000" algn="tl">
                    <a:srgbClr val="C0C0C0"/>
                  </a:outerShdw>
                </a:effectLst>
                <a:latin typeface="Calibri" pitchFamily="34" charset="0"/>
              </a:rPr>
              <a:t>Dimensions of Grief</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For a Christian there are three broad dimensions to grief. However these dimensions do not necessarily follow in order. They usually look more like the following diagram*:</a:t>
            </a:r>
          </a:p>
        </p:txBody>
      </p:sp>
      <p:sp>
        <p:nvSpPr>
          <p:cNvPr id="2" name="Oval 1">
            <a:extLst>
              <a:ext uri="{FF2B5EF4-FFF2-40B4-BE49-F238E27FC236}">
                <a16:creationId xmlns:a16="http://schemas.microsoft.com/office/drawing/2014/main" id="{CFA029FF-35AB-4207-B038-A6D480623E91}"/>
              </a:ext>
            </a:extLst>
          </p:cNvPr>
          <p:cNvSpPr/>
          <p:nvPr/>
        </p:nvSpPr>
        <p:spPr>
          <a:xfrm>
            <a:off x="457200" y="3124200"/>
            <a:ext cx="3352800" cy="1828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a:extLst>
              <a:ext uri="{FF2B5EF4-FFF2-40B4-BE49-F238E27FC236}">
                <a16:creationId xmlns:a16="http://schemas.microsoft.com/office/drawing/2014/main" id="{F00617E9-E818-420E-953B-20AA1017271B}"/>
              </a:ext>
            </a:extLst>
          </p:cNvPr>
          <p:cNvSpPr/>
          <p:nvPr/>
        </p:nvSpPr>
        <p:spPr>
          <a:xfrm>
            <a:off x="2819400" y="3108435"/>
            <a:ext cx="3352800" cy="1828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9D3AAE16-CA87-43F3-9F88-F16A21F2F554}"/>
              </a:ext>
            </a:extLst>
          </p:cNvPr>
          <p:cNvSpPr/>
          <p:nvPr/>
        </p:nvSpPr>
        <p:spPr>
          <a:xfrm>
            <a:off x="5410200" y="3087414"/>
            <a:ext cx="3352800" cy="1828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596C5DA9-D729-4773-93D3-86570199BBAE}"/>
              </a:ext>
            </a:extLst>
          </p:cNvPr>
          <p:cNvSpPr txBox="1"/>
          <p:nvPr/>
        </p:nvSpPr>
        <p:spPr>
          <a:xfrm>
            <a:off x="685800" y="3733800"/>
            <a:ext cx="2133600" cy="369332"/>
          </a:xfrm>
          <a:prstGeom prst="rect">
            <a:avLst/>
          </a:prstGeom>
          <a:noFill/>
        </p:spPr>
        <p:txBody>
          <a:bodyPr wrap="square" rtlCol="0">
            <a:spAutoFit/>
          </a:bodyPr>
          <a:lstStyle/>
          <a:p>
            <a:pPr algn="ctr"/>
            <a:r>
              <a:rPr lang="en-US" dirty="0"/>
              <a:t>Disorganization</a:t>
            </a:r>
          </a:p>
        </p:txBody>
      </p:sp>
      <p:sp>
        <p:nvSpPr>
          <p:cNvPr id="7" name="TextBox 6">
            <a:extLst>
              <a:ext uri="{FF2B5EF4-FFF2-40B4-BE49-F238E27FC236}">
                <a16:creationId xmlns:a16="http://schemas.microsoft.com/office/drawing/2014/main" id="{87E8736A-B018-408A-86ED-AF6CFB5BAE06}"/>
              </a:ext>
            </a:extLst>
          </p:cNvPr>
          <p:cNvSpPr txBox="1"/>
          <p:nvPr/>
        </p:nvSpPr>
        <p:spPr>
          <a:xfrm>
            <a:off x="3352800" y="3733065"/>
            <a:ext cx="2133600" cy="369332"/>
          </a:xfrm>
          <a:prstGeom prst="rect">
            <a:avLst/>
          </a:prstGeom>
          <a:noFill/>
        </p:spPr>
        <p:txBody>
          <a:bodyPr wrap="square" rtlCol="0">
            <a:spAutoFit/>
          </a:bodyPr>
          <a:lstStyle/>
          <a:p>
            <a:pPr algn="ctr"/>
            <a:r>
              <a:rPr lang="en-US" dirty="0"/>
              <a:t>Acceptance</a:t>
            </a:r>
          </a:p>
        </p:txBody>
      </p:sp>
      <p:sp>
        <p:nvSpPr>
          <p:cNvPr id="8" name="TextBox 7">
            <a:extLst>
              <a:ext uri="{FF2B5EF4-FFF2-40B4-BE49-F238E27FC236}">
                <a16:creationId xmlns:a16="http://schemas.microsoft.com/office/drawing/2014/main" id="{58EC1B53-685B-4A4A-B467-8547F0F54346}"/>
              </a:ext>
            </a:extLst>
          </p:cNvPr>
          <p:cNvSpPr txBox="1"/>
          <p:nvPr/>
        </p:nvSpPr>
        <p:spPr>
          <a:xfrm>
            <a:off x="5829300" y="3733065"/>
            <a:ext cx="2133600" cy="369332"/>
          </a:xfrm>
          <a:prstGeom prst="rect">
            <a:avLst/>
          </a:prstGeom>
          <a:noFill/>
        </p:spPr>
        <p:txBody>
          <a:bodyPr wrap="square" rtlCol="0">
            <a:spAutoFit/>
          </a:bodyPr>
          <a:lstStyle/>
          <a:p>
            <a:pPr algn="ctr"/>
            <a:r>
              <a:rPr lang="en-US" dirty="0"/>
              <a:t>Reorganization</a:t>
            </a:r>
          </a:p>
        </p:txBody>
      </p:sp>
      <p:sp>
        <p:nvSpPr>
          <p:cNvPr id="6" name="TextBox 5">
            <a:extLst>
              <a:ext uri="{FF2B5EF4-FFF2-40B4-BE49-F238E27FC236}">
                <a16:creationId xmlns:a16="http://schemas.microsoft.com/office/drawing/2014/main" id="{C7CC2EFD-0AAD-456F-8BEA-895E3C3B19F4}"/>
              </a:ext>
            </a:extLst>
          </p:cNvPr>
          <p:cNvSpPr txBox="1"/>
          <p:nvPr/>
        </p:nvSpPr>
        <p:spPr>
          <a:xfrm>
            <a:off x="457200" y="5943600"/>
            <a:ext cx="5715000" cy="307777"/>
          </a:xfrm>
          <a:prstGeom prst="rect">
            <a:avLst/>
          </a:prstGeom>
          <a:noFill/>
        </p:spPr>
        <p:txBody>
          <a:bodyPr wrap="square" rtlCol="0">
            <a:spAutoFit/>
          </a:bodyPr>
          <a:lstStyle/>
          <a:p>
            <a:r>
              <a:rPr lang="en-US" sz="1400" i="1" dirty="0"/>
              <a:t>*Grief – Learning to Live with Loss by Howard Eyrich</a:t>
            </a:r>
          </a:p>
        </p:txBody>
      </p:sp>
    </p:spTree>
    <p:extLst>
      <p:ext uri="{BB962C8B-B14F-4D97-AF65-F5344CB8AC3E}">
        <p14:creationId xmlns:p14="http://schemas.microsoft.com/office/powerpoint/2010/main" val="3041916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6"/>
            <a:ext cx="8610600" cy="5478423"/>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chemeClr val="bg1"/>
                </a:solidFill>
                <a:effectLst>
                  <a:outerShdw blurRad="38100" dist="38100" dir="2700000" algn="tl">
                    <a:srgbClr val="C0C0C0"/>
                  </a:outerShdw>
                </a:effectLst>
                <a:latin typeface="Calibri" pitchFamily="34" charset="0"/>
              </a:rPr>
              <a:t>Three </a:t>
            </a:r>
            <a:r>
              <a:rPr lang="en-US" sz="2800" b="1" dirty="0" err="1">
                <a:solidFill>
                  <a:schemeClr val="bg1"/>
                </a:solidFill>
                <a:effectLst>
                  <a:outerShdw blurRad="38100" dist="38100" dir="2700000" algn="tl">
                    <a:srgbClr val="C0C0C0"/>
                  </a:outerShdw>
                </a:effectLst>
                <a:latin typeface="Calibri" pitchFamily="34" charset="0"/>
              </a:rPr>
              <a:t>Demisions</a:t>
            </a:r>
            <a:r>
              <a:rPr lang="en-US" sz="2800" b="1" dirty="0">
                <a:solidFill>
                  <a:schemeClr val="bg1"/>
                </a:solidFill>
                <a:effectLst>
                  <a:outerShdw blurRad="38100" dist="38100" dir="2700000" algn="tl">
                    <a:srgbClr val="C0C0C0"/>
                  </a:outerShdw>
                </a:effectLst>
                <a:latin typeface="Calibri" pitchFamily="34" charset="0"/>
              </a:rPr>
              <a:t> of Grief</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1. </a:t>
            </a:r>
            <a:r>
              <a:rPr lang="en-US" sz="2800" b="1" u="sng" dirty="0">
                <a:solidFill>
                  <a:schemeClr val="bg1"/>
                </a:solidFill>
                <a:effectLst>
                  <a:outerShdw blurRad="38100" dist="38100" dir="2700000" algn="tl">
                    <a:srgbClr val="C0C0C0"/>
                  </a:outerShdw>
                </a:effectLst>
                <a:latin typeface="Calibri" pitchFamily="34" charset="0"/>
              </a:rPr>
              <a:t>Disorganization </a:t>
            </a:r>
            <a:r>
              <a:rPr lang="en-US" sz="2800" b="1" dirty="0">
                <a:solidFill>
                  <a:schemeClr val="bg1"/>
                </a:solidFill>
                <a:effectLst>
                  <a:outerShdw blurRad="38100" dist="38100" dir="2700000" algn="tl">
                    <a:srgbClr val="C0C0C0"/>
                  </a:outerShdw>
                </a:effectLst>
                <a:latin typeface="Calibri" pitchFamily="34" charset="0"/>
              </a:rPr>
              <a:t>– A relationship is deconstructed. The orderliness of life is _________. There is often an infusion of entangled responsibilities (John 11:21-46).</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2. </a:t>
            </a:r>
            <a:r>
              <a:rPr lang="en-US" sz="2800" b="1" u="sng" dirty="0">
                <a:solidFill>
                  <a:schemeClr val="bg1"/>
                </a:solidFill>
                <a:effectLst>
                  <a:outerShdw blurRad="38100" dist="38100" dir="2700000" algn="tl">
                    <a:srgbClr val="C0C0C0"/>
                  </a:outerShdw>
                </a:effectLst>
                <a:latin typeface="Calibri" pitchFamily="34" charset="0"/>
              </a:rPr>
              <a:t>Acceptance</a:t>
            </a:r>
            <a:r>
              <a:rPr lang="en-US" sz="2800" dirty="0">
                <a:solidFill>
                  <a:schemeClr val="bg1"/>
                </a:solidFill>
                <a:effectLst>
                  <a:outerShdw blurRad="38100" dist="38100" dir="2700000" algn="tl">
                    <a:srgbClr val="C0C0C0"/>
                  </a:outerShdw>
                </a:effectLst>
                <a:latin typeface="Calibri" pitchFamily="34" charset="0"/>
              </a:rPr>
              <a:t> – There is a realization that life will never be the same again, coupled with a ___________ to engage the new frontiers of life</a:t>
            </a:r>
            <a:r>
              <a:rPr lang="en-US" sz="2800" b="1" dirty="0">
                <a:solidFill>
                  <a:schemeClr val="bg1"/>
                </a:solidFill>
                <a:effectLst>
                  <a:outerShdw blurRad="38100" dist="38100" dir="2700000" algn="tl">
                    <a:srgbClr val="C0C0C0"/>
                  </a:outerShdw>
                </a:effectLst>
                <a:latin typeface="Calibri" pitchFamily="34" charset="0"/>
              </a:rPr>
              <a:t> (Luke 24:13-35). </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3. </a:t>
            </a:r>
            <a:r>
              <a:rPr lang="en-US" sz="2800" b="1" u="sng" dirty="0">
                <a:solidFill>
                  <a:schemeClr val="bg1"/>
                </a:solidFill>
                <a:effectLst>
                  <a:outerShdw blurRad="38100" dist="38100" dir="2700000" algn="tl">
                    <a:srgbClr val="C0C0C0"/>
                  </a:outerShdw>
                </a:effectLst>
                <a:latin typeface="Calibri" pitchFamily="34" charset="0"/>
              </a:rPr>
              <a:t>Reorganization</a:t>
            </a:r>
            <a:r>
              <a:rPr lang="en-US" sz="2800" b="1" dirty="0">
                <a:solidFill>
                  <a:schemeClr val="bg1"/>
                </a:solidFill>
                <a:effectLst>
                  <a:outerShdw blurRad="38100" dist="38100" dir="2700000" algn="tl">
                    <a:srgbClr val="C0C0C0"/>
                  </a:outerShdw>
                </a:effectLst>
                <a:latin typeface="Calibri" pitchFamily="34" charset="0"/>
              </a:rPr>
              <a:t> – The individual will _____ ___ ______  to honor God, others, and self by the reconstruction of relationships, life structures and responsibilities </a:t>
            </a:r>
            <a:br>
              <a:rPr lang="en-US" sz="2800" b="1" dirty="0">
                <a:solidFill>
                  <a:schemeClr val="bg1"/>
                </a:solidFill>
                <a:effectLst>
                  <a:outerShdw blurRad="38100" dist="38100" dir="2700000" algn="tl">
                    <a:srgbClr val="C0C0C0"/>
                  </a:outerShdw>
                </a:effectLst>
                <a:latin typeface="Calibri" pitchFamily="34" charset="0"/>
              </a:rPr>
            </a:br>
            <a:r>
              <a:rPr lang="en-US" sz="2800" b="1" dirty="0">
                <a:solidFill>
                  <a:schemeClr val="bg1"/>
                </a:solidFill>
                <a:effectLst>
                  <a:outerShdw blurRad="38100" dist="38100" dir="2700000" algn="tl">
                    <a:srgbClr val="C0C0C0"/>
                  </a:outerShdw>
                </a:effectLst>
                <a:latin typeface="Calibri" pitchFamily="34" charset="0"/>
              </a:rPr>
              <a:t>(Acts 1:12-26).</a:t>
            </a:r>
          </a:p>
        </p:txBody>
      </p:sp>
      <p:sp>
        <p:nvSpPr>
          <p:cNvPr id="3" name="TextBox 2">
            <a:extLst>
              <a:ext uri="{FF2B5EF4-FFF2-40B4-BE49-F238E27FC236}">
                <a16:creationId xmlns:a16="http://schemas.microsoft.com/office/drawing/2014/main" id="{6371C143-64E6-4A6A-AB71-689D15E7C243}"/>
              </a:ext>
            </a:extLst>
          </p:cNvPr>
          <p:cNvSpPr txBox="1"/>
          <p:nvPr/>
        </p:nvSpPr>
        <p:spPr>
          <a:xfrm>
            <a:off x="457200" y="5943600"/>
            <a:ext cx="5715000" cy="307777"/>
          </a:xfrm>
          <a:prstGeom prst="rect">
            <a:avLst/>
          </a:prstGeom>
          <a:noFill/>
        </p:spPr>
        <p:txBody>
          <a:bodyPr wrap="square" rtlCol="0">
            <a:spAutoFit/>
          </a:bodyPr>
          <a:lstStyle/>
          <a:p>
            <a:r>
              <a:rPr lang="en-US" sz="1400" i="1" dirty="0"/>
              <a:t>*Grief – Learning to Live with Loss by Howard Eyrich</a:t>
            </a:r>
          </a:p>
        </p:txBody>
      </p:sp>
      <p:sp>
        <p:nvSpPr>
          <p:cNvPr id="2" name="TextBox 1">
            <a:extLst>
              <a:ext uri="{FF2B5EF4-FFF2-40B4-BE49-F238E27FC236}">
                <a16:creationId xmlns:a16="http://schemas.microsoft.com/office/drawing/2014/main" id="{B658E0C9-8DFD-416F-6079-241360E547FB}"/>
              </a:ext>
            </a:extLst>
          </p:cNvPr>
          <p:cNvSpPr txBox="1"/>
          <p:nvPr/>
        </p:nvSpPr>
        <p:spPr>
          <a:xfrm>
            <a:off x="3314700" y="1227454"/>
            <a:ext cx="1714997"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distorted</a:t>
            </a:r>
          </a:p>
        </p:txBody>
      </p:sp>
      <p:sp>
        <p:nvSpPr>
          <p:cNvPr id="4" name="TextBox 3">
            <a:extLst>
              <a:ext uri="{FF2B5EF4-FFF2-40B4-BE49-F238E27FC236}">
                <a16:creationId xmlns:a16="http://schemas.microsoft.com/office/drawing/2014/main" id="{5DE4033B-116A-23C3-F261-E9FB1F33D281}"/>
              </a:ext>
            </a:extLst>
          </p:cNvPr>
          <p:cNvSpPr txBox="1"/>
          <p:nvPr/>
        </p:nvSpPr>
        <p:spPr>
          <a:xfrm>
            <a:off x="5334000" y="2743200"/>
            <a:ext cx="19812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willingness</a:t>
            </a:r>
          </a:p>
        </p:txBody>
      </p:sp>
      <p:sp>
        <p:nvSpPr>
          <p:cNvPr id="5" name="TextBox 4">
            <a:extLst>
              <a:ext uri="{FF2B5EF4-FFF2-40B4-BE49-F238E27FC236}">
                <a16:creationId xmlns:a16="http://schemas.microsoft.com/office/drawing/2014/main" id="{4920AA97-CEA4-CEE5-3613-C0DC7636AE92}"/>
              </a:ext>
            </a:extLst>
          </p:cNvPr>
          <p:cNvSpPr txBox="1"/>
          <p:nvPr/>
        </p:nvSpPr>
        <p:spPr>
          <a:xfrm>
            <a:off x="5943600" y="3820180"/>
            <a:ext cx="27432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make the choice</a:t>
            </a:r>
          </a:p>
        </p:txBody>
      </p:sp>
    </p:spTree>
    <p:extLst>
      <p:ext uri="{BB962C8B-B14F-4D97-AF65-F5344CB8AC3E}">
        <p14:creationId xmlns:p14="http://schemas.microsoft.com/office/powerpoint/2010/main" val="3145170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750" fill="hold"/>
                                        <p:tgtEl>
                                          <p:spTgt spid="2"/>
                                        </p:tgtEl>
                                        <p:attrNameLst>
                                          <p:attrName>ppt_x</p:attrName>
                                        </p:attrNameLst>
                                      </p:cBhvr>
                                      <p:tavLst>
                                        <p:tav tm="0">
                                          <p:val>
                                            <p:strVal val="#ppt_x"/>
                                          </p:val>
                                        </p:tav>
                                        <p:tav tm="100000">
                                          <p:val>
                                            <p:strVal val="#ppt_x"/>
                                          </p:val>
                                        </p:tav>
                                      </p:tavLst>
                                    </p:anim>
                                    <p:anim calcmode="lin" valueType="num">
                                      <p:cBhvr additive="base">
                                        <p:cTn id="13" dur="75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25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750" fill="hold"/>
                                        <p:tgtEl>
                                          <p:spTgt spid="4"/>
                                        </p:tgtEl>
                                        <p:attrNameLst>
                                          <p:attrName>ppt_x</p:attrName>
                                        </p:attrNameLst>
                                      </p:cBhvr>
                                      <p:tavLst>
                                        <p:tav tm="0">
                                          <p:val>
                                            <p:strVal val="#ppt_x"/>
                                          </p:val>
                                        </p:tav>
                                        <p:tav tm="100000">
                                          <p:val>
                                            <p:strVal val="#ppt_x"/>
                                          </p:val>
                                        </p:tav>
                                      </p:tavLst>
                                    </p:anim>
                                    <p:anim calcmode="lin" valueType="num">
                                      <p:cBhvr additive="base">
                                        <p:cTn id="17" dur="750" fill="hold"/>
                                        <p:tgtEl>
                                          <p:spTgt spid="4"/>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25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750" fill="hold"/>
                                        <p:tgtEl>
                                          <p:spTgt spid="5"/>
                                        </p:tgtEl>
                                        <p:attrNameLst>
                                          <p:attrName>ppt_x</p:attrName>
                                        </p:attrNameLst>
                                      </p:cBhvr>
                                      <p:tavLst>
                                        <p:tav tm="0">
                                          <p:val>
                                            <p:strVal val="#ppt_x"/>
                                          </p:val>
                                        </p:tav>
                                        <p:tav tm="100000">
                                          <p:val>
                                            <p:strVal val="#ppt_x"/>
                                          </p:val>
                                        </p:tav>
                                      </p:tavLst>
                                    </p:anim>
                                    <p:anim calcmode="lin" valueType="num">
                                      <p:cBhvr additive="base">
                                        <p:cTn id="21" dur="7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2"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52400"/>
            <a:ext cx="8610600" cy="830997"/>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chemeClr val="bg1"/>
                </a:solidFill>
                <a:effectLst>
                  <a:outerShdw blurRad="38100" dist="38100" dir="2700000" algn="tl">
                    <a:srgbClr val="C0C0C0"/>
                  </a:outerShdw>
                </a:effectLst>
                <a:latin typeface="Calibri" pitchFamily="34" charset="0"/>
              </a:rPr>
              <a:t>Lament – A Biblical Response to Sorrow</a:t>
            </a:r>
          </a:p>
          <a:p>
            <a:r>
              <a:rPr lang="en-US" sz="2000" b="1" dirty="0">
                <a:solidFill>
                  <a:schemeClr val="bg1"/>
                </a:solidFill>
                <a:effectLst>
                  <a:outerShdw blurRad="38100" dist="38100" dir="2700000" algn="tl">
                    <a:srgbClr val="C0C0C0"/>
                  </a:outerShdw>
                </a:effectLst>
                <a:latin typeface="Calibri" pitchFamily="34" charset="0"/>
              </a:rPr>
              <a:t>	</a:t>
            </a:r>
            <a:endParaRPr lang="en-US" dirty="0"/>
          </a:p>
        </p:txBody>
      </p:sp>
      <p:sp>
        <p:nvSpPr>
          <p:cNvPr id="2" name="TextBox 1">
            <a:extLst>
              <a:ext uri="{FF2B5EF4-FFF2-40B4-BE49-F238E27FC236}">
                <a16:creationId xmlns:a16="http://schemas.microsoft.com/office/drawing/2014/main" id="{70CEA3D1-A7DF-4196-BE9B-E170D5E30E8A}"/>
              </a:ext>
            </a:extLst>
          </p:cNvPr>
          <p:cNvSpPr txBox="1"/>
          <p:nvPr/>
        </p:nvSpPr>
        <p:spPr>
          <a:xfrm>
            <a:off x="304800" y="914400"/>
            <a:ext cx="8610600" cy="4201150"/>
          </a:xfrm>
          <a:prstGeom prst="rect">
            <a:avLst/>
          </a:prstGeom>
          <a:noFill/>
        </p:spPr>
        <p:txBody>
          <a:bodyPr wrap="square" rtlCol="0">
            <a:spAutoFit/>
          </a:bodyPr>
          <a:lstStyle/>
          <a:p>
            <a:r>
              <a:rPr lang="en-US" sz="2100" b="1" dirty="0">
                <a:solidFill>
                  <a:schemeClr val="bg1"/>
                </a:solidFill>
                <a:effectLst>
                  <a:outerShdw blurRad="38100" dist="38100" dir="2700000" algn="tl">
                    <a:srgbClr val="C0C0C0"/>
                  </a:outerShdw>
                </a:effectLst>
                <a:latin typeface="Calibri" pitchFamily="34" charset="0"/>
              </a:rPr>
              <a:t>“Belief in God’s ______, ___________, and ___________ create lament. Without hope in God’s deliverance and the conviction that he is all-powerful, there would be no reason to lament when pain invaded our lives. Todd Billings, in his book “Rejoicing in Lament”, helps us understand this foundational point: ‘It is precisely out of trust that God is sovereign that the psalmist repeatedly brings laments and petitions to the Lord.… If the psalmists had already decided the verdict—that God is indeed unfaithful—they would not continue to offer their complaint.’ Therefore, lament is rooted in what we _________. It is a prayer loaded with theology. Christians affirm that the world is broken, God is powerful, and he will be faithful. Therefore, lament stands in the gap between pain and promise.”</a:t>
            </a:r>
          </a:p>
          <a:p>
            <a:pPr lvl="1"/>
            <a:endParaRPr lang="en-US" dirty="0"/>
          </a:p>
          <a:p>
            <a:r>
              <a:rPr lang="en-US" dirty="0"/>
              <a:t> </a:t>
            </a:r>
            <a:r>
              <a:rPr lang="en-US" sz="1100" dirty="0"/>
              <a:t>Mark </a:t>
            </a:r>
            <a:r>
              <a:rPr lang="en-US" sz="1100" dirty="0" err="1"/>
              <a:t>Vroegop</a:t>
            </a:r>
            <a:r>
              <a:rPr lang="en-US" sz="1100" dirty="0"/>
              <a:t>, </a:t>
            </a:r>
            <a:r>
              <a:rPr lang="en-US" sz="1100" i="1" dirty="0"/>
              <a:t>Dark Clouds, Deep Mercy: Discovering the Grace of Lament</a:t>
            </a:r>
            <a:r>
              <a:rPr lang="en-US" sz="1100" dirty="0"/>
              <a:t> (Wheaton, IL: Crossway, 2019), 26.</a:t>
            </a:r>
            <a:endParaRPr lang="en-US" dirty="0"/>
          </a:p>
        </p:txBody>
      </p:sp>
      <p:sp>
        <p:nvSpPr>
          <p:cNvPr id="3" name="TextBox 2">
            <a:extLst>
              <a:ext uri="{FF2B5EF4-FFF2-40B4-BE49-F238E27FC236}">
                <a16:creationId xmlns:a16="http://schemas.microsoft.com/office/drawing/2014/main" id="{AA996C05-CB16-48A1-7A24-63D0085A55FF}"/>
              </a:ext>
            </a:extLst>
          </p:cNvPr>
          <p:cNvSpPr txBox="1"/>
          <p:nvPr/>
        </p:nvSpPr>
        <p:spPr>
          <a:xfrm>
            <a:off x="2133600" y="888370"/>
            <a:ext cx="876300" cy="415498"/>
          </a:xfrm>
          <a:prstGeom prst="rect">
            <a:avLst/>
          </a:prstGeom>
          <a:noFill/>
        </p:spPr>
        <p:txBody>
          <a:bodyPr wrap="square" rtlCol="0">
            <a:spAutoFit/>
          </a:bodyPr>
          <a:lstStyle/>
          <a:p>
            <a:r>
              <a:rPr lang="en-US" sz="2100" b="1" dirty="0">
                <a:solidFill>
                  <a:srgbClr val="FF0000"/>
                </a:solidFill>
                <a:latin typeface="Calibri" panose="020F0502020204030204" pitchFamily="34" charset="0"/>
                <a:ea typeface="Calibri" panose="020F0502020204030204" pitchFamily="34" charset="0"/>
                <a:cs typeface="Calibri" panose="020F0502020204030204" pitchFamily="34" charset="0"/>
              </a:rPr>
              <a:t>mercy</a:t>
            </a:r>
          </a:p>
        </p:txBody>
      </p:sp>
      <p:sp>
        <p:nvSpPr>
          <p:cNvPr id="4" name="TextBox 3">
            <a:extLst>
              <a:ext uri="{FF2B5EF4-FFF2-40B4-BE49-F238E27FC236}">
                <a16:creationId xmlns:a16="http://schemas.microsoft.com/office/drawing/2014/main" id="{55DE6B17-C546-8C6B-5A7A-D0226865ECA3}"/>
              </a:ext>
            </a:extLst>
          </p:cNvPr>
          <p:cNvSpPr txBox="1"/>
          <p:nvPr/>
        </p:nvSpPr>
        <p:spPr>
          <a:xfrm>
            <a:off x="3048000" y="888370"/>
            <a:ext cx="1714997" cy="415498"/>
          </a:xfrm>
          <a:prstGeom prst="rect">
            <a:avLst/>
          </a:prstGeom>
          <a:noFill/>
        </p:spPr>
        <p:txBody>
          <a:bodyPr wrap="square" rtlCol="0">
            <a:spAutoFit/>
          </a:bodyPr>
          <a:lstStyle/>
          <a:p>
            <a:r>
              <a:rPr lang="en-US" sz="2100" b="1" dirty="0">
                <a:solidFill>
                  <a:srgbClr val="FF0000"/>
                </a:solidFill>
                <a:latin typeface="Calibri" panose="020F0502020204030204" pitchFamily="34" charset="0"/>
                <a:ea typeface="Calibri" panose="020F0502020204030204" pitchFamily="34" charset="0"/>
                <a:cs typeface="Calibri" panose="020F0502020204030204" pitchFamily="34" charset="0"/>
              </a:rPr>
              <a:t>redemption</a:t>
            </a:r>
          </a:p>
        </p:txBody>
      </p:sp>
      <p:sp>
        <p:nvSpPr>
          <p:cNvPr id="5" name="TextBox 4">
            <a:extLst>
              <a:ext uri="{FF2B5EF4-FFF2-40B4-BE49-F238E27FC236}">
                <a16:creationId xmlns:a16="http://schemas.microsoft.com/office/drawing/2014/main" id="{5751F2F6-2E2D-DADE-93F8-9B300595042F}"/>
              </a:ext>
            </a:extLst>
          </p:cNvPr>
          <p:cNvSpPr txBox="1"/>
          <p:nvPr/>
        </p:nvSpPr>
        <p:spPr>
          <a:xfrm>
            <a:off x="5105400" y="888370"/>
            <a:ext cx="1524000" cy="415498"/>
          </a:xfrm>
          <a:prstGeom prst="rect">
            <a:avLst/>
          </a:prstGeom>
          <a:noFill/>
        </p:spPr>
        <p:txBody>
          <a:bodyPr wrap="square" rtlCol="0">
            <a:spAutoFit/>
          </a:bodyPr>
          <a:lstStyle/>
          <a:p>
            <a:r>
              <a:rPr lang="en-US" sz="2100" b="1" dirty="0">
                <a:solidFill>
                  <a:srgbClr val="FF0000"/>
                </a:solidFill>
                <a:latin typeface="Calibri" panose="020F0502020204030204" pitchFamily="34" charset="0"/>
                <a:ea typeface="Calibri" panose="020F0502020204030204" pitchFamily="34" charset="0"/>
                <a:cs typeface="Calibri" panose="020F0502020204030204" pitchFamily="34" charset="0"/>
              </a:rPr>
              <a:t>sovereignty</a:t>
            </a:r>
          </a:p>
        </p:txBody>
      </p:sp>
      <p:sp>
        <p:nvSpPr>
          <p:cNvPr id="6" name="TextBox 5">
            <a:extLst>
              <a:ext uri="{FF2B5EF4-FFF2-40B4-BE49-F238E27FC236}">
                <a16:creationId xmlns:a16="http://schemas.microsoft.com/office/drawing/2014/main" id="{9C33A413-908D-7D4C-2D74-8ACFA8FF01DA}"/>
              </a:ext>
            </a:extLst>
          </p:cNvPr>
          <p:cNvSpPr txBox="1"/>
          <p:nvPr/>
        </p:nvSpPr>
        <p:spPr>
          <a:xfrm>
            <a:off x="2571750" y="3470702"/>
            <a:ext cx="1028700" cy="415498"/>
          </a:xfrm>
          <a:prstGeom prst="rect">
            <a:avLst/>
          </a:prstGeom>
          <a:noFill/>
        </p:spPr>
        <p:txBody>
          <a:bodyPr wrap="square" rtlCol="0">
            <a:spAutoFit/>
          </a:bodyPr>
          <a:lstStyle/>
          <a:p>
            <a:r>
              <a:rPr lang="en-US" sz="2100" b="1" dirty="0">
                <a:solidFill>
                  <a:srgbClr val="FF0000"/>
                </a:solidFill>
                <a:latin typeface="Calibri" panose="020F0502020204030204" pitchFamily="34" charset="0"/>
                <a:ea typeface="Calibri" panose="020F0502020204030204" pitchFamily="34" charset="0"/>
                <a:cs typeface="Calibri" panose="020F0502020204030204" pitchFamily="34" charset="0"/>
              </a:rPr>
              <a:t>believe</a:t>
            </a:r>
          </a:p>
        </p:txBody>
      </p:sp>
      <p:sp>
        <p:nvSpPr>
          <p:cNvPr id="8" name="TextBox 7">
            <a:extLst>
              <a:ext uri="{FF2B5EF4-FFF2-40B4-BE49-F238E27FC236}">
                <a16:creationId xmlns:a16="http://schemas.microsoft.com/office/drawing/2014/main" id="{911F943B-6FF6-66C2-380D-908B51E3C877}"/>
              </a:ext>
            </a:extLst>
          </p:cNvPr>
          <p:cNvSpPr txBox="1"/>
          <p:nvPr/>
        </p:nvSpPr>
        <p:spPr>
          <a:xfrm>
            <a:off x="498695" y="5360893"/>
            <a:ext cx="4572000" cy="369332"/>
          </a:xfrm>
          <a:prstGeom prst="rect">
            <a:avLst/>
          </a:prstGeom>
          <a:noFill/>
        </p:spPr>
        <p:txBody>
          <a:bodyPr wrap="square">
            <a:spAutoFit/>
          </a:bodyPr>
          <a:lstStyle/>
          <a:p>
            <a:r>
              <a:rPr lang="en-US" sz="1800" b="1" u="sng" dirty="0">
                <a:solidFill>
                  <a:schemeClr val="bg1"/>
                </a:solidFill>
                <a:effectLst>
                  <a:outerShdw blurRad="38100" dist="38100" dir="2700000" algn="tl">
                    <a:srgbClr val="C0C0C0"/>
                  </a:outerShdw>
                </a:effectLst>
                <a:latin typeface="Calibri" pitchFamily="34" charset="0"/>
              </a:rPr>
              <a:t>To cry is human, but to lament is Christian.</a:t>
            </a:r>
          </a:p>
        </p:txBody>
      </p:sp>
    </p:spTree>
    <p:extLst>
      <p:ext uri="{BB962C8B-B14F-4D97-AF65-F5344CB8AC3E}">
        <p14:creationId xmlns:p14="http://schemas.microsoft.com/office/powerpoint/2010/main" val="3596324640"/>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750" fill="hold"/>
                                        <p:tgtEl>
                                          <p:spTgt spid="3"/>
                                        </p:tgtEl>
                                        <p:attrNameLst>
                                          <p:attrName>ppt_x</p:attrName>
                                        </p:attrNameLst>
                                      </p:cBhvr>
                                      <p:tavLst>
                                        <p:tav tm="0">
                                          <p:val>
                                            <p:strVal val="#ppt_x"/>
                                          </p:val>
                                        </p:tav>
                                        <p:tav tm="100000">
                                          <p:val>
                                            <p:strVal val="#ppt_x"/>
                                          </p:val>
                                        </p:tav>
                                      </p:tavLst>
                                    </p:anim>
                                    <p:anim calcmode="lin" valueType="num">
                                      <p:cBhvr additive="base">
                                        <p:cTn id="13" dur="750" fill="hold"/>
                                        <p:tgtEl>
                                          <p:spTgt spid="3"/>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25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750" fill="hold"/>
                                        <p:tgtEl>
                                          <p:spTgt spid="4"/>
                                        </p:tgtEl>
                                        <p:attrNameLst>
                                          <p:attrName>ppt_x</p:attrName>
                                        </p:attrNameLst>
                                      </p:cBhvr>
                                      <p:tavLst>
                                        <p:tav tm="0">
                                          <p:val>
                                            <p:strVal val="#ppt_x"/>
                                          </p:val>
                                        </p:tav>
                                        <p:tav tm="100000">
                                          <p:val>
                                            <p:strVal val="#ppt_x"/>
                                          </p:val>
                                        </p:tav>
                                      </p:tavLst>
                                    </p:anim>
                                    <p:anim calcmode="lin" valueType="num">
                                      <p:cBhvr additive="base">
                                        <p:cTn id="17" dur="750" fill="hold"/>
                                        <p:tgtEl>
                                          <p:spTgt spid="4"/>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25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750" fill="hold"/>
                                        <p:tgtEl>
                                          <p:spTgt spid="5"/>
                                        </p:tgtEl>
                                        <p:attrNameLst>
                                          <p:attrName>ppt_x</p:attrName>
                                        </p:attrNameLst>
                                      </p:cBhvr>
                                      <p:tavLst>
                                        <p:tav tm="0">
                                          <p:val>
                                            <p:strVal val="#ppt_x"/>
                                          </p:val>
                                        </p:tav>
                                        <p:tav tm="100000">
                                          <p:val>
                                            <p:strVal val="#ppt_x"/>
                                          </p:val>
                                        </p:tav>
                                      </p:tavLst>
                                    </p:anim>
                                    <p:anim calcmode="lin" valueType="num">
                                      <p:cBhvr additive="base">
                                        <p:cTn id="21" dur="750" fill="hold"/>
                                        <p:tgtEl>
                                          <p:spTgt spid="5"/>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25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750" fill="hold"/>
                                        <p:tgtEl>
                                          <p:spTgt spid="6"/>
                                        </p:tgtEl>
                                        <p:attrNameLst>
                                          <p:attrName>ppt_x</p:attrName>
                                        </p:attrNameLst>
                                      </p:cBhvr>
                                      <p:tavLst>
                                        <p:tav tm="0">
                                          <p:val>
                                            <p:strVal val="#ppt_x"/>
                                          </p:val>
                                        </p:tav>
                                        <p:tav tm="100000">
                                          <p:val>
                                            <p:strVal val="#ppt_x"/>
                                          </p:val>
                                        </p:tav>
                                      </p:tavLst>
                                    </p:anim>
                                    <p:anim calcmode="lin" valueType="num">
                                      <p:cBhvr additive="base">
                                        <p:cTn id="25" dur="750" fill="hold"/>
                                        <p:tgtEl>
                                          <p:spTgt spid="6"/>
                                        </p:tgtEl>
                                        <p:attrNameLst>
                                          <p:attrName>ppt_y</p:attrName>
                                        </p:attrNameLst>
                                      </p:cBhvr>
                                      <p:tavLst>
                                        <p:tav tm="0">
                                          <p:val>
                                            <p:strVal val="1+#ppt_h/2"/>
                                          </p:val>
                                        </p:tav>
                                        <p:tav tm="100000">
                                          <p:val>
                                            <p:strVal val="#ppt_y"/>
                                          </p:val>
                                        </p:tav>
                                      </p:tavLst>
                                    </p:anim>
                                  </p:childTnLst>
                                </p:cTn>
                              </p:par>
                              <p:par>
                                <p:cTn id="26" presetID="42" presetClass="entr" presetSubtype="0" fill="hold" grpId="0" nodeType="withEffect">
                                  <p:stCondLst>
                                    <p:cond delay="400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3" grpId="0"/>
      <p:bldP spid="4" grpId="0"/>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85917"/>
            <a:ext cx="8839200" cy="5909310"/>
          </a:xfrm>
          <a:prstGeom prst="rect">
            <a:avLst/>
          </a:prstGeom>
          <a:noFill/>
          <a:ln w="9525">
            <a:noFill/>
            <a:miter lim="800000"/>
            <a:headEnd/>
            <a:tailEnd/>
          </a:ln>
          <a:effectLst/>
        </p:spPr>
        <p:txBody>
          <a:bodyPr wrap="square">
            <a:spAutoFit/>
          </a:bodyPr>
          <a:lstStyle/>
          <a:p>
            <a:pPr>
              <a:spcBef>
                <a:spcPct val="50000"/>
              </a:spcBef>
            </a:pPr>
            <a:r>
              <a:rPr lang="en-US" sz="2800" b="1" dirty="0">
                <a:solidFill>
                  <a:schemeClr val="bg1"/>
                </a:solidFill>
                <a:effectLst>
                  <a:outerShdw blurRad="38100" dist="38100" dir="2700000" algn="tl">
                    <a:srgbClr val="C0C0C0"/>
                  </a:outerShdw>
                </a:effectLst>
                <a:latin typeface="Calibri" pitchFamily="34" charset="0"/>
              </a:rPr>
              <a:t>Lament can be manifested as a loud cry, a howl, or a passionate expression of grief. However, in the Bible lament is more than sorrow or talking about sadness. It is more than walking through the stages of grief.</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Lament is a _______ in pain that leads to ______.</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You might think lament is the opposite of praise. It isn’t. Instead, lament is a path to praise as we are led through our brokenness and disappointment. The space between brokenness and God’s mercy is where this song is sung. Think of lament as the transition between pain and promise.</a:t>
            </a:r>
          </a:p>
          <a:p>
            <a:pPr>
              <a:spcBef>
                <a:spcPct val="50000"/>
              </a:spcBef>
            </a:pPr>
            <a:r>
              <a:rPr lang="en-US" sz="2800" b="1" dirty="0">
                <a:solidFill>
                  <a:schemeClr val="bg1"/>
                </a:solidFill>
                <a:effectLst>
                  <a:outerShdw blurRad="38100" dist="38100" dir="2700000" algn="tl">
                    <a:srgbClr val="C0C0C0"/>
                  </a:outerShdw>
                </a:effectLst>
                <a:latin typeface="Calibri" pitchFamily="34" charset="0"/>
              </a:rPr>
              <a:t>It is the path from heartbreak to _____.</a:t>
            </a:r>
          </a:p>
        </p:txBody>
      </p:sp>
      <p:sp>
        <p:nvSpPr>
          <p:cNvPr id="2" name="TextBox 1">
            <a:extLst>
              <a:ext uri="{FF2B5EF4-FFF2-40B4-BE49-F238E27FC236}">
                <a16:creationId xmlns:a16="http://schemas.microsoft.com/office/drawing/2014/main" id="{D2D70048-A53E-C8EC-B15C-3986A21B418D}"/>
              </a:ext>
            </a:extLst>
          </p:cNvPr>
          <p:cNvSpPr txBox="1"/>
          <p:nvPr/>
        </p:nvSpPr>
        <p:spPr>
          <a:xfrm>
            <a:off x="2133600" y="2067580"/>
            <a:ext cx="11811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prayer</a:t>
            </a:r>
          </a:p>
        </p:txBody>
      </p:sp>
      <p:sp>
        <p:nvSpPr>
          <p:cNvPr id="3" name="TextBox 2">
            <a:extLst>
              <a:ext uri="{FF2B5EF4-FFF2-40B4-BE49-F238E27FC236}">
                <a16:creationId xmlns:a16="http://schemas.microsoft.com/office/drawing/2014/main" id="{7973C3A4-6851-1978-E8BE-4BF4886FEE82}"/>
              </a:ext>
            </a:extLst>
          </p:cNvPr>
          <p:cNvSpPr txBox="1"/>
          <p:nvPr/>
        </p:nvSpPr>
        <p:spPr>
          <a:xfrm>
            <a:off x="6477000" y="2078422"/>
            <a:ext cx="9144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trust</a:t>
            </a:r>
          </a:p>
        </p:txBody>
      </p:sp>
      <p:sp>
        <p:nvSpPr>
          <p:cNvPr id="4" name="TextBox 3">
            <a:extLst>
              <a:ext uri="{FF2B5EF4-FFF2-40B4-BE49-F238E27FC236}">
                <a16:creationId xmlns:a16="http://schemas.microsoft.com/office/drawing/2014/main" id="{765365E7-72B1-8AF3-E609-3538883BCD0A}"/>
              </a:ext>
            </a:extLst>
          </p:cNvPr>
          <p:cNvSpPr txBox="1"/>
          <p:nvPr/>
        </p:nvSpPr>
        <p:spPr>
          <a:xfrm>
            <a:off x="5105400" y="5486400"/>
            <a:ext cx="11430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hope</a:t>
            </a:r>
          </a:p>
        </p:txBody>
      </p:sp>
    </p:spTree>
    <p:extLst>
      <p:ext uri="{BB962C8B-B14F-4D97-AF65-F5344CB8AC3E}">
        <p14:creationId xmlns:p14="http://schemas.microsoft.com/office/powerpoint/2010/main" val="1232327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750" fill="hold"/>
                                        <p:tgtEl>
                                          <p:spTgt spid="2"/>
                                        </p:tgtEl>
                                        <p:attrNameLst>
                                          <p:attrName>ppt_x</p:attrName>
                                        </p:attrNameLst>
                                      </p:cBhvr>
                                      <p:tavLst>
                                        <p:tav tm="0">
                                          <p:val>
                                            <p:strVal val="#ppt_x"/>
                                          </p:val>
                                        </p:tav>
                                        <p:tav tm="100000">
                                          <p:val>
                                            <p:strVal val="#ppt_x"/>
                                          </p:val>
                                        </p:tav>
                                      </p:tavLst>
                                    </p:anim>
                                    <p:anim calcmode="lin" valueType="num">
                                      <p:cBhvr additive="base">
                                        <p:cTn id="13" dur="75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250"/>
                                  </p:stCondLst>
                                  <p:childTnLst>
                                    <p:set>
                                      <p:cBhvr>
                                        <p:cTn id="15" dur="1" fill="hold">
                                          <p:stCondLst>
                                            <p:cond delay="0"/>
                                          </p:stCondLst>
                                        </p:cTn>
                                        <p:tgtEl>
                                          <p:spTgt spid="3"/>
                                        </p:tgtEl>
                                        <p:attrNameLst>
                                          <p:attrName>style.visibility</p:attrName>
                                        </p:attrNameLst>
                                      </p:cBhvr>
                                      <p:to>
                                        <p:strVal val="visible"/>
                                      </p:to>
                                    </p:set>
                                    <p:anim calcmode="lin" valueType="num">
                                      <p:cBhvr additive="base">
                                        <p:cTn id="16" dur="750" fill="hold"/>
                                        <p:tgtEl>
                                          <p:spTgt spid="3"/>
                                        </p:tgtEl>
                                        <p:attrNameLst>
                                          <p:attrName>ppt_x</p:attrName>
                                        </p:attrNameLst>
                                      </p:cBhvr>
                                      <p:tavLst>
                                        <p:tav tm="0">
                                          <p:val>
                                            <p:strVal val="#ppt_x"/>
                                          </p:val>
                                        </p:tav>
                                        <p:tav tm="100000">
                                          <p:val>
                                            <p:strVal val="#ppt_x"/>
                                          </p:val>
                                        </p:tav>
                                      </p:tavLst>
                                    </p:anim>
                                    <p:anim calcmode="lin" valueType="num">
                                      <p:cBhvr additive="base">
                                        <p:cTn id="17" dur="750" fill="hold"/>
                                        <p:tgtEl>
                                          <p:spTgt spid="3"/>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25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750" fill="hold"/>
                                        <p:tgtEl>
                                          <p:spTgt spid="4"/>
                                        </p:tgtEl>
                                        <p:attrNameLst>
                                          <p:attrName>ppt_x</p:attrName>
                                        </p:attrNameLst>
                                      </p:cBhvr>
                                      <p:tavLst>
                                        <p:tav tm="0">
                                          <p:val>
                                            <p:strVal val="#ppt_x"/>
                                          </p:val>
                                        </p:tav>
                                        <p:tav tm="100000">
                                          <p:val>
                                            <p:strVal val="#ppt_x"/>
                                          </p:val>
                                        </p:tav>
                                      </p:tavLst>
                                    </p:anim>
                                    <p:anim calcmode="lin" valueType="num">
                                      <p:cBhvr additive="base">
                                        <p:cTn id="21" dur="75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228600" y="152400"/>
            <a:ext cx="8610600" cy="830997"/>
          </a:xfrm>
          <a:prstGeom prst="rect">
            <a:avLst/>
          </a:prstGeom>
          <a:noFill/>
          <a:ln w="9525">
            <a:noFill/>
            <a:miter lim="800000"/>
            <a:headEnd/>
            <a:tailEnd/>
          </a:ln>
          <a:effectLst/>
        </p:spPr>
        <p:txBody>
          <a:bodyPr wrap="square">
            <a:spAutoFit/>
          </a:bodyPr>
          <a:lstStyle/>
          <a:p>
            <a:pPr algn="ctr">
              <a:spcBef>
                <a:spcPct val="50000"/>
              </a:spcBef>
            </a:pPr>
            <a:r>
              <a:rPr lang="en-US" sz="2800" b="1" dirty="0">
                <a:solidFill>
                  <a:schemeClr val="bg1"/>
                </a:solidFill>
                <a:effectLst>
                  <a:outerShdw blurRad="38100" dist="38100" dir="2700000" algn="tl">
                    <a:srgbClr val="C0C0C0"/>
                  </a:outerShdw>
                </a:effectLst>
                <a:latin typeface="Calibri" pitchFamily="34" charset="0"/>
              </a:rPr>
              <a:t>Lament – A Biblical Response to Sorrow</a:t>
            </a:r>
          </a:p>
          <a:p>
            <a:r>
              <a:rPr lang="en-US" sz="2000" b="1" dirty="0">
                <a:solidFill>
                  <a:schemeClr val="bg1"/>
                </a:solidFill>
                <a:effectLst>
                  <a:outerShdw blurRad="38100" dist="38100" dir="2700000" algn="tl">
                    <a:srgbClr val="C0C0C0"/>
                  </a:outerShdw>
                </a:effectLst>
                <a:latin typeface="Calibri" pitchFamily="34" charset="0"/>
              </a:rPr>
              <a:t>	</a:t>
            </a:r>
            <a:endParaRPr lang="en-US" dirty="0"/>
          </a:p>
        </p:txBody>
      </p:sp>
      <p:sp>
        <p:nvSpPr>
          <p:cNvPr id="2" name="TextBox 1">
            <a:extLst>
              <a:ext uri="{FF2B5EF4-FFF2-40B4-BE49-F238E27FC236}">
                <a16:creationId xmlns:a16="http://schemas.microsoft.com/office/drawing/2014/main" id="{70CEA3D1-A7DF-4196-BE9B-E170D5E30E8A}"/>
              </a:ext>
            </a:extLst>
          </p:cNvPr>
          <p:cNvSpPr txBox="1"/>
          <p:nvPr/>
        </p:nvSpPr>
        <p:spPr>
          <a:xfrm>
            <a:off x="304800" y="914400"/>
            <a:ext cx="8610600" cy="1752403"/>
          </a:xfrm>
          <a:prstGeom prst="rect">
            <a:avLst/>
          </a:prstGeom>
          <a:noFill/>
        </p:spPr>
        <p:txBody>
          <a:bodyPr wrap="square" rtlCol="0">
            <a:spAutoFit/>
          </a:bodyPr>
          <a:lstStyle/>
          <a:p>
            <a:pPr marL="0" marR="0" indent="228600">
              <a:lnSpc>
                <a:spcPct val="107000"/>
              </a:lnSpc>
              <a:spcBef>
                <a:spcPts val="0"/>
              </a:spcBef>
              <a:spcAft>
                <a:spcPts val="0"/>
              </a:spcAft>
            </a:pPr>
            <a:r>
              <a:rPr lang="en-US" sz="2800" b="1" dirty="0">
                <a:solidFill>
                  <a:schemeClr val="bg1"/>
                </a:solidFill>
                <a:effectLst>
                  <a:outerShdw blurRad="38100" dist="38100" dir="2700000" algn="tl">
                    <a:srgbClr val="C0C0C0"/>
                  </a:outerShdw>
                </a:effectLst>
                <a:latin typeface="Calibri" pitchFamily="34" charset="0"/>
              </a:rPr>
              <a:t>Four words to help us learn to lament: </a:t>
            </a:r>
            <a:r>
              <a:rPr lang="en-US" sz="2800" b="1" u="sng" dirty="0">
                <a:solidFill>
                  <a:schemeClr val="bg1"/>
                </a:solidFill>
                <a:effectLst>
                  <a:outerShdw blurRad="38100" dist="38100" dir="2700000" algn="tl">
                    <a:srgbClr val="C0C0C0"/>
                  </a:outerShdw>
                </a:effectLst>
                <a:latin typeface="Calibri" pitchFamily="34" charset="0"/>
              </a:rPr>
              <a:t>_____</a:t>
            </a:r>
            <a:r>
              <a:rPr lang="en-US" sz="2800" b="1" dirty="0">
                <a:solidFill>
                  <a:schemeClr val="bg1"/>
                </a:solidFill>
                <a:effectLst>
                  <a:outerShdw blurRad="38100" dist="38100" dir="2700000" algn="tl">
                    <a:srgbClr val="C0C0C0"/>
                  </a:outerShdw>
                </a:effectLst>
                <a:latin typeface="Calibri" pitchFamily="34" charset="0"/>
              </a:rPr>
              <a:t>, </a:t>
            </a:r>
            <a:r>
              <a:rPr lang="en-US" sz="2800" b="1" u="sng" dirty="0">
                <a:solidFill>
                  <a:schemeClr val="bg1"/>
                </a:solidFill>
                <a:effectLst>
                  <a:outerShdw blurRad="38100" dist="38100" dir="2700000" algn="tl">
                    <a:srgbClr val="C0C0C0"/>
                  </a:outerShdw>
                </a:effectLst>
                <a:latin typeface="Calibri" pitchFamily="34" charset="0"/>
              </a:rPr>
              <a:t>_________</a:t>
            </a:r>
            <a:r>
              <a:rPr lang="en-US" sz="2800" b="1" dirty="0">
                <a:solidFill>
                  <a:schemeClr val="bg1"/>
                </a:solidFill>
                <a:effectLst>
                  <a:outerShdw blurRad="38100" dist="38100" dir="2700000" algn="tl">
                    <a:srgbClr val="C0C0C0"/>
                  </a:outerShdw>
                </a:effectLst>
                <a:latin typeface="Calibri" pitchFamily="34" charset="0"/>
              </a:rPr>
              <a:t>, </a:t>
            </a:r>
            <a:r>
              <a:rPr lang="en-US" sz="2800" b="1" u="sng" dirty="0">
                <a:solidFill>
                  <a:schemeClr val="bg1"/>
                </a:solidFill>
                <a:effectLst>
                  <a:outerShdw blurRad="38100" dist="38100" dir="2700000" algn="tl">
                    <a:srgbClr val="C0C0C0"/>
                  </a:outerShdw>
                </a:effectLst>
                <a:latin typeface="Calibri" pitchFamily="34" charset="0"/>
              </a:rPr>
              <a:t>_____</a:t>
            </a:r>
            <a:r>
              <a:rPr lang="en-US" sz="2800" b="1" dirty="0">
                <a:solidFill>
                  <a:schemeClr val="bg1"/>
                </a:solidFill>
                <a:effectLst>
                  <a:outerShdw blurRad="38100" dist="38100" dir="2700000" algn="tl">
                    <a:srgbClr val="C0C0C0"/>
                  </a:outerShdw>
                </a:effectLst>
                <a:latin typeface="Calibri" pitchFamily="34" charset="0"/>
              </a:rPr>
              <a:t>, and </a:t>
            </a:r>
            <a:r>
              <a:rPr lang="en-US" sz="2800" b="1" u="sng" dirty="0">
                <a:solidFill>
                  <a:schemeClr val="bg1"/>
                </a:solidFill>
                <a:effectLst>
                  <a:outerShdw blurRad="38100" dist="38100" dir="2700000" algn="tl">
                    <a:srgbClr val="C0C0C0"/>
                  </a:outerShdw>
                </a:effectLst>
                <a:latin typeface="Calibri" pitchFamily="34" charset="0"/>
              </a:rPr>
              <a:t>______</a:t>
            </a:r>
            <a:r>
              <a:rPr lang="en-US" sz="2800" b="1" dirty="0">
                <a:solidFill>
                  <a:schemeClr val="bg1"/>
                </a:solidFill>
                <a:effectLst>
                  <a:outerShdw blurRad="38100" dist="38100" dir="2700000" algn="tl">
                    <a:srgbClr val="C0C0C0"/>
                  </a:outerShdw>
                </a:effectLst>
                <a:latin typeface="Calibri" pitchFamily="34" charset="0"/>
              </a:rPr>
              <a:t>. </a:t>
            </a:r>
            <a:br>
              <a:rPr lang="en-US" sz="2800" b="1" dirty="0">
                <a:solidFill>
                  <a:schemeClr val="bg1"/>
                </a:solidFill>
                <a:effectLst>
                  <a:outerShdw blurRad="38100" dist="38100" dir="2700000" algn="tl">
                    <a:srgbClr val="C0C0C0"/>
                  </a:outerShdw>
                </a:effectLst>
                <a:latin typeface="Calibri" pitchFamily="34" charset="0"/>
              </a:rPr>
            </a:br>
            <a:endParaRPr lang="en-US" sz="2800" b="1" dirty="0">
              <a:solidFill>
                <a:schemeClr val="bg1"/>
              </a:solidFill>
              <a:effectLst>
                <a:outerShdw blurRad="38100" dist="38100" dir="2700000" algn="tl">
                  <a:srgbClr val="C0C0C0"/>
                </a:outerShdw>
              </a:effectLst>
              <a:latin typeface="Calibri" pitchFamily="34" charset="0"/>
            </a:endParaRPr>
          </a:p>
          <a:p>
            <a:endParaRPr lang="en-US" dirty="0"/>
          </a:p>
        </p:txBody>
      </p:sp>
      <p:sp>
        <p:nvSpPr>
          <p:cNvPr id="3" name="TextBox 2">
            <a:extLst>
              <a:ext uri="{FF2B5EF4-FFF2-40B4-BE49-F238E27FC236}">
                <a16:creationId xmlns:a16="http://schemas.microsoft.com/office/drawing/2014/main" id="{12A3E600-03E0-4E5E-B8B3-17E9C6FDD928}"/>
              </a:ext>
            </a:extLst>
          </p:cNvPr>
          <p:cNvSpPr txBox="1"/>
          <p:nvPr/>
        </p:nvSpPr>
        <p:spPr>
          <a:xfrm>
            <a:off x="228600" y="2013998"/>
            <a:ext cx="8610600" cy="4390626"/>
          </a:xfrm>
          <a:prstGeom prst="rect">
            <a:avLst/>
          </a:prstGeom>
          <a:noFill/>
        </p:spPr>
        <p:txBody>
          <a:bodyPr wrap="square" rtlCol="0">
            <a:spAutoFit/>
          </a:bodyPr>
          <a:lstStyle/>
          <a:p>
            <a:pPr marL="342900" marR="0" lvl="0" indent="-342900" algn="just" fontAlgn="base">
              <a:lnSpc>
                <a:spcPct val="107000"/>
              </a:lnSpc>
              <a:spcBef>
                <a:spcPts val="0"/>
              </a:spcBef>
              <a:spcAft>
                <a:spcPts val="0"/>
              </a:spcAft>
              <a:buFont typeface="+mj-lt"/>
              <a:buAutoNum type="arabicPeriod"/>
            </a:pPr>
            <a:r>
              <a:rPr lang="en-US" sz="2800" b="1" dirty="0">
                <a:solidFill>
                  <a:schemeClr val="bg1"/>
                </a:solidFill>
                <a:effectLst>
                  <a:outerShdw blurRad="38100" dist="38100" dir="2700000" algn="tl">
                    <a:srgbClr val="C0C0C0"/>
                  </a:outerShdw>
                </a:effectLst>
                <a:latin typeface="Calibri" pitchFamily="34" charset="0"/>
              </a:rPr>
              <a:t>In the address, the heart is </a:t>
            </a:r>
            <a:r>
              <a:rPr lang="en-US" sz="2800" b="1" u="sng" dirty="0">
                <a:solidFill>
                  <a:schemeClr val="bg1"/>
                </a:solidFill>
                <a:effectLst>
                  <a:outerShdw blurRad="38100" dist="38100" dir="2700000" algn="tl">
                    <a:srgbClr val="C0C0C0"/>
                  </a:outerShdw>
                </a:effectLst>
                <a:latin typeface="Calibri" pitchFamily="34" charset="0"/>
              </a:rPr>
              <a:t>turned</a:t>
            </a:r>
            <a:r>
              <a:rPr lang="en-US" sz="2800" b="1" dirty="0">
                <a:solidFill>
                  <a:schemeClr val="bg1"/>
                </a:solidFill>
                <a:effectLst>
                  <a:outerShdw blurRad="38100" dist="38100" dir="2700000" algn="tl">
                    <a:srgbClr val="C0C0C0"/>
                  </a:outerShdw>
                </a:effectLst>
                <a:latin typeface="Calibri" pitchFamily="34" charset="0"/>
              </a:rPr>
              <a:t> to God in prayer.</a:t>
            </a:r>
          </a:p>
          <a:p>
            <a:pPr marL="342900" marR="0" lvl="0" indent="-342900" algn="just" fontAlgn="base">
              <a:lnSpc>
                <a:spcPct val="107000"/>
              </a:lnSpc>
              <a:spcBef>
                <a:spcPts val="0"/>
              </a:spcBef>
              <a:spcAft>
                <a:spcPts val="0"/>
              </a:spcAft>
              <a:buFont typeface="+mj-lt"/>
              <a:buAutoNum type="arabicPeriod"/>
            </a:pPr>
            <a:r>
              <a:rPr lang="en-US" sz="2800" b="1" u="sng" dirty="0">
                <a:solidFill>
                  <a:schemeClr val="bg1"/>
                </a:solidFill>
                <a:effectLst>
                  <a:outerShdw blurRad="38100" dist="38100" dir="2700000" algn="tl">
                    <a:srgbClr val="C0C0C0"/>
                  </a:outerShdw>
                </a:effectLst>
                <a:latin typeface="Calibri" pitchFamily="34" charset="0"/>
              </a:rPr>
              <a:t>Complaint</a:t>
            </a:r>
            <a:r>
              <a:rPr lang="en-US" sz="2800" b="1" dirty="0">
                <a:solidFill>
                  <a:schemeClr val="bg1"/>
                </a:solidFill>
                <a:effectLst>
                  <a:outerShdw blurRad="38100" dist="38100" dir="2700000" algn="tl">
                    <a:srgbClr val="C0C0C0"/>
                  </a:outerShdw>
                </a:effectLst>
                <a:latin typeface="Calibri" pitchFamily="34" charset="0"/>
              </a:rPr>
              <a:t> clearly and bluntly lays out the reasons behind the sorrow.</a:t>
            </a:r>
          </a:p>
          <a:p>
            <a:pPr marL="342900" marR="0" lvl="0" indent="-342900" algn="just" fontAlgn="base">
              <a:lnSpc>
                <a:spcPct val="107000"/>
              </a:lnSpc>
              <a:spcBef>
                <a:spcPts val="0"/>
              </a:spcBef>
              <a:spcAft>
                <a:spcPts val="0"/>
              </a:spcAft>
              <a:buFont typeface="+mj-lt"/>
              <a:buAutoNum type="arabicPeriod"/>
            </a:pPr>
            <a:r>
              <a:rPr lang="en-US" sz="2800" b="1" dirty="0">
                <a:solidFill>
                  <a:schemeClr val="bg1"/>
                </a:solidFill>
                <a:effectLst>
                  <a:outerShdw blurRad="38100" dist="38100" dir="2700000" algn="tl">
                    <a:srgbClr val="C0C0C0"/>
                  </a:outerShdw>
                </a:effectLst>
                <a:latin typeface="Calibri" pitchFamily="34" charset="0"/>
              </a:rPr>
              <a:t>The lamenter usually makes a </a:t>
            </a:r>
            <a:r>
              <a:rPr lang="en-US" sz="2800" b="1" u="sng" dirty="0">
                <a:solidFill>
                  <a:schemeClr val="bg1"/>
                </a:solidFill>
                <a:effectLst>
                  <a:outerShdw blurRad="38100" dist="38100" dir="2700000" algn="tl">
                    <a:srgbClr val="C0C0C0"/>
                  </a:outerShdw>
                </a:effectLst>
                <a:latin typeface="Calibri" pitchFamily="34" charset="0"/>
              </a:rPr>
              <a:t>request</a:t>
            </a:r>
            <a:r>
              <a:rPr lang="en-US" sz="2800" b="1" dirty="0">
                <a:solidFill>
                  <a:schemeClr val="bg1"/>
                </a:solidFill>
                <a:effectLst>
                  <a:outerShdw blurRad="38100" dist="38100" dir="2700000" algn="tl">
                    <a:srgbClr val="C0C0C0"/>
                  </a:outerShdw>
                </a:effectLst>
                <a:latin typeface="Calibri" pitchFamily="34" charset="0"/>
              </a:rPr>
              <a:t> for God to act—to do something. </a:t>
            </a:r>
          </a:p>
          <a:p>
            <a:pPr marL="342900" marR="0" lvl="0" indent="-342900" algn="just" fontAlgn="base">
              <a:lnSpc>
                <a:spcPct val="107000"/>
              </a:lnSpc>
              <a:spcBef>
                <a:spcPts val="0"/>
              </a:spcBef>
              <a:spcAft>
                <a:spcPts val="0"/>
              </a:spcAft>
              <a:buFont typeface="+mj-lt"/>
              <a:buAutoNum type="arabicPeriod"/>
            </a:pPr>
            <a:r>
              <a:rPr lang="en-US" sz="2800" b="1" dirty="0">
                <a:solidFill>
                  <a:schemeClr val="bg1"/>
                </a:solidFill>
                <a:effectLst>
                  <a:outerShdw blurRad="38100" dist="38100" dir="2700000" algn="tl">
                    <a:srgbClr val="C0C0C0"/>
                  </a:outerShdw>
                </a:effectLst>
                <a:latin typeface="Calibri" pitchFamily="34" charset="0"/>
              </a:rPr>
              <a:t>Nearly every lament ends with renewed </a:t>
            </a:r>
            <a:r>
              <a:rPr lang="en-US" sz="2800" b="1" u="sng" dirty="0">
                <a:solidFill>
                  <a:schemeClr val="bg1"/>
                </a:solidFill>
                <a:effectLst>
                  <a:outerShdw blurRad="38100" dist="38100" dir="2700000" algn="tl">
                    <a:srgbClr val="C0C0C0"/>
                  </a:outerShdw>
                </a:effectLst>
                <a:latin typeface="Calibri" pitchFamily="34" charset="0"/>
              </a:rPr>
              <a:t>trust</a:t>
            </a:r>
            <a:r>
              <a:rPr lang="en-US" sz="2800" b="1" dirty="0">
                <a:solidFill>
                  <a:schemeClr val="bg1"/>
                </a:solidFill>
                <a:effectLst>
                  <a:outerShdw blurRad="38100" dist="38100" dir="2700000" algn="tl">
                    <a:srgbClr val="C0C0C0"/>
                  </a:outerShdw>
                </a:effectLst>
                <a:latin typeface="Calibri" pitchFamily="34" charset="0"/>
              </a:rPr>
              <a:t> and </a:t>
            </a:r>
            <a:r>
              <a:rPr lang="en-US" sz="2800" b="1" u="sng" dirty="0">
                <a:solidFill>
                  <a:schemeClr val="bg1"/>
                </a:solidFill>
                <a:effectLst>
                  <a:outerShdw blurRad="38100" dist="38100" dir="2700000" algn="tl">
                    <a:srgbClr val="C0C0C0"/>
                  </a:outerShdw>
                </a:effectLst>
                <a:latin typeface="Calibri" pitchFamily="34" charset="0"/>
              </a:rPr>
              <a:t>praise</a:t>
            </a:r>
            <a:r>
              <a:rPr lang="en-US" sz="2800" b="1" dirty="0">
                <a:solidFill>
                  <a:schemeClr val="bg1"/>
                </a:solidFill>
                <a:effectLst>
                  <a:outerShdw blurRad="38100" dist="38100" dir="2700000" algn="tl">
                    <a:srgbClr val="C0C0C0"/>
                  </a:outerShdw>
                </a:effectLst>
                <a:latin typeface="Calibri" pitchFamily="34" charset="0"/>
              </a:rPr>
              <a:t>.</a:t>
            </a:r>
          </a:p>
          <a:p>
            <a:pPr marR="0" lvl="0" algn="just" fontAlgn="base">
              <a:lnSpc>
                <a:spcPct val="107000"/>
              </a:lnSpc>
              <a:spcBef>
                <a:spcPts val="0"/>
              </a:spcBef>
              <a:spcAft>
                <a:spcPts val="0"/>
              </a:spcAft>
            </a:pPr>
            <a:endParaRPr lang="en-US" sz="2800" b="1" dirty="0">
              <a:solidFill>
                <a:schemeClr val="bg1"/>
              </a:solidFill>
              <a:effectLst>
                <a:outerShdw blurRad="38100" dist="38100" dir="2700000" algn="tl">
                  <a:srgbClr val="C0C0C0"/>
                </a:outerShdw>
              </a:effectLst>
              <a:latin typeface="Calibri" pitchFamily="34" charset="0"/>
            </a:endParaRPr>
          </a:p>
          <a:p>
            <a:pPr marL="0" marR="0">
              <a:lnSpc>
                <a:spcPct val="107000"/>
              </a:lnSpc>
              <a:spcBef>
                <a:spcPts val="0"/>
              </a:spcBef>
              <a:spcAft>
                <a:spcPts val="80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Mark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Vroegop</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Dark Clouds, Deep Mercy: Discovering the Grace of Lament</a:t>
            </a:r>
            <a:r>
              <a:rPr lang="en-US" sz="1400" dirty="0">
                <a:effectLst/>
                <a:latin typeface="Calibri" panose="020F0502020204030204" pitchFamily="34" charset="0"/>
                <a:ea typeface="Calibri" panose="020F0502020204030204" pitchFamily="34" charset="0"/>
                <a:cs typeface="Times New Roman" panose="02020603050405020304" pitchFamily="18" charset="0"/>
              </a:rPr>
              <a:t>, 29.</a:t>
            </a:r>
          </a:p>
          <a:p>
            <a:endParaRPr lang="en-US" dirty="0"/>
          </a:p>
        </p:txBody>
      </p:sp>
      <p:sp>
        <p:nvSpPr>
          <p:cNvPr id="4" name="TextBox 3">
            <a:extLst>
              <a:ext uri="{FF2B5EF4-FFF2-40B4-BE49-F238E27FC236}">
                <a16:creationId xmlns:a16="http://schemas.microsoft.com/office/drawing/2014/main" id="{C4FBEA01-4206-21DD-A600-DE7D118BCC2F}"/>
              </a:ext>
            </a:extLst>
          </p:cNvPr>
          <p:cNvSpPr txBox="1"/>
          <p:nvPr/>
        </p:nvSpPr>
        <p:spPr>
          <a:xfrm>
            <a:off x="6400800" y="887896"/>
            <a:ext cx="9144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turn</a:t>
            </a:r>
          </a:p>
        </p:txBody>
      </p:sp>
      <p:sp>
        <p:nvSpPr>
          <p:cNvPr id="5" name="TextBox 4">
            <a:extLst>
              <a:ext uri="{FF2B5EF4-FFF2-40B4-BE49-F238E27FC236}">
                <a16:creationId xmlns:a16="http://schemas.microsoft.com/office/drawing/2014/main" id="{04189780-0342-4EEA-61A6-99C357212BA9}"/>
              </a:ext>
            </a:extLst>
          </p:cNvPr>
          <p:cNvSpPr txBox="1"/>
          <p:nvPr/>
        </p:nvSpPr>
        <p:spPr>
          <a:xfrm>
            <a:off x="457200" y="1383788"/>
            <a:ext cx="16002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complain</a:t>
            </a:r>
          </a:p>
        </p:txBody>
      </p:sp>
      <p:sp>
        <p:nvSpPr>
          <p:cNvPr id="6" name="TextBox 5">
            <a:extLst>
              <a:ext uri="{FF2B5EF4-FFF2-40B4-BE49-F238E27FC236}">
                <a16:creationId xmlns:a16="http://schemas.microsoft.com/office/drawing/2014/main" id="{5F6D8DEF-04F6-90C1-5681-83C189A58B1A}"/>
              </a:ext>
            </a:extLst>
          </p:cNvPr>
          <p:cNvSpPr txBox="1"/>
          <p:nvPr/>
        </p:nvSpPr>
        <p:spPr>
          <a:xfrm>
            <a:off x="2324101" y="1358775"/>
            <a:ext cx="8382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ask</a:t>
            </a:r>
          </a:p>
        </p:txBody>
      </p:sp>
      <p:sp>
        <p:nvSpPr>
          <p:cNvPr id="7" name="TextBox 6">
            <a:extLst>
              <a:ext uri="{FF2B5EF4-FFF2-40B4-BE49-F238E27FC236}">
                <a16:creationId xmlns:a16="http://schemas.microsoft.com/office/drawing/2014/main" id="{C0DB8554-2456-AF60-7F66-9B0D98D55929}"/>
              </a:ext>
            </a:extLst>
          </p:cNvPr>
          <p:cNvSpPr txBox="1"/>
          <p:nvPr/>
        </p:nvSpPr>
        <p:spPr>
          <a:xfrm>
            <a:off x="3962400" y="1371388"/>
            <a:ext cx="914400" cy="523220"/>
          </a:xfrm>
          <a:prstGeom prst="rect">
            <a:avLst/>
          </a:prstGeom>
          <a:noFill/>
        </p:spPr>
        <p:txBody>
          <a:bodyPr wrap="square" rtlCol="0">
            <a:spAutoFit/>
          </a:bodyPr>
          <a:lstStyle/>
          <a:p>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trust</a:t>
            </a:r>
          </a:p>
        </p:txBody>
      </p:sp>
    </p:spTree>
    <p:extLst>
      <p:ext uri="{BB962C8B-B14F-4D97-AF65-F5344CB8AC3E}">
        <p14:creationId xmlns:p14="http://schemas.microsoft.com/office/powerpoint/2010/main" val="3398386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500"/>
                                        <p:tgtEl>
                                          <p:spTgt spid="105474"/>
                                        </p:tgtEl>
                                      </p:cBhvr>
                                    </p:animEffect>
                                    <p:anim calcmode="lin" valueType="num">
                                      <p:cBhvr>
                                        <p:cTn id="8" dur="500" fill="hold"/>
                                        <p:tgtEl>
                                          <p:spTgt spid="105474"/>
                                        </p:tgtEl>
                                        <p:attrNameLst>
                                          <p:attrName>ppt_x</p:attrName>
                                        </p:attrNameLst>
                                      </p:cBhvr>
                                      <p:tavLst>
                                        <p:tav tm="0">
                                          <p:val>
                                            <p:strVal val="#ppt_x"/>
                                          </p:val>
                                        </p:tav>
                                        <p:tav tm="100000">
                                          <p:val>
                                            <p:strVal val="#ppt_x"/>
                                          </p:val>
                                        </p:tav>
                                      </p:tavLst>
                                    </p:anim>
                                    <p:anim calcmode="lin" valueType="num">
                                      <p:cBhvr>
                                        <p:cTn id="9" dur="500" fill="hold"/>
                                        <p:tgtEl>
                                          <p:spTgt spid="105474"/>
                                        </p:tgtEl>
                                        <p:attrNameLst>
                                          <p:attrName>ppt_y</p:attrName>
                                        </p:attrNameLst>
                                      </p:cBhvr>
                                      <p:tavLst>
                                        <p:tav tm="0">
                                          <p:val>
                                            <p:strVal val="#ppt_y-.1"/>
                                          </p:val>
                                        </p:tav>
                                        <p:tav tm="100000">
                                          <p:val>
                                            <p:strVal val="#ppt_y"/>
                                          </p:val>
                                        </p:tav>
                                      </p:tavLst>
                                    </p:anim>
                                  </p:childTnLst>
                                </p:cTn>
                              </p:par>
                              <p:par>
                                <p:cTn id="10" presetID="2" presetClass="entr" presetSubtype="4"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750" fill="hold"/>
                                        <p:tgtEl>
                                          <p:spTgt spid="4"/>
                                        </p:tgtEl>
                                        <p:attrNameLst>
                                          <p:attrName>ppt_x</p:attrName>
                                        </p:attrNameLst>
                                      </p:cBhvr>
                                      <p:tavLst>
                                        <p:tav tm="0">
                                          <p:val>
                                            <p:strVal val="#ppt_x"/>
                                          </p:val>
                                        </p:tav>
                                        <p:tav tm="100000">
                                          <p:val>
                                            <p:strVal val="#ppt_x"/>
                                          </p:val>
                                        </p:tav>
                                      </p:tavLst>
                                    </p:anim>
                                    <p:anim calcmode="lin" valueType="num">
                                      <p:cBhvr additive="base">
                                        <p:cTn id="13" dur="750" fill="hold"/>
                                        <p:tgtEl>
                                          <p:spTgt spid="4"/>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25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750" fill="hold"/>
                                        <p:tgtEl>
                                          <p:spTgt spid="5"/>
                                        </p:tgtEl>
                                        <p:attrNameLst>
                                          <p:attrName>ppt_x</p:attrName>
                                        </p:attrNameLst>
                                      </p:cBhvr>
                                      <p:tavLst>
                                        <p:tav tm="0">
                                          <p:val>
                                            <p:strVal val="#ppt_x"/>
                                          </p:val>
                                        </p:tav>
                                        <p:tav tm="100000">
                                          <p:val>
                                            <p:strVal val="#ppt_x"/>
                                          </p:val>
                                        </p:tav>
                                      </p:tavLst>
                                    </p:anim>
                                    <p:anim calcmode="lin" valueType="num">
                                      <p:cBhvr additive="base">
                                        <p:cTn id="17" dur="750" fill="hold"/>
                                        <p:tgtEl>
                                          <p:spTgt spid="5"/>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25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750" fill="hold"/>
                                        <p:tgtEl>
                                          <p:spTgt spid="6"/>
                                        </p:tgtEl>
                                        <p:attrNameLst>
                                          <p:attrName>ppt_x</p:attrName>
                                        </p:attrNameLst>
                                      </p:cBhvr>
                                      <p:tavLst>
                                        <p:tav tm="0">
                                          <p:val>
                                            <p:strVal val="#ppt_x"/>
                                          </p:val>
                                        </p:tav>
                                        <p:tav tm="100000">
                                          <p:val>
                                            <p:strVal val="#ppt_x"/>
                                          </p:val>
                                        </p:tav>
                                      </p:tavLst>
                                    </p:anim>
                                    <p:anim calcmode="lin" valueType="num">
                                      <p:cBhvr additive="base">
                                        <p:cTn id="21" dur="750" fill="hold"/>
                                        <p:tgtEl>
                                          <p:spTgt spid="6"/>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25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750" fill="hold"/>
                                        <p:tgtEl>
                                          <p:spTgt spid="7"/>
                                        </p:tgtEl>
                                        <p:attrNameLst>
                                          <p:attrName>ppt_x</p:attrName>
                                        </p:attrNameLst>
                                      </p:cBhvr>
                                      <p:tavLst>
                                        <p:tav tm="0">
                                          <p:val>
                                            <p:strVal val="#ppt_x"/>
                                          </p:val>
                                        </p:tav>
                                        <p:tav tm="100000">
                                          <p:val>
                                            <p:strVal val="#ppt_x"/>
                                          </p:val>
                                        </p:tav>
                                      </p:tavLst>
                                    </p:anim>
                                    <p:anim calcmode="lin" valueType="num">
                                      <p:cBhvr additive="base">
                                        <p:cTn id="25" dur="7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4" grpId="0"/>
      <p:bldP spid="5" grpId="0"/>
      <p:bldP spid="6" grpId="0"/>
      <p:bldP spid="7"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2097</TotalTime>
  <Words>3950</Words>
  <Application>Microsoft Office PowerPoint</Application>
  <PresentationFormat>On-screen Show (4:3)</PresentationFormat>
  <Paragraphs>265</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205</cp:revision>
  <dcterms:created xsi:type="dcterms:W3CDTF">2009-10-23T14:25:18Z</dcterms:created>
  <dcterms:modified xsi:type="dcterms:W3CDTF">2025-01-30T23:46:05Z</dcterms:modified>
</cp:coreProperties>
</file>