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6"/>
  </p:notesMasterIdLst>
  <p:handoutMasterIdLst>
    <p:handoutMasterId r:id="rId27"/>
  </p:handoutMasterIdLst>
  <p:sldIdLst>
    <p:sldId id="301" r:id="rId2"/>
    <p:sldId id="309" r:id="rId3"/>
    <p:sldId id="256" r:id="rId4"/>
    <p:sldId id="303" r:id="rId5"/>
    <p:sldId id="310" r:id="rId6"/>
    <p:sldId id="304" r:id="rId7"/>
    <p:sldId id="307" r:id="rId8"/>
    <p:sldId id="305" r:id="rId9"/>
    <p:sldId id="293" r:id="rId10"/>
    <p:sldId id="291" r:id="rId11"/>
    <p:sldId id="292" r:id="rId12"/>
    <p:sldId id="260" r:id="rId13"/>
    <p:sldId id="287" r:id="rId14"/>
    <p:sldId id="288" r:id="rId15"/>
    <p:sldId id="294" r:id="rId16"/>
    <p:sldId id="296" r:id="rId17"/>
    <p:sldId id="268" r:id="rId18"/>
    <p:sldId id="270" r:id="rId19"/>
    <p:sldId id="289" r:id="rId20"/>
    <p:sldId id="272" r:id="rId21"/>
    <p:sldId id="273" r:id="rId22"/>
    <p:sldId id="278" r:id="rId23"/>
    <p:sldId id="279" r:id="rId24"/>
    <p:sldId id="299"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271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68" autoAdjust="0"/>
    <p:restoredTop sz="95268" autoAdjust="0"/>
  </p:normalViewPr>
  <p:slideViewPr>
    <p:cSldViewPr snapToGrid="0">
      <p:cViewPr varScale="1">
        <p:scale>
          <a:sx n="74" d="100"/>
          <a:sy n="74" d="100"/>
        </p:scale>
        <p:origin x="898" y="28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CB107E8-AEFE-4AF4-A350-CC0153A3BE8A}" type="datetimeFigureOut">
              <a:rPr lang="en-US" smtClean="0"/>
              <a:t>4/10/2025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03BE6DB-6D56-4850-AA85-4EE9055B480F}" type="slidenum">
              <a:rPr lang="en-US" smtClean="0"/>
              <a:t>‹#›</a:t>
            </a:fld>
            <a:endParaRPr lang="en-US"/>
          </a:p>
        </p:txBody>
      </p:sp>
    </p:spTree>
    <p:extLst>
      <p:ext uri="{BB962C8B-B14F-4D97-AF65-F5344CB8AC3E}">
        <p14:creationId xmlns:p14="http://schemas.microsoft.com/office/powerpoint/2010/main" val="1417163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603CCF0-1F29-423D-86DA-13285F037769}" type="datetimeFigureOut">
              <a:rPr lang="en-US" smtClean="0"/>
              <a:pPr/>
              <a:t>4/10/2025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953825-147A-419D-A70F-A6DB55C304B4}" type="slidenum">
              <a:rPr lang="en-US" smtClean="0"/>
              <a:pPr/>
              <a:t>‹#›</a:t>
            </a:fld>
            <a:endParaRPr lang="en-US"/>
          </a:p>
        </p:txBody>
      </p:sp>
    </p:spTree>
    <p:extLst>
      <p:ext uri="{BB962C8B-B14F-4D97-AF65-F5344CB8AC3E}">
        <p14:creationId xmlns:p14="http://schemas.microsoft.com/office/powerpoint/2010/main" val="1381341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Tonight, we’re going to talk about a biblical response to the problem of domestic/marital abuse.</a:t>
            </a:r>
          </a:p>
          <a:p>
            <a:r>
              <a:rPr lang="en-US" sz="800" dirty="0"/>
              <a:t>As the church, we must take seriously every allegation and/or suspicion of domestic abuse, both adult and child. We have a responsibility to offer care, protection, love, support, and encouragement for those being abused. </a:t>
            </a:r>
          </a:p>
          <a:p>
            <a:r>
              <a:rPr lang="en-US" sz="800" dirty="0"/>
              <a:t>As the church, where there is demonstrated repentance we have a responsibility to shepherd the abusive person in their confession, repentance, and restoration.</a:t>
            </a:r>
          </a:p>
          <a:p>
            <a:r>
              <a:rPr lang="en-US" sz="800" dirty="0"/>
              <a:t>In any case, “whatever we do, we do to the Glory of God.” So, as in everything we have spoken about this year, how do we glorify God as we respond to marital abuse? That’s what we’ll try to cover this evening.</a:t>
            </a:r>
          </a:p>
          <a:p>
            <a:r>
              <a:rPr lang="en-US" sz="800" dirty="0"/>
              <a:t>Abuse is a difficult issue – it’s not difficult in discerning right from wrong, or good from evil. Its also not difficult to discern biblical principles and truths as to how spouses are to consider and treat each other and what behavior God finds favor with and disfavor with. It’s also not difficult to discern a biblical response to an unrepentant abuser.</a:t>
            </a:r>
          </a:p>
          <a:p>
            <a:r>
              <a:rPr lang="en-US" sz="800" dirty="0"/>
              <a:t>What often makes this a difficult situation is getting the one suffering abuse to come forward and be willing to seek help and report the abuse. Then it’s often difficult to get the one suffering abuse to stay the course once it’s become public. Then, it’s difficult to reach the abusive spouse and talk and counsel with him, and if there is abuse to get him to admit it and be willing to confess it, repent of it and change. </a:t>
            </a:r>
          </a:p>
          <a:p>
            <a:r>
              <a:rPr lang="en-US" sz="800" dirty="0"/>
              <a:t>What’s just as difficult is our, the church’s response! We need to be courageous, supportive, discerning, and biblical in our dealings and response.</a:t>
            </a:r>
          </a:p>
          <a:p>
            <a:endParaRPr lang="en-US" sz="800" dirty="0"/>
          </a:p>
          <a:p>
            <a:r>
              <a:rPr lang="en-US" sz="800" dirty="0"/>
              <a:t>In my experience, men rarely come out to admit they are abusive – they minimize, deny it, rationalize it, or redefine it. Therefore, you rarely get to heart issues. </a:t>
            </a:r>
          </a:p>
          <a:p>
            <a:r>
              <a:rPr lang="en-US" sz="800" dirty="0"/>
              <a:t>Unfortunately, the abused spouse often will not speak out and get help because they are afraid, they don’t want to embarrass their spouse or themselves, they fear they won’t be believed, they fear a lack of emotional and financial support, or they just don’t want to deal with the publicity.</a:t>
            </a:r>
          </a:p>
          <a:p>
            <a:r>
              <a:rPr lang="en-US" sz="800" dirty="0"/>
              <a:t>Both the husband and wife can be the abuser, but for our purposes we’ll assume the abusive spouse is the husband as is the most common.</a:t>
            </a:r>
          </a:p>
          <a:p>
            <a:r>
              <a:rPr lang="en-US" sz="800" dirty="0"/>
              <a:t>Lets pray that God will enlighten our hearts and minds to His wisdom for this subject.</a:t>
            </a:r>
          </a:p>
          <a:p>
            <a:r>
              <a:rPr lang="en-US" sz="900" dirty="0"/>
              <a:t> </a:t>
            </a:r>
          </a:p>
        </p:txBody>
      </p:sp>
      <p:sp>
        <p:nvSpPr>
          <p:cNvPr id="4" name="Slide Number Placeholder 3"/>
          <p:cNvSpPr>
            <a:spLocks noGrp="1"/>
          </p:cNvSpPr>
          <p:nvPr>
            <p:ph type="sldNum" sz="quarter" idx="10"/>
          </p:nvPr>
        </p:nvSpPr>
        <p:spPr/>
        <p:txBody>
          <a:bodyPr/>
          <a:lstStyle/>
          <a:p>
            <a:fld id="{CAB60BEA-D7FA-2B4F-A654-625576430BE8}" type="slidenum">
              <a:rPr lang="en-US" smtClean="0"/>
              <a:pPr/>
              <a:t>1</a:t>
            </a:fld>
            <a:endParaRPr lang="en-US"/>
          </a:p>
        </p:txBody>
      </p:sp>
    </p:spTree>
    <p:extLst>
      <p:ext uri="{BB962C8B-B14F-4D97-AF65-F5344CB8AC3E}">
        <p14:creationId xmlns:p14="http://schemas.microsoft.com/office/powerpoint/2010/main" val="155492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What should we do as the church and as brothers and sisters in Christ when confronted with an abuse situation?</a:t>
            </a:r>
          </a:p>
          <a:p>
            <a:pPr defTabSz="931774">
              <a:defRPr/>
            </a:pPr>
            <a:r>
              <a:rPr lang="en-US" dirty="0"/>
              <a:t>Let’s talk about a biblical response to marital abuse.</a:t>
            </a:r>
          </a:p>
          <a:p>
            <a:pPr defTabSz="931774">
              <a:defRPr/>
            </a:pPr>
            <a:endParaRPr lang="en-US" dirty="0"/>
          </a:p>
          <a:p>
            <a:pPr defTabSz="931774">
              <a:defRPr/>
            </a:pPr>
            <a:r>
              <a:rPr lang="en-US" dirty="0"/>
              <a:t>We will always ensure safety for the threatened and abused spouse.</a:t>
            </a:r>
          </a:p>
          <a:p>
            <a:pPr defTabSz="931774">
              <a:defRPr/>
            </a:pPr>
            <a:endParaRPr lang="en-US" dirty="0"/>
          </a:p>
          <a:p>
            <a:pPr defTabSz="931774">
              <a:defRPr/>
            </a:pPr>
            <a:r>
              <a:rPr lang="en-US" dirty="0"/>
              <a:t>First, it is crucial that we listen carefully about what’s going on and what happened – Proverbs 18:13, 15 and 17 (READ) directly apply here.</a:t>
            </a:r>
          </a:p>
          <a:p>
            <a:pPr defTabSz="931774">
              <a:defRPr/>
            </a:pPr>
            <a:r>
              <a:rPr lang="en-US" dirty="0"/>
              <a:t>These are critical questions to get answers to help</a:t>
            </a:r>
            <a:r>
              <a:rPr lang="en-US" baseline="0" dirty="0"/>
              <a:t> and to get involved. Not having the answers to these basic questions  will make it difficult to adequately help. </a:t>
            </a:r>
          </a:p>
          <a:p>
            <a:pPr defTabSz="931774">
              <a:defRPr/>
            </a:pPr>
            <a:r>
              <a:rPr lang="en-US" baseline="0" dirty="0"/>
              <a:t>Unless the spouse is at the end of her rope and finally done with the abuse, these questions will be hard for her to fully answer and will take compassion, encouragement and patience to get the full story. </a:t>
            </a:r>
          </a:p>
          <a:p>
            <a:pPr defTabSz="931774">
              <a:defRPr/>
            </a:pPr>
            <a:endParaRPr lang="en-US" baseline="0" dirty="0"/>
          </a:p>
          <a:p>
            <a:pPr defTabSz="931774">
              <a:defRPr/>
            </a:pPr>
            <a:r>
              <a:rPr lang="en-US" baseline="0" dirty="0"/>
              <a:t>Briefly look at questions.</a:t>
            </a:r>
          </a:p>
          <a:p>
            <a:pPr defTabSz="931774">
              <a:defRPr/>
            </a:pPr>
            <a:endParaRPr lang="en-US" baseline="0" dirty="0"/>
          </a:p>
          <a:p>
            <a:pPr defTabSz="931774">
              <a:defRPr/>
            </a:pPr>
            <a:r>
              <a:rPr lang="en-US" baseline="0" dirty="0"/>
              <a:t>We need to get the full story. We’ll see it in just a moment, but we’ll be going to the one who is being accused to hear and learn from them as well.</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10</a:t>
            </a:fld>
            <a:endParaRPr lang="en-US"/>
          </a:p>
        </p:txBody>
      </p:sp>
    </p:spTree>
    <p:extLst>
      <p:ext uri="{BB962C8B-B14F-4D97-AF65-F5344CB8AC3E}">
        <p14:creationId xmlns:p14="http://schemas.microsoft.com/office/powerpoint/2010/main" val="2876140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000" dirty="0"/>
              <a:t>This is an a emotional subject and we have to respond with controlled and appropriate emotion.</a:t>
            </a:r>
          </a:p>
          <a:p>
            <a:pPr defTabSz="931774">
              <a:defRPr/>
            </a:pPr>
            <a:r>
              <a:rPr lang="en-US" sz="1000" dirty="0"/>
              <a:t>As we listen to this woman’s story of spousal abuse, she must know our compassion and our passion.</a:t>
            </a:r>
          </a:p>
          <a:p>
            <a:pPr defTabSz="931774">
              <a:defRPr/>
            </a:pPr>
            <a:r>
              <a:rPr lang="en-US" sz="1000" dirty="0"/>
              <a:t>We must convey empathy, with compassion for her suffering and passion and indignation for the abuse.</a:t>
            </a:r>
          </a:p>
          <a:p>
            <a:r>
              <a:rPr lang="en-US" sz="1000" dirty="0"/>
              <a:t>We must be very careful to guard against abusing the abuse victim. This is critical – the victim is taking a huge step of faith in opening up to us and we have to carefully safeguard that trust.</a:t>
            </a:r>
          </a:p>
          <a:p>
            <a:r>
              <a:rPr lang="en-US" sz="1000" dirty="0"/>
              <a:t>“Abusing the abuse victim” comes across with questions or statements such as “Do you think that if you had not said this or that, or done this or that, then he might not have done this and reacted in this way?” Or, “maybe if you had done or said this or that, he may not have reacted to you as he did.”</a:t>
            </a:r>
          </a:p>
          <a:p>
            <a:r>
              <a:rPr lang="en-US" sz="1000" dirty="0"/>
              <a:t>Nothing ever causes a husband to abuse his wife and we must be wise in our choice of words and attitudes.</a:t>
            </a:r>
          </a:p>
          <a:p>
            <a:r>
              <a:rPr lang="en-US" sz="1000" dirty="0"/>
              <a:t>We will hear things from the wife that we will question to ourselves for the time being as she tells her story. Be careful in your responses lest you suggest that she caused the abuse or at least contributed to the cause.</a:t>
            </a:r>
          </a:p>
          <a:p>
            <a:r>
              <a:rPr lang="en-US" sz="1000" dirty="0"/>
              <a:t>The time will come when we explore her response to the abuse. Yes, the time will even come, if we enter into marital counseling, when we explore how she relates to her husband. But we must be extremely careful.</a:t>
            </a:r>
          </a:p>
          <a:p>
            <a:r>
              <a:rPr lang="en-US" sz="1000" dirty="0"/>
              <a:t>(Tell about the woman who was insistent in her claim that her husband was an emotional abuser but when we got into counseling she was belittling to her husband and openly critical in front of the children and even accused him, in front of me, of being gay!)</a:t>
            </a:r>
          </a:p>
        </p:txBody>
      </p:sp>
      <p:sp>
        <p:nvSpPr>
          <p:cNvPr id="4" name="Slide Number Placeholder 3"/>
          <p:cNvSpPr>
            <a:spLocks noGrp="1"/>
          </p:cNvSpPr>
          <p:nvPr>
            <p:ph type="sldNum" sz="quarter" idx="10"/>
          </p:nvPr>
        </p:nvSpPr>
        <p:spPr/>
        <p:txBody>
          <a:bodyPr/>
          <a:lstStyle/>
          <a:p>
            <a:fld id="{32953825-147A-419D-A70F-A6DB55C304B4}" type="slidenum">
              <a:rPr lang="en-US" smtClean="0"/>
              <a:pPr/>
              <a:t>11</a:t>
            </a:fld>
            <a:endParaRPr lang="en-US"/>
          </a:p>
        </p:txBody>
      </p:sp>
    </p:spTree>
    <p:extLst>
      <p:ext uri="{BB962C8B-B14F-4D97-AF65-F5344CB8AC3E}">
        <p14:creationId xmlns:p14="http://schemas.microsoft.com/office/powerpoint/2010/main" val="2822071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ea typeface="Times New Roman" panose="02020603050405020304" pitchFamily="18" charset="0"/>
              </a:rPr>
              <a:t>Our response must be intentional and heartfelt</a:t>
            </a:r>
          </a:p>
          <a:p>
            <a:r>
              <a:rPr lang="en-US" dirty="0">
                <a:effectLst/>
                <a:latin typeface="Times New Roman" panose="02020603050405020304" pitchFamily="18" charset="0"/>
              </a:rPr>
              <a:t>Its like saying to a person starving in a blizzard – “I hope you find food and can get warm” as you</a:t>
            </a:r>
            <a:r>
              <a:rPr lang="en-US" baseline="0" dirty="0">
                <a:effectLst/>
                <a:latin typeface="Times New Roman" panose="02020603050405020304" pitchFamily="18" charset="0"/>
              </a:rPr>
              <a:t> drive away in your car to your Thanksgiving feast. </a:t>
            </a:r>
          </a:p>
          <a:p>
            <a:r>
              <a:rPr lang="en-US" baseline="0" dirty="0">
                <a:effectLst/>
                <a:latin typeface="Times New Roman" panose="02020603050405020304" pitchFamily="18" charset="0"/>
              </a:rPr>
              <a:t>She must know from you that she did not deserve to be abused and that you intend, as best you can, to see that something is done about it.</a:t>
            </a:r>
          </a:p>
          <a:p>
            <a:r>
              <a:rPr lang="en-US" baseline="0" dirty="0">
                <a:effectLst/>
                <a:latin typeface="Times New Roman" panose="02020603050405020304" pitchFamily="18" charset="0"/>
              </a:rPr>
              <a:t>Safety first is the key – must guard against further abuse  and we have to get others involved.</a:t>
            </a:r>
          </a:p>
          <a:p>
            <a:r>
              <a:rPr lang="en-US" baseline="0" dirty="0">
                <a:effectLst/>
                <a:latin typeface="Times New Roman" panose="02020603050405020304" pitchFamily="18" charset="0"/>
              </a:rPr>
              <a:t>We’ll also talk about in a moment that others also includes potentially the police.</a:t>
            </a:r>
          </a:p>
          <a:p>
            <a:r>
              <a:rPr lang="en-US" baseline="0" dirty="0">
                <a:effectLst/>
                <a:latin typeface="Times New Roman" panose="02020603050405020304" pitchFamily="18" charset="0"/>
              </a:rPr>
              <a:t>Bold love and courage is needed here and the men of the Body must respond!</a:t>
            </a:r>
          </a:p>
          <a:p>
            <a:endParaRPr lang="en-US" baseline="0" dirty="0">
              <a:effectLst/>
              <a:latin typeface="Times New Roman" panose="02020603050405020304" pitchFamily="18" charset="0"/>
            </a:endParaRPr>
          </a:p>
          <a:p>
            <a:r>
              <a:rPr lang="en-US" baseline="0" dirty="0">
                <a:effectLst/>
                <a:latin typeface="Times New Roman" panose="02020603050405020304" pitchFamily="18" charset="0"/>
              </a:rPr>
              <a:t>One of the first questions I had when studying, and in my experience, is what to do when the wife says she just needed someone to talk to, but she doesn’t want others to know or get involved, because she is afraid for herself and children, or even for her husband, and she certainly doesn’t want the police involved?</a:t>
            </a:r>
          </a:p>
          <a:p>
            <a:r>
              <a:rPr lang="en-US" baseline="0" dirty="0">
                <a:effectLst/>
                <a:latin typeface="Times New Roman" panose="02020603050405020304" pitchFamily="18" charset="0"/>
              </a:rPr>
              <a:t>If it is physical and/or sexual, you must convince her of your trustworthiness and that for her and her children’s safety, and eventually for her husband this has to come to light. I’ll touch on that more in a moment. </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12</a:t>
            </a:fld>
            <a:endParaRPr lang="en-US"/>
          </a:p>
        </p:txBody>
      </p:sp>
    </p:spTree>
    <p:extLst>
      <p:ext uri="{BB962C8B-B14F-4D97-AF65-F5344CB8AC3E}">
        <p14:creationId xmlns:p14="http://schemas.microsoft.com/office/powerpoint/2010/main" val="3847834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practical things we should take care of even as we shepherd and counsel her through her trauma and her own response to the abuse.</a:t>
            </a:r>
          </a:p>
        </p:txBody>
      </p:sp>
      <p:sp>
        <p:nvSpPr>
          <p:cNvPr id="4" name="Slide Number Placeholder 3"/>
          <p:cNvSpPr>
            <a:spLocks noGrp="1"/>
          </p:cNvSpPr>
          <p:nvPr>
            <p:ph type="sldNum" sz="quarter" idx="10"/>
          </p:nvPr>
        </p:nvSpPr>
        <p:spPr/>
        <p:txBody>
          <a:bodyPr/>
          <a:lstStyle/>
          <a:p>
            <a:fld id="{32953825-147A-419D-A70F-A6DB55C304B4}" type="slidenum">
              <a:rPr lang="en-US" smtClean="0"/>
              <a:pPr/>
              <a:t>13</a:t>
            </a:fld>
            <a:endParaRPr lang="en-US"/>
          </a:p>
        </p:txBody>
      </p:sp>
    </p:spTree>
    <p:extLst>
      <p:ext uri="{BB962C8B-B14F-4D97-AF65-F5344CB8AC3E}">
        <p14:creationId xmlns:p14="http://schemas.microsoft.com/office/powerpoint/2010/main" val="41848214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a:t>
            </a:r>
            <a:r>
              <a:rPr lang="en-US" baseline="0" dirty="0"/>
              <a:t> imperative that we respond to the abusive spouse – lovingly and firmly and courageously, to confront the abuser.</a:t>
            </a:r>
          </a:p>
          <a:p>
            <a:r>
              <a:rPr lang="en-US" baseline="0" dirty="0"/>
              <a:t>Mostly applies to the Christian home and implies the home and family of a church family.</a:t>
            </a:r>
          </a:p>
          <a:p>
            <a:endParaRPr lang="en-US" baseline="0" dirty="0"/>
          </a:p>
          <a:p>
            <a:r>
              <a:rPr lang="en-US" baseline="0" dirty="0"/>
              <a:t>If he is repentant, we help with these things and we stay in it with him.</a:t>
            </a:r>
          </a:p>
          <a:p>
            <a:endParaRPr lang="en-US" baseline="0" dirty="0"/>
          </a:p>
          <a:p>
            <a:r>
              <a:rPr lang="en-US" baseline="0" dirty="0"/>
              <a:t>Last bullet - This implies that if he is unrepentant, that the church has made several attempts to reach out to the husband, to offer counsel and accountability. A reasonable time will come, or an amount of effort will have been expended when church discipline is appropriate. Of course, if he is unrepentant about the abuse, he probably won’t care or respond to restoration and discipline.  </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14</a:t>
            </a:fld>
            <a:endParaRPr lang="en-US"/>
          </a:p>
        </p:txBody>
      </p:sp>
    </p:spTree>
    <p:extLst>
      <p:ext uri="{BB962C8B-B14F-4D97-AF65-F5344CB8AC3E}">
        <p14:creationId xmlns:p14="http://schemas.microsoft.com/office/powerpoint/2010/main" val="256449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Times New Roman" panose="02020603050405020304" pitchFamily="18" charset="0"/>
                <a:ea typeface="Times New Roman" panose="02020603050405020304" pitchFamily="18" charset="0"/>
              </a:rPr>
              <a:t>The answers to some of the initial questions will help to determine if law enforcement must be involved. If danger</a:t>
            </a:r>
            <a:r>
              <a:rPr lang="en-US" baseline="0" dirty="0">
                <a:effectLst/>
                <a:latin typeface="Times New Roman" panose="02020603050405020304" pitchFamily="18" charset="0"/>
                <a:ea typeface="Times New Roman" panose="02020603050405020304" pitchFamily="18" charset="0"/>
              </a:rPr>
              <a:t> is imminent or even if a threat, or the injuries and extent of the abuse is serious or long-running then the police should be called. </a:t>
            </a:r>
            <a:r>
              <a:rPr lang="en-US" baseline="0" dirty="0">
                <a:effectLst/>
                <a:latin typeface="Times New Roman" panose="02020603050405020304" pitchFamily="18" charset="0"/>
              </a:rPr>
              <a:t>You have to listen to both sides and make a wise and courageous decision.</a:t>
            </a:r>
          </a:p>
          <a:p>
            <a:endParaRPr lang="en-US" baseline="0" dirty="0">
              <a:effectLst/>
              <a:latin typeface="Times New Roman" panose="02020603050405020304" pitchFamily="18" charset="0"/>
            </a:endParaRPr>
          </a:p>
          <a:p>
            <a:r>
              <a:rPr lang="en-US" baseline="0" dirty="0">
                <a:effectLst/>
                <a:latin typeface="Times New Roman" panose="02020603050405020304" pitchFamily="18" charset="0"/>
              </a:rPr>
              <a:t>Alabama has mandatory reporting laws for child abuse and sexual abuse. There is no mandatory reporting laws for spousal abuse.</a:t>
            </a:r>
          </a:p>
          <a:p>
            <a:endParaRPr lang="en-US" baseline="0" dirty="0">
              <a:effectLst/>
              <a:latin typeface="Times New Roman" panose="02020603050405020304" pitchFamily="18" charset="0"/>
            </a:endParaRPr>
          </a:p>
          <a:p>
            <a:r>
              <a:rPr lang="en-US" baseline="0" dirty="0">
                <a:effectLst/>
                <a:latin typeface="Times New Roman" panose="02020603050405020304" pitchFamily="18" charset="0"/>
              </a:rPr>
              <a:t>So, what defines our decision - Safety first and biblical wisdom and discernment helps us answer this question. If the evidence of abuse is there and/or the threat is credible, you must report it.</a:t>
            </a:r>
          </a:p>
          <a:p>
            <a:endParaRPr lang="en-US" baseline="0" dirty="0">
              <a:effectLst/>
              <a:latin typeface="Times New Roman" panose="02020603050405020304" pitchFamily="18" charset="0"/>
            </a:endParaRPr>
          </a:p>
          <a:p>
            <a:r>
              <a:rPr lang="en-US" baseline="0" dirty="0">
                <a:effectLst/>
                <a:latin typeface="Times New Roman" panose="02020603050405020304" pitchFamily="18" charset="0"/>
              </a:rPr>
              <a:t>What happens if you think the police should be involved and she does not and asks you not to call the police? </a:t>
            </a:r>
          </a:p>
          <a:p>
            <a:endParaRPr lang="en-US" baseline="0" dirty="0">
              <a:effectLst/>
              <a:latin typeface="Times New Roman" panose="02020603050405020304" pitchFamily="18" charset="0"/>
            </a:endParaRPr>
          </a:p>
          <a:p>
            <a:r>
              <a:rPr lang="en-US" baseline="0" dirty="0">
                <a:effectLst/>
                <a:latin typeface="Times New Roman" panose="02020603050405020304" pitchFamily="18" charset="0"/>
              </a:rPr>
              <a:t>However, you may have to take it into your hands and report whether she wants to or not. You may have to deal with an angry person who refuses to deal with you or even talk to you for awhile, but safety first rules. </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15</a:t>
            </a:fld>
            <a:endParaRPr lang="en-US"/>
          </a:p>
        </p:txBody>
      </p:sp>
    </p:spTree>
    <p:extLst>
      <p:ext uri="{BB962C8B-B14F-4D97-AF65-F5344CB8AC3E}">
        <p14:creationId xmlns:p14="http://schemas.microsoft.com/office/powerpoint/2010/main" val="306233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say abusers can never change, but what does 1 </a:t>
            </a:r>
            <a:r>
              <a:rPr lang="en-US" dirty="0" err="1"/>
              <a:t>Cor</a:t>
            </a:r>
            <a:r>
              <a:rPr lang="en-US" dirty="0"/>
              <a:t> 6:9-12 say (READ) Does this also apply to an</a:t>
            </a:r>
            <a:r>
              <a:rPr lang="en-US" baseline="0" dirty="0"/>
              <a:t> abuser? Of course!</a:t>
            </a:r>
          </a:p>
          <a:p>
            <a:endParaRPr lang="en-US" baseline="0" dirty="0"/>
          </a:p>
          <a:p>
            <a:r>
              <a:rPr lang="en-US" baseline="0" dirty="0"/>
              <a:t>There are some basic things to consider in counseling the abusive husband:</a:t>
            </a:r>
          </a:p>
          <a:p>
            <a:r>
              <a:rPr lang="en-US" baseline="0" dirty="0"/>
              <a:t>	- You have to listen to him too – Proverbs 18:13, 15, and 17 applies here. We can’t make judgement calls until we hear both sides.</a:t>
            </a:r>
          </a:p>
          <a:p>
            <a:r>
              <a:rPr lang="en-US" baseline="0" dirty="0"/>
              <a:t>	- We want to do ministry to both parties, especially if the abusive spouse is a Christian.</a:t>
            </a:r>
          </a:p>
          <a:p>
            <a:r>
              <a:rPr lang="en-US" baseline="0" dirty="0"/>
              <a:t>	- The risks are high if we don’t know the person well or if the abuse is recent and the husband has not yet fully accepted his responsibility. You have to take safety measures such as multiple counselors or at least counseling at church with others present and them knowing you’re counseling.</a:t>
            </a:r>
          </a:p>
          <a:p>
            <a:r>
              <a:rPr lang="en-US" baseline="0" dirty="0"/>
              <a:t>	- We want to stress our desire for restoration, not accusations and labeling.</a:t>
            </a:r>
          </a:p>
          <a:p>
            <a:r>
              <a:rPr lang="en-US" baseline="0" dirty="0"/>
              <a:t>	- We want to help the husband find out what it is he is wanting that is causing him to be abusive. What is that sinful desire that defiles him. What does he want that he’s not getting and causing him to react so?</a:t>
            </a:r>
          </a:p>
          <a:p>
            <a:r>
              <a:rPr lang="en-US" baseline="0" dirty="0"/>
              <a:t>	- Pray for Holy Spirit sensitivity and be objective.</a:t>
            </a:r>
          </a:p>
          <a:p>
            <a:r>
              <a:rPr lang="en-US" baseline="0" dirty="0"/>
              <a:t>	- Be discerning and employ multiple people involved with the abusive one to protect from get unduly swayed or manipulated. </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16</a:t>
            </a:fld>
            <a:endParaRPr lang="en-US"/>
          </a:p>
        </p:txBody>
      </p:sp>
    </p:spTree>
    <p:extLst>
      <p:ext uri="{BB962C8B-B14F-4D97-AF65-F5344CB8AC3E}">
        <p14:creationId xmlns:p14="http://schemas.microsoft.com/office/powerpoint/2010/main" val="3704895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000" dirty="0"/>
              <a:t>The comprehensive approach does not merely accept behavioral change, but is after the heart and thought, word and deed. It means taking responsibility in every respect.</a:t>
            </a:r>
          </a:p>
          <a:p>
            <a:pPr defTabSz="931774">
              <a:defRPr/>
            </a:pPr>
            <a:r>
              <a:rPr lang="en-US" sz="1000" dirty="0"/>
              <a:t>When does an abuser stop being an abuser? Not when he stops abusing, but when he becomes a loving, considerate husband described in </a:t>
            </a:r>
            <a:r>
              <a:rPr lang="en-US" sz="1000" dirty="0" err="1"/>
              <a:t>Eph</a:t>
            </a:r>
            <a:r>
              <a:rPr lang="en-US" sz="1000" dirty="0"/>
              <a:t> 5.</a:t>
            </a:r>
          </a:p>
          <a:p>
            <a:pPr defTabSz="931774">
              <a:defRPr/>
            </a:pPr>
            <a:r>
              <a:rPr lang="en-US" sz="1000" dirty="0"/>
              <a:t>We want the abusive spouse  to change from the inside out so that when he is confronted with stressful situations or trigger points, he will not resort to the violent ways of before.</a:t>
            </a:r>
          </a:p>
          <a:p>
            <a:pPr marL="232943" indent="-232943" defTabSz="931774">
              <a:buFontTx/>
              <a:buAutoNum type="arabicPeriod"/>
              <a:defRPr/>
            </a:pPr>
            <a:endParaRPr lang="en-US" sz="1000" dirty="0"/>
          </a:p>
          <a:p>
            <a:pPr marL="232943" indent="-232943" defTabSz="931774">
              <a:buFontTx/>
              <a:buAutoNum type="arabicPeriod"/>
              <a:defRPr/>
            </a:pPr>
            <a:r>
              <a:rPr lang="en-US" sz="1000" dirty="0"/>
              <a:t>Help the spouse to see sinful idols of the heart, false lovers of the soul, and ungodly affections (see Jeremiah 2). Help the spouse to repent of their sin against God. Help the spouse to see and accept God’s forgiveness. Help the spouse to begin to renew their worship, dependent relationship to God. </a:t>
            </a:r>
          </a:p>
          <a:p>
            <a:pPr marL="232943" indent="-232943" defTabSz="931774">
              <a:buFontTx/>
              <a:buAutoNum type="arabicPeriod"/>
              <a:defRPr/>
            </a:pPr>
            <a:r>
              <a:rPr lang="en-US" sz="1000" dirty="0"/>
              <a:t>Help the spouse to see the sin against their spouse, to see the damage done, and to repent. Help the spouse to understand and implement biblical principles of godly living as a husband or wife. </a:t>
            </a:r>
          </a:p>
          <a:p>
            <a:pPr marL="232943" indent="-232943" defTabSz="931774">
              <a:buFontTx/>
              <a:buAutoNum type="arabicPeriod"/>
              <a:defRPr/>
            </a:pPr>
            <a:r>
              <a:rPr lang="en-US" sz="1000" dirty="0"/>
              <a:t>(Eph. 4:22-24) </a:t>
            </a:r>
          </a:p>
          <a:p>
            <a:pPr marL="232943" indent="-232943" defTabSz="931774">
              <a:buFontTx/>
              <a:buAutoNum type="arabicPeriod"/>
              <a:defRPr/>
            </a:pPr>
            <a:r>
              <a:rPr lang="en-US" sz="1000" dirty="0"/>
              <a:t>What sinful goals, purposes, and motives drive their actions and reactions? What sinful pathways must the spouse repent of? What new, unselfish pathways and godly purposes should the spouse put on?</a:t>
            </a:r>
          </a:p>
          <a:p>
            <a:pPr marL="232943" indent="-232943" defTabSz="931774">
              <a:buFontTx/>
              <a:buAutoNum type="arabicPeriod"/>
              <a:defRPr/>
            </a:pPr>
            <a:r>
              <a:rPr lang="en-US" sz="1000" dirty="0"/>
              <a:t>Here is where most counseling seems to start and finish. It is a vital part, but only a part. Yes, confess the specific sinful action. See the damage done. Help the spouse to begin to replace sinful actions with loving, godly, mature behavior.</a:t>
            </a:r>
          </a:p>
          <a:p>
            <a:pPr marL="232943" indent="-232943" defTabSz="931774">
              <a:buFontTx/>
              <a:buAutoNum type="arabicPeriod"/>
              <a:defRPr/>
            </a:pPr>
            <a:r>
              <a:rPr lang="en-US" sz="1000" dirty="0"/>
              <a:t>Must work to develop emotional self-control but does not mean “shutting-down” as a means of self-control</a:t>
            </a:r>
          </a:p>
          <a:p>
            <a:pPr marL="232943" indent="-232943" defTabSz="931774">
              <a:buFontTx/>
              <a:buAutoNum type="arabicPeriod"/>
              <a:defRPr/>
            </a:pPr>
            <a:endParaRPr lang="en-US" dirty="0"/>
          </a:p>
          <a:p>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17</a:t>
            </a:fld>
            <a:endParaRPr lang="en-US"/>
          </a:p>
        </p:txBody>
      </p:sp>
    </p:spTree>
    <p:extLst>
      <p:ext uri="{BB962C8B-B14F-4D97-AF65-F5344CB8AC3E}">
        <p14:creationId xmlns:p14="http://schemas.microsoft.com/office/powerpoint/2010/main" val="842886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comprehensive approach is necessary for the abused spouse</a:t>
            </a:r>
            <a:r>
              <a:rPr lang="en-US" baseline="0" dirty="0"/>
              <a:t> as well.</a:t>
            </a:r>
          </a:p>
          <a:p>
            <a:r>
              <a:rPr lang="en-US" baseline="0" dirty="0"/>
              <a:t>We’ve talked about some of these points already.</a:t>
            </a:r>
          </a:p>
          <a:p>
            <a:r>
              <a:rPr lang="en-US" baseline="0" dirty="0"/>
              <a:t>Its not healthy or beneficial to isolate or shield the abused from the Body.</a:t>
            </a:r>
          </a:p>
          <a:p>
            <a:r>
              <a:rPr lang="en-US" baseline="0" dirty="0"/>
              <a:t>Need honest biblical relationships and accountability for the abused spouse too.</a:t>
            </a:r>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18</a:t>
            </a:fld>
            <a:endParaRPr lang="en-US"/>
          </a:p>
        </p:txBody>
      </p:sp>
    </p:spTree>
    <p:extLst>
      <p:ext uri="{BB962C8B-B14F-4D97-AF65-F5344CB8AC3E}">
        <p14:creationId xmlns:p14="http://schemas.microsoft.com/office/powerpoint/2010/main" val="1936693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a:t>Restoration, both individually and as a couple, begins with restoration in their individual relationship with the Lord and then with one another.</a:t>
            </a:r>
          </a:p>
          <a:p>
            <a:pPr defTabSz="931774">
              <a:defRPr/>
            </a:pPr>
            <a:endParaRPr lang="en-US" dirty="0"/>
          </a:p>
          <a:p>
            <a:pPr defTabSz="931774">
              <a:defRPr/>
            </a:pPr>
            <a:r>
              <a:rPr lang="en-US" dirty="0"/>
              <a:t>You can see the progressive pattern</a:t>
            </a:r>
            <a:r>
              <a:rPr lang="en-US" baseline="0" dirty="0"/>
              <a:t> here from establishing safeguards, through separation if necessary for safety, to supervised time, to moving back in together.</a:t>
            </a:r>
          </a:p>
          <a:p>
            <a:pPr defTabSz="931774">
              <a:defRPr/>
            </a:pPr>
            <a:endParaRPr lang="en-US" baseline="0" dirty="0"/>
          </a:p>
          <a:p>
            <a:pPr defTabSz="931774">
              <a:defRPr/>
            </a:pPr>
            <a:r>
              <a:rPr lang="en-US" baseline="0" dirty="0"/>
              <a:t>Again, this is only possible when the abusive spouse accepts personal responsibility and is repentant and the abused spouse is forgiving.</a:t>
            </a:r>
            <a:endParaRPr lang="en-US" dirty="0"/>
          </a:p>
          <a:p>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19</a:t>
            </a:fld>
            <a:endParaRPr lang="en-US"/>
          </a:p>
        </p:txBody>
      </p:sp>
    </p:spTree>
    <p:extLst>
      <p:ext uri="{BB962C8B-B14F-4D97-AF65-F5344CB8AC3E}">
        <p14:creationId xmlns:p14="http://schemas.microsoft.com/office/powerpoint/2010/main" val="157002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some passages to undergird our discussion. The Bible is full of wisdom and direction regarding how we are to treat one another and admonishment and condemnation for those who would willingly harm another. We’ll read several as we go along this evening.</a:t>
            </a:r>
          </a:p>
          <a:p>
            <a:r>
              <a:rPr lang="en-US" dirty="0"/>
              <a:t>The 1 </a:t>
            </a:r>
            <a:r>
              <a:rPr lang="en-US" dirty="0" err="1"/>
              <a:t>Thess</a:t>
            </a:r>
            <a:r>
              <a:rPr lang="en-US" dirty="0"/>
              <a:t> passage here is a good baseline &lt;READ&gt;</a:t>
            </a:r>
          </a:p>
        </p:txBody>
      </p:sp>
      <p:sp>
        <p:nvSpPr>
          <p:cNvPr id="4" name="Slide Number Placeholder 3"/>
          <p:cNvSpPr>
            <a:spLocks noGrp="1"/>
          </p:cNvSpPr>
          <p:nvPr>
            <p:ph type="sldNum" sz="quarter" idx="10"/>
          </p:nvPr>
        </p:nvSpPr>
        <p:spPr/>
        <p:txBody>
          <a:bodyPr/>
          <a:lstStyle/>
          <a:p>
            <a:fld id="{32953825-147A-419D-A70F-A6DB55C304B4}" type="slidenum">
              <a:rPr lang="en-US" smtClean="0"/>
              <a:pPr/>
              <a:t>2</a:t>
            </a:fld>
            <a:endParaRPr lang="en-US"/>
          </a:p>
        </p:txBody>
      </p:sp>
    </p:spTree>
    <p:extLst>
      <p:ext uri="{BB962C8B-B14F-4D97-AF65-F5344CB8AC3E}">
        <p14:creationId xmlns:p14="http://schemas.microsoft.com/office/powerpoint/2010/main" val="242831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Assuming that the abused spouse wants reconciliation, and assuming that the abusive spouse is truly repentant, is receiving counsel, and</a:t>
            </a:r>
          </a:p>
          <a:p>
            <a:r>
              <a:rPr lang="en-US" dirty="0"/>
              <a:t>is changing, then 2 Corinthians 2:5-11 is vital (READ).</a:t>
            </a:r>
          </a:p>
          <a:p>
            <a:endParaRPr lang="en-US" dirty="0"/>
          </a:p>
          <a:p>
            <a:r>
              <a:rPr lang="en-US" dirty="0"/>
              <a:t> Here Paul tells us that it is Satan’s scheme to outwit us by overwhelming us with guilt. We team with Satan when we fail to forgive one another! </a:t>
            </a:r>
          </a:p>
          <a:p>
            <a:r>
              <a:rPr lang="en-US" dirty="0"/>
              <a:t> Paul tells us that when someone is repentant, not just remorseful and responds to biblical counsel and discipline, that we ought to forgive and comfort the person, so that he or she</a:t>
            </a:r>
          </a:p>
          <a:p>
            <a:r>
              <a:rPr lang="en-US" dirty="0"/>
              <a:t> will not be overwhelmed by excessive sorrow. Paul urges us to reaffirm our love for the repentant person. </a:t>
            </a:r>
          </a:p>
          <a:p>
            <a:endParaRPr lang="en-US" dirty="0"/>
          </a:p>
          <a:p>
            <a:r>
              <a:rPr lang="en-US" dirty="0"/>
              <a:t>Often this is the most difficult and the longest part of biblical counseling with the spouse who has been victimized by abuse. </a:t>
            </a:r>
          </a:p>
          <a:p>
            <a:endParaRPr lang="en-US" dirty="0"/>
          </a:p>
          <a:p>
            <a:r>
              <a:rPr lang="en-US" dirty="0"/>
              <a:t>We can understand their pain, but nothing excuses an unforgiving spirit.</a:t>
            </a:r>
          </a:p>
          <a:p>
            <a:endParaRPr lang="en-US" dirty="0"/>
          </a:p>
          <a:p>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20</a:t>
            </a:fld>
            <a:endParaRPr lang="en-US"/>
          </a:p>
        </p:txBody>
      </p:sp>
    </p:spTree>
    <p:extLst>
      <p:ext uri="{BB962C8B-B14F-4D97-AF65-F5344CB8AC3E}">
        <p14:creationId xmlns:p14="http://schemas.microsoft.com/office/powerpoint/2010/main" val="82364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come to the end of this session, lets remind ourselves of these basic principles we’ve covered….</a:t>
            </a:r>
          </a:p>
          <a:p>
            <a:endParaRPr lang="en-US" dirty="0"/>
          </a:p>
          <a:p>
            <a:r>
              <a:rPr lang="en-US" dirty="0"/>
              <a:t>This is based on demonstrated repentance, forgiveness, and a desire from both spouses to reconcile and restore….</a:t>
            </a:r>
          </a:p>
        </p:txBody>
      </p:sp>
      <p:sp>
        <p:nvSpPr>
          <p:cNvPr id="4" name="Slide Number Placeholder 3"/>
          <p:cNvSpPr>
            <a:spLocks noGrp="1"/>
          </p:cNvSpPr>
          <p:nvPr>
            <p:ph type="sldNum" sz="quarter" idx="10"/>
          </p:nvPr>
        </p:nvSpPr>
        <p:spPr/>
        <p:txBody>
          <a:bodyPr/>
          <a:lstStyle/>
          <a:p>
            <a:fld id="{32953825-147A-419D-A70F-A6DB55C304B4}" type="slidenum">
              <a:rPr lang="en-US" smtClean="0"/>
              <a:pPr/>
              <a:t>21</a:t>
            </a:fld>
            <a:endParaRPr lang="en-US"/>
          </a:p>
        </p:txBody>
      </p:sp>
    </p:spTree>
    <p:extLst>
      <p:ext uri="{BB962C8B-B14F-4D97-AF65-F5344CB8AC3E}">
        <p14:creationId xmlns:p14="http://schemas.microsoft.com/office/powerpoint/2010/main" val="19753201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close, there are messages and exhortation we want to clearly and boldly convey to parties involved…..</a:t>
            </a:r>
          </a:p>
        </p:txBody>
      </p:sp>
      <p:sp>
        <p:nvSpPr>
          <p:cNvPr id="4" name="Slide Number Placeholder 3"/>
          <p:cNvSpPr>
            <a:spLocks noGrp="1"/>
          </p:cNvSpPr>
          <p:nvPr>
            <p:ph type="sldNum" sz="quarter" idx="10"/>
          </p:nvPr>
        </p:nvSpPr>
        <p:spPr/>
        <p:txBody>
          <a:bodyPr/>
          <a:lstStyle/>
          <a:p>
            <a:fld id="{32953825-147A-419D-A70F-A6DB55C304B4}" type="slidenum">
              <a:rPr lang="en-US" smtClean="0"/>
              <a:pPr/>
              <a:t>22</a:t>
            </a:fld>
            <a:endParaRPr lang="en-US"/>
          </a:p>
        </p:txBody>
      </p:sp>
    </p:spTree>
    <p:extLst>
      <p:ext uri="{BB962C8B-B14F-4D97-AF65-F5344CB8AC3E}">
        <p14:creationId xmlns:p14="http://schemas.microsoft.com/office/powerpoint/2010/main" val="1841979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953825-147A-419D-A70F-A6DB55C304B4}" type="slidenum">
              <a:rPr lang="en-US" smtClean="0"/>
              <a:pPr/>
              <a:t>23</a:t>
            </a:fld>
            <a:endParaRPr lang="en-US"/>
          </a:p>
        </p:txBody>
      </p:sp>
    </p:spTree>
    <p:extLst>
      <p:ext uri="{BB962C8B-B14F-4D97-AF65-F5344CB8AC3E}">
        <p14:creationId xmlns:p14="http://schemas.microsoft.com/office/powerpoint/2010/main" val="3582591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953825-147A-419D-A70F-A6DB55C304B4}" type="slidenum">
              <a:rPr lang="en-US" smtClean="0"/>
              <a:pPr/>
              <a:t>24</a:t>
            </a:fld>
            <a:endParaRPr lang="en-US"/>
          </a:p>
        </p:txBody>
      </p:sp>
    </p:spTree>
    <p:extLst>
      <p:ext uri="{BB962C8B-B14F-4D97-AF65-F5344CB8AC3E}">
        <p14:creationId xmlns:p14="http://schemas.microsoft.com/office/powerpoint/2010/main" val="2512413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statement is easily true and if you’ve confronted this you know how complex it can be. If you’ve been the victim of abuse in the past or are close to someone who has, it takes on even more complexity and emotional investment.</a:t>
            </a:r>
          </a:p>
          <a:p>
            <a:endParaRPr lang="en-US" dirty="0"/>
          </a:p>
          <a:p>
            <a:r>
              <a:rPr lang="en-US" dirty="0"/>
              <a:t>Abuse can take</a:t>
            </a:r>
            <a:r>
              <a:rPr lang="en-US" baseline="0" dirty="0"/>
              <a:t> on several forms as we see here. Physical abuse is life-threatening, but verbal and emotional abuse can be just as damaging and is soul-crushing and destructive. We take every form of abuse seriously, but we have to take safety considerations for physical and sexual abuse.</a:t>
            </a:r>
          </a:p>
          <a:p>
            <a:endParaRPr lang="en-US" baseline="0" dirty="0"/>
          </a:p>
          <a:p>
            <a:r>
              <a:rPr lang="en-US" baseline="0" dirty="0"/>
              <a:t>The elements of any type of abuse includes controlling dominant behavior in force, intimidation and threats.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3</a:t>
            </a:fld>
            <a:endParaRPr lang="en-US"/>
          </a:p>
        </p:txBody>
      </p:sp>
    </p:spTree>
    <p:extLst>
      <p:ext uri="{BB962C8B-B14F-4D97-AF65-F5344CB8AC3E}">
        <p14:creationId xmlns:p14="http://schemas.microsoft.com/office/powerpoint/2010/main" val="2912612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statistics are from the Center for Domestic Violence in 2023</a:t>
            </a:r>
          </a:p>
          <a:p>
            <a:endParaRPr lang="en-US" dirty="0"/>
          </a:p>
          <a:p>
            <a:r>
              <a:rPr lang="en-US" dirty="0"/>
              <a:t>2019 – 20/minute</a:t>
            </a:r>
          </a:p>
          <a:p>
            <a:endParaRPr lang="en-US" dirty="0"/>
          </a:p>
        </p:txBody>
      </p:sp>
      <p:sp>
        <p:nvSpPr>
          <p:cNvPr id="4" name="Slide Number Placeholder 3"/>
          <p:cNvSpPr>
            <a:spLocks noGrp="1"/>
          </p:cNvSpPr>
          <p:nvPr>
            <p:ph type="sldNum" sz="quarter" idx="5"/>
          </p:nvPr>
        </p:nvSpPr>
        <p:spPr/>
        <p:txBody>
          <a:bodyPr/>
          <a:lstStyle/>
          <a:p>
            <a:fld id="{32953825-147A-419D-A70F-A6DB55C304B4}" type="slidenum">
              <a:rPr lang="en-US" smtClean="0"/>
              <a:pPr/>
              <a:t>4</a:t>
            </a:fld>
            <a:endParaRPr lang="en-US"/>
          </a:p>
        </p:txBody>
      </p:sp>
    </p:spTree>
    <p:extLst>
      <p:ext uri="{BB962C8B-B14F-4D97-AF65-F5344CB8AC3E}">
        <p14:creationId xmlns:p14="http://schemas.microsoft.com/office/powerpoint/2010/main" val="1271437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As you can see, abuse and potential abuse is a very significant problem even in the church at large.</a:t>
            </a:r>
          </a:p>
          <a:p>
            <a:endParaRPr lang="en-US" dirty="0"/>
          </a:p>
          <a:p>
            <a:endParaRPr lang="en-US" dirty="0"/>
          </a:p>
        </p:txBody>
      </p:sp>
      <p:sp>
        <p:nvSpPr>
          <p:cNvPr id="4" name="Slide Number Placeholder 3"/>
          <p:cNvSpPr>
            <a:spLocks noGrp="1"/>
          </p:cNvSpPr>
          <p:nvPr>
            <p:ph type="sldNum" sz="quarter" idx="5"/>
          </p:nvPr>
        </p:nvSpPr>
        <p:spPr/>
        <p:txBody>
          <a:bodyPr/>
          <a:lstStyle/>
          <a:p>
            <a:fld id="{32953825-147A-419D-A70F-A6DB55C304B4}" type="slidenum">
              <a:rPr lang="en-US" smtClean="0"/>
              <a:pPr/>
              <a:t>5</a:t>
            </a:fld>
            <a:endParaRPr lang="en-US"/>
          </a:p>
        </p:txBody>
      </p:sp>
    </p:spTree>
    <p:extLst>
      <p:ext uri="{BB962C8B-B14F-4D97-AF65-F5344CB8AC3E}">
        <p14:creationId xmlns:p14="http://schemas.microsoft.com/office/powerpoint/2010/main" val="53814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next few slides come from several sources that are geared toward helping, guiding, and training the body of Christ to respond to domestic abuse.</a:t>
            </a:r>
          </a:p>
          <a:p>
            <a:r>
              <a:rPr lang="en-US" dirty="0"/>
              <a:t>These are some foundational principles for our discussion and some of these we’ll cover in more detail as we go along.</a:t>
            </a:r>
          </a:p>
          <a:p>
            <a:endParaRPr lang="en-US" dirty="0"/>
          </a:p>
          <a:p>
            <a:r>
              <a:rPr lang="en-US" dirty="0"/>
              <a:t>Unfortunately, trends show that abuse increases in frequency and intensity once it starts. There are one-time abuse instances of course, but in situations where abuse is present, it has been shown to increase.</a:t>
            </a:r>
          </a:p>
          <a:p>
            <a:endParaRPr lang="en-US" dirty="0"/>
          </a:p>
          <a:p>
            <a:r>
              <a:rPr lang="en-US" dirty="0"/>
              <a:t>Let’s be sure we understand that abuse is always intentional and never accidental. It may be true an abusive person doesn’t know their heart, they still abuse on purpose.</a:t>
            </a:r>
          </a:p>
          <a:p>
            <a:endParaRPr lang="en-US" dirty="0"/>
          </a:p>
          <a:p>
            <a:r>
              <a:rPr lang="en-US" dirty="0"/>
              <a:t>Abuse means misusing one’s position and strength over someone weaker for their selfish gain. It’s oppression as the abuser is putting down a real or perceived challenge, and to manipulate and control others to keep others down and themselves in their desired position. It’s really weakness and insecurity. Someone abuses and controls and manipulates because they cannot share, cooperate, be transparent, be honest, can’t accept another. It’s sin at the heart and action level.</a:t>
            </a:r>
          </a:p>
          <a:p>
            <a:endParaRPr lang="en-US" dirty="0"/>
          </a:p>
          <a:p>
            <a:r>
              <a:rPr lang="en-US" dirty="0"/>
              <a:t> </a:t>
            </a:r>
          </a:p>
        </p:txBody>
      </p:sp>
      <p:sp>
        <p:nvSpPr>
          <p:cNvPr id="4" name="Slide Number Placeholder 3"/>
          <p:cNvSpPr>
            <a:spLocks noGrp="1"/>
          </p:cNvSpPr>
          <p:nvPr>
            <p:ph type="sldNum" sz="quarter" idx="5"/>
          </p:nvPr>
        </p:nvSpPr>
        <p:spPr/>
        <p:txBody>
          <a:bodyPr/>
          <a:lstStyle/>
          <a:p>
            <a:fld id="{32953825-147A-419D-A70F-A6DB55C304B4}" type="slidenum">
              <a:rPr lang="en-US" smtClean="0"/>
              <a:pPr/>
              <a:t>6</a:t>
            </a:fld>
            <a:endParaRPr lang="en-US"/>
          </a:p>
        </p:txBody>
      </p:sp>
    </p:spTree>
    <p:extLst>
      <p:ext uri="{BB962C8B-B14F-4D97-AF65-F5344CB8AC3E}">
        <p14:creationId xmlns:p14="http://schemas.microsoft.com/office/powerpoint/2010/main" val="3378280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Abuse, in all it’s forms, is an attack and assault on the image of God is another person. Whether they are a believer or not, all of mankind is made upon the image of God.</a:t>
            </a:r>
          </a:p>
          <a:p>
            <a:endParaRPr lang="en-US" dirty="0"/>
          </a:p>
          <a:p>
            <a:r>
              <a:rPr lang="en-US" dirty="0"/>
              <a:t>When a believer is abused, it is an assault on the image of God, as well as an assault on the temple of the Holy Spirit, 1 Corinthians 6:19.</a:t>
            </a:r>
          </a:p>
          <a:p>
            <a:endParaRPr lang="en-US" dirty="0"/>
          </a:p>
          <a:p>
            <a:r>
              <a:rPr lang="en-US" dirty="0"/>
              <a:t>In every instance, abuse is sin at its root and as it is manifested, and as I just said, it comes from a sinful heart, mind, and hands. </a:t>
            </a:r>
          </a:p>
          <a:p>
            <a:endParaRPr lang="en-US" dirty="0"/>
          </a:p>
        </p:txBody>
      </p:sp>
      <p:sp>
        <p:nvSpPr>
          <p:cNvPr id="4" name="Slide Number Placeholder 3"/>
          <p:cNvSpPr>
            <a:spLocks noGrp="1"/>
          </p:cNvSpPr>
          <p:nvPr>
            <p:ph type="sldNum" sz="quarter" idx="5"/>
          </p:nvPr>
        </p:nvSpPr>
        <p:spPr/>
        <p:txBody>
          <a:bodyPr/>
          <a:lstStyle/>
          <a:p>
            <a:fld id="{32953825-147A-419D-A70F-A6DB55C304B4}" type="slidenum">
              <a:rPr lang="en-US" smtClean="0"/>
              <a:pPr/>
              <a:t>7</a:t>
            </a:fld>
            <a:endParaRPr lang="en-US"/>
          </a:p>
        </p:txBody>
      </p:sp>
    </p:spTree>
    <p:extLst>
      <p:ext uri="{BB962C8B-B14F-4D97-AF65-F5344CB8AC3E}">
        <p14:creationId xmlns:p14="http://schemas.microsoft.com/office/powerpoint/2010/main" val="917971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mentioned at the beginning and I can say it again here, abuse is primarily done by men and against those whom they are given to protect, love, nurture, and shield. Wives can also be abusive, but typically it is the husband and father.</a:t>
            </a:r>
          </a:p>
          <a:p>
            <a:endParaRPr lang="en-US" dirty="0"/>
          </a:p>
          <a:p>
            <a:r>
              <a:rPr lang="en-US" dirty="0"/>
              <a:t>So at SMCC, the elders will, by the grace of God and by the love, wisdom, discernment, and courage from the Holy Spirit, do these things:</a:t>
            </a:r>
          </a:p>
          <a:p>
            <a:endParaRPr lang="en-US" dirty="0"/>
          </a:p>
          <a:p>
            <a:pPr marL="171450" indent="-171450">
              <a:buFontTx/>
              <a:buChar char="-"/>
            </a:pPr>
            <a:r>
              <a:rPr lang="en-US" dirty="0"/>
              <a:t>We’ll listen and investigate and promise to minister to, support, and care for those being abused and reporting abuse.</a:t>
            </a:r>
          </a:p>
          <a:p>
            <a:pPr marL="171450" indent="-171450">
              <a:buFontTx/>
              <a:buChar char="-"/>
            </a:pPr>
            <a:r>
              <a:rPr lang="en-US" dirty="0"/>
              <a:t>We’ll do all we can to ensure safety of the abused and to get all the help necessary. We will help the one suffering abuse and if the abusive spouse is demonstrably repentant, we’ll help in restoring the couple and the marriage.</a:t>
            </a:r>
          </a:p>
          <a:p>
            <a:pPr marL="171450" indent="-171450">
              <a:buFontTx/>
              <a:buChar char="-"/>
            </a:pPr>
            <a:r>
              <a:rPr lang="en-US" dirty="0"/>
              <a:t>We will implement church discipline for unrepentant abusive persons</a:t>
            </a:r>
          </a:p>
          <a:p>
            <a:pPr marL="171450" indent="-171450">
              <a:buFontTx/>
              <a:buChar char="-"/>
            </a:pPr>
            <a:r>
              <a:rPr lang="en-US" dirty="0"/>
              <a:t>And, we will always seek to glorify God in all our responses of ministry, care, support, protection to all involved. </a:t>
            </a:r>
          </a:p>
        </p:txBody>
      </p:sp>
      <p:sp>
        <p:nvSpPr>
          <p:cNvPr id="4" name="Slide Number Placeholder 3"/>
          <p:cNvSpPr>
            <a:spLocks noGrp="1"/>
          </p:cNvSpPr>
          <p:nvPr>
            <p:ph type="sldNum" sz="quarter" idx="5"/>
          </p:nvPr>
        </p:nvSpPr>
        <p:spPr/>
        <p:txBody>
          <a:bodyPr/>
          <a:lstStyle/>
          <a:p>
            <a:fld id="{32953825-147A-419D-A70F-A6DB55C304B4}" type="slidenum">
              <a:rPr lang="en-US" smtClean="0"/>
              <a:pPr/>
              <a:t>8</a:t>
            </a:fld>
            <a:endParaRPr lang="en-US"/>
          </a:p>
        </p:txBody>
      </p:sp>
    </p:spTree>
    <p:extLst>
      <p:ext uri="{BB962C8B-B14F-4D97-AF65-F5344CB8AC3E}">
        <p14:creationId xmlns:p14="http://schemas.microsoft.com/office/powerpoint/2010/main" val="326837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u="sng" dirty="0">
                <a:solidFill>
                  <a:schemeClr val="bg1"/>
                </a:solidFill>
              </a:rPr>
              <a:t>This should go without saying, but lets establish this point as foundational: Its never, under any circumstances</a:t>
            </a:r>
            <a:r>
              <a:rPr lang="en-US" dirty="0">
                <a:solidFill>
                  <a:schemeClr val="bg1"/>
                </a:solidFill>
              </a:rPr>
              <a:t>, appropriate for a husband to use any type of force, be it emotional, verbal, sexual, or physical force against his wife for the purpose of compelling her submission to his authority. A husband abuses his wife whenever he uses any force against her.</a:t>
            </a:r>
          </a:p>
          <a:p>
            <a:pPr lvl="0"/>
            <a:endParaRPr lang="en-US" dirty="0">
              <a:solidFill>
                <a:schemeClr val="bg1"/>
              </a:solidFill>
            </a:endParaRPr>
          </a:p>
          <a:p>
            <a:pPr lvl="0"/>
            <a:r>
              <a:rPr lang="en-US" dirty="0">
                <a:solidFill>
                  <a:schemeClr val="bg1"/>
                </a:solidFill>
              </a:rPr>
              <a:t>This is a good and enlightening point of the triadic authority that Heath Lambert writes about. I think we all know this experientially but we don’t often verbalize rightful</a:t>
            </a:r>
            <a:r>
              <a:rPr lang="en-US" baseline="0" dirty="0">
                <a:solidFill>
                  <a:schemeClr val="bg1"/>
                </a:solidFill>
              </a:rPr>
              <a:t> enforcement of authority vice wrongful enforcement. Compelling submission and enforcing authority is clearly given biblically in these primary institutions. </a:t>
            </a:r>
          </a:p>
          <a:p>
            <a:pPr lvl="0"/>
            <a:r>
              <a:rPr lang="en-US" baseline="0" dirty="0">
                <a:solidFill>
                  <a:schemeClr val="bg1"/>
                </a:solidFill>
              </a:rPr>
              <a:t>As an aside, the authority of the home in this case is really the authority of parents over children which is enforced with the rod.</a:t>
            </a:r>
          </a:p>
          <a:p>
            <a:pPr lvl="0"/>
            <a:endParaRPr lang="en-US" baseline="0" dirty="0">
              <a:solidFill>
                <a:schemeClr val="bg1"/>
              </a:solidFill>
            </a:endParaRPr>
          </a:p>
          <a:p>
            <a:pPr lvl="0"/>
            <a:r>
              <a:rPr lang="en-US" baseline="0" dirty="0">
                <a:solidFill>
                  <a:schemeClr val="bg1"/>
                </a:solidFill>
              </a:rPr>
              <a:t>It is always wrong whenever a man engages in any forceful act and it is a wrongful use of authority and strength, and it is always abuse.</a:t>
            </a:r>
          </a:p>
          <a:p>
            <a:pPr lvl="0"/>
            <a:endParaRPr lang="en-US" baseline="0" dirty="0">
              <a:solidFill>
                <a:schemeClr val="bg1"/>
              </a:solidFill>
            </a:endParaRPr>
          </a:p>
          <a:p>
            <a:pPr lvl="0"/>
            <a:endParaRPr lang="en-US" dirty="0">
              <a:solidFill>
                <a:schemeClr val="bg1"/>
              </a:solidFill>
            </a:endParaRPr>
          </a:p>
          <a:p>
            <a:r>
              <a:rPr lang="en-US" dirty="0">
                <a:solidFill>
                  <a:schemeClr val="bg1"/>
                </a:solidFill>
              </a:rPr>
              <a:t> </a:t>
            </a:r>
          </a:p>
          <a:p>
            <a:endParaRPr lang="en-US" dirty="0"/>
          </a:p>
        </p:txBody>
      </p:sp>
      <p:sp>
        <p:nvSpPr>
          <p:cNvPr id="4" name="Slide Number Placeholder 3"/>
          <p:cNvSpPr>
            <a:spLocks noGrp="1"/>
          </p:cNvSpPr>
          <p:nvPr>
            <p:ph type="sldNum" sz="quarter" idx="10"/>
          </p:nvPr>
        </p:nvSpPr>
        <p:spPr/>
        <p:txBody>
          <a:bodyPr/>
          <a:lstStyle/>
          <a:p>
            <a:fld id="{32953825-147A-419D-A70F-A6DB55C304B4}" type="slidenum">
              <a:rPr lang="en-US" smtClean="0"/>
              <a:pPr/>
              <a:t>9</a:t>
            </a:fld>
            <a:endParaRPr lang="en-US"/>
          </a:p>
        </p:txBody>
      </p:sp>
    </p:spTree>
    <p:extLst>
      <p:ext uri="{BB962C8B-B14F-4D97-AF65-F5344CB8AC3E}">
        <p14:creationId xmlns:p14="http://schemas.microsoft.com/office/powerpoint/2010/main" val="229961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302181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346826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255132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847614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55921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3562975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37440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3799730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504302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4028520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E3F06-87F2-4123-8C22-DDFBFF85B1B6}" type="slidenum">
              <a:rPr lang="en-US" smtClean="0"/>
              <a:pPr/>
              <a:t>‹#›</a:t>
            </a:fld>
            <a:endParaRPr lang="en-US"/>
          </a:p>
        </p:txBody>
      </p:sp>
    </p:spTree>
    <p:extLst>
      <p:ext uri="{BB962C8B-B14F-4D97-AF65-F5344CB8AC3E}">
        <p14:creationId xmlns:p14="http://schemas.microsoft.com/office/powerpoint/2010/main" val="2682524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alpha val="83922"/>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6C803-8253-4257-A36F-9E5CA8303155}" type="datetimeFigureOut">
              <a:rPr lang="en-US" smtClean="0"/>
              <a:pPr/>
              <a:t>4/10/2025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E3F06-87F2-4123-8C22-DDFBFF85B1B6}" type="slidenum">
              <a:rPr lang="en-US" smtClean="0"/>
              <a:pPr/>
              <a:t>‹#›</a:t>
            </a:fld>
            <a:endParaRPr lang="en-US"/>
          </a:p>
        </p:txBody>
      </p:sp>
    </p:spTree>
    <p:extLst>
      <p:ext uri="{BB962C8B-B14F-4D97-AF65-F5344CB8AC3E}">
        <p14:creationId xmlns:p14="http://schemas.microsoft.com/office/powerpoint/2010/main" val="3415920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390" y="2648019"/>
            <a:ext cx="10363200" cy="2133923"/>
          </a:xfrm>
        </p:spPr>
        <p:txBody>
          <a:bodyPr>
            <a:normAutofit fontScale="90000"/>
          </a:bodyPr>
          <a:lstStyle/>
          <a:p>
            <a:r>
              <a:rPr lang="en-US" dirty="0">
                <a:solidFill>
                  <a:schemeClr val="bg1"/>
                </a:solidFill>
                <a:latin typeface="Arial" pitchFamily="34" charset="0"/>
                <a:cs typeface="Arial" pitchFamily="34" charset="0"/>
              </a:rPr>
              <a:t>Biblical Wisdom for Responding to</a:t>
            </a:r>
            <a:br>
              <a:rPr lang="en-US"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Marital Abuse</a:t>
            </a:r>
            <a:br>
              <a:rPr lang="en-US"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 </a:t>
            </a:r>
          </a:p>
        </p:txBody>
      </p:sp>
    </p:spTree>
    <p:extLst>
      <p:ext uri="{BB962C8B-B14F-4D97-AF65-F5344CB8AC3E}">
        <p14:creationId xmlns:p14="http://schemas.microsoft.com/office/powerpoint/2010/main" val="731839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900" y="-558480"/>
            <a:ext cx="11567711" cy="9941183"/>
          </a:xfrm>
          <a:prstGeom prst="rect">
            <a:avLst/>
          </a:prstGeom>
          <a:noFill/>
        </p:spPr>
        <p:txBody>
          <a:bodyPr wrap="square" rtlCol="0">
            <a:spAutoFit/>
          </a:bodyPr>
          <a:lstStyle/>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pPr algn="ctr"/>
            <a:r>
              <a:rPr lang="en-US" sz="2000" b="1" dirty="0">
                <a:solidFill>
                  <a:schemeClr val="bg1"/>
                </a:solidFill>
                <a:latin typeface="Arial" panose="020B0604020202020204" pitchFamily="34" charset="0"/>
                <a:cs typeface="Arial" panose="020B0604020202020204" pitchFamily="34" charset="0"/>
              </a:rPr>
              <a:t>How Should God’s People Respond to “Abuse in Marriage”?</a:t>
            </a:r>
          </a:p>
          <a:p>
            <a:pPr algn="ctr"/>
            <a:r>
              <a:rPr lang="en-US" sz="2000" b="1" dirty="0">
                <a:solidFill>
                  <a:schemeClr val="bg1"/>
                </a:solidFill>
                <a:latin typeface="Arial" panose="020B0604020202020204" pitchFamily="34" charset="0"/>
                <a:cs typeface="Arial" panose="020B0604020202020204" pitchFamily="34" charset="0"/>
              </a:rPr>
              <a:t>A Biblical Response to Domestic Abuse</a:t>
            </a:r>
          </a:p>
          <a:p>
            <a:endParaRPr lang="en-US" sz="2000" dirty="0">
              <a:solidFill>
                <a:schemeClr val="bg1"/>
              </a:solidFill>
              <a:latin typeface="Arial" panose="020B0604020202020204" pitchFamily="34" charset="0"/>
              <a:cs typeface="Arial" panose="020B0604020202020204" pitchFamily="34" charset="0"/>
            </a:endParaRPr>
          </a:p>
          <a:p>
            <a:r>
              <a:rPr lang="en-US" sz="2000" b="1" dirty="0">
                <a:solidFill>
                  <a:schemeClr val="bg1"/>
                </a:solidFill>
                <a:latin typeface="Arial" panose="020B0604020202020204" pitchFamily="34" charset="0"/>
                <a:cs typeface="Arial" panose="020B0604020202020204" pitchFamily="34" charset="0"/>
              </a:rPr>
              <a:t>First: Listen and Learn</a:t>
            </a:r>
          </a:p>
          <a:p>
            <a:endParaRPr lang="en-US" sz="2000" b="1"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Proverbs 18:13 - </a:t>
            </a:r>
            <a:r>
              <a:rPr lang="en-US" sz="2000" i="1" dirty="0">
                <a:solidFill>
                  <a:schemeClr val="bg1"/>
                </a:solidFill>
                <a:latin typeface="Arial" panose="020B0604020202020204" pitchFamily="34" charset="0"/>
                <a:cs typeface="Arial" panose="020B0604020202020204" pitchFamily="34" charset="0"/>
              </a:rPr>
              <a:t>He who gives an answer before he hears, It is folly and shame to him.</a:t>
            </a:r>
          </a:p>
          <a:p>
            <a:r>
              <a:rPr lang="en-US" sz="2000" dirty="0">
                <a:solidFill>
                  <a:schemeClr val="bg1"/>
                </a:solidFill>
                <a:latin typeface="Arial" panose="020B0604020202020204" pitchFamily="34" charset="0"/>
                <a:cs typeface="Arial" panose="020B0604020202020204" pitchFamily="34" charset="0"/>
              </a:rPr>
              <a:t>Proverbs 18:17 - </a:t>
            </a:r>
            <a:r>
              <a:rPr lang="en-US" sz="2000" i="1" dirty="0">
                <a:solidFill>
                  <a:schemeClr val="bg1"/>
                </a:solidFill>
                <a:latin typeface="Arial" panose="020B0604020202020204" pitchFamily="34" charset="0"/>
                <a:cs typeface="Arial" panose="020B0604020202020204" pitchFamily="34" charset="0"/>
              </a:rPr>
              <a:t>The first to plead his case seems right, Until another comes and examines him.</a:t>
            </a:r>
          </a:p>
          <a:p>
            <a:endParaRPr lang="en-US" sz="2000" i="1"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Our first responsibility is to explore lovingly, caringly, and wisely exactly what is occurring.</a:t>
            </a:r>
          </a:p>
          <a:p>
            <a:pPr lvl="2"/>
            <a:r>
              <a:rPr lang="en-US" sz="2000" dirty="0">
                <a:solidFill>
                  <a:schemeClr val="bg1"/>
                </a:solidFill>
                <a:latin typeface="Arial" panose="020B0604020202020204" pitchFamily="34" charset="0"/>
                <a:cs typeface="Arial" panose="020B0604020202020204" pitchFamily="34" charset="0"/>
              </a:rPr>
              <a:t>How long has the abuse been happening? </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How often does it happen? </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When does it tend to happen? </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How severe is the abuse? </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Have children been exposed to the abuse? </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Have they seen it happen or been recipients of it themselves?</a:t>
            </a:r>
          </a:p>
          <a:p>
            <a:r>
              <a:rPr lang="en-US" sz="2000" dirty="0">
                <a:solidFill>
                  <a:schemeClr val="bg1"/>
                </a:solidFill>
                <a:latin typeface="Arial" panose="020B0604020202020204" pitchFamily="34" charset="0"/>
                <a:cs typeface="Arial" panose="020B0604020202020204" pitchFamily="34" charset="0"/>
              </a:rPr>
              <a:t> </a:t>
            </a:r>
          </a:p>
          <a:p>
            <a:pPr lvl="2"/>
            <a:r>
              <a:rPr lang="en-US" sz="2000" dirty="0">
                <a:solidFill>
                  <a:schemeClr val="bg1"/>
                </a:solidFill>
                <a:latin typeface="Arial" panose="020B0604020202020204" pitchFamily="34" charset="0"/>
                <a:cs typeface="Arial" panose="020B0604020202020204" pitchFamily="34" charset="0"/>
              </a:rPr>
              <a:t>What would your husband’s response be if he knew you were talking about the abuse?</a:t>
            </a: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 </a:t>
            </a: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7417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7893" y="237652"/>
            <a:ext cx="11567711" cy="6555641"/>
          </a:xfrm>
          <a:prstGeom prst="rect">
            <a:avLst/>
          </a:prstGeom>
          <a:noFill/>
        </p:spPr>
        <p:txBody>
          <a:bodyPr wrap="square" rtlCol="0">
            <a:spAutoFit/>
          </a:bodyPr>
          <a:lstStyle/>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pPr algn="ctr"/>
            <a:r>
              <a:rPr lang="en-US" sz="2000" b="1" dirty="0">
                <a:solidFill>
                  <a:schemeClr val="bg1"/>
                </a:solidFill>
                <a:latin typeface="Arial" panose="020B0604020202020204" pitchFamily="34" charset="0"/>
                <a:cs typeface="Arial" panose="020B0604020202020204" pitchFamily="34" charset="0"/>
              </a:rPr>
              <a:t>A Biblical Response to Domestic Abuse</a:t>
            </a:r>
          </a:p>
          <a:p>
            <a:endParaRPr lang="en-US" sz="2000" dirty="0">
              <a:solidFill>
                <a:schemeClr val="bg1"/>
              </a:solidFill>
              <a:latin typeface="Arial" panose="020B0604020202020204" pitchFamily="34" charset="0"/>
              <a:cs typeface="Arial" panose="020B0604020202020204" pitchFamily="34" charset="0"/>
            </a:endParaRPr>
          </a:p>
          <a:p>
            <a:endParaRPr lang="en-US" sz="2000" b="1" dirty="0">
              <a:solidFill>
                <a:schemeClr val="bg1"/>
              </a:solidFill>
              <a:latin typeface="Arial" panose="020B0604020202020204" pitchFamily="34" charset="0"/>
              <a:cs typeface="Arial" panose="020B0604020202020204" pitchFamily="34" charset="0"/>
            </a:endParaRPr>
          </a:p>
          <a:p>
            <a:r>
              <a:rPr lang="en-US" sz="2000" b="1" dirty="0">
                <a:solidFill>
                  <a:schemeClr val="bg1"/>
                </a:solidFill>
                <a:latin typeface="Arial" panose="020B0604020202020204" pitchFamily="34" charset="0"/>
                <a:cs typeface="Arial" panose="020B0604020202020204" pitchFamily="34" charset="0"/>
              </a:rPr>
              <a:t>Respond with Compassion and Empathy </a:t>
            </a:r>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	- In compassion, we weep with her as she weeps. In passion, we express righteous anger over the evil of the abuse she is suffering.</a:t>
            </a: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 	- Guard against abusing the abuse victim. We must show ourselves trustworthy or we will silence a wife’s courageous decision to verbalize her abuse.  </a:t>
            </a:r>
          </a:p>
          <a:p>
            <a:r>
              <a:rPr lang="en-US" sz="2000" dirty="0">
                <a:solidFill>
                  <a:schemeClr val="bg1"/>
                </a:solidFill>
                <a:latin typeface="Arial" panose="020B0604020202020204" pitchFamily="34" charset="0"/>
                <a:cs typeface="Arial" panose="020B0604020202020204" pitchFamily="34" charset="0"/>
              </a:rPr>
              <a:t> </a:t>
            </a:r>
          </a:p>
          <a:p>
            <a:r>
              <a:rPr lang="en-US" sz="2000" dirty="0">
                <a:solidFill>
                  <a:schemeClr val="bg1"/>
                </a:solidFill>
                <a:latin typeface="Arial" panose="020B0604020202020204" pitchFamily="34" charset="0"/>
                <a:cs typeface="Arial" panose="020B0604020202020204" pitchFamily="34" charset="0"/>
              </a:rPr>
              <a:t>	- Careful lest we ever convey, </a:t>
            </a:r>
            <a:r>
              <a:rPr lang="en-US" sz="2000" i="1" dirty="0">
                <a:solidFill>
                  <a:schemeClr val="bg1"/>
                </a:solidFill>
                <a:latin typeface="Arial" panose="020B0604020202020204" pitchFamily="34" charset="0"/>
                <a:cs typeface="Arial" panose="020B0604020202020204" pitchFamily="34" charset="0"/>
              </a:rPr>
              <a:t>“You caused this abuse.”</a:t>
            </a:r>
            <a:r>
              <a:rPr lang="en-US" sz="2000" dirty="0">
                <a:solidFill>
                  <a:schemeClr val="bg1"/>
                </a:solidFill>
                <a:latin typeface="Arial" panose="020B0604020202020204" pitchFamily="34" charset="0"/>
                <a:cs typeface="Arial" panose="020B0604020202020204" pitchFamily="34" charset="0"/>
              </a:rPr>
              <a:t> Nothing ever excuses a husband’s abuse of his wife. Nothing ever “causes” a husband to abuse his wife. </a:t>
            </a: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 </a:t>
            </a: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2201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455" y="889843"/>
            <a:ext cx="11707090" cy="5078313"/>
          </a:xfrm>
          <a:prstGeom prst="rect">
            <a:avLst/>
          </a:prstGeom>
        </p:spPr>
        <p:txBody>
          <a:bodyPr wrap="square">
            <a:spAutoFit/>
          </a:bodyPr>
          <a:lstStyle/>
          <a:p>
            <a:pPr algn="ctr"/>
            <a:r>
              <a:rPr lang="en-US" b="1" dirty="0">
                <a:solidFill>
                  <a:schemeClr val="bg1"/>
                </a:solidFill>
                <a:latin typeface="Arial" panose="020B0604020202020204" pitchFamily="34" charset="0"/>
                <a:cs typeface="Arial" panose="020B0604020202020204" pitchFamily="34" charset="0"/>
              </a:rPr>
              <a:t>A Biblical Response to Domestic Abuse</a:t>
            </a:r>
          </a:p>
          <a:p>
            <a:endPar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r>
              <a:rPr lang="en-US"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Intentional response:</a:t>
            </a:r>
            <a:endPar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Immediately help the abused spouse to establish safeguards against further abuse. It is crucial to involve “others.” </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“Others” should include the Body of Christ. The elders and other church leaders, including men who know the husband, should intervene by lovingly but firmly confronting the abusing husband.</a:t>
            </a: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Others may include the police depending on the current situation and extent of the abuse.</a:t>
            </a: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We must consider:</a:t>
            </a:r>
          </a:p>
          <a:p>
            <a:r>
              <a:rPr lang="en-US" dirty="0">
                <a:solidFill>
                  <a:schemeClr val="bg1"/>
                </a:solidFill>
                <a:latin typeface="Arial" panose="020B0604020202020204" pitchFamily="34" charset="0"/>
                <a:cs typeface="Arial" panose="020B0604020202020204" pitchFamily="34" charset="0"/>
              </a:rPr>
              <a:t> </a:t>
            </a:r>
          </a:p>
          <a:p>
            <a:pPr marL="742950" lvl="1" indent="-285750">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Whether the husband is willing to receive counseling. </a:t>
            </a:r>
          </a:p>
          <a:p>
            <a:pPr marL="742950" lvl="1" indent="-285750">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Whether the husband shows signs of true remorse and repentance</a:t>
            </a:r>
          </a:p>
          <a:p>
            <a:pPr marL="742950" lvl="1" indent="-285750">
              <a:buFont typeface="Wingdings" panose="05000000000000000000" pitchFamily="2" charset="2"/>
              <a:buChar char="Ø"/>
            </a:pPr>
            <a:r>
              <a:rPr lang="en-US" dirty="0">
                <a:solidFill>
                  <a:schemeClr val="bg1"/>
                </a:solidFill>
                <a:latin typeface="Arial" panose="020B0604020202020204" pitchFamily="34" charset="0"/>
                <a:cs typeface="Arial" panose="020B0604020202020204" pitchFamily="34" charset="0"/>
              </a:rPr>
              <a:t>Whether or not the husband has shown a history of an inability to control his behavior. Seek to discern whether the husband is simply trying to appease and pacify us. </a:t>
            </a:r>
          </a:p>
          <a:p>
            <a:r>
              <a:rPr lang="en-US" dirty="0">
                <a:solidFill>
                  <a:schemeClr val="bg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08233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409353"/>
            <a:ext cx="11865749"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sz="2000" b="1" dirty="0">
                <a:solidFill>
                  <a:schemeClr val="bg1"/>
                </a:solidFill>
              </a:rPr>
              <a:t>Involve the Church: The church must be mobilized to care for the abused</a:t>
            </a:r>
          </a:p>
          <a:p>
            <a:endParaRPr lang="en-US" sz="1600" b="1" dirty="0">
              <a:solidFill>
                <a:schemeClr val="bg1"/>
              </a:solidFill>
            </a:endParaRPr>
          </a:p>
          <a:p>
            <a:endParaRPr lang="en-US" sz="1600" b="1" dirty="0">
              <a:solidFill>
                <a:schemeClr val="bg1"/>
              </a:solidFill>
            </a:endParaRPr>
          </a:p>
          <a:p>
            <a:r>
              <a:rPr lang="en-US" b="1" dirty="0">
                <a:solidFill>
                  <a:schemeClr val="bg1"/>
                </a:solidFill>
              </a:rPr>
              <a:t> </a:t>
            </a:r>
            <a:endParaRPr lang="en-US" sz="1600" b="1" dirty="0">
              <a:solidFill>
                <a:schemeClr val="bg1"/>
              </a:solidFill>
            </a:endParaRPr>
          </a:p>
          <a:p>
            <a:pPr marL="1200150" lvl="2" indent="-285750">
              <a:buFont typeface="Wingdings" panose="05000000000000000000" pitchFamily="2" charset="2"/>
              <a:buChar char="Ø"/>
            </a:pPr>
            <a:r>
              <a:rPr lang="en-US" sz="2000" dirty="0">
                <a:solidFill>
                  <a:schemeClr val="bg1"/>
                </a:solidFill>
              </a:rPr>
              <a:t>Women may need a safe place to stay with their children</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They may need food and clothing for a time</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They may need long-term financial help if restoration proves impossible. </a:t>
            </a:r>
          </a:p>
          <a:p>
            <a:pPr marL="1200150" lvl="2" indent="-285750">
              <a:buFont typeface="Wingdings" panose="05000000000000000000" pitchFamily="2" charset="2"/>
              <a:buChar char="Ø"/>
            </a:pPr>
            <a:endParaRPr lang="en-US" sz="2000" dirty="0">
              <a:solidFill>
                <a:schemeClr val="bg1"/>
              </a:solidFill>
            </a:endParaRPr>
          </a:p>
          <a:p>
            <a:pPr marL="1200150" lvl="2" indent="-285750">
              <a:buFont typeface="Wingdings" panose="05000000000000000000" pitchFamily="2" charset="2"/>
              <a:buChar char="Ø"/>
            </a:pPr>
            <a:r>
              <a:rPr lang="en-US" sz="2000" dirty="0">
                <a:solidFill>
                  <a:schemeClr val="bg1"/>
                </a:solidFill>
              </a:rPr>
              <a:t>They may need to provide childcare. They may need help getting kids back and forth</a:t>
            </a:r>
          </a:p>
          <a:p>
            <a:pPr lvl="2"/>
            <a:r>
              <a:rPr lang="en-US" sz="2000" dirty="0">
                <a:solidFill>
                  <a:schemeClr val="bg1"/>
                </a:solidFill>
              </a:rPr>
              <a:t>     to school.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They will always need to provide the sort of Christian friendship that provides the opportunity</a:t>
            </a:r>
          </a:p>
          <a:p>
            <a:pPr lvl="2"/>
            <a:r>
              <a:rPr lang="en-US" sz="2000" dirty="0">
                <a:solidFill>
                  <a:schemeClr val="bg1"/>
                </a:solidFill>
              </a:rPr>
              <a:t>     for candid and loving counsel, for tears, and even for laughter. </a:t>
            </a:r>
          </a:p>
          <a:p>
            <a:endParaRPr lang="en-US" sz="2000" dirty="0">
              <a:solidFill>
                <a:schemeClr val="bg1"/>
              </a:solidFill>
            </a:endParaRPr>
          </a:p>
          <a:p>
            <a:endParaRPr lang="en-US" sz="1600" dirty="0">
              <a:solidFill>
                <a:schemeClr val="bg1"/>
              </a:solidFill>
            </a:endParaRPr>
          </a:p>
          <a:p>
            <a:endParaRPr lang="en-US" sz="1600" dirty="0">
              <a:solidFill>
                <a:schemeClr val="bg1"/>
              </a:solidFill>
            </a:endParaRPr>
          </a:p>
          <a:p>
            <a:endParaRPr lang="en-US" sz="1400" dirty="0">
              <a:solidFill>
                <a:schemeClr val="bg1"/>
              </a:solidFill>
            </a:endParaRPr>
          </a:p>
          <a:p>
            <a:endParaRPr lang="en-US" sz="14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90175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13978" y="323171"/>
            <a:ext cx="11683198" cy="760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lvl="1"/>
            <a:r>
              <a:rPr lang="en-US" sz="2000" b="1" dirty="0">
                <a:solidFill>
                  <a:schemeClr val="bg1"/>
                </a:solidFill>
              </a:rPr>
              <a:t>The church must be mobilized to care for the abusive spouse – </a:t>
            </a:r>
          </a:p>
          <a:p>
            <a:pPr lvl="1"/>
            <a:endParaRPr lang="en-US" sz="2000" b="1" dirty="0">
              <a:solidFill>
                <a:schemeClr val="bg1"/>
              </a:solidFill>
            </a:endParaRPr>
          </a:p>
          <a:p>
            <a:pPr lvl="1"/>
            <a:endParaRPr lang="en-US" sz="2000" b="1" dirty="0">
              <a:solidFill>
                <a:schemeClr val="bg1"/>
              </a:solidFill>
            </a:endParaRPr>
          </a:p>
          <a:p>
            <a:r>
              <a:rPr lang="en-US" dirty="0">
                <a:solidFill>
                  <a:schemeClr val="bg1"/>
                </a:solidFill>
              </a:rPr>
              <a:t> </a:t>
            </a:r>
          </a:p>
          <a:p>
            <a:pPr marL="1200150" lvl="2" indent="-285750">
              <a:buFont typeface="Wingdings" panose="05000000000000000000" pitchFamily="2" charset="2"/>
              <a:buChar char="Ø"/>
            </a:pPr>
            <a:r>
              <a:rPr lang="en-US" sz="2000" dirty="0">
                <a:solidFill>
                  <a:schemeClr val="bg1"/>
                </a:solidFill>
              </a:rPr>
              <a:t>Church members will need to be mobilized to go and confront an abusive husband.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If such a man is repentant, he may need a place to stay for a time so that his wife and </a:t>
            </a:r>
          </a:p>
          <a:p>
            <a:pPr lvl="2"/>
            <a:r>
              <a:rPr lang="en-US" sz="2000" dirty="0">
                <a:solidFill>
                  <a:schemeClr val="bg1"/>
                </a:solidFill>
              </a:rPr>
              <a:t>    children can remain in their home.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He may need food.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He will certainly need accountability, as well as Christian friends who can speak into his life</a:t>
            </a:r>
          </a:p>
          <a:p>
            <a:pPr lvl="2"/>
            <a:r>
              <a:rPr lang="en-US" sz="2000" dirty="0">
                <a:solidFill>
                  <a:schemeClr val="bg1"/>
                </a:solidFill>
              </a:rPr>
              <a:t> as he grows and changes.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He may need church members to supervise visits he has with his wife and children. </a:t>
            </a:r>
          </a:p>
          <a:p>
            <a:r>
              <a:rPr lang="en-US" sz="2000" dirty="0">
                <a:solidFill>
                  <a:schemeClr val="bg1"/>
                </a:solidFill>
              </a:rPr>
              <a:t> </a:t>
            </a:r>
          </a:p>
          <a:p>
            <a:pPr marL="1200150" lvl="2" indent="-285750">
              <a:buFont typeface="Wingdings" panose="05000000000000000000" pitchFamily="2" charset="2"/>
              <a:buChar char="Ø"/>
            </a:pPr>
            <a:r>
              <a:rPr lang="en-US" sz="2000" dirty="0">
                <a:solidFill>
                  <a:schemeClr val="bg1"/>
                </a:solidFill>
              </a:rPr>
              <a:t>Ultimately, if he is unrepentant, he will need the church to bear testimony against his</a:t>
            </a:r>
          </a:p>
          <a:p>
            <a:pPr lvl="2"/>
            <a:r>
              <a:rPr lang="en-US" sz="2000" dirty="0">
                <a:solidFill>
                  <a:schemeClr val="bg1"/>
                </a:solidFill>
              </a:rPr>
              <a:t>    sin through a process of church discipline so that his spirit may be saved </a:t>
            </a:r>
          </a:p>
          <a:p>
            <a:pPr lvl="2"/>
            <a:r>
              <a:rPr lang="en-US" sz="2000" dirty="0">
                <a:solidFill>
                  <a:schemeClr val="bg1"/>
                </a:solidFill>
              </a:rPr>
              <a:t>    at the last day (cf. Matt 18:15-18; 1 Cor. 5:5)</a:t>
            </a:r>
          </a:p>
          <a:p>
            <a:endParaRPr lang="en-US" sz="2000" dirty="0">
              <a:solidFill>
                <a:schemeClr val="bg1"/>
              </a:solidFill>
            </a:endParaRPr>
          </a:p>
          <a:p>
            <a:endParaRPr lang="en-US" dirty="0">
              <a:solidFill>
                <a:schemeClr val="bg1"/>
              </a:solidFill>
            </a:endParaRPr>
          </a:p>
          <a:p>
            <a:endParaRPr lang="en-US" dirty="0">
              <a:solidFill>
                <a:schemeClr val="bg1"/>
              </a:solidFill>
            </a:endParaRPr>
          </a:p>
          <a:p>
            <a:endParaRPr lang="en-US" dirty="0">
              <a:solidFill>
                <a:schemeClr val="bg1"/>
              </a:solidFill>
            </a:endParaRPr>
          </a:p>
          <a:p>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186161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455" y="150675"/>
            <a:ext cx="11707090" cy="8217634"/>
          </a:xfrm>
          <a:prstGeom prst="rect">
            <a:avLst/>
          </a:prstGeom>
        </p:spPr>
        <p:txBody>
          <a:bodyPr wrap="square">
            <a:spAutoFit/>
          </a:bodyPr>
          <a:lstStyle/>
          <a:p>
            <a:r>
              <a:rPr lang="en-US" sz="20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Intentional Response:</a:t>
            </a:r>
          </a:p>
          <a:p>
            <a:r>
              <a:rPr lang="en-US" sz="20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lang="en-US" sz="20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p>
          <a:p>
            <a:r>
              <a:rPr lang="en-US" sz="2000" dirty="0">
                <a:solidFill>
                  <a:schemeClr val="bg1"/>
                </a:solidFill>
                <a:latin typeface="Arial" panose="020B0604020202020204" pitchFamily="34" charset="0"/>
                <a:cs typeface="Arial" panose="020B0604020202020204" pitchFamily="34" charset="0"/>
              </a:rPr>
              <a:t>Consider Whether and How to Involve Law Enforcement</a:t>
            </a:r>
          </a:p>
          <a:p>
            <a:endParaRPr lang="en-US" sz="2000" dirty="0">
              <a:solidFill>
                <a:schemeClr val="bg1"/>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Each situation is unique. Listen well to “both sides” and seek to “weigh the evidence” in a “Solomon-like” way.</a:t>
            </a:r>
          </a:p>
          <a:p>
            <a:pPr marL="800100" lvl="1" indent="-342900">
              <a:buFont typeface="Wingdings" panose="05000000000000000000" pitchFamily="2" charset="2"/>
              <a:buChar char="Ø"/>
            </a:pPr>
            <a:endParaRPr lang="en-US" sz="2000" dirty="0">
              <a:solidFill>
                <a:schemeClr val="bg1"/>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 Laws about reporting abuse vary from state to state. In Alabama, it is mandatory to report child abuse and regulatory if a school, medical clinic, church nursery, other public services.   </a:t>
            </a:r>
          </a:p>
          <a:p>
            <a:pPr lvl="1"/>
            <a:r>
              <a:rPr lang="en-US" sz="2000" dirty="0">
                <a:solidFill>
                  <a:schemeClr val="bg1"/>
                </a:solidFill>
                <a:latin typeface="Arial" panose="020B0604020202020204" pitchFamily="34" charset="0"/>
                <a:cs typeface="Arial" panose="020B0604020202020204" pitchFamily="34" charset="0"/>
              </a:rPr>
              <a:t>        </a:t>
            </a:r>
          </a:p>
          <a:p>
            <a:pPr marL="800100" lvl="1"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No mandatory reporting requirement for spouse abuse.</a:t>
            </a:r>
          </a:p>
          <a:p>
            <a:pPr lvl="1"/>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Several guardrails inform this judgment call</a:t>
            </a:r>
          </a:p>
          <a:p>
            <a:r>
              <a:rPr lang="en-US" sz="2000" dirty="0">
                <a:solidFill>
                  <a:schemeClr val="bg1"/>
                </a:solidFill>
                <a:latin typeface="Arial" panose="020B0604020202020204" pitchFamily="34" charset="0"/>
                <a:cs typeface="Arial" panose="020B0604020202020204" pitchFamily="34" charset="0"/>
              </a:rPr>
              <a:t> </a:t>
            </a:r>
          </a:p>
          <a:p>
            <a:pPr marL="1257300" lvl="2"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Integrity and honest dealing should govern interaction with the wife who has come for help</a:t>
            </a:r>
          </a:p>
          <a:p>
            <a:r>
              <a:rPr lang="en-US" sz="2000" dirty="0">
                <a:solidFill>
                  <a:schemeClr val="bg1"/>
                </a:solidFill>
                <a:latin typeface="Arial" panose="020B0604020202020204" pitchFamily="34" charset="0"/>
                <a:cs typeface="Arial" panose="020B0604020202020204" pitchFamily="34" charset="0"/>
              </a:rPr>
              <a:t> </a:t>
            </a:r>
          </a:p>
          <a:p>
            <a:pPr marL="1257300" lvl="2"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Protect the weak</a:t>
            </a:r>
          </a:p>
          <a:p>
            <a:r>
              <a:rPr lang="en-US" sz="2000" dirty="0">
                <a:solidFill>
                  <a:schemeClr val="bg1"/>
                </a:solidFill>
                <a:latin typeface="Arial" panose="020B0604020202020204" pitchFamily="34" charset="0"/>
                <a:cs typeface="Arial" panose="020B0604020202020204" pitchFamily="34" charset="0"/>
              </a:rPr>
              <a:t> </a:t>
            </a:r>
          </a:p>
          <a:p>
            <a:pPr marL="1257300" lvl="2"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Informing the authorities can help prevent further instances of abuse</a:t>
            </a:r>
          </a:p>
          <a:p>
            <a:r>
              <a:rPr lang="en-US" sz="2000" dirty="0">
                <a:solidFill>
                  <a:schemeClr val="bg1"/>
                </a:solidFill>
                <a:latin typeface="Arial" panose="020B0604020202020204" pitchFamily="34" charset="0"/>
                <a:cs typeface="Arial" panose="020B0604020202020204" pitchFamily="34" charset="0"/>
              </a:rPr>
              <a:t> </a:t>
            </a:r>
          </a:p>
          <a:p>
            <a:pPr marL="1257300" lvl="2" indent="-342900">
              <a:buFont typeface="Wingdings" panose="05000000000000000000" pitchFamily="2" charset="2"/>
              <a:buChar char="Ø"/>
            </a:pPr>
            <a:r>
              <a:rPr lang="en-US" sz="2000" dirty="0">
                <a:solidFill>
                  <a:schemeClr val="bg1"/>
                </a:solidFill>
                <a:latin typeface="Arial" panose="020B0604020202020204" pitchFamily="34" charset="0"/>
                <a:cs typeface="Arial" panose="020B0604020202020204" pitchFamily="34" charset="0"/>
              </a:rPr>
              <a:t>There are no easy one-size-fits-all answers.</a:t>
            </a: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9439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490886"/>
            <a:ext cx="12192000" cy="738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b="1" dirty="0">
                <a:solidFill>
                  <a:schemeClr val="bg1"/>
                </a:solidFill>
              </a:rPr>
              <a:t>Biblical Counseling for an Abusive Spouse - A Comprehensive Approach – </a:t>
            </a:r>
          </a:p>
          <a:p>
            <a:endParaRPr lang="en-US" dirty="0">
              <a:solidFill>
                <a:schemeClr val="bg1"/>
              </a:solidFill>
            </a:endParaRPr>
          </a:p>
          <a:p>
            <a:r>
              <a:rPr lang="en-US" b="1" dirty="0">
                <a:solidFill>
                  <a:schemeClr val="bg1"/>
                </a:solidFill>
              </a:rPr>
              <a:t>Can Abusers Change?</a:t>
            </a:r>
            <a:endParaRPr lang="en-US" sz="1600" b="1" dirty="0">
              <a:solidFill>
                <a:schemeClr val="bg1"/>
              </a:solidFill>
            </a:endParaRPr>
          </a:p>
          <a:p>
            <a:pPr lvl="0"/>
            <a:endParaRPr lang="en-US" dirty="0">
              <a:solidFill>
                <a:schemeClr val="bg1"/>
              </a:solidFill>
            </a:endParaRPr>
          </a:p>
          <a:p>
            <a:pPr lvl="0"/>
            <a:r>
              <a:rPr lang="en-US" dirty="0">
                <a:solidFill>
                  <a:schemeClr val="bg1"/>
                </a:solidFill>
              </a:rPr>
              <a:t>Common belief that abusers cannot change. The common conviction is, “Once an abuser, always an abuser”</a:t>
            </a:r>
            <a:endParaRPr lang="en-US" sz="1600" dirty="0">
              <a:solidFill>
                <a:schemeClr val="bg1"/>
              </a:solidFill>
            </a:endParaRPr>
          </a:p>
          <a:p>
            <a:r>
              <a:rPr lang="en-US" dirty="0">
                <a:solidFill>
                  <a:schemeClr val="bg1"/>
                </a:solidFill>
              </a:rPr>
              <a:t> </a:t>
            </a:r>
            <a:endParaRPr lang="en-US" sz="1600" dirty="0">
              <a:solidFill>
                <a:schemeClr val="bg1"/>
              </a:solidFill>
            </a:endParaRPr>
          </a:p>
          <a:p>
            <a:pPr lvl="0"/>
            <a:r>
              <a:rPr lang="en-US" dirty="0">
                <a:solidFill>
                  <a:schemeClr val="bg1"/>
                </a:solidFill>
              </a:rPr>
              <a:t>Such thinking is not true for one big reason: A biblical reason (1 Cor. 6:9-12)</a:t>
            </a:r>
          </a:p>
          <a:p>
            <a:endParaRPr lang="en-US" dirty="0">
              <a:solidFill>
                <a:schemeClr val="bg1"/>
              </a:solidFill>
            </a:endParaRPr>
          </a:p>
          <a:p>
            <a:r>
              <a:rPr lang="en-US" dirty="0">
                <a:solidFill>
                  <a:schemeClr val="bg1"/>
                </a:solidFill>
              </a:rPr>
              <a:t>The following are general guidelines in shepherding and counseling an abusive husband:</a:t>
            </a:r>
          </a:p>
          <a:p>
            <a:endParaRPr lang="en-US" dirty="0">
              <a:solidFill>
                <a:schemeClr val="bg1"/>
              </a:solidFill>
            </a:endParaRPr>
          </a:p>
          <a:p>
            <a:pPr marL="1200150" lvl="2" indent="-285750">
              <a:buFont typeface="Wingdings" panose="05000000000000000000" pitchFamily="2" charset="2"/>
              <a:buChar char="Ø"/>
            </a:pPr>
            <a:r>
              <a:rPr lang="en-US" sz="1600" dirty="0">
                <a:solidFill>
                  <a:schemeClr val="bg1"/>
                </a:solidFill>
              </a:rPr>
              <a:t> </a:t>
            </a:r>
            <a:r>
              <a:rPr lang="en-US" dirty="0">
                <a:solidFill>
                  <a:schemeClr val="bg1"/>
                </a:solidFill>
              </a:rPr>
              <a:t>You must listen to the abusive husband</a:t>
            </a:r>
          </a:p>
          <a:p>
            <a:pPr marL="1200150" lvl="2" indent="-285750">
              <a:buFont typeface="Wingdings" panose="05000000000000000000" pitchFamily="2" charset="2"/>
              <a:buChar char="Ø"/>
            </a:pPr>
            <a:endParaRPr lang="en-US" sz="1600" dirty="0">
              <a:solidFill>
                <a:schemeClr val="bg1"/>
              </a:solidFill>
            </a:endParaRPr>
          </a:p>
          <a:p>
            <a:pPr marL="1200150" lvl="2" indent="-285750">
              <a:buFont typeface="Wingdings" panose="05000000000000000000" pitchFamily="2" charset="2"/>
              <a:buChar char="Ø"/>
            </a:pPr>
            <a:r>
              <a:rPr lang="en-US" dirty="0">
                <a:solidFill>
                  <a:schemeClr val="bg1"/>
                </a:solidFill>
              </a:rPr>
              <a:t> Biblical ministry wants to do ministry to the abused and abuser</a:t>
            </a:r>
          </a:p>
          <a:p>
            <a:pPr marL="1200150" lvl="2" indent="-285750">
              <a:buFont typeface="Wingdings" panose="05000000000000000000" pitchFamily="2" charset="2"/>
              <a:buChar char="Ø"/>
            </a:pPr>
            <a:endParaRPr lang="en-US" sz="1600" dirty="0">
              <a:solidFill>
                <a:schemeClr val="bg1"/>
              </a:solidFill>
            </a:endParaRPr>
          </a:p>
          <a:p>
            <a:pPr marL="1200150" lvl="2" indent="-285750">
              <a:buFont typeface="Wingdings" panose="05000000000000000000" pitchFamily="2" charset="2"/>
              <a:buChar char="Ø"/>
            </a:pPr>
            <a:r>
              <a:rPr lang="en-US" sz="1600" dirty="0">
                <a:solidFill>
                  <a:schemeClr val="bg1"/>
                </a:solidFill>
              </a:rPr>
              <a:t> </a:t>
            </a:r>
            <a:r>
              <a:rPr lang="en-US" dirty="0">
                <a:solidFill>
                  <a:schemeClr val="bg1"/>
                </a:solidFill>
              </a:rPr>
              <a:t>Ministry to abusive persons has risks</a:t>
            </a:r>
          </a:p>
          <a:p>
            <a:pPr marL="1200150" lvl="2" indent="-285750">
              <a:buFont typeface="Wingdings" panose="05000000000000000000" pitchFamily="2" charset="2"/>
              <a:buChar char="Ø"/>
            </a:pPr>
            <a:endParaRPr lang="en-US" sz="1600" dirty="0">
              <a:solidFill>
                <a:schemeClr val="bg1"/>
              </a:solidFill>
            </a:endParaRPr>
          </a:p>
          <a:p>
            <a:pPr marL="1200150" lvl="2" indent="-285750">
              <a:buFont typeface="Wingdings" panose="05000000000000000000" pitchFamily="2" charset="2"/>
              <a:buChar char="Ø"/>
            </a:pPr>
            <a:r>
              <a:rPr lang="en-US" sz="1600" dirty="0">
                <a:solidFill>
                  <a:schemeClr val="bg1"/>
                </a:solidFill>
              </a:rPr>
              <a:t> </a:t>
            </a:r>
            <a:r>
              <a:rPr lang="en-US" dirty="0">
                <a:solidFill>
                  <a:schemeClr val="bg1"/>
                </a:solidFill>
              </a:rPr>
              <a:t>Restoration, no stigmatization</a:t>
            </a:r>
          </a:p>
          <a:p>
            <a:pPr marL="1200150" lvl="2" indent="-285750">
              <a:buFont typeface="Wingdings" panose="05000000000000000000" pitchFamily="2" charset="2"/>
              <a:buChar char="Ø"/>
            </a:pPr>
            <a:endParaRPr lang="en-US" sz="1600" dirty="0">
              <a:solidFill>
                <a:schemeClr val="bg1"/>
              </a:solidFill>
            </a:endParaRPr>
          </a:p>
          <a:p>
            <a:pPr marL="1200150" lvl="2" indent="-285750">
              <a:buFont typeface="Wingdings" panose="05000000000000000000" pitchFamily="2" charset="2"/>
              <a:buChar char="Ø"/>
            </a:pPr>
            <a:r>
              <a:rPr lang="en-US" sz="1600" dirty="0">
                <a:solidFill>
                  <a:schemeClr val="bg1"/>
                </a:solidFill>
              </a:rPr>
              <a:t> </a:t>
            </a:r>
            <a:r>
              <a:rPr lang="en-US" dirty="0">
                <a:solidFill>
                  <a:schemeClr val="bg1"/>
                </a:solidFill>
              </a:rPr>
              <a:t>What is he wanting? (Mark 7:14-23)</a:t>
            </a:r>
          </a:p>
          <a:p>
            <a:pPr marL="1200150" lvl="2" indent="-285750">
              <a:buFont typeface="Wingdings" panose="05000000000000000000" pitchFamily="2" charset="2"/>
              <a:buChar char="Ø"/>
            </a:pPr>
            <a:endParaRPr lang="en-US" sz="1600" dirty="0">
              <a:solidFill>
                <a:schemeClr val="bg1"/>
              </a:solidFill>
            </a:endParaRPr>
          </a:p>
          <a:p>
            <a:pPr marL="1200150" lvl="2" indent="-285750">
              <a:buFont typeface="Wingdings" panose="05000000000000000000" pitchFamily="2" charset="2"/>
              <a:buChar char="Ø"/>
            </a:pPr>
            <a:r>
              <a:rPr lang="en-US" sz="1600" dirty="0">
                <a:solidFill>
                  <a:schemeClr val="bg1"/>
                </a:solidFill>
              </a:rPr>
              <a:t> </a:t>
            </a:r>
            <a:r>
              <a:rPr lang="en-US" dirty="0">
                <a:solidFill>
                  <a:schemeClr val="bg1"/>
                </a:solidFill>
              </a:rPr>
              <a:t>Be careful how you listen to the abuser – persuasion, self-victimization</a:t>
            </a:r>
            <a:endParaRPr lang="en-US" sz="1600" dirty="0">
              <a:solidFill>
                <a:schemeClr val="bg1"/>
              </a:solidFill>
            </a:endParaRPr>
          </a:p>
          <a:p>
            <a:pPr lvl="1"/>
            <a:endParaRPr lang="en-US" sz="1600" dirty="0">
              <a:solidFill>
                <a:schemeClr val="bg1"/>
              </a:solidFill>
            </a:endParaRPr>
          </a:p>
          <a:p>
            <a:endParaRPr lang="en-US" sz="1600" dirty="0">
              <a:solidFill>
                <a:schemeClr val="bg1"/>
              </a:solidFill>
            </a:endParaRPr>
          </a:p>
          <a:p>
            <a:endParaRPr lang="en-US" sz="1600" dirty="0">
              <a:solidFill>
                <a:schemeClr val="bg1"/>
              </a:solidFill>
            </a:endParaRPr>
          </a:p>
          <a:p>
            <a:endParaRPr lang="en-US" sz="1600" dirty="0">
              <a:solidFill>
                <a:schemeClr val="bg1"/>
              </a:solidFill>
            </a:endParaRPr>
          </a:p>
          <a:p>
            <a:endParaRPr lang="en-US" sz="1400" dirty="0">
              <a:solidFill>
                <a:schemeClr val="bg1"/>
              </a:solidFill>
            </a:endParaRPr>
          </a:p>
          <a:p>
            <a:endParaRPr lang="en-US" sz="14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5336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3300" y="586996"/>
            <a:ext cx="11707090" cy="5693866"/>
          </a:xfrm>
          <a:prstGeom prst="rect">
            <a:avLst/>
          </a:prstGeom>
        </p:spPr>
        <p:txBody>
          <a:bodyPr wrap="square">
            <a:spAutoFit/>
          </a:bodyPr>
          <a:lstStyle/>
          <a:p>
            <a:r>
              <a:rPr lang="en-US" sz="2000" b="1" dirty="0">
                <a:solidFill>
                  <a:schemeClr val="bg1"/>
                </a:solidFill>
                <a:latin typeface="Arial" pitchFamily="34" charset="0"/>
                <a:cs typeface="Arial" pitchFamily="34" charset="0"/>
              </a:rPr>
              <a:t>While taking behavioral responsibility is a start for the abusive husband, we work for heart change:</a:t>
            </a:r>
          </a:p>
          <a:p>
            <a:r>
              <a:rPr lang="en-US" dirty="0">
                <a:solidFill>
                  <a:schemeClr val="bg1"/>
                </a:solidFill>
                <a:latin typeface="Arial" pitchFamily="34" charset="0"/>
                <a:cs typeface="Arial" pitchFamily="34" charset="0"/>
              </a:rPr>
              <a:t> </a:t>
            </a:r>
          </a:p>
          <a:p>
            <a:pPr marL="342900" indent="-342900">
              <a:buAutoNum type="arabicPeriod"/>
            </a:pPr>
            <a:r>
              <a:rPr lang="en-US" dirty="0">
                <a:solidFill>
                  <a:schemeClr val="bg1"/>
                </a:solidFill>
                <a:latin typeface="Arial" pitchFamily="34" charset="0"/>
                <a:cs typeface="Arial" pitchFamily="34" charset="0"/>
              </a:rPr>
              <a:t>Taking </a:t>
            </a:r>
            <a:r>
              <a:rPr lang="en-US" b="1" dirty="0">
                <a:solidFill>
                  <a:schemeClr val="bg1"/>
                </a:solidFill>
                <a:latin typeface="Arial" pitchFamily="34" charset="0"/>
                <a:cs typeface="Arial" pitchFamily="34" charset="0"/>
              </a:rPr>
              <a:t>spiritual</a:t>
            </a:r>
            <a:r>
              <a:rPr lang="en-US" dirty="0">
                <a:solidFill>
                  <a:schemeClr val="bg1"/>
                </a:solidFill>
                <a:latin typeface="Arial" pitchFamily="34" charset="0"/>
                <a:cs typeface="Arial" pitchFamily="34" charset="0"/>
              </a:rPr>
              <a:t> responsibility: Sin in the home always begins with sin in the heart. Sin in human relationships</a:t>
            </a:r>
          </a:p>
          <a:p>
            <a:pPr marL="342900" indent="-342900"/>
            <a:r>
              <a:rPr lang="en-US" dirty="0">
                <a:solidFill>
                  <a:schemeClr val="bg1"/>
                </a:solidFill>
                <a:latin typeface="Arial" pitchFamily="34" charset="0"/>
                <a:cs typeface="Arial" pitchFamily="34" charset="0"/>
              </a:rPr>
              <a:t>always begins with sin in our relationship to God (see James 4:1-8).  </a:t>
            </a:r>
          </a:p>
          <a:p>
            <a:endParaRPr lang="en-US" dirty="0">
              <a:solidFill>
                <a:schemeClr val="bg1"/>
              </a:solidFill>
              <a:latin typeface="Arial" pitchFamily="34" charset="0"/>
              <a:cs typeface="Arial" pitchFamily="34" charset="0"/>
            </a:endParaRPr>
          </a:p>
          <a:p>
            <a:r>
              <a:rPr lang="en-US" dirty="0">
                <a:solidFill>
                  <a:schemeClr val="bg1"/>
                </a:solidFill>
                <a:latin typeface="Arial" pitchFamily="34" charset="0"/>
                <a:cs typeface="Arial" pitchFamily="34" charset="0"/>
              </a:rPr>
              <a:t>2. Taking </a:t>
            </a:r>
            <a:r>
              <a:rPr lang="en-US" b="1" dirty="0">
                <a:solidFill>
                  <a:schemeClr val="bg1"/>
                </a:solidFill>
                <a:latin typeface="Arial" pitchFamily="34" charset="0"/>
                <a:cs typeface="Arial" pitchFamily="34" charset="0"/>
              </a:rPr>
              <a:t>social/relational</a:t>
            </a:r>
            <a:r>
              <a:rPr lang="en-US" dirty="0">
                <a:solidFill>
                  <a:schemeClr val="bg1"/>
                </a:solidFill>
                <a:latin typeface="Arial" pitchFamily="34" charset="0"/>
                <a:cs typeface="Arial" pitchFamily="34" charset="0"/>
              </a:rPr>
              <a:t> responsibility: means accepting my role, my sin, regardless of how another person relates to me. </a:t>
            </a:r>
          </a:p>
          <a:p>
            <a:r>
              <a:rPr lang="en-US" dirty="0">
                <a:solidFill>
                  <a:schemeClr val="bg1"/>
                </a:solidFill>
                <a:latin typeface="Arial" pitchFamily="34" charset="0"/>
                <a:cs typeface="Arial" pitchFamily="34" charset="0"/>
              </a:rPr>
              <a:t> </a:t>
            </a:r>
          </a:p>
          <a:p>
            <a:r>
              <a:rPr lang="en-US" dirty="0">
                <a:solidFill>
                  <a:schemeClr val="bg1"/>
                </a:solidFill>
                <a:latin typeface="Arial" pitchFamily="34" charset="0"/>
                <a:cs typeface="Arial" pitchFamily="34" charset="0"/>
              </a:rPr>
              <a:t>3. Taking </a:t>
            </a:r>
            <a:r>
              <a:rPr lang="en-US" b="1" dirty="0">
                <a:solidFill>
                  <a:schemeClr val="bg1"/>
                </a:solidFill>
                <a:latin typeface="Arial" pitchFamily="34" charset="0"/>
                <a:cs typeface="Arial" pitchFamily="34" charset="0"/>
              </a:rPr>
              <a:t>rational/mental</a:t>
            </a:r>
            <a:r>
              <a:rPr lang="en-US" dirty="0">
                <a:solidFill>
                  <a:schemeClr val="bg1"/>
                </a:solidFill>
                <a:latin typeface="Arial" pitchFamily="34" charset="0"/>
                <a:cs typeface="Arial" pitchFamily="34" charset="0"/>
              </a:rPr>
              <a:t> responsibility: involves exposing and confessing sinful beliefs. It means putting off lies of Satan. It means putting on a renewed mind. It means believing and living the Truth of God (Eph. 4:22-24) </a:t>
            </a:r>
          </a:p>
          <a:p>
            <a:r>
              <a:rPr lang="en-US" dirty="0">
                <a:solidFill>
                  <a:schemeClr val="bg1"/>
                </a:solidFill>
                <a:latin typeface="Arial" pitchFamily="34" charset="0"/>
                <a:cs typeface="Arial" pitchFamily="34" charset="0"/>
              </a:rPr>
              <a:t> </a:t>
            </a:r>
          </a:p>
          <a:p>
            <a:r>
              <a:rPr lang="en-US" dirty="0">
                <a:solidFill>
                  <a:schemeClr val="bg1"/>
                </a:solidFill>
                <a:latin typeface="Arial" pitchFamily="34" charset="0"/>
                <a:cs typeface="Arial" pitchFamily="34" charset="0"/>
              </a:rPr>
              <a:t>4. Taking </a:t>
            </a:r>
            <a:r>
              <a:rPr lang="en-US" b="1" dirty="0">
                <a:solidFill>
                  <a:schemeClr val="bg1"/>
                </a:solidFill>
                <a:latin typeface="Arial" pitchFamily="34" charset="0"/>
                <a:cs typeface="Arial" pitchFamily="34" charset="0"/>
              </a:rPr>
              <a:t>motivational</a:t>
            </a:r>
            <a:r>
              <a:rPr lang="en-US" dirty="0">
                <a:solidFill>
                  <a:schemeClr val="bg1"/>
                </a:solidFill>
                <a:latin typeface="Arial" pitchFamily="34" charset="0"/>
                <a:cs typeface="Arial" pitchFamily="34" charset="0"/>
              </a:rPr>
              <a:t> responsibility: An abusive spouse must come to understand why they do what they do. </a:t>
            </a:r>
          </a:p>
          <a:p>
            <a:r>
              <a:rPr lang="en-US" dirty="0">
                <a:solidFill>
                  <a:schemeClr val="bg1"/>
                </a:solidFill>
                <a:latin typeface="Arial" pitchFamily="34" charset="0"/>
                <a:cs typeface="Arial" pitchFamily="34" charset="0"/>
              </a:rPr>
              <a:t> </a:t>
            </a:r>
          </a:p>
          <a:p>
            <a:r>
              <a:rPr lang="en-US" dirty="0">
                <a:solidFill>
                  <a:schemeClr val="bg1"/>
                </a:solidFill>
                <a:latin typeface="Arial" pitchFamily="34" charset="0"/>
                <a:cs typeface="Arial" pitchFamily="34" charset="0"/>
              </a:rPr>
              <a:t>5. Taking </a:t>
            </a:r>
            <a:r>
              <a:rPr lang="en-US" b="1" dirty="0">
                <a:solidFill>
                  <a:schemeClr val="bg1"/>
                </a:solidFill>
                <a:latin typeface="Arial" pitchFamily="34" charset="0"/>
                <a:cs typeface="Arial" pitchFamily="34" charset="0"/>
              </a:rPr>
              <a:t>behavioral</a:t>
            </a:r>
            <a:r>
              <a:rPr lang="en-US" dirty="0">
                <a:solidFill>
                  <a:schemeClr val="bg1"/>
                </a:solidFill>
                <a:latin typeface="Arial" pitchFamily="34" charset="0"/>
                <a:cs typeface="Arial" pitchFamily="34" charset="0"/>
              </a:rPr>
              <a:t> responsibility: Here is where most counseling seems to start and finish. It is a vital part, but only a part. </a:t>
            </a:r>
          </a:p>
          <a:p>
            <a:r>
              <a:rPr lang="en-US" dirty="0">
                <a:solidFill>
                  <a:schemeClr val="bg1"/>
                </a:solidFill>
                <a:latin typeface="Arial" pitchFamily="34" charset="0"/>
                <a:cs typeface="Arial" pitchFamily="34" charset="0"/>
              </a:rPr>
              <a:t> </a:t>
            </a:r>
          </a:p>
          <a:p>
            <a:r>
              <a:rPr lang="en-US" dirty="0">
                <a:solidFill>
                  <a:schemeClr val="bg1"/>
                </a:solidFill>
                <a:latin typeface="Arial" pitchFamily="34" charset="0"/>
                <a:cs typeface="Arial" pitchFamily="34" charset="0"/>
              </a:rPr>
              <a:t>6. Taking </a:t>
            </a:r>
            <a:r>
              <a:rPr lang="en-US" b="1" dirty="0">
                <a:solidFill>
                  <a:schemeClr val="bg1"/>
                </a:solidFill>
                <a:latin typeface="Arial" pitchFamily="34" charset="0"/>
                <a:cs typeface="Arial" pitchFamily="34" charset="0"/>
              </a:rPr>
              <a:t>emotional</a:t>
            </a:r>
            <a:r>
              <a:rPr lang="en-US" dirty="0">
                <a:solidFill>
                  <a:schemeClr val="bg1"/>
                </a:solidFill>
                <a:latin typeface="Arial" pitchFamily="34" charset="0"/>
                <a:cs typeface="Arial" pitchFamily="34" charset="0"/>
              </a:rPr>
              <a:t> responsibility: Help the spouse to confess unmanaged mood states and uncontrolled emotions. Help the spouse to put on managed moods and biblical emotional expression and responses. </a:t>
            </a:r>
          </a:p>
          <a:p>
            <a:endParaRPr lang="en-US"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248684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6660" y="219456"/>
            <a:ext cx="11707090" cy="6771084"/>
          </a:xfrm>
          <a:prstGeom prst="rect">
            <a:avLst/>
          </a:prstGeom>
        </p:spPr>
        <p:txBody>
          <a:bodyPr wrap="square">
            <a:spAutoFit/>
          </a:bodyPr>
          <a:lstStyle/>
          <a:p>
            <a:pPr algn="ctr"/>
            <a:r>
              <a:rPr lang="en-US" sz="2000" b="1" dirty="0">
                <a:solidFill>
                  <a:schemeClr val="bg1"/>
                </a:solidFill>
                <a:latin typeface="Arial" panose="020B0604020202020204" pitchFamily="34" charset="0"/>
                <a:cs typeface="Arial" panose="020B0604020202020204" pitchFamily="34" charset="0"/>
              </a:rPr>
              <a:t>Biblical Counseling for an Abused Spouse</a:t>
            </a:r>
          </a:p>
          <a:p>
            <a:endParaRPr lang="en-US" b="1" i="1" dirty="0">
              <a:solidFill>
                <a:schemeClr val="bg1"/>
              </a:solidFill>
              <a:latin typeface="Arial" panose="020B0604020202020204" pitchFamily="34" charset="0"/>
              <a:cs typeface="Arial" panose="020B0604020202020204" pitchFamily="34" charset="0"/>
            </a:endParaRPr>
          </a:p>
          <a:p>
            <a:r>
              <a:rPr lang="en-US" b="1" dirty="0">
                <a:solidFill>
                  <a:schemeClr val="bg1"/>
                </a:solidFill>
                <a:latin typeface="Arial" panose="020B0604020202020204" pitchFamily="34" charset="0"/>
                <a:cs typeface="Arial" panose="020B0604020202020204" pitchFamily="34" charset="0"/>
              </a:rPr>
              <a:t>A Comprehensive Approach</a:t>
            </a:r>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As with ministry to the abusive spouse, so ministry to the spouse suffering abuse requires a comprehensive approach. This could include:</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1. Where necessary, involve the civil authorities. </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2. Where necessary, involve godly women and godly couples in housing the abused spouse for the sake of safety.</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3. Assign spiritual friends, mentors, and encouragement partners to minister to the abused spouse.</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4. Be sure that the abused spouse is involved in a healthy small group.</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5. Be sure that the abused spouse is active in Sunday morning worship and adult Sunday School.</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6. Be sure that the abused spouse is practicing spiritual disciplines (time in the Word, prayer, fellowship).</a:t>
            </a: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7. Where there is repentance, there should be forgiveness.</a:t>
            </a:r>
          </a:p>
          <a:p>
            <a:r>
              <a:rPr lang="en-US" dirty="0">
                <a:solidFill>
                  <a:schemeClr val="bg1"/>
                </a:solidFill>
                <a:latin typeface="Arial" panose="020B0604020202020204" pitchFamily="34" charset="0"/>
                <a:cs typeface="Arial" panose="020B0604020202020204" pitchFamily="34" charset="0"/>
              </a:rPr>
              <a:t> </a:t>
            </a:r>
          </a:p>
          <a:p>
            <a:r>
              <a:rPr lang="en-US" dirty="0">
                <a:solidFill>
                  <a:schemeClr val="bg1"/>
                </a:solidFill>
                <a:latin typeface="Arial" panose="020B0604020202020204" pitchFamily="34" charset="0"/>
                <a:cs typeface="Arial" panose="020B0604020202020204" pitchFamily="34" charset="0"/>
              </a:rPr>
              <a:t>8. To the extent that the abused spouse has a strong and healthy extended family, involve them in ministry to the abused spouse. </a:t>
            </a:r>
          </a:p>
          <a:p>
            <a:endParaRPr 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274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65623"/>
            <a:ext cx="11923776" cy="80945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sz="2000" b="1" dirty="0">
                <a:solidFill>
                  <a:schemeClr val="bg1"/>
                </a:solidFill>
              </a:rPr>
              <a:t>Biblical Counseling for the Couple - A Comprehensive Approach – Restoration is the Goal</a:t>
            </a:r>
          </a:p>
          <a:p>
            <a:endParaRPr lang="en-US" sz="2000" dirty="0">
              <a:solidFill>
                <a:schemeClr val="bg1"/>
              </a:solidFill>
            </a:endParaRPr>
          </a:p>
          <a:p>
            <a:r>
              <a:rPr lang="en-US" sz="2000" dirty="0">
                <a:solidFill>
                  <a:schemeClr val="bg1"/>
                </a:solidFill>
              </a:rPr>
              <a:t>		Biblical ministry in the aftermath of abuse should seek to restore couples</a:t>
            </a:r>
          </a:p>
          <a:p>
            <a:r>
              <a:rPr lang="en-US" sz="2000" dirty="0">
                <a:solidFill>
                  <a:schemeClr val="bg1"/>
                </a:solidFill>
              </a:rPr>
              <a:t> </a:t>
            </a:r>
          </a:p>
          <a:p>
            <a:pPr lvl="1"/>
            <a:r>
              <a:rPr lang="en-US" sz="2000" dirty="0">
                <a:solidFill>
                  <a:schemeClr val="bg1"/>
                </a:solidFill>
              </a:rPr>
              <a:t>	Biblical ministry in the aftermath of abuse should also seek to protect the weak from harm</a:t>
            </a:r>
          </a:p>
          <a:p>
            <a:r>
              <a:rPr lang="en-US" sz="2000" dirty="0">
                <a:solidFill>
                  <a:schemeClr val="bg1"/>
                </a:solidFill>
              </a:rPr>
              <a:t> </a:t>
            </a:r>
          </a:p>
          <a:p>
            <a:pPr lvl="1"/>
            <a:r>
              <a:rPr lang="en-US" sz="2000" dirty="0">
                <a:solidFill>
                  <a:schemeClr val="bg1"/>
                </a:solidFill>
              </a:rPr>
              <a:t>	Violent men must be separated from their wives and families in order to receive help and </a:t>
            </a:r>
          </a:p>
          <a:p>
            <a:pPr lvl="1"/>
            <a:r>
              <a:rPr lang="en-US" sz="2000" dirty="0">
                <a:solidFill>
                  <a:schemeClr val="bg1"/>
                </a:solidFill>
              </a:rPr>
              <a:t>       establish trust</a:t>
            </a:r>
          </a:p>
          <a:p>
            <a:pPr lvl="1"/>
            <a:endParaRPr lang="en-US" sz="2000" dirty="0">
              <a:solidFill>
                <a:schemeClr val="bg1"/>
              </a:solidFill>
            </a:endParaRPr>
          </a:p>
          <a:p>
            <a:pPr lvl="1"/>
            <a:r>
              <a:rPr lang="en-US" sz="2000" dirty="0">
                <a:solidFill>
                  <a:schemeClr val="bg1"/>
                </a:solidFill>
              </a:rPr>
              <a:t>	In the case of physical abuse, safety is the first priority, and often that requires separation while 	church and civil authorities address the abusive spouse.</a:t>
            </a:r>
          </a:p>
          <a:p>
            <a:r>
              <a:rPr lang="en-US" sz="2000" dirty="0">
                <a:solidFill>
                  <a:schemeClr val="bg1"/>
                </a:solidFill>
              </a:rPr>
              <a:t> </a:t>
            </a:r>
          </a:p>
          <a:p>
            <a:pPr lvl="2"/>
            <a:r>
              <a:rPr lang="en-US" sz="2000" dirty="0">
                <a:solidFill>
                  <a:schemeClr val="bg1"/>
                </a:solidFill>
              </a:rPr>
              <a:t>During early stages the only time a husband may see his wife is during the times of counseling.</a:t>
            </a:r>
          </a:p>
          <a:p>
            <a:r>
              <a:rPr lang="en-US" sz="2000" dirty="0">
                <a:solidFill>
                  <a:schemeClr val="bg1"/>
                </a:solidFill>
              </a:rPr>
              <a:t> </a:t>
            </a:r>
          </a:p>
          <a:p>
            <a:pPr lvl="2"/>
            <a:r>
              <a:rPr lang="en-US" sz="2000" dirty="0">
                <a:solidFill>
                  <a:schemeClr val="bg1"/>
                </a:solidFill>
              </a:rPr>
              <a:t>Slowly increase the amounts of supervised time as a couple and with children.</a:t>
            </a:r>
          </a:p>
          <a:p>
            <a:r>
              <a:rPr lang="en-US" sz="2000" dirty="0">
                <a:solidFill>
                  <a:schemeClr val="bg1"/>
                </a:solidFill>
              </a:rPr>
              <a:t> </a:t>
            </a:r>
          </a:p>
          <a:p>
            <a:pPr lvl="2"/>
            <a:r>
              <a:rPr lang="en-US" sz="2000" dirty="0">
                <a:solidFill>
                  <a:schemeClr val="bg1"/>
                </a:solidFill>
              </a:rPr>
              <a:t>Slowly add unsupervised visits (dates, etc)</a:t>
            </a:r>
          </a:p>
          <a:p>
            <a:r>
              <a:rPr lang="en-US" sz="2000" dirty="0">
                <a:solidFill>
                  <a:schemeClr val="bg1"/>
                </a:solidFill>
              </a:rPr>
              <a:t> </a:t>
            </a:r>
          </a:p>
          <a:p>
            <a:pPr lvl="2"/>
            <a:r>
              <a:rPr lang="en-US" sz="2000" dirty="0">
                <a:solidFill>
                  <a:schemeClr val="bg1"/>
                </a:solidFill>
              </a:rPr>
              <a:t>Slowly move to reestablish the couple in the same house</a:t>
            </a:r>
          </a:p>
          <a:p>
            <a:r>
              <a:rPr lang="en-US" sz="2000" dirty="0">
                <a:solidFill>
                  <a:schemeClr val="bg1"/>
                </a:solidFill>
              </a:rPr>
              <a:t> </a:t>
            </a:r>
          </a:p>
          <a:p>
            <a:pPr lvl="2"/>
            <a:r>
              <a:rPr lang="en-US" sz="2000" dirty="0">
                <a:solidFill>
                  <a:schemeClr val="bg1"/>
                </a:solidFill>
              </a:rPr>
              <a:t>Throughout the process we are looking for signs of genuine repentance from the man as well as signs that his wife is comfortable with progress.</a:t>
            </a:r>
          </a:p>
          <a:p>
            <a:endParaRPr lang="en-US" sz="2000" dirty="0">
              <a:solidFill>
                <a:schemeClr val="bg1"/>
              </a:solidFill>
            </a:endParaRPr>
          </a:p>
          <a:p>
            <a:endParaRPr lang="en-US" sz="2000" dirty="0">
              <a:solidFill>
                <a:schemeClr val="bg1"/>
              </a:solidFill>
            </a:endParaRPr>
          </a:p>
          <a:p>
            <a:endParaRPr lang="en-US" sz="20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sz="2000" b="0" i="0" u="none" strike="noStrike" cap="none" normalizeH="0" baseline="0" dirty="0">
              <a:ln>
                <a:noFill/>
              </a:ln>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575128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67333" y="1016606"/>
            <a:ext cx="11292218"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sz="2000" b="1" i="1" dirty="0">
                <a:solidFill>
                  <a:schemeClr val="bg1"/>
                </a:solidFill>
              </a:rPr>
              <a:t>Husbands, love your wives and do not be embittered (harsh) against them</a:t>
            </a:r>
          </a:p>
          <a:p>
            <a:r>
              <a:rPr lang="en-US" sz="2000" b="1" i="1" dirty="0">
                <a:solidFill>
                  <a:schemeClr val="bg1"/>
                </a:solidFill>
              </a:rPr>
              <a:t>(</a:t>
            </a:r>
            <a:r>
              <a:rPr lang="en-US" sz="2000" b="1" dirty="0">
                <a:solidFill>
                  <a:schemeClr val="bg1"/>
                </a:solidFill>
              </a:rPr>
              <a:t>Colossians 3:19</a:t>
            </a:r>
            <a:r>
              <a:rPr lang="en-US" sz="2000" b="1" i="1" dirty="0">
                <a:solidFill>
                  <a:schemeClr val="bg1"/>
                </a:solidFill>
              </a:rPr>
              <a:t>)</a:t>
            </a:r>
          </a:p>
          <a:p>
            <a:endParaRPr lang="en-US" sz="2000" b="1" i="1" dirty="0">
              <a:solidFill>
                <a:schemeClr val="bg1"/>
              </a:solidFill>
            </a:endParaRPr>
          </a:p>
          <a:p>
            <a:r>
              <a:rPr lang="en-US" sz="2000" b="1" i="1" dirty="0">
                <a:solidFill>
                  <a:schemeClr val="bg1"/>
                </a:solidFill>
              </a:rPr>
              <a:t>The Lord tests the righteous and the wicked, And the one who loves violence His soul hates.</a:t>
            </a:r>
          </a:p>
          <a:p>
            <a:r>
              <a:rPr lang="en-US" sz="2000" b="1" i="1" dirty="0">
                <a:solidFill>
                  <a:schemeClr val="bg1"/>
                </a:solidFill>
              </a:rPr>
              <a:t>(</a:t>
            </a:r>
            <a:r>
              <a:rPr lang="en-US" sz="2000" b="1" dirty="0">
                <a:solidFill>
                  <a:schemeClr val="bg1"/>
                </a:solidFill>
              </a:rPr>
              <a:t>Psalm 11:5</a:t>
            </a:r>
            <a:r>
              <a:rPr lang="en-US" sz="2000" b="1" i="1" dirty="0">
                <a:solidFill>
                  <a:schemeClr val="bg1"/>
                </a:solidFill>
              </a:rPr>
              <a:t>)</a:t>
            </a:r>
          </a:p>
          <a:p>
            <a:endParaRPr lang="en-US" sz="2000" b="1" dirty="0">
              <a:solidFill>
                <a:schemeClr val="bg1"/>
              </a:solidFill>
            </a:endParaRPr>
          </a:p>
          <a:p>
            <a:r>
              <a:rPr lang="en-US" sz="2000" b="1" i="1" dirty="0">
                <a:solidFill>
                  <a:schemeClr val="bg1"/>
                </a:solidFill>
              </a:rPr>
              <a:t>We urge you, brethren, admonish the unruly, encourage the fainthearted, help the weak, be patient with everyone. See that no one repays another with evil for evil, but always seek after that which is good for one another and for all people. Rejoice always; pray without ceasing; in everything give thanks; for this is God’s will for you in Christ Jesus. Do not quench the Spirit; do not despise prophetic utterances. But examine everything carefully; hold fast to that which is good; abstain from every form of evil.</a:t>
            </a:r>
          </a:p>
          <a:p>
            <a:r>
              <a:rPr lang="en-US" sz="2000" b="1" dirty="0">
                <a:solidFill>
                  <a:schemeClr val="bg1"/>
                </a:solidFill>
              </a:rPr>
              <a:t>(1 Thessalonians 5:14-22)</a:t>
            </a:r>
          </a:p>
          <a:p>
            <a:endParaRPr lang="en-US" sz="2000" dirty="0">
              <a:solidFill>
                <a:schemeClr val="bg1"/>
              </a:solidFill>
            </a:endParaRPr>
          </a:p>
          <a:p>
            <a:endParaRPr lang="en-US" sz="2000" dirty="0">
              <a:solidFill>
                <a:schemeClr val="bg1"/>
              </a:solidFill>
            </a:endParaRPr>
          </a:p>
          <a:p>
            <a:endParaRPr lang="en-US" sz="20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sz="2000" b="0" i="0" u="none" strike="noStrike" cap="none" normalizeH="0" baseline="0" dirty="0">
              <a:ln>
                <a:noFill/>
              </a:ln>
              <a:solidFill>
                <a:schemeClr val="bg1"/>
              </a:solidFill>
              <a:effectLst/>
              <a:ea typeface="Times New Roman" panose="02020603050405020304" pitchFamily="18" charset="0"/>
            </a:endParaRPr>
          </a:p>
        </p:txBody>
      </p:sp>
      <p:sp>
        <p:nvSpPr>
          <p:cNvPr id="3" name="Rectangle 2"/>
          <p:cNvSpPr/>
          <p:nvPr/>
        </p:nvSpPr>
        <p:spPr>
          <a:xfrm>
            <a:off x="4108040" y="432591"/>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800585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 y="787136"/>
            <a:ext cx="11873752" cy="5386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algn="ctr"/>
            <a:r>
              <a:rPr lang="en-US" sz="2000" b="1" dirty="0">
                <a:solidFill>
                  <a:schemeClr val="bg1"/>
                </a:solidFill>
              </a:rPr>
              <a:t>Forgiveness and Reconciliation</a:t>
            </a:r>
            <a:endParaRPr lang="en-US" sz="2000" dirty="0">
              <a:solidFill>
                <a:schemeClr val="bg1"/>
              </a:solidFill>
            </a:endParaRPr>
          </a:p>
          <a:p>
            <a:r>
              <a:rPr lang="en-US" b="1" dirty="0">
                <a:solidFill>
                  <a:schemeClr val="bg1"/>
                </a:solidFill>
              </a:rPr>
              <a:t> </a:t>
            </a:r>
            <a:endParaRPr lang="en-US" dirty="0">
              <a:solidFill>
                <a:schemeClr val="bg1"/>
              </a:solidFill>
            </a:endParaRPr>
          </a:p>
          <a:p>
            <a:r>
              <a:rPr lang="en-US" u="sng" dirty="0">
                <a:solidFill>
                  <a:schemeClr val="bg1"/>
                </a:solidFill>
              </a:rPr>
              <a:t>2 Corinthians 2:5-11 is vital</a:t>
            </a:r>
            <a:r>
              <a:rPr lang="en-US" dirty="0">
                <a:solidFill>
                  <a:schemeClr val="bg1"/>
                </a:solidFill>
              </a:rPr>
              <a:t>.</a:t>
            </a:r>
          </a:p>
          <a:p>
            <a:r>
              <a:rPr lang="en-US" dirty="0">
                <a:solidFill>
                  <a:schemeClr val="bg1"/>
                </a:solidFill>
              </a:rPr>
              <a:t> </a:t>
            </a:r>
          </a:p>
          <a:p>
            <a:r>
              <a:rPr lang="en-US" dirty="0">
                <a:solidFill>
                  <a:schemeClr val="bg1"/>
                </a:solidFill>
              </a:rPr>
              <a:t>Satan’s scheme to outwit us by overwhelming us with guilt. We team with Satan when we fail to forgive one another! </a:t>
            </a:r>
          </a:p>
          <a:p>
            <a:r>
              <a:rPr lang="en-US" dirty="0">
                <a:solidFill>
                  <a:schemeClr val="bg1"/>
                </a:solidFill>
              </a:rPr>
              <a:t> </a:t>
            </a:r>
          </a:p>
          <a:p>
            <a:r>
              <a:rPr lang="en-US" dirty="0">
                <a:solidFill>
                  <a:schemeClr val="bg1"/>
                </a:solidFill>
              </a:rPr>
              <a:t>When someone responds to biblical counsel and discipline we ought to forgive and comfort the person, so that he or she will not be overwhelmed by excessive sorrow. Paul urges us to reaffirm our love for the repentant person. </a:t>
            </a:r>
          </a:p>
          <a:p>
            <a:r>
              <a:rPr lang="en-US" dirty="0">
                <a:solidFill>
                  <a:schemeClr val="bg1"/>
                </a:solidFill>
              </a:rPr>
              <a:t> </a:t>
            </a:r>
          </a:p>
          <a:p>
            <a:r>
              <a:rPr lang="en-US" dirty="0">
                <a:solidFill>
                  <a:schemeClr val="bg1"/>
                </a:solidFill>
              </a:rPr>
              <a:t>The abused spouse will be angry. He or she is right to express bold love that requires repentance and change. It is normal for the abused spouse to hurt. We need to shepherd the abused spouse through their trial of anger and hurt.</a:t>
            </a:r>
          </a:p>
          <a:p>
            <a:r>
              <a:rPr lang="en-US" dirty="0">
                <a:solidFill>
                  <a:schemeClr val="bg1"/>
                </a:solidFill>
              </a:rPr>
              <a:t> </a:t>
            </a:r>
          </a:p>
          <a:p>
            <a:r>
              <a:rPr lang="en-US" dirty="0">
                <a:solidFill>
                  <a:schemeClr val="bg1"/>
                </a:solidFill>
              </a:rPr>
              <a:t>However, nothing excuses an unforgiving spirit. </a:t>
            </a:r>
          </a:p>
          <a:p>
            <a:endParaRPr lang="en-US" dirty="0">
              <a:solidFill>
                <a:schemeClr val="bg1"/>
              </a:solidFill>
            </a:endParaRPr>
          </a:p>
          <a:p>
            <a:r>
              <a:rPr lang="en-US" dirty="0">
                <a:solidFill>
                  <a:schemeClr val="bg1"/>
                </a:solidFill>
              </a:rPr>
              <a:t>Marriages rocked by abuse will never heal if the abused spouse continually condemns the repentant, formerly abusive spouse and continually reminds the formerly abusive spouse of past sins. </a:t>
            </a:r>
          </a:p>
          <a:p>
            <a:pPr marL="342900" indent="-342900">
              <a:buAutoNum type="arabicPeriod"/>
            </a:pPr>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569786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819650"/>
            <a:ext cx="12192001"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algn="ctr"/>
            <a:r>
              <a:rPr lang="en-US" sz="2000" b="1" dirty="0">
                <a:solidFill>
                  <a:schemeClr val="bg1"/>
                </a:solidFill>
              </a:rPr>
              <a:t>Remember the Basic Principles</a:t>
            </a:r>
            <a:endParaRPr lang="en-US" sz="2000" dirty="0">
              <a:solidFill>
                <a:schemeClr val="bg1"/>
              </a:solidFill>
            </a:endParaRPr>
          </a:p>
          <a:p>
            <a:r>
              <a:rPr lang="en-US" dirty="0">
                <a:solidFill>
                  <a:schemeClr val="bg1"/>
                </a:solidFill>
              </a:rPr>
              <a:t> </a:t>
            </a:r>
          </a:p>
          <a:p>
            <a:r>
              <a:rPr lang="en-US" dirty="0">
                <a:solidFill>
                  <a:schemeClr val="bg1"/>
                </a:solidFill>
              </a:rPr>
              <a:t>“Safety First.” Use the resources of the Body of Christ and the civil authorities to protect the abused spouse in immediate danger or uncertain dangerous circumstances. </a:t>
            </a:r>
          </a:p>
          <a:p>
            <a:r>
              <a:rPr lang="en-US" dirty="0">
                <a:solidFill>
                  <a:schemeClr val="bg1"/>
                </a:solidFill>
              </a:rPr>
              <a:t> </a:t>
            </a:r>
          </a:p>
          <a:p>
            <a:r>
              <a:rPr lang="en-US" dirty="0">
                <a:solidFill>
                  <a:schemeClr val="bg1"/>
                </a:solidFill>
              </a:rPr>
              <a:t>Principles of biblical marriage counseling:</a:t>
            </a:r>
          </a:p>
          <a:p>
            <a:r>
              <a:rPr lang="en-US" dirty="0">
                <a:solidFill>
                  <a:schemeClr val="bg1"/>
                </a:solidFill>
              </a:rPr>
              <a:t> </a:t>
            </a:r>
          </a:p>
          <a:p>
            <a:pPr lvl="0"/>
            <a:r>
              <a:rPr lang="en-US" dirty="0">
                <a:solidFill>
                  <a:schemeClr val="bg1"/>
                </a:solidFill>
              </a:rPr>
              <a:t>		Infuse Hope</a:t>
            </a:r>
          </a:p>
          <a:p>
            <a:r>
              <a:rPr lang="en-US" dirty="0">
                <a:solidFill>
                  <a:schemeClr val="bg1"/>
                </a:solidFill>
              </a:rPr>
              <a:t> </a:t>
            </a:r>
          </a:p>
          <a:p>
            <a:pPr lvl="0"/>
            <a:r>
              <a:rPr lang="en-US" dirty="0">
                <a:solidFill>
                  <a:schemeClr val="bg1"/>
                </a:solidFill>
              </a:rPr>
              <a:t>		Be for the Marriage, their sanctification. </a:t>
            </a:r>
          </a:p>
          <a:p>
            <a:r>
              <a:rPr lang="en-US" dirty="0">
                <a:solidFill>
                  <a:schemeClr val="bg1"/>
                </a:solidFill>
              </a:rPr>
              <a:t> </a:t>
            </a:r>
          </a:p>
          <a:p>
            <a:pPr lvl="0"/>
            <a:r>
              <a:rPr lang="en-US" dirty="0">
                <a:solidFill>
                  <a:schemeClr val="bg1"/>
                </a:solidFill>
              </a:rPr>
              <a:t>		Be for God’s Glory</a:t>
            </a:r>
          </a:p>
          <a:p>
            <a:pPr lvl="0"/>
            <a:endParaRPr lang="en-US" dirty="0">
              <a:solidFill>
                <a:schemeClr val="bg1"/>
              </a:solidFill>
            </a:endParaRPr>
          </a:p>
          <a:p>
            <a:pPr lvl="0"/>
            <a:r>
              <a:rPr lang="en-US" dirty="0">
                <a:solidFill>
                  <a:schemeClr val="bg1"/>
                </a:solidFill>
              </a:rPr>
              <a:t>	              Confront One Partner, Comfort the Other Partner</a:t>
            </a:r>
          </a:p>
          <a:p>
            <a:r>
              <a:rPr lang="en-US" dirty="0">
                <a:solidFill>
                  <a:schemeClr val="bg1"/>
                </a:solidFill>
              </a:rPr>
              <a:t> </a:t>
            </a:r>
          </a:p>
          <a:p>
            <a:pPr lvl="0"/>
            <a:r>
              <a:rPr lang="en-US" dirty="0">
                <a:solidFill>
                  <a:schemeClr val="bg1"/>
                </a:solidFill>
              </a:rPr>
              <a:t>		Help Spouses to Understand Biblical Roles of Husbands and Wives</a:t>
            </a:r>
          </a:p>
          <a:p>
            <a:pPr lvl="0"/>
            <a:endParaRPr lang="en-US" dirty="0">
              <a:solidFill>
                <a:schemeClr val="bg1"/>
              </a:solidFill>
            </a:endParaRPr>
          </a:p>
          <a:p>
            <a:pPr lvl="0"/>
            <a:r>
              <a:rPr lang="en-US" dirty="0">
                <a:solidFill>
                  <a:schemeClr val="bg1"/>
                </a:solidFill>
              </a:rPr>
              <a:t>		Transition to work on the marriage not just the abusive spouse or just with the abused spouse once  		               repentance is demonstrated and ongoing.</a:t>
            </a:r>
          </a:p>
          <a:p>
            <a:pPr lvl="0"/>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04054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32288" y="708488"/>
            <a:ext cx="11674230" cy="621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sz="2000" b="1" dirty="0">
                <a:solidFill>
                  <a:schemeClr val="bg1"/>
                </a:solidFill>
              </a:rPr>
              <a:t>To the Spouse Experiencing Abuse</a:t>
            </a:r>
            <a:endParaRPr lang="en-US" sz="2000" dirty="0">
              <a:solidFill>
                <a:schemeClr val="bg1"/>
              </a:solidFill>
            </a:endParaRPr>
          </a:p>
          <a:p>
            <a:r>
              <a:rPr lang="en-US" dirty="0">
                <a:solidFill>
                  <a:schemeClr val="bg1"/>
                </a:solidFill>
              </a:rPr>
              <a:t> </a:t>
            </a:r>
          </a:p>
          <a:p>
            <a:r>
              <a:rPr lang="en-US" dirty="0">
                <a:solidFill>
                  <a:schemeClr val="bg1"/>
                </a:solidFill>
              </a:rPr>
              <a:t>Please, do not suffer in silence. Please, do not suffer alone.</a:t>
            </a:r>
          </a:p>
          <a:p>
            <a:r>
              <a:rPr lang="en-US" dirty="0">
                <a:solidFill>
                  <a:schemeClr val="bg1"/>
                </a:solidFill>
              </a:rPr>
              <a:t> </a:t>
            </a:r>
          </a:p>
          <a:p>
            <a:r>
              <a:rPr lang="en-US" dirty="0">
                <a:solidFill>
                  <a:schemeClr val="bg1"/>
                </a:solidFill>
              </a:rPr>
              <a:t>Sometimes telling others can mean undergoing more suffering because they disbelieve you, minimize, give pat answers, etc.</a:t>
            </a:r>
          </a:p>
          <a:p>
            <a:r>
              <a:rPr lang="en-US" dirty="0">
                <a:solidFill>
                  <a:schemeClr val="bg1"/>
                </a:solidFill>
              </a:rPr>
              <a:t> </a:t>
            </a:r>
          </a:p>
          <a:p>
            <a:r>
              <a:rPr lang="en-US" dirty="0">
                <a:solidFill>
                  <a:schemeClr val="bg1"/>
                </a:solidFill>
              </a:rPr>
              <a:t>Find a safe way to tell a safe person and get help for yourself, your marriage, your family.</a:t>
            </a:r>
          </a:p>
          <a:p>
            <a:r>
              <a:rPr lang="en-US" dirty="0">
                <a:solidFill>
                  <a:schemeClr val="bg1"/>
                </a:solidFill>
              </a:rPr>
              <a:t> </a:t>
            </a:r>
          </a:p>
          <a:p>
            <a:r>
              <a:rPr lang="en-US" dirty="0">
                <a:solidFill>
                  <a:schemeClr val="bg1"/>
                </a:solidFill>
              </a:rPr>
              <a:t>Even if your spouse will not seek help, you need the support of others. Even one person changing—you—may </a:t>
            </a:r>
          </a:p>
          <a:p>
            <a:r>
              <a:rPr lang="en-US" dirty="0">
                <a:solidFill>
                  <a:schemeClr val="bg1"/>
                </a:solidFill>
              </a:rPr>
              <a:t>change the dynamics of the situation.</a:t>
            </a:r>
          </a:p>
          <a:p>
            <a:r>
              <a:rPr lang="en-US" dirty="0">
                <a:solidFill>
                  <a:schemeClr val="bg1"/>
                </a:solidFill>
              </a:rPr>
              <a:t> </a:t>
            </a:r>
          </a:p>
          <a:p>
            <a:r>
              <a:rPr lang="en-US" dirty="0">
                <a:solidFill>
                  <a:schemeClr val="bg1"/>
                </a:solidFill>
              </a:rPr>
              <a:t>We think of abuse being from husband to wife. However, many wives are being abusive to their </a:t>
            </a:r>
          </a:p>
          <a:p>
            <a:r>
              <a:rPr lang="en-US" dirty="0">
                <a:solidFill>
                  <a:schemeClr val="bg1"/>
                </a:solidFill>
              </a:rPr>
              <a:t>husbands. Husbands—get help. </a:t>
            </a:r>
          </a:p>
          <a:p>
            <a:endParaRPr lang="en-US" dirty="0">
              <a:solidFill>
                <a:schemeClr val="bg1"/>
              </a:solidFill>
            </a:endParaRPr>
          </a:p>
          <a:p>
            <a:r>
              <a:rPr lang="en-US" dirty="0">
                <a:solidFill>
                  <a:schemeClr val="bg1"/>
                </a:solidFill>
              </a:rPr>
              <a:t>Overcome the stigma and be a shepherd in your home by facing the issue.</a:t>
            </a:r>
          </a:p>
          <a:p>
            <a:r>
              <a:rPr lang="en-US" dirty="0">
                <a:solidFill>
                  <a:schemeClr val="bg1"/>
                </a:solidFill>
              </a:rPr>
              <a:t> </a:t>
            </a:r>
          </a:p>
          <a:p>
            <a:r>
              <a:rPr lang="en-US" dirty="0">
                <a:solidFill>
                  <a:schemeClr val="bg1"/>
                </a:solidFill>
              </a:rPr>
              <a:t>We care. I care. The Body of Christ cares. Most importantly, Christ cares.</a:t>
            </a:r>
          </a:p>
          <a:p>
            <a:endParaRPr lang="en-US" dirty="0">
              <a:solidFill>
                <a:schemeClr val="bg1"/>
              </a:solidFill>
            </a:endParaRPr>
          </a:p>
          <a:p>
            <a:endParaRPr lang="en-US" dirty="0">
              <a:solidFill>
                <a:schemeClr val="bg1"/>
              </a:solidFill>
            </a:endParaRPr>
          </a:p>
          <a:p>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548622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1408466"/>
            <a:ext cx="10862910"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sz="2000" b="1" dirty="0">
                <a:solidFill>
                  <a:schemeClr val="bg1"/>
                </a:solidFill>
              </a:rPr>
              <a:t>To the Abusive Spouse</a:t>
            </a:r>
            <a:endParaRPr lang="en-US" sz="2000" dirty="0">
              <a:solidFill>
                <a:schemeClr val="bg1"/>
              </a:solidFill>
            </a:endParaRPr>
          </a:p>
          <a:p>
            <a:r>
              <a:rPr lang="en-US" b="1" dirty="0">
                <a:solidFill>
                  <a:schemeClr val="bg1"/>
                </a:solidFill>
              </a:rPr>
              <a:t> </a:t>
            </a:r>
            <a:endParaRPr lang="en-US" dirty="0">
              <a:solidFill>
                <a:schemeClr val="bg1"/>
              </a:solidFill>
            </a:endParaRPr>
          </a:p>
          <a:p>
            <a:r>
              <a:rPr lang="en-US" dirty="0">
                <a:solidFill>
                  <a:schemeClr val="bg1"/>
                </a:solidFill>
              </a:rPr>
              <a:t>You can stop. Christ’s resurrection power is available.</a:t>
            </a:r>
          </a:p>
          <a:p>
            <a:r>
              <a:rPr lang="en-US" dirty="0">
                <a:solidFill>
                  <a:schemeClr val="bg1"/>
                </a:solidFill>
              </a:rPr>
              <a:t> </a:t>
            </a:r>
          </a:p>
          <a:p>
            <a:r>
              <a:rPr lang="en-US" dirty="0">
                <a:solidFill>
                  <a:schemeClr val="bg1"/>
                </a:solidFill>
              </a:rPr>
              <a:t>Get help. Go to the Lord. Go to the Word. Go to your elders. Submit, be accountable, and be responsive.</a:t>
            </a:r>
          </a:p>
          <a:p>
            <a:endParaRPr lang="en-US" dirty="0">
              <a:solidFill>
                <a:schemeClr val="bg1"/>
              </a:solidFill>
            </a:endParaRPr>
          </a:p>
          <a:p>
            <a:r>
              <a:rPr lang="en-US" dirty="0">
                <a:solidFill>
                  <a:schemeClr val="bg1"/>
                </a:solidFill>
              </a:rPr>
              <a:t>Humble yourself before God. Face reality. Deal with your inner heart issues. Change your behavior. </a:t>
            </a:r>
          </a:p>
          <a:p>
            <a:endParaRPr lang="en-US" dirty="0">
              <a:solidFill>
                <a:schemeClr val="bg1"/>
              </a:solidFill>
            </a:endParaRPr>
          </a:p>
          <a:p>
            <a:r>
              <a:rPr lang="en-US" dirty="0">
                <a:solidFill>
                  <a:schemeClr val="bg1"/>
                </a:solidFill>
              </a:rPr>
              <a:t>Renew your heart and renew your home.</a:t>
            </a:r>
          </a:p>
          <a:p>
            <a:r>
              <a:rPr lang="en-US" dirty="0">
                <a:solidFill>
                  <a:schemeClr val="bg1"/>
                </a:solidFill>
              </a:rPr>
              <a:t> </a:t>
            </a:r>
          </a:p>
          <a:p>
            <a:endParaRPr lang="en-US" dirty="0">
              <a:solidFill>
                <a:schemeClr val="bg1"/>
              </a:solidFill>
            </a:endParaRPr>
          </a:p>
          <a:p>
            <a:endParaRPr lang="en-US" dirty="0">
              <a:solidFill>
                <a:schemeClr val="bg1"/>
              </a:solidFill>
            </a:endParaRPr>
          </a:p>
          <a:p>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249455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04931" y="0"/>
            <a:ext cx="11692047" cy="7848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r>
              <a:rPr lang="en-US" dirty="0">
                <a:solidFill>
                  <a:schemeClr val="bg1"/>
                </a:solidFill>
              </a:rPr>
              <a:t> </a:t>
            </a:r>
          </a:p>
          <a:p>
            <a:r>
              <a:rPr lang="en-US" b="1" dirty="0">
                <a:solidFill>
                  <a:schemeClr val="bg1"/>
                </a:solidFill>
              </a:rPr>
              <a:t>To Elders, Pastors, Counselors, and Spiritual Friends</a:t>
            </a:r>
          </a:p>
          <a:p>
            <a:r>
              <a:rPr lang="en-US" b="1" dirty="0">
                <a:solidFill>
                  <a:schemeClr val="bg1"/>
                </a:solidFill>
              </a:rPr>
              <a:t> </a:t>
            </a:r>
            <a:endParaRPr lang="en-US" dirty="0">
              <a:solidFill>
                <a:schemeClr val="bg1"/>
              </a:solidFill>
            </a:endParaRPr>
          </a:p>
          <a:p>
            <a:r>
              <a:rPr lang="en-US" dirty="0">
                <a:solidFill>
                  <a:schemeClr val="bg1"/>
                </a:solidFill>
              </a:rPr>
              <a:t>Always remember: </a:t>
            </a:r>
            <a:r>
              <a:rPr lang="en-US" i="1" dirty="0">
                <a:solidFill>
                  <a:schemeClr val="bg1"/>
                </a:solidFill>
              </a:rPr>
              <a:t>“</a:t>
            </a:r>
            <a:r>
              <a:rPr lang="en-US" b="1" i="1" u="sng" dirty="0">
                <a:solidFill>
                  <a:schemeClr val="bg1"/>
                </a:solidFill>
              </a:rPr>
              <a:t>I loved you </a:t>
            </a:r>
            <a:r>
              <a:rPr lang="en-US" i="1" dirty="0">
                <a:solidFill>
                  <a:schemeClr val="bg1"/>
                </a:solidFill>
              </a:rPr>
              <a:t>so much that I was delighted to give you not only </a:t>
            </a:r>
            <a:r>
              <a:rPr lang="en-US" b="1" i="1" u="sng" dirty="0">
                <a:solidFill>
                  <a:schemeClr val="bg1"/>
                </a:solidFill>
              </a:rPr>
              <a:t>the Scriptures </a:t>
            </a:r>
            <a:r>
              <a:rPr lang="en-US" i="1" dirty="0">
                <a:solidFill>
                  <a:schemeClr val="bg1"/>
                </a:solidFill>
              </a:rPr>
              <a:t>but my very</a:t>
            </a:r>
          </a:p>
          <a:p>
            <a:r>
              <a:rPr lang="en-US" i="1" dirty="0">
                <a:solidFill>
                  <a:schemeClr val="bg1"/>
                </a:solidFill>
              </a:rPr>
              <a:t> </a:t>
            </a:r>
            <a:r>
              <a:rPr lang="en-US" b="1" i="1" u="sng" dirty="0">
                <a:solidFill>
                  <a:schemeClr val="bg1"/>
                </a:solidFill>
              </a:rPr>
              <a:t>own soul</a:t>
            </a:r>
            <a:r>
              <a:rPr lang="en-US" i="1" dirty="0">
                <a:solidFill>
                  <a:schemeClr val="bg1"/>
                </a:solidFill>
              </a:rPr>
              <a:t>, because you were dear to me” (1 Thess. 2:8).</a:t>
            </a:r>
          </a:p>
          <a:p>
            <a:r>
              <a:rPr lang="en-US" dirty="0">
                <a:solidFill>
                  <a:schemeClr val="bg1"/>
                </a:solidFill>
              </a:rPr>
              <a:t> </a:t>
            </a:r>
          </a:p>
          <a:p>
            <a:r>
              <a:rPr lang="en-US" dirty="0">
                <a:solidFill>
                  <a:schemeClr val="bg1"/>
                </a:solidFill>
              </a:rPr>
              <a:t>Listen and learn -</a:t>
            </a:r>
          </a:p>
          <a:p>
            <a:r>
              <a:rPr lang="en-US" dirty="0">
                <a:solidFill>
                  <a:schemeClr val="bg1"/>
                </a:solidFill>
              </a:rPr>
              <a:t>Proverbs 18:13 - </a:t>
            </a:r>
            <a:r>
              <a:rPr lang="en-US" i="1" dirty="0">
                <a:solidFill>
                  <a:schemeClr val="bg1"/>
                </a:solidFill>
              </a:rPr>
              <a:t>He who gives an answer before he hears, It is folly and shame to him.</a:t>
            </a:r>
          </a:p>
          <a:p>
            <a:r>
              <a:rPr lang="en-US" dirty="0">
                <a:solidFill>
                  <a:schemeClr val="bg1"/>
                </a:solidFill>
              </a:rPr>
              <a:t>Proverbs 18:17 - </a:t>
            </a:r>
            <a:r>
              <a:rPr lang="en-US" i="1" dirty="0">
                <a:solidFill>
                  <a:schemeClr val="bg1"/>
                </a:solidFill>
              </a:rPr>
              <a:t>The first to plead his case seems right, Until another comes and examines him.</a:t>
            </a:r>
          </a:p>
          <a:p>
            <a:endParaRPr lang="en-US" dirty="0">
              <a:solidFill>
                <a:schemeClr val="bg1"/>
              </a:solidFill>
            </a:endParaRPr>
          </a:p>
          <a:p>
            <a:r>
              <a:rPr lang="en-US" dirty="0">
                <a:solidFill>
                  <a:schemeClr val="bg1"/>
                </a:solidFill>
              </a:rPr>
              <a:t>True shepherding begins and ends with love. It is speaking the truth </a:t>
            </a:r>
            <a:r>
              <a:rPr lang="en-US" b="1" dirty="0">
                <a:solidFill>
                  <a:schemeClr val="bg1"/>
                </a:solidFill>
              </a:rPr>
              <a:t>in love </a:t>
            </a:r>
            <a:r>
              <a:rPr lang="en-US" dirty="0">
                <a:solidFill>
                  <a:schemeClr val="bg1"/>
                </a:solidFill>
              </a:rPr>
              <a:t>- </a:t>
            </a:r>
            <a:r>
              <a:rPr lang="en-US" b="1" dirty="0">
                <a:solidFill>
                  <a:schemeClr val="bg1"/>
                </a:solidFill>
              </a:rPr>
              <a:t>love </a:t>
            </a:r>
            <a:r>
              <a:rPr lang="en-US" dirty="0">
                <a:solidFill>
                  <a:schemeClr val="bg1"/>
                </a:solidFill>
              </a:rPr>
              <a:t>abounding in depth of insight. </a:t>
            </a:r>
          </a:p>
          <a:p>
            <a:r>
              <a:rPr lang="en-US" dirty="0">
                <a:solidFill>
                  <a:schemeClr val="bg1"/>
                </a:solidFill>
              </a:rPr>
              <a:t> </a:t>
            </a:r>
          </a:p>
          <a:p>
            <a:r>
              <a:rPr lang="en-US" dirty="0">
                <a:solidFill>
                  <a:schemeClr val="bg1"/>
                </a:solidFill>
              </a:rPr>
              <a:t>True shepherding is not impersonal; it is not preaching at, it is intimately engaging others with Christ’s pure love.</a:t>
            </a:r>
          </a:p>
          <a:p>
            <a:r>
              <a:rPr lang="en-US" dirty="0">
                <a:solidFill>
                  <a:schemeClr val="bg1"/>
                </a:solidFill>
              </a:rPr>
              <a:t> </a:t>
            </a:r>
          </a:p>
          <a:p>
            <a:r>
              <a:rPr lang="en-US" dirty="0">
                <a:solidFill>
                  <a:schemeClr val="bg1"/>
                </a:solidFill>
              </a:rPr>
              <a:t>True shepherding involves both truth and love, both Scripture and soul. Engage the abusive marital situation </a:t>
            </a:r>
          </a:p>
          <a:p>
            <a:r>
              <a:rPr lang="en-US" dirty="0">
                <a:solidFill>
                  <a:schemeClr val="bg1"/>
                </a:solidFill>
              </a:rPr>
              <a:t>from the context of the Word of God, not where you preach at, but where you converse, dialogue, and </a:t>
            </a:r>
          </a:p>
          <a:p>
            <a:r>
              <a:rPr lang="en-US" dirty="0">
                <a:solidFill>
                  <a:schemeClr val="bg1"/>
                </a:solidFill>
              </a:rPr>
              <a:t>trialogue (you the brother/sister, the abused/abuser, and the Divine Counselor).</a:t>
            </a:r>
          </a:p>
          <a:p>
            <a:r>
              <a:rPr lang="en-US" dirty="0">
                <a:solidFill>
                  <a:schemeClr val="bg1"/>
                </a:solidFill>
              </a:rPr>
              <a:t> </a:t>
            </a:r>
          </a:p>
          <a:p>
            <a:r>
              <a:rPr lang="en-US" dirty="0">
                <a:solidFill>
                  <a:schemeClr val="bg1"/>
                </a:solidFill>
              </a:rPr>
              <a:t>Don’t abuse the abused. Love the spouse being abused. Equip him or her to live with bold love. </a:t>
            </a:r>
          </a:p>
          <a:p>
            <a:r>
              <a:rPr lang="en-US" dirty="0">
                <a:solidFill>
                  <a:schemeClr val="bg1"/>
                </a:solidFill>
              </a:rPr>
              <a:t> </a:t>
            </a:r>
          </a:p>
          <a:p>
            <a:r>
              <a:rPr lang="en-US" dirty="0">
                <a:solidFill>
                  <a:schemeClr val="bg1"/>
                </a:solidFill>
              </a:rPr>
              <a:t>Don’t minimize the abuse, confront the abusive spouse in love. Empower the abusive spouse to change </a:t>
            </a:r>
          </a:p>
          <a:p>
            <a:r>
              <a:rPr lang="en-US" dirty="0">
                <a:solidFill>
                  <a:schemeClr val="bg1"/>
                </a:solidFill>
              </a:rPr>
              <a:t>by tapping into Christ’s resurrection power.</a:t>
            </a:r>
          </a:p>
          <a:p>
            <a:r>
              <a:rPr lang="en-US" dirty="0">
                <a:solidFill>
                  <a:schemeClr val="bg1"/>
                </a:solidFill>
              </a:rPr>
              <a:t> </a:t>
            </a:r>
          </a:p>
          <a:p>
            <a:r>
              <a:rPr lang="en-US" dirty="0">
                <a:solidFill>
                  <a:schemeClr val="bg1"/>
                </a:solidFill>
              </a:rPr>
              <a:t>Be for the marriage and be for God’s glory. </a:t>
            </a:r>
          </a:p>
          <a:p>
            <a:endParaRPr lang="en-US" dirty="0">
              <a:solidFill>
                <a:schemeClr val="bg1"/>
              </a:solidFill>
            </a:endParaRPr>
          </a:p>
          <a:p>
            <a:endParaRPr lang="en-US" dirty="0">
              <a:solidFill>
                <a:schemeClr val="bg1"/>
              </a:solidFill>
            </a:endParaRPr>
          </a:p>
          <a:p>
            <a:endParaRPr lang="en-US"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24945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5252" y="451550"/>
            <a:ext cx="11567711" cy="9033242"/>
          </a:xfrm>
          <a:prstGeom prst="rect">
            <a:avLst/>
          </a:prstGeom>
          <a:noFill/>
        </p:spPr>
        <p:txBody>
          <a:bodyPr wrap="square" rtlCol="0">
            <a:spAutoFit/>
          </a:bodyPr>
          <a:lstStyle/>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400" dirty="0">
                <a:solidFill>
                  <a:schemeClr val="bg1"/>
                </a:solidFill>
                <a:latin typeface="Arial" panose="020B0604020202020204" pitchFamily="34" charset="0"/>
                <a:cs typeface="Arial" panose="020B0604020202020204" pitchFamily="34" charset="0"/>
              </a:rPr>
              <a:t>Marital/ domestic abuse is one of the most traumatic issues an individual, couple, family, and church can face. </a:t>
            </a:r>
          </a:p>
          <a:p>
            <a:endParaRPr lang="en-US" sz="2400" dirty="0">
              <a:solidFill>
                <a:schemeClr val="bg1"/>
              </a:solidFill>
              <a:latin typeface="Arial" panose="020B0604020202020204" pitchFamily="34" charset="0"/>
              <a:cs typeface="Arial" panose="020B0604020202020204" pitchFamily="34" charset="0"/>
            </a:endParaRPr>
          </a:p>
          <a:p>
            <a:r>
              <a:rPr lang="en-US" sz="2400" dirty="0">
                <a:solidFill>
                  <a:schemeClr val="bg1"/>
                </a:solidFill>
                <a:latin typeface="Arial" panose="020B0604020202020204" pitchFamily="34" charset="0"/>
                <a:cs typeface="Arial" panose="020B0604020202020204" pitchFamily="34" charset="0"/>
              </a:rPr>
              <a:t>Abuse can involve physical, emotional, verbal, sexual, economic, spiritual, or psychological means.</a:t>
            </a:r>
          </a:p>
          <a:p>
            <a:endParaRPr lang="en-US" sz="2400" dirty="0">
              <a:solidFill>
                <a:schemeClr val="bg1"/>
              </a:solidFill>
              <a:latin typeface="Arial" panose="020B0604020202020204" pitchFamily="34" charset="0"/>
              <a:cs typeface="Arial" panose="020B0604020202020204" pitchFamily="34" charset="0"/>
            </a:endParaRPr>
          </a:p>
          <a:p>
            <a:r>
              <a:rPr lang="en-US" altLang="en-US" sz="2400" dirty="0">
                <a:solidFill>
                  <a:schemeClr val="bg1"/>
                </a:solidFill>
                <a:latin typeface="Arial" panose="020B0604020202020204" pitchFamily="34" charset="0"/>
                <a:cs typeface="Arial" panose="020B0604020202020204" pitchFamily="34" charset="0"/>
              </a:rPr>
              <a:t>Domestic violence is a pattern of abusive behavior where one partner in an intimate relationship controls another through force, intimidation, or the threat of violence.</a:t>
            </a:r>
          </a:p>
          <a:p>
            <a:pPr>
              <a:spcBef>
                <a:spcPct val="0"/>
              </a:spcBef>
              <a:spcAft>
                <a:spcPts val="600"/>
              </a:spcAft>
              <a:buClr>
                <a:srgbClr val="58267E"/>
              </a:buClr>
            </a:pPr>
            <a:endParaRPr lang="en-US" altLang="en-US" sz="2400" dirty="0">
              <a:solidFill>
                <a:schemeClr val="bg1"/>
              </a:solidFill>
              <a:latin typeface="Arial" panose="020B0604020202020204" pitchFamily="34" charset="0"/>
              <a:cs typeface="Arial" panose="020B0604020202020204" pitchFamily="34" charset="0"/>
            </a:endParaRPr>
          </a:p>
          <a:p>
            <a:pPr>
              <a:spcBef>
                <a:spcPct val="0"/>
              </a:spcBef>
              <a:spcAft>
                <a:spcPts val="600"/>
              </a:spcAft>
            </a:pPr>
            <a:endParaRPr lang="en-US" altLang="en-US" sz="2000" dirty="0">
              <a:solidFill>
                <a:schemeClr val="bg1"/>
              </a:solidFill>
              <a:latin typeface="Arial" panose="020B0604020202020204" pitchFamily="34" charset="0"/>
              <a:cs typeface="Arial" panose="020B0604020202020204" pitchFamily="34" charset="0"/>
            </a:endParaRPr>
          </a:p>
          <a:p>
            <a:pPr>
              <a:spcBef>
                <a:spcPct val="0"/>
              </a:spcBef>
              <a:spcAft>
                <a:spcPts val="600"/>
              </a:spcAft>
            </a:pPr>
            <a:endParaRPr lang="en-US" altLang="en-US" sz="2000" dirty="0">
              <a:solidFill>
                <a:schemeClr val="bg1"/>
              </a:solidFill>
              <a:latin typeface="Arial" panose="020B0604020202020204" pitchFamily="34" charset="0"/>
              <a:cs typeface="Arial" panose="020B0604020202020204" pitchFamily="34" charset="0"/>
            </a:endParaRPr>
          </a:p>
          <a:p>
            <a:pPr>
              <a:spcBef>
                <a:spcPts val="600"/>
              </a:spcBef>
              <a:spcAft>
                <a:spcPts val="600"/>
              </a:spcAft>
              <a:buClr>
                <a:srgbClr val="6666FF"/>
              </a:buClr>
              <a:buFont typeface="Wingdings" panose="05000000000000000000" pitchFamily="2" charset="2"/>
              <a:buChar char="§"/>
            </a:pPr>
            <a:endParaRPr lang="en-US" altLang="en-US" sz="2000" dirty="0">
              <a:solidFill>
                <a:schemeClr val="bg1"/>
              </a:solidFill>
              <a:latin typeface="Arial" panose="020B0604020202020204" pitchFamily="34" charset="0"/>
              <a:cs typeface="Arial" panose="020B0604020202020204" pitchFamily="34" charset="0"/>
            </a:endParaRPr>
          </a:p>
          <a:p>
            <a:pPr>
              <a:buClr>
                <a:srgbClr val="58267E"/>
              </a:buClr>
              <a:buFontTx/>
              <a:buNone/>
            </a:pPr>
            <a:endParaRPr lang="en-US" altLang="en-US" sz="2000" dirty="0">
              <a:solidFill>
                <a:schemeClr val="bg1"/>
              </a:solidFill>
              <a:latin typeface="Arial" panose="020B0604020202020204" pitchFamily="34" charset="0"/>
              <a:cs typeface="Arial" panose="020B0604020202020204" pitchFamily="34" charset="0"/>
            </a:endParaRPr>
          </a:p>
          <a:p>
            <a:pPr>
              <a:buClr>
                <a:srgbClr val="58267E"/>
              </a:buClr>
              <a:buFontTx/>
              <a:buNone/>
            </a:pPr>
            <a:endParaRPr lang="en-US" altLang="en-US" sz="2000" dirty="0">
              <a:solidFill>
                <a:schemeClr val="bg1"/>
              </a:solidFill>
              <a:latin typeface="Arial" panose="020B0604020202020204" pitchFamily="34" charset="0"/>
              <a:cs typeface="Arial" panose="020B0604020202020204" pitchFamily="34" charset="0"/>
            </a:endParaRPr>
          </a:p>
          <a:p>
            <a:pPr>
              <a:buClr>
                <a:srgbClr val="58267E"/>
              </a:buClr>
              <a:buFontTx/>
              <a:buNone/>
            </a:pPr>
            <a:endParaRPr lang="en-US" altLang="en-US" sz="2000" dirty="0">
              <a:solidFill>
                <a:schemeClr val="bg1"/>
              </a:solidFill>
              <a:latin typeface="Arial" panose="020B0604020202020204" pitchFamily="34" charset="0"/>
              <a:cs typeface="Arial" panose="020B0604020202020204" pitchFamily="34" charset="0"/>
            </a:endParaRPr>
          </a:p>
          <a:p>
            <a:pPr>
              <a:buClr>
                <a:srgbClr val="58267E"/>
              </a:buClr>
              <a:buFontTx/>
              <a:buNone/>
            </a:pPr>
            <a:endParaRPr lang="en-US" alt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 </a:t>
            </a: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165252" y="4742761"/>
            <a:ext cx="12192000" cy="4876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ct val="0"/>
              </a:spcBef>
              <a:spcAft>
                <a:spcPts val="600"/>
              </a:spcAft>
              <a:buClr>
                <a:srgbClr val="58267E"/>
              </a:buClr>
            </a:pPr>
            <a:endParaRPr lang="en-US" altLang="en-US" sz="1800" dirty="0">
              <a:latin typeface="Arial" panose="020B0604020202020204" pitchFamily="34" charset="0"/>
              <a:cs typeface="Arial" panose="020B0604020202020204" pitchFamily="34" charset="0"/>
            </a:endParaRPr>
          </a:p>
          <a:p>
            <a:pPr>
              <a:spcBef>
                <a:spcPts val="600"/>
              </a:spcBef>
              <a:spcAft>
                <a:spcPts val="600"/>
              </a:spcAft>
              <a:buClr>
                <a:srgbClr val="6666FF"/>
              </a:buClr>
            </a:pPr>
            <a:endParaRPr lang="en-US" altLang="en-US" sz="1800" i="1" dirty="0">
              <a:latin typeface="Arial" panose="020B0604020202020204" pitchFamily="34" charset="0"/>
              <a:cs typeface="Arial" panose="020B0604020202020204" pitchFamily="34" charset="0"/>
            </a:endParaRPr>
          </a:p>
          <a:p>
            <a:pPr>
              <a:buClr>
                <a:srgbClr val="6666FF"/>
              </a:buClr>
              <a:buFont typeface="Wingdings" panose="05000000000000000000" pitchFamily="2" charset="2"/>
              <a:buNone/>
            </a:pPr>
            <a:endParaRPr lang="en-US" altLang="en-US" sz="1800" i="1" dirty="0">
              <a:latin typeface="Arial" panose="020B0604020202020204" pitchFamily="34" charset="0"/>
              <a:cs typeface="Arial" panose="020B0604020202020204" pitchFamily="34" charset="0"/>
            </a:endParaRPr>
          </a:p>
        </p:txBody>
      </p:sp>
      <p:sp>
        <p:nvSpPr>
          <p:cNvPr id="5" name="Rectangle 4"/>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3449274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F56C00-5687-4D8C-82C0-B1B295314A8E}"/>
              </a:ext>
            </a:extLst>
          </p:cNvPr>
          <p:cNvSpPr txBox="1"/>
          <p:nvPr/>
        </p:nvSpPr>
        <p:spPr>
          <a:xfrm>
            <a:off x="137160" y="1308800"/>
            <a:ext cx="12192000" cy="6186309"/>
          </a:xfrm>
          <a:prstGeom prst="rect">
            <a:avLst/>
          </a:prstGeom>
          <a:noFill/>
        </p:spPr>
        <p:txBody>
          <a:bodyPr wrap="square">
            <a:spAutoFit/>
          </a:bodyPr>
          <a:lstStyle/>
          <a:p>
            <a:endParaRPr lang="en-US" sz="2200" dirty="0">
              <a:solidFill>
                <a:schemeClr val="bg1"/>
              </a:solidFill>
            </a:endParaRPr>
          </a:p>
          <a:p>
            <a:r>
              <a:rPr lang="en-US" sz="2200" dirty="0">
                <a:solidFill>
                  <a:schemeClr val="bg1"/>
                </a:solidFill>
              </a:rPr>
              <a:t>On average, nearly 24 people per minute are physically abused by a spouse in the United States. During one year, this equates to more than 10 million women and men.</a:t>
            </a:r>
          </a:p>
          <a:p>
            <a:endParaRPr lang="en-US" sz="2200" dirty="0">
              <a:solidFill>
                <a:schemeClr val="bg1"/>
              </a:solidFill>
            </a:endParaRPr>
          </a:p>
          <a:p>
            <a:r>
              <a:rPr lang="en-US" sz="2200" dirty="0">
                <a:solidFill>
                  <a:schemeClr val="bg1"/>
                </a:solidFill>
              </a:rPr>
              <a:t>3 in 10 women and 1 in 10 men report rape, physical violence, stalking by their partner.</a:t>
            </a:r>
          </a:p>
          <a:p>
            <a:endParaRPr lang="en-US" sz="2200" dirty="0">
              <a:solidFill>
                <a:schemeClr val="bg1"/>
              </a:solidFill>
            </a:endParaRPr>
          </a:p>
          <a:p>
            <a:r>
              <a:rPr lang="en-US" sz="2200" dirty="0">
                <a:solidFill>
                  <a:schemeClr val="bg1"/>
                </a:solidFill>
              </a:rPr>
              <a:t>15% women and 4% men report being injured by physical violence by their partner.</a:t>
            </a:r>
          </a:p>
          <a:p>
            <a:endParaRPr lang="en-US" sz="2200" dirty="0">
              <a:solidFill>
                <a:schemeClr val="bg1"/>
              </a:solidFill>
            </a:endParaRPr>
          </a:p>
          <a:p>
            <a:r>
              <a:rPr lang="en-US" sz="2200" dirty="0">
                <a:solidFill>
                  <a:schemeClr val="bg1"/>
                </a:solidFill>
              </a:rPr>
              <a:t>1 in 4 women and 1 in 7 men report severe physical violence by an intimate partner during their lifetime.</a:t>
            </a:r>
          </a:p>
          <a:p>
            <a:endParaRPr lang="en-US" sz="2200" dirty="0">
              <a:solidFill>
                <a:schemeClr val="bg1"/>
              </a:solidFill>
            </a:endParaRPr>
          </a:p>
          <a:p>
            <a:r>
              <a:rPr lang="en-US" sz="2200" dirty="0">
                <a:solidFill>
                  <a:schemeClr val="bg1"/>
                </a:solidFill>
              </a:rPr>
              <a:t>Women ages 18-34 generally experience the highest rates of intimate partner physical violence </a:t>
            </a:r>
          </a:p>
          <a:p>
            <a:endParaRPr lang="en-US" sz="2200" dirty="0">
              <a:solidFill>
                <a:schemeClr val="bg1"/>
              </a:solidFill>
            </a:endParaRPr>
          </a:p>
          <a:p>
            <a:endParaRPr lang="en-US" sz="2200" dirty="0">
              <a:solidFill>
                <a:schemeClr val="bg1"/>
              </a:solidFill>
            </a:endParaRPr>
          </a:p>
          <a:p>
            <a:r>
              <a:rPr lang="en-US" sz="2200" dirty="0">
                <a:solidFill>
                  <a:schemeClr val="bg1"/>
                </a:solidFill>
              </a:rPr>
              <a:t>			https://www.thehotline.org/stakeholders/domestic-violence-statistics/</a:t>
            </a:r>
          </a:p>
          <a:p>
            <a:endParaRPr lang="en-US" sz="2200" dirty="0">
              <a:solidFill>
                <a:schemeClr val="bg1"/>
              </a:solidFill>
            </a:endParaRPr>
          </a:p>
          <a:p>
            <a:endParaRPr lang="en-US" sz="2200" dirty="0">
              <a:solidFill>
                <a:schemeClr val="bg1"/>
              </a:solidFill>
            </a:endParaRPr>
          </a:p>
          <a:p>
            <a:endParaRPr lang="en-US" sz="2200" dirty="0">
              <a:solidFill>
                <a:schemeClr val="bg1"/>
              </a:solidFill>
            </a:endParaRPr>
          </a:p>
          <a:p>
            <a:endParaRPr lang="en-US" sz="2200" dirty="0">
              <a:solidFill>
                <a:schemeClr val="bg1"/>
              </a:solidFill>
            </a:endParaRPr>
          </a:p>
        </p:txBody>
      </p:sp>
      <p:sp>
        <p:nvSpPr>
          <p:cNvPr id="4" name="Rectangle 3"/>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4077190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F56C00-5687-4D8C-82C0-B1B295314A8E}"/>
              </a:ext>
            </a:extLst>
          </p:cNvPr>
          <p:cNvSpPr txBox="1"/>
          <p:nvPr/>
        </p:nvSpPr>
        <p:spPr>
          <a:xfrm>
            <a:off x="137160" y="1182231"/>
            <a:ext cx="12192000" cy="4493538"/>
          </a:xfrm>
          <a:prstGeom prst="rect">
            <a:avLst/>
          </a:prstGeom>
          <a:noFill/>
        </p:spPr>
        <p:txBody>
          <a:bodyPr wrap="square">
            <a:spAutoFit/>
          </a:bodyPr>
          <a:lstStyle/>
          <a:p>
            <a:endParaRPr lang="en-US" sz="2200" dirty="0">
              <a:solidFill>
                <a:schemeClr val="bg1"/>
              </a:solidFill>
            </a:endParaRPr>
          </a:p>
          <a:p>
            <a:endParaRPr lang="en-US" sz="2200" dirty="0">
              <a:solidFill>
                <a:schemeClr val="bg1"/>
              </a:solidFill>
            </a:endParaRPr>
          </a:p>
          <a:p>
            <a:r>
              <a:rPr lang="en-US" sz="2200" dirty="0">
                <a:solidFill>
                  <a:schemeClr val="bg1"/>
                </a:solidFill>
              </a:rPr>
              <a:t>Domestic abuse is a serious problem which occurs in church families as well as in society</a:t>
            </a:r>
          </a:p>
          <a:p>
            <a:endParaRPr lang="en-US" sz="2200" dirty="0">
              <a:solidFill>
                <a:schemeClr val="bg1"/>
              </a:solidFill>
            </a:endParaRPr>
          </a:p>
          <a:p>
            <a:r>
              <a:rPr lang="en-US" sz="2200" dirty="0">
                <a:solidFill>
                  <a:schemeClr val="bg1"/>
                </a:solidFill>
              </a:rPr>
              <a:t>87% percent of pastors say sexual or domestic violence is an issue in their community.</a:t>
            </a:r>
          </a:p>
          <a:p>
            <a:endParaRPr lang="en-US" sz="2200" dirty="0">
              <a:solidFill>
                <a:schemeClr val="bg1"/>
              </a:solidFill>
            </a:endParaRPr>
          </a:p>
          <a:p>
            <a:r>
              <a:rPr lang="en-US" sz="2200" dirty="0">
                <a:solidFill>
                  <a:schemeClr val="bg1"/>
                </a:solidFill>
              </a:rPr>
              <a:t>Two-thirds of pastors say domestic or sexual violence occurs in the lives of people in their congregation. </a:t>
            </a:r>
          </a:p>
          <a:p>
            <a:endParaRPr lang="en-US" sz="2200" dirty="0">
              <a:solidFill>
                <a:schemeClr val="bg1"/>
              </a:solidFill>
            </a:endParaRPr>
          </a:p>
          <a:p>
            <a:r>
              <a:rPr lang="en-US" sz="2200" dirty="0">
                <a:solidFill>
                  <a:schemeClr val="bg1"/>
                </a:solidFill>
              </a:rPr>
              <a:t>			2019 Lifeway Survey</a:t>
            </a:r>
          </a:p>
          <a:p>
            <a:endParaRPr lang="en-US" sz="2200" dirty="0">
              <a:solidFill>
                <a:schemeClr val="bg1"/>
              </a:solidFill>
            </a:endParaRPr>
          </a:p>
          <a:p>
            <a:endParaRPr lang="en-US" sz="2200" dirty="0">
              <a:solidFill>
                <a:schemeClr val="bg1"/>
              </a:solidFill>
            </a:endParaRPr>
          </a:p>
          <a:p>
            <a:endParaRPr lang="en-US" sz="2200" dirty="0">
              <a:solidFill>
                <a:schemeClr val="bg1"/>
              </a:solidFill>
            </a:endParaRPr>
          </a:p>
          <a:p>
            <a:endParaRPr lang="en-US" sz="2200" dirty="0">
              <a:solidFill>
                <a:schemeClr val="bg1"/>
              </a:solidFill>
            </a:endParaRPr>
          </a:p>
        </p:txBody>
      </p:sp>
      <p:sp>
        <p:nvSpPr>
          <p:cNvPr id="4" name="Rectangle 3"/>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1269775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E84858-64C0-401D-B74A-4E3D65B49B4B}"/>
              </a:ext>
            </a:extLst>
          </p:cNvPr>
          <p:cNvSpPr txBox="1"/>
          <p:nvPr/>
        </p:nvSpPr>
        <p:spPr>
          <a:xfrm>
            <a:off x="286871" y="803493"/>
            <a:ext cx="11618258" cy="5262979"/>
          </a:xfrm>
          <a:prstGeom prst="rect">
            <a:avLst/>
          </a:prstGeom>
          <a:noFill/>
        </p:spPr>
        <p:txBody>
          <a:bodyPr wrap="square">
            <a:spAutoFit/>
          </a:bodyPr>
          <a:lstStyle/>
          <a:p>
            <a:endParaRPr lang="en-US" sz="2800" dirty="0">
              <a:solidFill>
                <a:schemeClr val="bg1"/>
              </a:solidFill>
            </a:endParaRPr>
          </a:p>
          <a:p>
            <a:r>
              <a:rPr lang="en-US" sz="2800" dirty="0">
                <a:solidFill>
                  <a:schemeClr val="bg1"/>
                </a:solidFill>
              </a:rPr>
              <a:t>Abuse usually occurs in a pattern that is typically increasing in frequency and/or intensity. </a:t>
            </a:r>
          </a:p>
          <a:p>
            <a:endParaRPr lang="en-US" sz="2800" dirty="0">
              <a:solidFill>
                <a:schemeClr val="bg1"/>
              </a:solidFill>
            </a:endParaRPr>
          </a:p>
          <a:p>
            <a:r>
              <a:rPr lang="en-US" sz="2800" dirty="0">
                <a:solidFill>
                  <a:schemeClr val="bg1"/>
                </a:solidFill>
              </a:rPr>
              <a:t>Abuse is intentional, though the abuser may not recognize the intentions of their heart. Abuse is never perpetrated on accident.</a:t>
            </a:r>
          </a:p>
          <a:p>
            <a:endParaRPr lang="en-US" sz="2800" dirty="0">
              <a:solidFill>
                <a:schemeClr val="bg1"/>
              </a:solidFill>
            </a:endParaRPr>
          </a:p>
          <a:p>
            <a:r>
              <a:rPr lang="en-US" sz="2800" dirty="0">
                <a:solidFill>
                  <a:schemeClr val="bg1"/>
                </a:solidFill>
              </a:rPr>
              <a:t>Abuse is about the misuse of position or strength to control or manipulate another for selfish gain. It is an act of oppression.</a:t>
            </a:r>
          </a:p>
          <a:p>
            <a:endParaRPr lang="en-US" sz="2800" dirty="0">
              <a:solidFill>
                <a:schemeClr val="bg1"/>
              </a:solidFill>
            </a:endParaRPr>
          </a:p>
          <a:p>
            <a:r>
              <a:rPr lang="en-US" sz="2800" dirty="0">
                <a:solidFill>
                  <a:schemeClr val="bg1"/>
                </a:solidFill>
              </a:rPr>
              <a:t>The goal of abuse is self-gratification – to get what one wants at the expense of another.</a:t>
            </a:r>
          </a:p>
        </p:txBody>
      </p:sp>
      <p:sp>
        <p:nvSpPr>
          <p:cNvPr id="4" name="Rectangle 3"/>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2438174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E84858-64C0-401D-B74A-4E3D65B49B4B}"/>
              </a:ext>
            </a:extLst>
          </p:cNvPr>
          <p:cNvSpPr txBox="1"/>
          <p:nvPr/>
        </p:nvSpPr>
        <p:spPr>
          <a:xfrm>
            <a:off x="242266" y="1537923"/>
            <a:ext cx="11618258" cy="5632311"/>
          </a:xfrm>
          <a:prstGeom prst="rect">
            <a:avLst/>
          </a:prstGeom>
          <a:noFill/>
        </p:spPr>
        <p:txBody>
          <a:bodyPr wrap="square">
            <a:spAutoFit/>
          </a:bodyPr>
          <a:lstStyle/>
          <a:p>
            <a:endParaRPr lang="en-US" sz="2400" dirty="0">
              <a:solidFill>
                <a:schemeClr val="bg1"/>
              </a:solidFill>
            </a:endParaRPr>
          </a:p>
          <a:p>
            <a:r>
              <a:rPr lang="en-US" sz="2400" dirty="0">
                <a:solidFill>
                  <a:schemeClr val="bg1"/>
                </a:solidFill>
              </a:rPr>
              <a:t>Domestic abuse is the desecration of the image of God in the abuser’s spouse through a pattern of intentionally misusing power, overtly or covertly, in words or actions, to gratify self.</a:t>
            </a:r>
          </a:p>
          <a:p>
            <a:endParaRPr lang="en-US" sz="2400" dirty="0">
              <a:solidFill>
                <a:schemeClr val="bg1"/>
              </a:solidFill>
            </a:endParaRPr>
          </a:p>
          <a:p>
            <a:r>
              <a:rPr lang="en-US" sz="2400" dirty="0">
                <a:solidFill>
                  <a:schemeClr val="bg1"/>
                </a:solidFill>
              </a:rPr>
              <a:t>Abuse is an assault upon the image of God in another human being. Domestic abuse in all its forms is sinful and incompatible with the Christian faith and life.</a:t>
            </a:r>
          </a:p>
          <a:p>
            <a:endParaRPr lang="en-US" sz="2400" dirty="0">
              <a:solidFill>
                <a:schemeClr val="bg1"/>
              </a:solidFill>
            </a:endParaRPr>
          </a:p>
          <a:p>
            <a:r>
              <a:rPr lang="en-US" sz="2400" dirty="0">
                <a:solidFill>
                  <a:schemeClr val="bg1"/>
                </a:solidFill>
              </a:rPr>
              <a:t>Domestic abuse is not primarily an anger problem, a marriage problem, the victim’s problem, or even a legal problem, but rather a sin problem.</a:t>
            </a:r>
          </a:p>
          <a:p>
            <a:endParaRPr lang="en-US" sz="2400" dirty="0">
              <a:solidFill>
                <a:schemeClr val="bg1"/>
              </a:solidFill>
            </a:endParaRPr>
          </a:p>
          <a:p>
            <a:endParaRPr lang="en-US" sz="2400" dirty="0">
              <a:solidFill>
                <a:schemeClr val="bg1"/>
              </a:solidFill>
            </a:endParaRPr>
          </a:p>
          <a:p>
            <a:endParaRPr lang="en-US" sz="2400" dirty="0">
              <a:solidFill>
                <a:schemeClr val="bg1"/>
              </a:solidFill>
            </a:endParaRPr>
          </a:p>
          <a:p>
            <a:endParaRPr lang="en-US" sz="2400" dirty="0">
              <a:solidFill>
                <a:schemeClr val="bg1"/>
              </a:solidFill>
            </a:endParaRPr>
          </a:p>
          <a:p>
            <a:endParaRPr lang="en-US" sz="2400" dirty="0">
              <a:solidFill>
                <a:schemeClr val="bg1"/>
              </a:solidFill>
            </a:endParaRPr>
          </a:p>
        </p:txBody>
      </p:sp>
      <p:sp>
        <p:nvSpPr>
          <p:cNvPr id="4" name="Rectangle 3"/>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2074660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C7B8D9-6A75-478D-83BC-882AB9F307C6}"/>
              </a:ext>
            </a:extLst>
          </p:cNvPr>
          <p:cNvSpPr txBox="1"/>
          <p:nvPr/>
        </p:nvSpPr>
        <p:spPr>
          <a:xfrm>
            <a:off x="0" y="342531"/>
            <a:ext cx="11766176" cy="6370975"/>
          </a:xfrm>
          <a:prstGeom prst="rect">
            <a:avLst/>
          </a:prstGeom>
          <a:noFill/>
        </p:spPr>
        <p:txBody>
          <a:bodyPr wrap="square">
            <a:spAutoFit/>
          </a:bodyPr>
          <a:lstStyle/>
          <a:p>
            <a:endParaRPr lang="en-US" sz="2400" dirty="0">
              <a:solidFill>
                <a:schemeClr val="bg1"/>
              </a:solidFill>
            </a:endParaRPr>
          </a:p>
          <a:p>
            <a:endParaRPr lang="en-US" sz="2400" dirty="0">
              <a:solidFill>
                <a:schemeClr val="bg1"/>
              </a:solidFill>
            </a:endParaRPr>
          </a:p>
          <a:p>
            <a:r>
              <a:rPr lang="en-US" sz="2400" dirty="0">
                <a:solidFill>
                  <a:schemeClr val="bg1"/>
                </a:solidFill>
              </a:rPr>
              <a:t>Domestic abuse is primarily perpetrated by men, against the very people whom God has given these men to protect and shepherd - women and children. </a:t>
            </a:r>
          </a:p>
          <a:p>
            <a:endParaRPr lang="en-US" sz="2400" dirty="0">
              <a:solidFill>
                <a:schemeClr val="bg1"/>
              </a:solidFill>
            </a:endParaRPr>
          </a:p>
          <a:p>
            <a:r>
              <a:rPr lang="en-US" sz="2400" dirty="0">
                <a:solidFill>
                  <a:schemeClr val="bg1"/>
                </a:solidFill>
              </a:rPr>
              <a:t>At SMCC, we will listen to, minister to, support, and care for those affected by domestic abuse.</a:t>
            </a:r>
          </a:p>
          <a:p>
            <a:endParaRPr lang="en-US" sz="2400" dirty="0">
              <a:solidFill>
                <a:schemeClr val="bg1"/>
              </a:solidFill>
            </a:endParaRPr>
          </a:p>
          <a:p>
            <a:r>
              <a:rPr lang="en-US" sz="2400" dirty="0">
                <a:solidFill>
                  <a:schemeClr val="bg1"/>
                </a:solidFill>
              </a:rPr>
              <a:t>At SMCC, we will urge abused persons to consider their own safety and that of family members initially and to seek help from the church, counseling, and legal resources, to bring healing to the individuals and, if possible, to the marriage relationship</a:t>
            </a:r>
          </a:p>
          <a:p>
            <a:endParaRPr lang="en-US" sz="2400" dirty="0">
              <a:solidFill>
                <a:schemeClr val="bg1"/>
              </a:solidFill>
            </a:endParaRPr>
          </a:p>
          <a:p>
            <a:r>
              <a:rPr lang="en-US" sz="2400" dirty="0">
                <a:solidFill>
                  <a:schemeClr val="bg1"/>
                </a:solidFill>
              </a:rPr>
              <a:t>At SMCC, we will discipline abusers and remove them from the church if they are unrepentant</a:t>
            </a:r>
          </a:p>
          <a:p>
            <a:endParaRPr lang="en-US" sz="2400" dirty="0">
              <a:solidFill>
                <a:schemeClr val="bg1"/>
              </a:solidFill>
            </a:endParaRPr>
          </a:p>
          <a:p>
            <a:r>
              <a:rPr lang="en-US" sz="2400" dirty="0">
                <a:solidFill>
                  <a:schemeClr val="bg1"/>
                </a:solidFill>
              </a:rPr>
              <a:t>At SMCC, all that we do in ministry and care for the abused and abusive spouse will be to God’s glory and their sanctification.</a:t>
            </a:r>
          </a:p>
        </p:txBody>
      </p:sp>
      <p:sp>
        <p:nvSpPr>
          <p:cNvPr id="4" name="Rectangle 3"/>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3504573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98988" y="1081712"/>
            <a:ext cx="11778534"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0" algn="l"/>
              </a:tabLst>
              <a:defRPr>
                <a:solidFill>
                  <a:schemeClr val="tx1"/>
                </a:solidFill>
                <a:latin typeface="Arial" panose="020B0604020202020204" pitchFamily="34" charset="0"/>
              </a:defRPr>
            </a:lvl1pPr>
            <a:lvl2pPr eaLnBrk="0" fontAlgn="base" hangingPunct="0">
              <a:spcBef>
                <a:spcPct val="0"/>
              </a:spcBef>
              <a:spcAft>
                <a:spcPct val="0"/>
              </a:spcAft>
              <a:tabLst>
                <a:tab pos="0" algn="l"/>
              </a:tabLst>
              <a:defRPr>
                <a:solidFill>
                  <a:schemeClr val="tx1"/>
                </a:solidFill>
                <a:latin typeface="Arial" panose="020B0604020202020204" pitchFamily="34" charset="0"/>
              </a:defRPr>
            </a:lvl2pPr>
            <a:lvl3pPr eaLnBrk="0" fontAlgn="base" hangingPunct="0">
              <a:spcBef>
                <a:spcPct val="0"/>
              </a:spcBef>
              <a:spcAft>
                <a:spcPct val="0"/>
              </a:spcAft>
              <a:tabLst>
                <a:tab pos="0" algn="l"/>
              </a:tabLst>
              <a:defRPr>
                <a:solidFill>
                  <a:schemeClr val="tx1"/>
                </a:solidFill>
                <a:latin typeface="Arial" panose="020B0604020202020204" pitchFamily="34" charset="0"/>
              </a:defRPr>
            </a:lvl3pPr>
            <a:lvl4pPr eaLnBrk="0" fontAlgn="base" hangingPunct="0">
              <a:spcBef>
                <a:spcPct val="0"/>
              </a:spcBef>
              <a:spcAft>
                <a:spcPct val="0"/>
              </a:spcAft>
              <a:tabLst>
                <a:tab pos="0" algn="l"/>
              </a:tabLst>
              <a:defRPr>
                <a:solidFill>
                  <a:schemeClr val="tx1"/>
                </a:solidFill>
                <a:latin typeface="Arial" panose="020B0604020202020204" pitchFamily="34" charset="0"/>
              </a:defRPr>
            </a:lvl4pPr>
            <a:lvl5pPr eaLnBrk="0" fontAlgn="base" hangingPunct="0">
              <a:spcBef>
                <a:spcPct val="0"/>
              </a:spcBef>
              <a:spcAft>
                <a:spcPct val="0"/>
              </a:spcAft>
              <a:tabLst>
                <a:tab pos="0" algn="l"/>
              </a:tabLst>
              <a:defRPr>
                <a:solidFill>
                  <a:schemeClr val="tx1"/>
                </a:solidFill>
                <a:latin typeface="Arial" panose="020B0604020202020204" pitchFamily="34" charset="0"/>
              </a:defRPr>
            </a:lvl5pPr>
            <a:lvl6pPr eaLnBrk="0" fontAlgn="base" hangingPunct="0">
              <a:spcBef>
                <a:spcPct val="0"/>
              </a:spcBef>
              <a:spcAft>
                <a:spcPct val="0"/>
              </a:spcAft>
              <a:tabLst>
                <a:tab pos="0" algn="l"/>
              </a:tabLst>
              <a:defRPr>
                <a:solidFill>
                  <a:schemeClr val="tx1"/>
                </a:solidFill>
                <a:latin typeface="Arial" panose="020B0604020202020204" pitchFamily="34" charset="0"/>
              </a:defRPr>
            </a:lvl6pPr>
            <a:lvl7pPr eaLnBrk="0" fontAlgn="base" hangingPunct="0">
              <a:spcBef>
                <a:spcPct val="0"/>
              </a:spcBef>
              <a:spcAft>
                <a:spcPct val="0"/>
              </a:spcAft>
              <a:tabLst>
                <a:tab pos="0" algn="l"/>
              </a:tabLst>
              <a:defRPr>
                <a:solidFill>
                  <a:schemeClr val="tx1"/>
                </a:solidFill>
                <a:latin typeface="Arial" panose="020B0604020202020204" pitchFamily="34" charset="0"/>
              </a:defRPr>
            </a:lvl7pPr>
            <a:lvl8pPr eaLnBrk="0" fontAlgn="base" hangingPunct="0">
              <a:spcBef>
                <a:spcPct val="0"/>
              </a:spcBef>
              <a:spcAft>
                <a:spcPct val="0"/>
              </a:spcAft>
              <a:tabLst>
                <a:tab pos="0" algn="l"/>
              </a:tabLst>
              <a:defRPr>
                <a:solidFill>
                  <a:schemeClr val="tx1"/>
                </a:solidFill>
                <a:latin typeface="Arial" panose="020B0604020202020204" pitchFamily="34" charset="0"/>
              </a:defRPr>
            </a:lvl8pPr>
            <a:lvl9pPr eaLnBrk="0" fontAlgn="base" hangingPunct="0">
              <a:spcBef>
                <a:spcPct val="0"/>
              </a:spcBef>
              <a:spcAft>
                <a:spcPct val="0"/>
              </a:spcAft>
              <a:tabLst>
                <a:tab pos="0" algn="l"/>
              </a:tabLst>
              <a:defRPr>
                <a:solidFill>
                  <a:schemeClr val="tx1"/>
                </a:solidFill>
                <a:latin typeface="Arial" panose="020B0604020202020204" pitchFamily="34" charset="0"/>
              </a:defRPr>
            </a:lvl9pPr>
          </a:lstStyle>
          <a:p>
            <a:pPr lvl="0"/>
            <a:r>
              <a:rPr lang="en-US" sz="2000" b="1" u="sng" dirty="0">
                <a:solidFill>
                  <a:schemeClr val="bg1"/>
                </a:solidFill>
              </a:rPr>
              <a:t>Never, under any circumstances</a:t>
            </a:r>
            <a:r>
              <a:rPr lang="en-US" sz="2000" dirty="0">
                <a:solidFill>
                  <a:schemeClr val="bg1"/>
                </a:solidFill>
              </a:rPr>
              <a:t>, is it appropriate for a husband to use physical force against his wife for the purpose of compelling her submission to his authority. </a:t>
            </a:r>
          </a:p>
          <a:p>
            <a:pPr lvl="0"/>
            <a:r>
              <a:rPr lang="en-US" sz="2000" dirty="0">
                <a:solidFill>
                  <a:schemeClr val="bg1"/>
                </a:solidFill>
              </a:rPr>
              <a:t> </a:t>
            </a:r>
          </a:p>
          <a:p>
            <a:pPr lvl="0"/>
            <a:r>
              <a:rPr lang="en-US" sz="2000" dirty="0">
                <a:solidFill>
                  <a:schemeClr val="bg1"/>
                </a:solidFill>
              </a:rPr>
              <a:t>We know this from the biblical principle of triadic authority (Lambert)</a:t>
            </a:r>
          </a:p>
          <a:p>
            <a:r>
              <a:rPr lang="en-US" sz="2000" dirty="0">
                <a:solidFill>
                  <a:schemeClr val="bg1"/>
                </a:solidFill>
              </a:rPr>
              <a:t> </a:t>
            </a:r>
          </a:p>
          <a:p>
            <a:pPr lvl="1"/>
            <a:r>
              <a:rPr lang="en-US" sz="2000" dirty="0">
                <a:solidFill>
                  <a:schemeClr val="bg1"/>
                </a:solidFill>
              </a:rPr>
              <a:t>The authority of the state is enforced with sword (Rom 13:1-4)</a:t>
            </a:r>
          </a:p>
          <a:p>
            <a:r>
              <a:rPr lang="en-US" sz="2000" dirty="0">
                <a:solidFill>
                  <a:schemeClr val="bg1"/>
                </a:solidFill>
              </a:rPr>
              <a:t> </a:t>
            </a:r>
          </a:p>
          <a:p>
            <a:pPr lvl="1"/>
            <a:r>
              <a:rPr lang="en-US" sz="2000" dirty="0">
                <a:solidFill>
                  <a:schemeClr val="bg1"/>
                </a:solidFill>
              </a:rPr>
              <a:t>The authority of the church is enforced with the keys (Matt 16:19; 18:15-20)</a:t>
            </a:r>
          </a:p>
          <a:p>
            <a:r>
              <a:rPr lang="en-US" sz="2000" dirty="0">
                <a:solidFill>
                  <a:schemeClr val="bg1"/>
                </a:solidFill>
              </a:rPr>
              <a:t> </a:t>
            </a:r>
          </a:p>
          <a:p>
            <a:pPr lvl="1"/>
            <a:r>
              <a:rPr lang="en-US" sz="2000" dirty="0">
                <a:solidFill>
                  <a:schemeClr val="bg1"/>
                </a:solidFill>
              </a:rPr>
              <a:t>The authority of the home is enforced with the rod (Prov. 23:13-14)</a:t>
            </a:r>
          </a:p>
          <a:p>
            <a:pPr lvl="1"/>
            <a:endParaRPr lang="en-US" sz="2000" dirty="0">
              <a:solidFill>
                <a:schemeClr val="bg1"/>
              </a:solidFill>
            </a:endParaRPr>
          </a:p>
          <a:p>
            <a:pPr lvl="0"/>
            <a:r>
              <a:rPr lang="en-US" sz="2000" b="1" i="1" dirty="0">
                <a:solidFill>
                  <a:schemeClr val="bg1"/>
                </a:solidFill>
              </a:rPr>
              <a:t>The relationship of a husband with a wife is the only authoritative relationship where those in authority are not given the responsibility to enforce their authority.</a:t>
            </a:r>
          </a:p>
          <a:p>
            <a:r>
              <a:rPr lang="en-US" sz="2000" dirty="0">
                <a:solidFill>
                  <a:schemeClr val="bg1"/>
                </a:solidFill>
              </a:rPr>
              <a:t> </a:t>
            </a:r>
          </a:p>
          <a:p>
            <a:pPr lvl="0"/>
            <a:r>
              <a:rPr lang="en-US" sz="2000" b="1" i="1" u="sng" dirty="0">
                <a:solidFill>
                  <a:schemeClr val="bg1"/>
                </a:solidFill>
              </a:rPr>
              <a:t>Whenever a man engages in any forceful acts against his wife it is a wrongful use of authority and strength and, therefore, abuse in any and every case.</a:t>
            </a:r>
          </a:p>
          <a:p>
            <a:endParaRPr lang="en-US" sz="2000" dirty="0">
              <a:solidFill>
                <a:schemeClr val="bg1"/>
              </a:solidFill>
            </a:endParaRPr>
          </a:p>
          <a:p>
            <a:endParaRPr lang="en-US" sz="2000" dirty="0">
              <a:solidFill>
                <a:schemeClr val="bg1"/>
              </a:solidFill>
            </a:endParaRPr>
          </a:p>
          <a:p>
            <a:endParaRPr lang="en-US" sz="20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endParaRPr kumimoji="0" lang="en-US" altLang="en-US" sz="2000" b="0" i="0" u="none" strike="noStrike" cap="none" normalizeH="0" baseline="0" dirty="0">
              <a:ln>
                <a:noFill/>
              </a:ln>
              <a:solidFill>
                <a:schemeClr val="bg1"/>
              </a:solidFill>
              <a:effectLst/>
              <a:ea typeface="Times New Roman" panose="02020603050405020304" pitchFamily="18" charset="0"/>
            </a:endParaRPr>
          </a:p>
        </p:txBody>
      </p:sp>
      <p:sp>
        <p:nvSpPr>
          <p:cNvPr id="3" name="Rectangle 2"/>
          <p:cNvSpPr/>
          <p:nvPr/>
        </p:nvSpPr>
        <p:spPr>
          <a:xfrm>
            <a:off x="4509484" y="220718"/>
            <a:ext cx="3832909" cy="461665"/>
          </a:xfrm>
          <a:prstGeom prst="rect">
            <a:avLst/>
          </a:prstGeom>
        </p:spPr>
        <p:txBody>
          <a:bodyPr wrap="none">
            <a:spAutoFit/>
          </a:bodyPr>
          <a:lstStyle/>
          <a:p>
            <a:r>
              <a:rPr lang="en-US" sz="2400" b="1" u="sng" dirty="0">
                <a:solidFill>
                  <a:schemeClr val="bg1"/>
                </a:solidFill>
                <a:latin typeface="Arial" panose="020B0604020202020204" pitchFamily="34" charset="0"/>
                <a:cs typeface="Arial" panose="020B0604020202020204" pitchFamily="34" charset="0"/>
              </a:rPr>
              <a:t>Marital/ Domestic Abuse </a:t>
            </a:r>
            <a:endParaRPr lang="en-US" sz="2400" b="1" u="sng" dirty="0">
              <a:solidFill>
                <a:schemeClr val="bg1"/>
              </a:solidFill>
            </a:endParaRPr>
          </a:p>
        </p:txBody>
      </p:sp>
    </p:spTree>
    <p:extLst>
      <p:ext uri="{BB962C8B-B14F-4D97-AF65-F5344CB8AC3E}">
        <p14:creationId xmlns:p14="http://schemas.microsoft.com/office/powerpoint/2010/main" val="3486408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2149</TotalTime>
  <Words>6526</Words>
  <Application>Microsoft Office PowerPoint</Application>
  <PresentationFormat>Widescreen</PresentationFormat>
  <Paragraphs>577</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Times New Roman</vt:lpstr>
      <vt:lpstr>Wingdings</vt:lpstr>
      <vt:lpstr>Office Theme</vt:lpstr>
      <vt:lpstr>Biblical Wisdom for Responding to Marital Abuse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Kevin C Mr USAR 75TH TNG DIV (Mission CMD)</dc:creator>
  <cp:lastModifiedBy>Kevin and Cindy Lee</cp:lastModifiedBy>
  <cp:revision>115</cp:revision>
  <cp:lastPrinted>2018-05-01T19:51:20Z</cp:lastPrinted>
  <dcterms:created xsi:type="dcterms:W3CDTF">2017-07-12T15:23:21Z</dcterms:created>
  <dcterms:modified xsi:type="dcterms:W3CDTF">2025-04-10T15:23:09Z</dcterms:modified>
</cp:coreProperties>
</file>