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336" r:id="rId3"/>
    <p:sldId id="404" r:id="rId4"/>
    <p:sldId id="359" r:id="rId5"/>
    <p:sldId id="393" r:id="rId6"/>
    <p:sldId id="360" r:id="rId7"/>
    <p:sldId id="361" r:id="rId8"/>
    <p:sldId id="362" r:id="rId9"/>
    <p:sldId id="386" r:id="rId10"/>
    <p:sldId id="363" r:id="rId11"/>
    <p:sldId id="406" r:id="rId12"/>
    <p:sldId id="364" r:id="rId13"/>
    <p:sldId id="395" r:id="rId14"/>
    <p:sldId id="387" r:id="rId15"/>
    <p:sldId id="365" r:id="rId16"/>
    <p:sldId id="382" r:id="rId17"/>
    <p:sldId id="384" r:id="rId18"/>
    <p:sldId id="396" r:id="rId19"/>
    <p:sldId id="366" r:id="rId20"/>
    <p:sldId id="397" r:id="rId21"/>
    <p:sldId id="388" r:id="rId22"/>
    <p:sldId id="367" r:id="rId23"/>
    <p:sldId id="368" r:id="rId24"/>
    <p:sldId id="389" r:id="rId25"/>
    <p:sldId id="369" r:id="rId26"/>
    <p:sldId id="370" r:id="rId27"/>
    <p:sldId id="371" r:id="rId28"/>
    <p:sldId id="390" r:id="rId29"/>
    <p:sldId id="400" r:id="rId30"/>
    <p:sldId id="372" r:id="rId31"/>
    <p:sldId id="373" r:id="rId32"/>
    <p:sldId id="375" r:id="rId33"/>
    <p:sldId id="376" r:id="rId34"/>
    <p:sldId id="377" r:id="rId35"/>
    <p:sldId id="392" r:id="rId36"/>
    <p:sldId id="379" r:id="rId37"/>
    <p:sldId id="405" r:id="rId38"/>
    <p:sldId id="399" r:id="rId39"/>
    <p:sldId id="401" r:id="rId40"/>
    <p:sldId id="402" r:id="rId41"/>
    <p:sldId id="403" r:id="rId42"/>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3300"/>
    <a:srgbClr val="740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599BB9-7E96-4A3D-9CB0-1A1D0136FEAE}" v="130" dt="2024-10-27T12:34:44.6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15" autoAdjust="0"/>
    <p:restoredTop sz="94660"/>
  </p:normalViewPr>
  <p:slideViewPr>
    <p:cSldViewPr>
      <p:cViewPr varScale="1">
        <p:scale>
          <a:sx n="78" d="100"/>
          <a:sy n="78" d="100"/>
        </p:scale>
        <p:origin x="1627"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E9599BB9-7E96-4A3D-9CB0-1A1D0136FEAE}"/>
    <pc:docChg chg="undo custSel modSld">
      <pc:chgData name="Kevin and Cindy Lee" userId="0b8913260b828a33" providerId="LiveId" clId="{E9599BB9-7E96-4A3D-9CB0-1A1D0136FEAE}" dt="2024-10-27T12:34:44.673" v="159" actId="6549"/>
      <pc:docMkLst>
        <pc:docMk/>
      </pc:docMkLst>
      <pc:sldChg chg="modSp">
        <pc:chgData name="Kevin and Cindy Lee" userId="0b8913260b828a33" providerId="LiveId" clId="{E9599BB9-7E96-4A3D-9CB0-1A1D0136FEAE}" dt="2024-10-27T12:23:08.624" v="143" actId="6549"/>
        <pc:sldMkLst>
          <pc:docMk/>
          <pc:sldMk cId="0" sldId="336"/>
        </pc:sldMkLst>
        <pc:spChg chg="mod">
          <ac:chgData name="Kevin and Cindy Lee" userId="0b8913260b828a33" providerId="LiveId" clId="{E9599BB9-7E96-4A3D-9CB0-1A1D0136FEAE}" dt="2024-10-27T12:23:08.624" v="143" actId="6549"/>
          <ac:spMkLst>
            <pc:docMk/>
            <pc:sldMk cId="0" sldId="336"/>
            <ac:spMk id="105477" creationId="{00000000-0000-0000-0000-000000000000}"/>
          </ac:spMkLst>
        </pc:spChg>
      </pc:sldChg>
      <pc:sldChg chg="modSp">
        <pc:chgData name="Kevin and Cindy Lee" userId="0b8913260b828a33" providerId="LiveId" clId="{E9599BB9-7E96-4A3D-9CB0-1A1D0136FEAE}" dt="2024-10-25T21:37:32.653" v="0" actId="6549"/>
        <pc:sldMkLst>
          <pc:docMk/>
          <pc:sldMk cId="0" sldId="359"/>
        </pc:sldMkLst>
        <pc:spChg chg="mod">
          <ac:chgData name="Kevin and Cindy Lee" userId="0b8913260b828a33" providerId="LiveId" clId="{E9599BB9-7E96-4A3D-9CB0-1A1D0136FEAE}" dt="2024-10-25T21:37:32.653" v="0" actId="6549"/>
          <ac:spMkLst>
            <pc:docMk/>
            <pc:sldMk cId="0" sldId="359"/>
            <ac:spMk id="129029" creationId="{00000000-0000-0000-0000-000000000000}"/>
          </ac:spMkLst>
        </pc:spChg>
      </pc:sldChg>
      <pc:sldChg chg="modSp mod">
        <pc:chgData name="Kevin and Cindy Lee" userId="0b8913260b828a33" providerId="LiveId" clId="{E9599BB9-7E96-4A3D-9CB0-1A1D0136FEAE}" dt="2024-10-27T12:26:25.156" v="152" actId="1076"/>
        <pc:sldMkLst>
          <pc:docMk/>
          <pc:sldMk cId="0" sldId="363"/>
        </pc:sldMkLst>
        <pc:spChg chg="mod">
          <ac:chgData name="Kevin and Cindy Lee" userId="0b8913260b828a33" providerId="LiveId" clId="{E9599BB9-7E96-4A3D-9CB0-1A1D0136FEAE}" dt="2024-10-27T12:26:21.433" v="151" actId="1076"/>
          <ac:spMkLst>
            <pc:docMk/>
            <pc:sldMk cId="0" sldId="363"/>
            <ac:spMk id="133124" creationId="{00000000-0000-0000-0000-000000000000}"/>
          </ac:spMkLst>
        </pc:spChg>
        <pc:spChg chg="mod">
          <ac:chgData name="Kevin and Cindy Lee" userId="0b8913260b828a33" providerId="LiveId" clId="{E9599BB9-7E96-4A3D-9CB0-1A1D0136FEAE}" dt="2024-10-27T12:26:25.156" v="152" actId="1076"/>
          <ac:spMkLst>
            <pc:docMk/>
            <pc:sldMk cId="0" sldId="363"/>
            <ac:spMk id="133127" creationId="{00000000-0000-0000-0000-000000000000}"/>
          </ac:spMkLst>
        </pc:spChg>
      </pc:sldChg>
      <pc:sldChg chg="modSp">
        <pc:chgData name="Kevin and Cindy Lee" userId="0b8913260b828a33" providerId="LiveId" clId="{E9599BB9-7E96-4A3D-9CB0-1A1D0136FEAE}" dt="2024-10-26T13:14:26.620" v="49" actId="20577"/>
        <pc:sldMkLst>
          <pc:docMk/>
          <pc:sldMk cId="0" sldId="365"/>
        </pc:sldMkLst>
        <pc:spChg chg="mod">
          <ac:chgData name="Kevin and Cindy Lee" userId="0b8913260b828a33" providerId="LiveId" clId="{E9599BB9-7E96-4A3D-9CB0-1A1D0136FEAE}" dt="2024-10-26T13:14:26.620" v="49" actId="20577"/>
          <ac:spMkLst>
            <pc:docMk/>
            <pc:sldMk cId="0" sldId="365"/>
            <ac:spMk id="135171" creationId="{00000000-0000-0000-0000-000000000000}"/>
          </ac:spMkLst>
        </pc:spChg>
      </pc:sldChg>
      <pc:sldChg chg="addSp delSp modSp mod addAnim delAnim">
        <pc:chgData name="Kevin and Cindy Lee" userId="0b8913260b828a33" providerId="LiveId" clId="{E9599BB9-7E96-4A3D-9CB0-1A1D0136FEAE}" dt="2024-10-26T13:39:13.904" v="66" actId="115"/>
        <pc:sldMkLst>
          <pc:docMk/>
          <pc:sldMk cId="0" sldId="375"/>
        </pc:sldMkLst>
        <pc:spChg chg="add del mod">
          <ac:chgData name="Kevin and Cindy Lee" userId="0b8913260b828a33" providerId="LiveId" clId="{E9599BB9-7E96-4A3D-9CB0-1A1D0136FEAE}" dt="2024-10-26T13:39:13.904" v="66" actId="115"/>
          <ac:spMkLst>
            <pc:docMk/>
            <pc:sldMk cId="0" sldId="375"/>
            <ac:spMk id="146436" creationId="{00000000-0000-0000-0000-000000000000}"/>
          </ac:spMkLst>
        </pc:spChg>
      </pc:sldChg>
      <pc:sldChg chg="modSp mod">
        <pc:chgData name="Kevin and Cindy Lee" userId="0b8913260b828a33" providerId="LiveId" clId="{E9599BB9-7E96-4A3D-9CB0-1A1D0136FEAE}" dt="2024-10-27T12:34:44.673" v="159" actId="6549"/>
        <pc:sldMkLst>
          <pc:docMk/>
          <pc:sldMk cId="0" sldId="377"/>
        </pc:sldMkLst>
        <pc:spChg chg="mod">
          <ac:chgData name="Kevin and Cindy Lee" userId="0b8913260b828a33" providerId="LiveId" clId="{E9599BB9-7E96-4A3D-9CB0-1A1D0136FEAE}" dt="2024-10-26T13:42:06.641" v="116" actId="1076"/>
          <ac:spMkLst>
            <pc:docMk/>
            <pc:sldMk cId="0" sldId="377"/>
            <ac:spMk id="148484" creationId="{00000000-0000-0000-0000-000000000000}"/>
          </ac:spMkLst>
        </pc:spChg>
        <pc:spChg chg="mod">
          <ac:chgData name="Kevin and Cindy Lee" userId="0b8913260b828a33" providerId="LiveId" clId="{E9599BB9-7E96-4A3D-9CB0-1A1D0136FEAE}" dt="2024-10-27T12:34:44.673" v="159" actId="6549"/>
          <ac:spMkLst>
            <pc:docMk/>
            <pc:sldMk cId="0" sldId="377"/>
            <ac:spMk id="148485" creationId="{00000000-0000-0000-0000-000000000000}"/>
          </ac:spMkLst>
        </pc:spChg>
        <pc:spChg chg="mod">
          <ac:chgData name="Kevin and Cindy Lee" userId="0b8913260b828a33" providerId="LiveId" clId="{E9599BB9-7E96-4A3D-9CB0-1A1D0136FEAE}" dt="2024-10-26T13:41:53.175" v="114" actId="255"/>
          <ac:spMkLst>
            <pc:docMk/>
            <pc:sldMk cId="0" sldId="377"/>
            <ac:spMk id="148486" creationId="{00000000-0000-0000-0000-000000000000}"/>
          </ac:spMkLst>
        </pc:spChg>
        <pc:spChg chg="mod">
          <ac:chgData name="Kevin and Cindy Lee" userId="0b8913260b828a33" providerId="LiveId" clId="{E9599BB9-7E96-4A3D-9CB0-1A1D0136FEAE}" dt="2024-10-26T13:42:00.291" v="115" actId="255"/>
          <ac:spMkLst>
            <pc:docMk/>
            <pc:sldMk cId="0" sldId="377"/>
            <ac:spMk id="148487" creationId="{00000000-0000-0000-0000-000000000000}"/>
          </ac:spMkLst>
        </pc:spChg>
      </pc:sldChg>
      <pc:sldChg chg="modSp">
        <pc:chgData name="Kevin and Cindy Lee" userId="0b8913260b828a33" providerId="LiveId" clId="{E9599BB9-7E96-4A3D-9CB0-1A1D0136FEAE}" dt="2024-10-27T12:26:01.848" v="150" actId="6549"/>
        <pc:sldMkLst>
          <pc:docMk/>
          <pc:sldMk cId="0" sldId="386"/>
        </pc:sldMkLst>
        <pc:spChg chg="mod">
          <ac:chgData name="Kevin and Cindy Lee" userId="0b8913260b828a33" providerId="LiveId" clId="{E9599BB9-7E96-4A3D-9CB0-1A1D0136FEAE}" dt="2024-10-27T12:26:01.848" v="150" actId="6549"/>
          <ac:spMkLst>
            <pc:docMk/>
            <pc:sldMk cId="0" sldId="386"/>
            <ac:spMk id="132102" creationId="{00000000-0000-0000-0000-000000000000}"/>
          </ac:spMkLst>
        </pc:spChg>
      </pc:sldChg>
      <pc:sldChg chg="modSp">
        <pc:chgData name="Kevin and Cindy Lee" userId="0b8913260b828a33" providerId="LiveId" clId="{E9599BB9-7E96-4A3D-9CB0-1A1D0136FEAE}" dt="2024-10-27T12:28:40.976" v="155" actId="115"/>
        <pc:sldMkLst>
          <pc:docMk/>
          <pc:sldMk cId="0" sldId="387"/>
        </pc:sldMkLst>
        <pc:spChg chg="mod">
          <ac:chgData name="Kevin and Cindy Lee" userId="0b8913260b828a33" providerId="LiveId" clId="{E9599BB9-7E96-4A3D-9CB0-1A1D0136FEAE}" dt="2024-10-27T12:28:40.976" v="155" actId="115"/>
          <ac:spMkLst>
            <pc:docMk/>
            <pc:sldMk cId="0" sldId="387"/>
            <ac:spMk id="5" creationId="{00000000-0000-0000-0000-000000000000}"/>
          </ac:spMkLst>
        </pc:spChg>
      </pc:sldChg>
      <pc:sldChg chg="modSp mod">
        <pc:chgData name="Kevin and Cindy Lee" userId="0b8913260b828a33" providerId="LiveId" clId="{E9599BB9-7E96-4A3D-9CB0-1A1D0136FEAE}" dt="2024-10-26T13:43:05.467" v="137" actId="255"/>
        <pc:sldMkLst>
          <pc:docMk/>
          <pc:sldMk cId="0" sldId="392"/>
        </pc:sldMkLst>
        <pc:spChg chg="mod">
          <ac:chgData name="Kevin and Cindy Lee" userId="0b8913260b828a33" providerId="LiveId" clId="{E9599BB9-7E96-4A3D-9CB0-1A1D0136FEAE}" dt="2024-10-26T13:42:59.753" v="136" actId="255"/>
          <ac:spMkLst>
            <pc:docMk/>
            <pc:sldMk cId="0" sldId="392"/>
            <ac:spMk id="10" creationId="{00000000-0000-0000-0000-000000000000}"/>
          </ac:spMkLst>
        </pc:spChg>
        <pc:spChg chg="mod">
          <ac:chgData name="Kevin and Cindy Lee" userId="0b8913260b828a33" providerId="LiveId" clId="{E9599BB9-7E96-4A3D-9CB0-1A1D0136FEAE}" dt="2024-10-26T13:43:05.467" v="137" actId="255"/>
          <ac:spMkLst>
            <pc:docMk/>
            <pc:sldMk cId="0" sldId="392"/>
            <ac:spMk id="11" creationId="{00000000-0000-0000-0000-000000000000}"/>
          </ac:spMkLst>
        </pc:spChg>
        <pc:spChg chg="mod">
          <ac:chgData name="Kevin and Cindy Lee" userId="0b8913260b828a33" providerId="LiveId" clId="{E9599BB9-7E96-4A3D-9CB0-1A1D0136FEAE}" dt="2024-10-26T13:42:43.239" v="134" actId="255"/>
          <ac:spMkLst>
            <pc:docMk/>
            <pc:sldMk cId="0" sldId="392"/>
            <ac:spMk id="13" creationId="{00000000-0000-0000-0000-000000000000}"/>
          </ac:spMkLst>
        </pc:spChg>
        <pc:spChg chg="mod">
          <ac:chgData name="Kevin and Cindy Lee" userId="0b8913260b828a33" providerId="LiveId" clId="{E9599BB9-7E96-4A3D-9CB0-1A1D0136FEAE}" dt="2024-10-26T13:42:54.359" v="135" actId="255"/>
          <ac:spMkLst>
            <pc:docMk/>
            <pc:sldMk cId="0" sldId="392"/>
            <ac:spMk id="148488" creationId="{00000000-0000-0000-0000-000000000000}"/>
          </ac:spMkLst>
        </pc:spChg>
      </pc:sldChg>
      <pc:sldChg chg="modSp">
        <pc:chgData name="Kevin and Cindy Lee" userId="0b8913260b828a33" providerId="LiveId" clId="{E9599BB9-7E96-4A3D-9CB0-1A1D0136FEAE}" dt="2024-10-27T12:24:11.436" v="144" actId="20577"/>
        <pc:sldMkLst>
          <pc:docMk/>
          <pc:sldMk cId="0" sldId="393"/>
        </pc:sldMkLst>
        <pc:spChg chg="mod">
          <ac:chgData name="Kevin and Cindy Lee" userId="0b8913260b828a33" providerId="LiveId" clId="{E9599BB9-7E96-4A3D-9CB0-1A1D0136FEAE}" dt="2024-10-27T12:24:11.436" v="144" actId="20577"/>
          <ac:spMkLst>
            <pc:docMk/>
            <pc:sldMk cId="0" sldId="393"/>
            <ac:spMk id="129029" creationId="{00000000-0000-0000-0000-000000000000}"/>
          </ac:spMkLst>
        </pc:spChg>
      </pc:sldChg>
      <pc:sldChg chg="modSp">
        <pc:chgData name="Kevin and Cindy Lee" userId="0b8913260b828a33" providerId="LiveId" clId="{E9599BB9-7E96-4A3D-9CB0-1A1D0136FEAE}" dt="2024-10-26T13:10:23.300" v="31" actId="20577"/>
        <pc:sldMkLst>
          <pc:docMk/>
          <pc:sldMk cId="3676737269" sldId="395"/>
        </pc:sldMkLst>
        <pc:spChg chg="mod">
          <ac:chgData name="Kevin and Cindy Lee" userId="0b8913260b828a33" providerId="LiveId" clId="{E9599BB9-7E96-4A3D-9CB0-1A1D0136FEAE}" dt="2024-10-26T13:10:23.300" v="31" actId="20577"/>
          <ac:spMkLst>
            <pc:docMk/>
            <pc:sldMk cId="3676737269" sldId="395"/>
            <ac:spMk id="134148" creationId="{00000000-0000-0000-0000-000000000000}"/>
          </ac:spMkLst>
        </pc:spChg>
      </pc:sldChg>
      <pc:sldChg chg="modSp mod">
        <pc:chgData name="Kevin and Cindy Lee" userId="0b8913260b828a33" providerId="LiveId" clId="{E9599BB9-7E96-4A3D-9CB0-1A1D0136FEAE}" dt="2024-10-27T12:30:38.392" v="156" actId="1076"/>
        <pc:sldMkLst>
          <pc:docMk/>
          <pc:sldMk cId="1276919817" sldId="396"/>
        </pc:sldMkLst>
        <pc:spChg chg="mod">
          <ac:chgData name="Kevin and Cindy Lee" userId="0b8913260b828a33" providerId="LiveId" clId="{E9599BB9-7E96-4A3D-9CB0-1A1D0136FEAE}" dt="2024-10-27T12:30:38.392" v="156" actId="1076"/>
          <ac:spMkLst>
            <pc:docMk/>
            <pc:sldMk cId="1276919817" sldId="396"/>
            <ac:spMk id="135171" creationId="{00000000-0000-0000-0000-000000000000}"/>
          </ac:spMkLst>
        </pc:spChg>
      </pc:sldChg>
      <pc:sldChg chg="modSp mod">
        <pc:chgData name="Kevin and Cindy Lee" userId="0b8913260b828a33" providerId="LiveId" clId="{E9599BB9-7E96-4A3D-9CB0-1A1D0136FEAE}" dt="2024-10-26T13:48:40.761" v="142" actId="20577"/>
        <pc:sldMkLst>
          <pc:docMk/>
          <pc:sldMk cId="1639346901" sldId="403"/>
        </pc:sldMkLst>
        <pc:spChg chg="mod">
          <ac:chgData name="Kevin and Cindy Lee" userId="0b8913260b828a33" providerId="LiveId" clId="{E9599BB9-7E96-4A3D-9CB0-1A1D0136FEAE}" dt="2024-10-26T13:48:40.761" v="142" actId="20577"/>
          <ac:spMkLst>
            <pc:docMk/>
            <pc:sldMk cId="1639346901" sldId="403"/>
            <ac:spMk id="5" creationId="{C7EF1625-7CCA-4B1A-AAB0-AEEDEE22EA62}"/>
          </ac:spMkLst>
        </pc:spChg>
      </pc:sldChg>
      <pc:sldChg chg="delSp mod delAnim">
        <pc:chgData name="Kevin and Cindy Lee" userId="0b8913260b828a33" providerId="LiveId" clId="{E9599BB9-7E96-4A3D-9CB0-1A1D0136FEAE}" dt="2024-10-25T21:40:49.670" v="28" actId="478"/>
        <pc:sldMkLst>
          <pc:docMk/>
          <pc:sldMk cId="547180884" sldId="405"/>
        </pc:sldMkLst>
        <pc:spChg chg="del">
          <ac:chgData name="Kevin and Cindy Lee" userId="0b8913260b828a33" providerId="LiveId" clId="{E9599BB9-7E96-4A3D-9CB0-1A1D0136FEAE}" dt="2024-10-25T21:40:49.670" v="28" actId="478"/>
          <ac:spMkLst>
            <pc:docMk/>
            <pc:sldMk cId="547180884" sldId="405"/>
            <ac:spMk id="15155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4784EF8F-4A59-4B79-AEE7-E12171671A71}" type="datetimeFigureOut">
              <a:rPr lang="en-US" smtClean="0"/>
              <a:pPr/>
              <a:t>10/27/2024</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488BC496-90B8-40BA-B327-C46BB52A94A8}"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7E9B3AB8-095F-4201-AA88-3E560861F1BF}" type="datetimeFigureOut">
              <a:rPr lang="en-US" smtClean="0"/>
              <a:pPr/>
              <a:t>10/27/2024</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B4C16806-5AC6-4AB1-AB13-0130F5DB8A8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4C16806-5AC6-4AB1-AB13-0130F5DB8A83}" type="slidenum">
              <a:rPr lang="en-US" smtClean="0"/>
              <a:pPr/>
              <a:t>31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bright="-13000"/>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609600" y="1371600"/>
            <a:ext cx="7924800" cy="3416320"/>
          </a:xfrm>
          <a:prstGeom prst="rect">
            <a:avLst/>
          </a:prstGeom>
          <a:noFill/>
          <a:ln w="9525">
            <a:noFill/>
            <a:miter lim="800000"/>
            <a:headEnd/>
            <a:tailEnd/>
          </a:ln>
          <a:effectLst/>
        </p:spPr>
        <p:txBody>
          <a:bodyPr>
            <a:spAutoFit/>
          </a:bodyPr>
          <a:lstStyle/>
          <a:p>
            <a:pPr algn="ctr">
              <a:spcBef>
                <a:spcPct val="50000"/>
              </a:spcBef>
            </a:pPr>
            <a:r>
              <a:rPr lang="en-US" sz="7200" b="1" dirty="0">
                <a:solidFill>
                  <a:schemeClr val="bg1"/>
                </a:solidFill>
                <a:effectLst>
                  <a:outerShdw blurRad="38100" dist="38100" dir="2700000" algn="tl">
                    <a:srgbClr val="000000">
                      <a:alpha val="43137"/>
                    </a:srgbClr>
                  </a:outerShdw>
                </a:effectLst>
                <a:latin typeface="Calibri" pitchFamily="34" charset="0"/>
              </a:rPr>
              <a:t>BIBLICAL VIEW AND RESPONSE TO A HEART OF ANGER</a:t>
            </a:r>
            <a:endParaRPr lang="en-US" sz="13800" b="1" dirty="0">
              <a:solidFill>
                <a:schemeClr val="bg1"/>
              </a:solidFill>
              <a:effectLst>
                <a:outerShdw blurRad="38100" dist="38100" dir="2700000" algn="tl">
                  <a:srgbClr val="000000">
                    <a:alpha val="43137"/>
                  </a:srgbClr>
                </a:outerShdw>
              </a:effectLst>
              <a:latin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Text Box 4"/>
          <p:cNvSpPr txBox="1">
            <a:spLocks noChangeArrowheads="1"/>
          </p:cNvSpPr>
          <p:nvPr/>
        </p:nvSpPr>
        <p:spPr bwMode="auto">
          <a:xfrm>
            <a:off x="130277" y="1355570"/>
            <a:ext cx="8686800" cy="1692771"/>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Most people think their anger is a normal and justifiable </a:t>
            </a:r>
            <a:r>
              <a:rPr lang="en-US" sz="3600" b="1" i="1" u="sng" dirty="0">
                <a:effectLst>
                  <a:outerShdw blurRad="38100" dist="38100" dir="2700000" algn="tl">
                    <a:srgbClr val="000000">
                      <a:alpha val="43137"/>
                    </a:srgbClr>
                  </a:outerShdw>
                </a:effectLst>
                <a:latin typeface="Arial Black" pitchFamily="34" charset="0"/>
              </a:rPr>
              <a:t>response</a:t>
            </a:r>
            <a:r>
              <a:rPr lang="en-US" sz="3400" b="1" dirty="0">
                <a:solidFill>
                  <a:schemeClr val="bg1"/>
                </a:solidFill>
                <a:effectLst>
                  <a:outerShdw blurRad="38100" dist="38100" dir="2700000" algn="tl">
                    <a:srgbClr val="000000">
                      <a:alpha val="43137"/>
                    </a:srgbClr>
                  </a:outerShdw>
                </a:effectLst>
                <a:latin typeface="Arial Black" pitchFamily="34" charset="0"/>
              </a:rPr>
              <a:t> </a:t>
            </a:r>
            <a:r>
              <a:rPr lang="en-US" sz="3400" b="1" dirty="0">
                <a:solidFill>
                  <a:schemeClr val="bg1"/>
                </a:solidFill>
                <a:effectLst>
                  <a:outerShdw blurRad="38100" dist="38100" dir="2700000" algn="tl">
                    <a:srgbClr val="000000">
                      <a:alpha val="43137"/>
                    </a:srgbClr>
                  </a:outerShdw>
                </a:effectLst>
                <a:latin typeface="Calibri" pitchFamily="34" charset="0"/>
              </a:rPr>
              <a:t>to the way they have been treated. </a:t>
            </a:r>
          </a:p>
        </p:txBody>
      </p:sp>
      <p:sp>
        <p:nvSpPr>
          <p:cNvPr id="133127" name="Text Box 7"/>
          <p:cNvSpPr txBox="1">
            <a:spLocks noChangeArrowheads="1"/>
          </p:cNvSpPr>
          <p:nvPr/>
        </p:nvSpPr>
        <p:spPr bwMode="auto">
          <a:xfrm>
            <a:off x="152400" y="3276600"/>
            <a:ext cx="8686800" cy="2616101"/>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God commands us not to </a:t>
            </a:r>
            <a:r>
              <a:rPr lang="en-US" sz="3600" b="1" u="sng" dirty="0">
                <a:effectLst>
                  <a:outerShdw blurRad="38100" dist="38100" dir="2700000" algn="tl">
                    <a:srgbClr val="000000">
                      <a:alpha val="43137"/>
                    </a:srgbClr>
                  </a:outerShdw>
                </a:effectLst>
                <a:latin typeface="Arial Black" pitchFamily="34" charset="0"/>
              </a:rPr>
              <a:t>sin</a:t>
            </a:r>
            <a:r>
              <a:rPr lang="en-US" sz="3400" b="1" dirty="0">
                <a:solidFill>
                  <a:schemeClr val="bg1"/>
                </a:solidFill>
                <a:effectLst>
                  <a:outerShdw blurRad="38100" dist="38100" dir="2700000" algn="tl">
                    <a:srgbClr val="000000">
                      <a:alpha val="43137"/>
                    </a:srgbClr>
                  </a:outerShdw>
                </a:effectLst>
                <a:latin typeface="Calibri" pitchFamily="34" charset="0"/>
              </a:rPr>
              <a:t> when we are angry (Matthew 5:44; Romans 12:18-19, </a:t>
            </a:r>
            <a:r>
              <a:rPr lang="en-US" sz="3400" b="1" i="1" u="sng" dirty="0">
                <a:solidFill>
                  <a:schemeClr val="bg1"/>
                </a:solidFill>
                <a:effectLst>
                  <a:outerShdw blurRad="38100" dist="38100" dir="2700000" algn="tl">
                    <a:srgbClr val="000000">
                      <a:alpha val="43137"/>
                    </a:srgbClr>
                  </a:outerShdw>
                </a:effectLst>
                <a:latin typeface="Calibri" pitchFamily="34" charset="0"/>
              </a:rPr>
              <a:t>Ephesians 4:26-27</a:t>
            </a:r>
            <a:r>
              <a:rPr lang="en-US" sz="3400" b="1" dirty="0">
                <a:solidFill>
                  <a:schemeClr val="bg1"/>
                </a:solidFill>
                <a:effectLst>
                  <a:outerShdw blurRad="38100" dist="38100" dir="2700000" algn="tl">
                    <a:srgbClr val="000000">
                      <a:alpha val="43137"/>
                    </a:srgbClr>
                  </a:outerShdw>
                </a:effectLst>
                <a:latin typeface="Calibri" pitchFamily="34" charset="0"/>
              </a:rPr>
              <a:t>).</a:t>
            </a:r>
          </a:p>
          <a:p>
            <a:pPr>
              <a:spcBef>
                <a:spcPct val="50000"/>
              </a:spcBef>
            </a:pPr>
            <a:r>
              <a:rPr lang="en-US" sz="2400" b="1" i="1" baseline="30000" dirty="0">
                <a:solidFill>
                  <a:schemeClr val="bg1"/>
                </a:solidFill>
                <a:latin typeface="Calibri" panose="020F0502020204030204" pitchFamily="34" charset="0"/>
                <a:cs typeface="Calibri" panose="020F0502020204030204" pitchFamily="34" charset="0"/>
              </a:rPr>
              <a:t>26 </a:t>
            </a:r>
            <a:r>
              <a:rPr lang="en-US" sz="2400" b="1" i="1" cap="small" dirty="0">
                <a:solidFill>
                  <a:schemeClr val="bg1"/>
                </a:solidFill>
                <a:latin typeface="Calibri" panose="020F0502020204030204" pitchFamily="34" charset="0"/>
                <a:cs typeface="Calibri" panose="020F0502020204030204" pitchFamily="34" charset="0"/>
              </a:rPr>
              <a:t>Be angry, and</a:t>
            </a:r>
            <a:r>
              <a:rPr lang="en-US" sz="2400" b="1" i="1" dirty="0">
                <a:solidFill>
                  <a:schemeClr val="bg1"/>
                </a:solidFill>
                <a:latin typeface="Calibri" panose="020F0502020204030204" pitchFamily="34" charset="0"/>
                <a:cs typeface="Calibri" panose="020F0502020204030204" pitchFamily="34" charset="0"/>
              </a:rPr>
              <a:t> yet </a:t>
            </a:r>
            <a:r>
              <a:rPr lang="en-US" sz="2400" b="1" i="1" cap="small" dirty="0">
                <a:solidFill>
                  <a:schemeClr val="bg1"/>
                </a:solidFill>
                <a:latin typeface="Calibri" panose="020F0502020204030204" pitchFamily="34" charset="0"/>
                <a:cs typeface="Calibri" panose="020F0502020204030204" pitchFamily="34" charset="0"/>
              </a:rPr>
              <a:t>do not sin</a:t>
            </a:r>
            <a:r>
              <a:rPr lang="en-US" sz="2400" b="1" i="1" dirty="0">
                <a:solidFill>
                  <a:schemeClr val="bg1"/>
                </a:solidFill>
                <a:latin typeface="Calibri" panose="020F0502020204030204" pitchFamily="34" charset="0"/>
                <a:cs typeface="Calibri" panose="020F0502020204030204" pitchFamily="34" charset="0"/>
              </a:rPr>
              <a:t>; do not let the sun go down on your anger, </a:t>
            </a:r>
            <a:r>
              <a:rPr lang="en-US" sz="2400" b="1" i="1" baseline="30000" dirty="0">
                <a:solidFill>
                  <a:schemeClr val="bg1"/>
                </a:solidFill>
                <a:latin typeface="Calibri" panose="020F0502020204030204" pitchFamily="34" charset="0"/>
                <a:cs typeface="Calibri" panose="020F0502020204030204" pitchFamily="34" charset="0"/>
              </a:rPr>
              <a:t>27 </a:t>
            </a:r>
            <a:r>
              <a:rPr lang="en-US" sz="2400" b="1" i="1" dirty="0">
                <a:solidFill>
                  <a:schemeClr val="bg1"/>
                </a:solidFill>
                <a:latin typeface="Calibri" panose="020F0502020204030204" pitchFamily="34" charset="0"/>
                <a:cs typeface="Calibri" panose="020F0502020204030204" pitchFamily="34" charset="0"/>
              </a:rPr>
              <a:t>and do not give the devil an opportunity.</a:t>
            </a:r>
            <a:endPar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6" name="Text Box 2"/>
          <p:cNvSpPr txBox="1">
            <a:spLocks noChangeArrowheads="1"/>
          </p:cNvSpPr>
          <p:nvPr/>
        </p:nvSpPr>
        <p:spPr bwMode="auto">
          <a:xfrm>
            <a:off x="152400" y="191869"/>
            <a:ext cx="8915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Clearing Up Faulty Perceptions About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33124"/>
                                        </p:tgtEl>
                                        <p:attrNameLst>
                                          <p:attrName>style.visibility</p:attrName>
                                        </p:attrNameLst>
                                      </p:cBhvr>
                                      <p:to>
                                        <p:strVal val="visible"/>
                                      </p:to>
                                    </p:set>
                                    <p:animEffect transition="in" filter="strips(downRight)">
                                      <p:cBhvr>
                                        <p:cTn id="7" dur="500"/>
                                        <p:tgtEl>
                                          <p:spTgt spid="13312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3127"/>
                                        </p:tgtEl>
                                        <p:attrNameLst>
                                          <p:attrName>style.visibility</p:attrName>
                                        </p:attrNameLst>
                                      </p:cBhvr>
                                      <p:to>
                                        <p:strVal val="visible"/>
                                      </p:to>
                                    </p:set>
                                    <p:animEffect transition="in" filter="strips(downRight)">
                                      <p:cBhvr>
                                        <p:cTn id="12" dur="500"/>
                                        <p:tgtEl>
                                          <p:spTgt spid="133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4" grpId="0"/>
      <p:bldP spid="1331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Text Box 3"/>
          <p:cNvSpPr txBox="1">
            <a:spLocks noChangeArrowheads="1"/>
          </p:cNvSpPr>
          <p:nvPr/>
        </p:nvSpPr>
        <p:spPr bwMode="auto">
          <a:xfrm>
            <a:off x="190500" y="798731"/>
            <a:ext cx="8763000" cy="6093976"/>
          </a:xfrm>
          <a:prstGeom prst="rect">
            <a:avLst/>
          </a:prstGeom>
          <a:noFill/>
          <a:ln w="9525">
            <a:noFill/>
            <a:miter lim="800000"/>
            <a:headEnd/>
            <a:tailEnd/>
          </a:ln>
          <a:effectLst/>
        </p:spPr>
        <p:txBody>
          <a:bodyPr>
            <a:spAutoFit/>
          </a:bodyPr>
          <a:lstStyle/>
          <a:p>
            <a:pPr>
              <a:spcBef>
                <a:spcPct val="50000"/>
              </a:spcBef>
            </a:pPr>
            <a:r>
              <a:rPr lang="en-US" sz="2600" b="1" dirty="0">
                <a:solidFill>
                  <a:schemeClr val="bg1"/>
                </a:solidFill>
                <a:effectLst>
                  <a:outerShdw blurRad="38100" dist="38100" dir="2700000" algn="tl">
                    <a:srgbClr val="000000">
                      <a:alpha val="43137"/>
                    </a:srgbClr>
                  </a:outerShdw>
                </a:effectLst>
                <a:latin typeface="Calibri" pitchFamily="34" charset="0"/>
              </a:rPr>
              <a:t>Ephesians 4:26-27 clearly addresses the sin of anger in believers…</a:t>
            </a:r>
          </a:p>
          <a:p>
            <a:pPr>
              <a:spcBef>
                <a:spcPct val="50000"/>
              </a:spcBef>
            </a:pPr>
            <a:r>
              <a:rPr lang="en-US" sz="2600" b="1" dirty="0">
                <a:solidFill>
                  <a:schemeClr val="bg1"/>
                </a:solidFill>
                <a:effectLst>
                  <a:outerShdw blurRad="38100" dist="38100" dir="2700000" algn="tl">
                    <a:srgbClr val="000000">
                      <a:alpha val="43137"/>
                    </a:srgbClr>
                  </a:outerShdw>
                </a:effectLst>
                <a:latin typeface="Calibri" pitchFamily="34" charset="0"/>
              </a:rPr>
              <a:t>Those who are controlled by anger instead of the Holy Spirit allow this sinful emotional expression/response to linger in their lives and create a foothold for the devil.</a:t>
            </a:r>
          </a:p>
          <a:p>
            <a:pPr>
              <a:spcBef>
                <a:spcPct val="50000"/>
              </a:spcBef>
            </a:pPr>
            <a:r>
              <a:rPr lang="en-US" sz="2600" b="1" dirty="0">
                <a:solidFill>
                  <a:schemeClr val="bg1"/>
                </a:solidFill>
                <a:effectLst>
                  <a:outerShdw blurRad="38100" dist="38100" dir="2700000" algn="tl">
                    <a:srgbClr val="000000">
                      <a:alpha val="43137"/>
                    </a:srgbClr>
                  </a:outerShdw>
                </a:effectLst>
                <a:latin typeface="Calibri" pitchFamily="34" charset="0"/>
              </a:rPr>
              <a:t>Believers cannot be indwelt by Satan because God does not share or give up His rightful place in their hearts, but those who yield to the emotion of anger allow the enemy some level of influence in their lives.</a:t>
            </a:r>
          </a:p>
          <a:p>
            <a:pPr>
              <a:spcBef>
                <a:spcPct val="50000"/>
              </a:spcBef>
            </a:pPr>
            <a:r>
              <a:rPr lang="en-US" sz="2600" b="1" dirty="0">
                <a:solidFill>
                  <a:schemeClr val="bg1"/>
                </a:solidFill>
                <a:effectLst>
                  <a:outerShdw blurRad="38100" dist="38100" dir="2700000" algn="tl">
                    <a:srgbClr val="000000">
                      <a:alpha val="43137"/>
                    </a:srgbClr>
                  </a:outerShdw>
                </a:effectLst>
                <a:latin typeface="Calibri" pitchFamily="34" charset="0"/>
              </a:rPr>
              <a:t>Unchecked anger will produce the bitter fruit of unrighteous feelings, thinking, and acting. </a:t>
            </a:r>
          </a:p>
          <a:p>
            <a:pPr>
              <a:spcBef>
                <a:spcPct val="50000"/>
              </a:spcBef>
            </a:pPr>
            <a:r>
              <a:rPr lang="en-US" sz="2600" b="1" dirty="0">
                <a:solidFill>
                  <a:schemeClr val="bg1"/>
                </a:solidFill>
                <a:effectLst>
                  <a:outerShdw blurRad="38100" dist="38100" dir="2700000" algn="tl">
                    <a:srgbClr val="000000">
                      <a:alpha val="43137"/>
                    </a:srgbClr>
                  </a:outerShdw>
                </a:effectLst>
                <a:latin typeface="Calibri" pitchFamily="34" charset="0"/>
              </a:rPr>
              <a:t>Sinful anger not crucified through confession, repentance, and obedience will produce sinful behavior in time (James 1:15).</a:t>
            </a:r>
          </a:p>
        </p:txBody>
      </p:sp>
      <p:sp>
        <p:nvSpPr>
          <p:cNvPr id="9" name="Text Box 2">
            <a:extLst>
              <a:ext uri="{FF2B5EF4-FFF2-40B4-BE49-F238E27FC236}">
                <a16:creationId xmlns:a16="http://schemas.microsoft.com/office/drawing/2014/main" id="{415BB441-9FFC-43AC-B5BC-D8993DA22A96}"/>
              </a:ext>
            </a:extLst>
          </p:cNvPr>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Tree>
    <p:extLst>
      <p:ext uri="{BB962C8B-B14F-4D97-AF65-F5344CB8AC3E}">
        <p14:creationId xmlns:p14="http://schemas.microsoft.com/office/powerpoint/2010/main" val="3846973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47459"/>
                                        </p:tgtEl>
                                        <p:attrNameLst>
                                          <p:attrName>style.visibility</p:attrName>
                                        </p:attrNameLst>
                                      </p:cBhvr>
                                      <p:to>
                                        <p:strVal val="visible"/>
                                      </p:to>
                                    </p:set>
                                    <p:animEffect transition="in" filter="strips(downLeft)">
                                      <p:cBhvr>
                                        <p:cTn id="7" dur="500"/>
                                        <p:tgtEl>
                                          <p:spTgt spid="147459"/>
                                        </p:tgtEl>
                                      </p:cBhvr>
                                    </p:animEffect>
                                  </p:childTnLst>
                                </p:cTn>
                              </p:par>
                              <p:par>
                                <p:cTn id="8" presetID="47"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anim calcmode="lin" valueType="num">
                                      <p:cBhvr>
                                        <p:cTn id="11" dur="500" fill="hold"/>
                                        <p:tgtEl>
                                          <p:spTgt spid="9"/>
                                        </p:tgtEl>
                                        <p:attrNameLst>
                                          <p:attrName>ppt_x</p:attrName>
                                        </p:attrNameLst>
                                      </p:cBhvr>
                                      <p:tavLst>
                                        <p:tav tm="0">
                                          <p:val>
                                            <p:strVal val="#ppt_x"/>
                                          </p:val>
                                        </p:tav>
                                        <p:tav tm="100000">
                                          <p:val>
                                            <p:strVal val="#ppt_x"/>
                                          </p:val>
                                        </p:tav>
                                      </p:tavLst>
                                    </p:anim>
                                    <p:anim calcmode="lin" valueType="num">
                                      <p:cBhvr>
                                        <p:cTn id="12" dur="5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Text Box 3"/>
          <p:cNvSpPr txBox="1">
            <a:spLocks noChangeArrowheads="1"/>
          </p:cNvSpPr>
          <p:nvPr/>
        </p:nvSpPr>
        <p:spPr bwMode="auto">
          <a:xfrm>
            <a:off x="152400" y="1706562"/>
            <a:ext cx="8763000" cy="615553"/>
          </a:xfrm>
          <a:prstGeom prst="rect">
            <a:avLst/>
          </a:prstGeom>
          <a:noFill/>
          <a:ln w="9525">
            <a:noFill/>
            <a:miter lim="800000"/>
            <a:headEnd/>
            <a:tailEnd/>
          </a:ln>
          <a:effectLst/>
        </p:spPr>
        <p:txBody>
          <a:bodyPr>
            <a:spAutoFit/>
          </a:bodyPr>
          <a:lstStyle/>
          <a:p>
            <a:pPr>
              <a:spcBef>
                <a:spcPct val="50000"/>
              </a:spcBef>
            </a:pPr>
            <a:r>
              <a:rPr lang="en-US" sz="3400" b="1" u="sng" dirty="0">
                <a:solidFill>
                  <a:schemeClr val="bg1"/>
                </a:solidFill>
                <a:effectLst>
                  <a:outerShdw blurRad="38100" dist="38100" dir="2700000" algn="tl">
                    <a:srgbClr val="000000">
                      <a:alpha val="43137"/>
                    </a:srgbClr>
                  </a:outerShdw>
                </a:effectLst>
                <a:latin typeface="Calibri" pitchFamily="34" charset="0"/>
              </a:rPr>
              <a:t>God and anger</a:t>
            </a:r>
          </a:p>
        </p:txBody>
      </p:sp>
      <p:sp>
        <p:nvSpPr>
          <p:cNvPr id="134148" name="Text Box 4"/>
          <p:cNvSpPr txBox="1">
            <a:spLocks noChangeArrowheads="1"/>
          </p:cNvSpPr>
          <p:nvPr/>
        </p:nvSpPr>
        <p:spPr bwMode="auto">
          <a:xfrm>
            <a:off x="228600" y="2590800"/>
            <a:ext cx="8686800" cy="2308324"/>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God gets angry, in a </a:t>
            </a:r>
            <a:r>
              <a:rPr lang="en-US" sz="3200" b="1" dirty="0">
                <a:solidFill>
                  <a:schemeClr val="bg1"/>
                </a:solidFill>
                <a:effectLst>
                  <a:outerShdw blurRad="38100" dist="38100" dir="2700000" algn="tl">
                    <a:srgbClr val="000000">
                      <a:alpha val="43137"/>
                    </a:srgbClr>
                  </a:outerShdw>
                </a:effectLst>
                <a:latin typeface="Arial Black" pitchFamily="34" charset="0"/>
              </a:rPr>
              <a:t>just</a:t>
            </a:r>
            <a:r>
              <a:rPr lang="en-US" sz="3200" b="1" dirty="0">
                <a:solidFill>
                  <a:schemeClr val="bg1"/>
                </a:solidFill>
                <a:effectLst>
                  <a:outerShdw blurRad="38100" dist="38100" dir="2700000" algn="tl">
                    <a:srgbClr val="000000">
                      <a:alpha val="43137"/>
                    </a:srgbClr>
                  </a:outerShdw>
                </a:effectLst>
                <a:latin typeface="Calibri" pitchFamily="34" charset="0"/>
              </a:rPr>
              <a:t> response to what is wrong and offensive (God’s wrath - John 3:36).</a:t>
            </a:r>
          </a:p>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On several occasions, Jesus was filled with anger (Mark 3:5; John 2:14-17).</a:t>
            </a:r>
            <a:r>
              <a:rPr lang="en-US" sz="3200" b="1" dirty="0"/>
              <a:t> </a:t>
            </a:r>
            <a:endParaRPr lang="en-US" sz="3200" b="1" dirty="0">
              <a:solidFill>
                <a:schemeClr val="bg1"/>
              </a:solidFill>
              <a:effectLst>
                <a:outerShdw blurRad="38100" dist="38100" dir="2700000" algn="tl">
                  <a:srgbClr val="000000">
                    <a:alpha val="43137"/>
                  </a:srgbClr>
                </a:outerShdw>
              </a:effectLst>
              <a:latin typeface="Calibri" pitchFamily="34" charset="0"/>
            </a:endParaRPr>
          </a:p>
        </p:txBody>
      </p:sp>
      <p:sp>
        <p:nvSpPr>
          <p:cNvPr id="5" name="Text Box 2"/>
          <p:cNvSpPr txBox="1">
            <a:spLocks noChangeArrowheads="1"/>
          </p:cNvSpPr>
          <p:nvPr/>
        </p:nvSpPr>
        <p:spPr bwMode="auto">
          <a:xfrm>
            <a:off x="152400" y="191869"/>
            <a:ext cx="8915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Clearing Up Faulty Perceptions About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34147"/>
                                        </p:tgtEl>
                                        <p:attrNameLst>
                                          <p:attrName>style.visibility</p:attrName>
                                        </p:attrNameLst>
                                      </p:cBhvr>
                                      <p:to>
                                        <p:strVal val="visible"/>
                                      </p:to>
                                    </p:set>
                                    <p:animEffect transition="in" filter="strips(downLeft)">
                                      <p:cBhvr>
                                        <p:cTn id="7" dur="500"/>
                                        <p:tgtEl>
                                          <p:spTgt spid="13414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4148"/>
                                        </p:tgtEl>
                                        <p:attrNameLst>
                                          <p:attrName>style.visibility</p:attrName>
                                        </p:attrNameLst>
                                      </p:cBhvr>
                                      <p:to>
                                        <p:strVal val="visible"/>
                                      </p:to>
                                    </p:set>
                                    <p:animEffect transition="in" filter="strips(downRight)">
                                      <p:cBhvr>
                                        <p:cTn id="12" dur="500"/>
                                        <p:tgtEl>
                                          <p:spTgt spid="134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p:bldP spid="13414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Text Box 4"/>
          <p:cNvSpPr txBox="1">
            <a:spLocks noChangeArrowheads="1"/>
          </p:cNvSpPr>
          <p:nvPr/>
        </p:nvSpPr>
        <p:spPr bwMode="auto">
          <a:xfrm>
            <a:off x="228600" y="152400"/>
            <a:ext cx="8229600" cy="638636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Mark 3:1-5 –</a:t>
            </a:r>
            <a:r>
              <a:rPr lang="en-US" sz="3600" b="1" dirty="0"/>
              <a:t> </a:t>
            </a:r>
          </a:p>
          <a:p>
            <a:pPr>
              <a:spcBef>
                <a:spcPct val="50000"/>
              </a:spcBef>
            </a:pPr>
            <a:r>
              <a:rPr lang="en-US" sz="2800" b="1" i="1" dirty="0">
                <a:solidFill>
                  <a:schemeClr val="bg1"/>
                </a:solidFill>
                <a:latin typeface="Calibri" panose="020F0502020204030204" pitchFamily="34" charset="0"/>
                <a:cs typeface="Calibri" panose="020F0502020204030204" pitchFamily="34" charset="0"/>
              </a:rPr>
              <a:t>He entered again into a synagogue; and a man was there whose hand was withered. </a:t>
            </a:r>
            <a:r>
              <a:rPr lang="en-US" sz="2800" b="1" i="1" baseline="30000" dirty="0">
                <a:solidFill>
                  <a:schemeClr val="bg1"/>
                </a:solidFill>
                <a:latin typeface="Calibri" panose="020F0502020204030204" pitchFamily="34" charset="0"/>
                <a:cs typeface="Calibri" panose="020F0502020204030204" pitchFamily="34" charset="0"/>
              </a:rPr>
              <a:t>2 </a:t>
            </a:r>
            <a:r>
              <a:rPr lang="en-US" sz="2800" b="1" i="1" dirty="0">
                <a:solidFill>
                  <a:schemeClr val="bg1"/>
                </a:solidFill>
                <a:latin typeface="Calibri" panose="020F0502020204030204" pitchFamily="34" charset="0"/>
                <a:cs typeface="Calibri" panose="020F0502020204030204" pitchFamily="34" charset="0"/>
              </a:rPr>
              <a:t>They were watching Him to see if He would heal him on the Sabbath, so that they might accuse Him. </a:t>
            </a:r>
            <a:r>
              <a:rPr lang="en-US" sz="2800" b="1" i="1" baseline="30000" dirty="0">
                <a:solidFill>
                  <a:schemeClr val="bg1"/>
                </a:solidFill>
                <a:latin typeface="Calibri" panose="020F0502020204030204" pitchFamily="34" charset="0"/>
                <a:cs typeface="Calibri" panose="020F0502020204030204" pitchFamily="34" charset="0"/>
              </a:rPr>
              <a:t>3 </a:t>
            </a:r>
            <a:r>
              <a:rPr lang="en-US" sz="2800" b="1" i="1" dirty="0">
                <a:solidFill>
                  <a:schemeClr val="bg1"/>
                </a:solidFill>
                <a:latin typeface="Calibri" panose="020F0502020204030204" pitchFamily="34" charset="0"/>
                <a:cs typeface="Calibri" panose="020F0502020204030204" pitchFamily="34" charset="0"/>
              </a:rPr>
              <a:t>He said to the man with the withered hand, “Get up and come forward!” </a:t>
            </a:r>
            <a:r>
              <a:rPr lang="en-US" sz="2800" b="1" i="1" baseline="30000" dirty="0">
                <a:solidFill>
                  <a:schemeClr val="bg1"/>
                </a:solidFill>
                <a:latin typeface="Calibri" panose="020F0502020204030204" pitchFamily="34" charset="0"/>
                <a:cs typeface="Calibri" panose="020F0502020204030204" pitchFamily="34" charset="0"/>
              </a:rPr>
              <a:t>4 </a:t>
            </a:r>
            <a:r>
              <a:rPr lang="en-US" sz="2800" b="1" i="1" dirty="0">
                <a:solidFill>
                  <a:schemeClr val="bg1"/>
                </a:solidFill>
                <a:latin typeface="Calibri" panose="020F0502020204030204" pitchFamily="34" charset="0"/>
                <a:cs typeface="Calibri" panose="020F0502020204030204" pitchFamily="34" charset="0"/>
              </a:rPr>
              <a:t>And He said to them, “Is it lawful to do good or to do harm on the Sabbath, to save a life or to kill?” But they kept silent. </a:t>
            </a:r>
            <a:r>
              <a:rPr lang="en-US" sz="2800" b="1" i="1" baseline="30000" dirty="0">
                <a:solidFill>
                  <a:schemeClr val="bg1"/>
                </a:solidFill>
                <a:latin typeface="Calibri" panose="020F0502020204030204" pitchFamily="34" charset="0"/>
                <a:cs typeface="Calibri" panose="020F0502020204030204" pitchFamily="34" charset="0"/>
              </a:rPr>
              <a:t>5 </a:t>
            </a:r>
            <a:r>
              <a:rPr lang="en-US" sz="2800" b="1" i="1" u="sng" dirty="0">
                <a:solidFill>
                  <a:schemeClr val="bg1"/>
                </a:solidFill>
                <a:latin typeface="Calibri" panose="020F0502020204030204" pitchFamily="34" charset="0"/>
                <a:cs typeface="Calibri" panose="020F0502020204030204" pitchFamily="34" charset="0"/>
              </a:rPr>
              <a:t>After looking around at them with anger, grieved at their hardness of heart</a:t>
            </a:r>
            <a:r>
              <a:rPr lang="en-US" sz="2800" b="1" i="1" dirty="0">
                <a:solidFill>
                  <a:schemeClr val="bg1"/>
                </a:solidFill>
                <a:latin typeface="Calibri" panose="020F0502020204030204" pitchFamily="34" charset="0"/>
                <a:cs typeface="Calibri" panose="020F0502020204030204" pitchFamily="34" charset="0"/>
              </a:rPr>
              <a:t>, He said to the man, “Stretch out your hand.” And he stretched it out, and his hand was restored.</a:t>
            </a:r>
            <a:endPar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spcBef>
                <a:spcPct val="50000"/>
              </a:spcBef>
            </a:pPr>
            <a:endParaRPr lang="en-US" sz="3400" b="1" dirty="0">
              <a:solidFill>
                <a:schemeClr val="bg1"/>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p14="http://schemas.microsoft.com/office/powerpoint/2010/main" val="367673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4148"/>
                                        </p:tgtEl>
                                        <p:attrNameLst>
                                          <p:attrName>style.visibility</p:attrName>
                                        </p:attrNameLst>
                                      </p:cBhvr>
                                      <p:to>
                                        <p:strVal val="visible"/>
                                      </p:to>
                                    </p:set>
                                    <p:animEffect transition="in" filter="strips(downRight)">
                                      <p:cBhvr>
                                        <p:cTn id="7" dur="500"/>
                                        <p:tgtEl>
                                          <p:spTgt spid="134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p:cNvSpPr txBox="1">
            <a:spLocks noChangeArrowheads="1"/>
          </p:cNvSpPr>
          <p:nvPr/>
        </p:nvSpPr>
        <p:spPr bwMode="auto">
          <a:xfrm>
            <a:off x="184484" y="1447800"/>
            <a:ext cx="8686800" cy="4770537"/>
          </a:xfrm>
          <a:prstGeom prst="rect">
            <a:avLst/>
          </a:prstGeom>
          <a:noFill/>
          <a:ln w="9525">
            <a:noFill/>
            <a:miter lim="800000"/>
            <a:headEnd/>
            <a:tailEnd/>
          </a:ln>
          <a:effectLst/>
        </p:spPr>
        <p:txBody>
          <a:bodyPr>
            <a:spAutoFit/>
          </a:bodyPr>
          <a:lstStyle/>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God demonstrates that anger can be right, good, appropriate, and a loving response to sin.  </a:t>
            </a:r>
          </a:p>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Anger for the sake of God and His reputation is </a:t>
            </a:r>
            <a:r>
              <a:rPr lang="en-US" sz="3200" b="1" u="sng" dirty="0">
                <a:solidFill>
                  <a:schemeClr val="bg1"/>
                </a:solidFill>
                <a:effectLst>
                  <a:outerShdw blurRad="38100" dist="38100" dir="2700000" algn="tl">
                    <a:srgbClr val="000000">
                      <a:alpha val="43137"/>
                    </a:srgbClr>
                  </a:outerShdw>
                </a:effectLst>
                <a:latin typeface="Calibri" pitchFamily="34" charset="0"/>
              </a:rPr>
              <a:t>righteous anger</a:t>
            </a:r>
            <a:r>
              <a:rPr lang="en-US" sz="3200" b="1" dirty="0">
                <a:solidFill>
                  <a:schemeClr val="bg1"/>
                </a:solidFill>
                <a:effectLst>
                  <a:outerShdw blurRad="38100" dist="38100" dir="2700000" algn="tl">
                    <a:srgbClr val="000000">
                      <a:alpha val="43137"/>
                    </a:srgbClr>
                  </a:outerShdw>
                </a:effectLst>
                <a:latin typeface="Calibri" pitchFamily="34" charset="0"/>
              </a:rPr>
              <a:t>. </a:t>
            </a:r>
          </a:p>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Anger for the sake of ourselves and our reputations is </a:t>
            </a:r>
            <a:r>
              <a:rPr lang="en-US" sz="3200" b="1" u="sng" dirty="0">
                <a:solidFill>
                  <a:schemeClr val="bg1"/>
                </a:solidFill>
                <a:effectLst>
                  <a:outerShdw blurRad="38100" dist="38100" dir="2700000" algn="tl">
                    <a:srgbClr val="000000">
                      <a:alpha val="43137"/>
                    </a:srgbClr>
                  </a:outerShdw>
                </a:effectLst>
                <a:latin typeface="Calibri" pitchFamily="34" charset="0"/>
              </a:rPr>
              <a:t>sinful anger</a:t>
            </a:r>
            <a:r>
              <a:rPr lang="en-US" sz="3200" b="1" dirty="0">
                <a:solidFill>
                  <a:schemeClr val="bg1"/>
                </a:solidFill>
                <a:effectLst>
                  <a:outerShdw blurRad="38100" dist="38100" dir="2700000" algn="tl">
                    <a:srgbClr val="000000">
                      <a:alpha val="43137"/>
                    </a:srgbClr>
                  </a:outerShdw>
                </a:effectLst>
                <a:latin typeface="Calibri" pitchFamily="34" charset="0"/>
              </a:rPr>
              <a:t>. </a:t>
            </a:r>
          </a:p>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It is possible for us to be angry and not sin, however, our sin nature </a:t>
            </a:r>
            <a:r>
              <a:rPr lang="en-US" sz="3200" b="1" dirty="0">
                <a:solidFill>
                  <a:schemeClr val="bg1"/>
                </a:solidFill>
                <a:effectLst>
                  <a:outerShdw blurRad="38100" dist="38100" dir="2700000" algn="tl">
                    <a:srgbClr val="000000">
                      <a:alpha val="43137"/>
                    </a:srgbClr>
                  </a:outerShdw>
                </a:effectLst>
                <a:latin typeface="Arial Black" pitchFamily="34" charset="0"/>
              </a:rPr>
              <a:t>defaults</a:t>
            </a:r>
            <a:r>
              <a:rPr lang="en-US" sz="3200" b="1" dirty="0">
                <a:solidFill>
                  <a:schemeClr val="bg1"/>
                </a:solidFill>
                <a:effectLst>
                  <a:outerShdw blurRad="38100" dist="38100" dir="2700000" algn="tl">
                    <a:srgbClr val="000000">
                      <a:alpha val="43137"/>
                    </a:srgbClr>
                  </a:outerShdw>
                </a:effectLst>
                <a:latin typeface="Calibri" pitchFamily="34" charset="0"/>
              </a:rPr>
              <a:t> to sinful anger.</a:t>
            </a:r>
          </a:p>
        </p:txBody>
      </p:sp>
      <p:sp>
        <p:nvSpPr>
          <p:cNvPr id="6" name="Text Box 2"/>
          <p:cNvSpPr txBox="1">
            <a:spLocks noChangeArrowheads="1"/>
          </p:cNvSpPr>
          <p:nvPr/>
        </p:nvSpPr>
        <p:spPr bwMode="auto">
          <a:xfrm>
            <a:off x="152400" y="228600"/>
            <a:ext cx="8915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Clearing Up Faulty Perceptions About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Text Box 3"/>
          <p:cNvSpPr txBox="1">
            <a:spLocks noChangeArrowheads="1"/>
          </p:cNvSpPr>
          <p:nvPr/>
        </p:nvSpPr>
        <p:spPr bwMode="auto">
          <a:xfrm>
            <a:off x="304800" y="1447800"/>
            <a:ext cx="8763000" cy="4832092"/>
          </a:xfrm>
          <a:prstGeom prst="rect">
            <a:avLst/>
          </a:prstGeom>
          <a:noFill/>
          <a:ln w="9525">
            <a:noFill/>
            <a:miter lim="800000"/>
            <a:headEnd/>
            <a:tailEnd/>
          </a:ln>
          <a:effectLst/>
        </p:spPr>
        <p:txBody>
          <a:bodyPr>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Sometimes we are tempted to use anger as a tool to get what we want – manipulation of others!</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Practiced under the guise of righteousness and justified as a means of producing righteousness in someone else. </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Scripture is clear that this is wrong (James 1:19-20)</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God never uses human anger to accomplish His purposes.</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There is a difference between unrighteous and righteous anger. We want to characterize our own anger as righteous indignation or anger – </a:t>
            </a:r>
            <a:r>
              <a:rPr lang="en-US" sz="2800" b="1" i="1" u="sng" dirty="0">
                <a:effectLst>
                  <a:outerShdw blurRad="38100" dist="38100" dir="2700000" algn="tl">
                    <a:srgbClr val="000000">
                      <a:alpha val="43137"/>
                    </a:srgbClr>
                  </a:outerShdw>
                </a:effectLst>
                <a:latin typeface="Calibri" pitchFamily="34" charset="0"/>
              </a:rPr>
              <a:t>is it?</a:t>
            </a:r>
          </a:p>
        </p:txBody>
      </p:sp>
      <p:sp>
        <p:nvSpPr>
          <p:cNvPr id="4" name="Text Box 2"/>
          <p:cNvSpPr txBox="1">
            <a:spLocks noChangeArrowheads="1"/>
          </p:cNvSpPr>
          <p:nvPr/>
        </p:nvSpPr>
        <p:spPr bwMode="auto">
          <a:xfrm>
            <a:off x="152400" y="191869"/>
            <a:ext cx="8915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Clearing Up Faulty Perceptions About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35171"/>
                                        </p:tgtEl>
                                        <p:attrNameLst>
                                          <p:attrName>style.visibility</p:attrName>
                                        </p:attrNameLst>
                                      </p:cBhvr>
                                      <p:to>
                                        <p:strVal val="visible"/>
                                      </p:to>
                                    </p:set>
                                    <p:animEffect transition="in" filter="strips(downLeft)">
                                      <p:cBhvr>
                                        <p:cTn id="7" dur="500"/>
                                        <p:tgtEl>
                                          <p:spTgt spid="135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1533437"/>
              </p:ext>
            </p:extLst>
          </p:nvPr>
        </p:nvGraphicFramePr>
        <p:xfrm>
          <a:off x="228599" y="1143000"/>
          <a:ext cx="8763000" cy="5562600"/>
        </p:xfrm>
        <a:graphic>
          <a:graphicData uri="http://schemas.openxmlformats.org/drawingml/2006/table">
            <a:tbl>
              <a:tblPr/>
              <a:tblGrid>
                <a:gridCol w="2743201">
                  <a:extLst>
                    <a:ext uri="{9D8B030D-6E8A-4147-A177-3AD203B41FA5}">
                      <a16:colId xmlns:a16="http://schemas.microsoft.com/office/drawing/2014/main" val="20000"/>
                    </a:ext>
                  </a:extLst>
                </a:gridCol>
                <a:gridCol w="3098799">
                  <a:extLst>
                    <a:ext uri="{9D8B030D-6E8A-4147-A177-3AD203B41FA5}">
                      <a16:colId xmlns:a16="http://schemas.microsoft.com/office/drawing/2014/main" val="20001"/>
                    </a:ext>
                  </a:extLst>
                </a:gridCol>
                <a:gridCol w="2921000">
                  <a:extLst>
                    <a:ext uri="{9D8B030D-6E8A-4147-A177-3AD203B41FA5}">
                      <a16:colId xmlns:a16="http://schemas.microsoft.com/office/drawing/2014/main" val="20002"/>
                    </a:ext>
                  </a:extLst>
                </a:gridCol>
              </a:tblGrid>
              <a:tr h="1202367">
                <a:tc>
                  <a:txBody>
                    <a:bodyPr/>
                    <a:lstStyle/>
                    <a:p>
                      <a:pPr marL="0" marR="0">
                        <a:spcBef>
                          <a:spcPts val="0"/>
                        </a:spcBef>
                        <a:spcAft>
                          <a:spcPts val="0"/>
                        </a:spcAft>
                      </a:pPr>
                      <a:r>
                        <a:rPr lang="en-US" sz="26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Components of Anger</a:t>
                      </a:r>
                      <a:endParaRPr lang="en-US" sz="2600"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solidFill>
                  </a:tcPr>
                </a:tc>
                <a:tc>
                  <a:txBody>
                    <a:bodyPr/>
                    <a:lstStyle/>
                    <a:p>
                      <a:pPr marL="0" marR="0">
                        <a:spcBef>
                          <a:spcPts val="0"/>
                        </a:spcBef>
                        <a:spcAft>
                          <a:spcPts val="0"/>
                        </a:spcAft>
                      </a:pPr>
                      <a:r>
                        <a:rPr lang="en-US" sz="26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Characteristics of Unrighteous Anger = SIN</a:t>
                      </a:r>
                      <a:endParaRPr lang="en-US" sz="2600"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solidFill>
                  </a:tcPr>
                </a:tc>
                <a:tc>
                  <a:txBody>
                    <a:bodyPr/>
                    <a:lstStyle/>
                    <a:p>
                      <a:pPr marL="0" marR="0">
                        <a:spcBef>
                          <a:spcPts val="0"/>
                        </a:spcBef>
                        <a:spcAft>
                          <a:spcPts val="0"/>
                        </a:spcAft>
                      </a:pPr>
                      <a:r>
                        <a:rPr lang="en-US" sz="26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Characteristics of Righteous Anger</a:t>
                      </a:r>
                      <a:endParaRPr lang="en-US" sz="2600"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solidFill>
                  </a:tcPr>
                </a:tc>
                <a:extLst>
                  <a:ext uri="{0D108BD9-81ED-4DB2-BD59-A6C34878D82A}">
                    <a16:rowId xmlns:a16="http://schemas.microsoft.com/office/drawing/2014/main" val="10000"/>
                  </a:ext>
                </a:extLst>
              </a:tr>
              <a:tr h="4360233">
                <a:tc>
                  <a:txBody>
                    <a:bodyPr/>
                    <a:lstStyle/>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The </a:t>
                      </a:r>
                      <a:r>
                        <a:rPr lang="en-US" sz="3200" b="1" u="sng"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arousal</a:t>
                      </a:r>
                      <a:r>
                        <a:rPr lang="en-US" sz="32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of anger </a:t>
                      </a:r>
                    </a:p>
                    <a:p>
                      <a:pPr marL="0" marR="0">
                        <a:spcBef>
                          <a:spcPts val="0"/>
                        </a:spcBef>
                        <a:spcAft>
                          <a:spcPts val="0"/>
                        </a:spcAft>
                      </a:pPr>
                      <a:r>
                        <a:rPr lang="en-US" sz="24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“Why am I angry?”</a:t>
                      </a:r>
                      <a:endPar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solidFill>
                  </a:tcPr>
                </a:tc>
                <a:tc>
                  <a:txBody>
                    <a:bodyPr/>
                    <a:lstStyle/>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I don’t get what I think I </a:t>
                      </a:r>
                      <a:r>
                        <a:rPr lang="en-US" sz="30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deserve</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a:t>
                      </a:r>
                    </a:p>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I think an </a:t>
                      </a:r>
                      <a:r>
                        <a:rPr lang="en-US" sz="30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injustice</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has been done to me.</a:t>
                      </a:r>
                    </a:p>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my </a:t>
                      </a:r>
                      <a:r>
                        <a:rPr lang="en-US" sz="30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rights</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are denied.</a:t>
                      </a:r>
                    </a:p>
                    <a:p>
                      <a:pPr marL="0" marR="0">
                        <a:spcBef>
                          <a:spcPts val="0"/>
                        </a:spcBef>
                        <a:spcAft>
                          <a:spcPts val="0"/>
                        </a:spcAft>
                      </a:pPr>
                      <a:r>
                        <a:rPr lang="en-US" sz="24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Genesis 4:5-7</a:t>
                      </a:r>
                      <a:endPar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p>
                      <a:pPr marL="0" marR="0">
                        <a:spcBef>
                          <a:spcPts val="0"/>
                        </a:spcBef>
                        <a:spcAft>
                          <a:spcPts val="0"/>
                        </a:spcAft>
                      </a:pPr>
                      <a:r>
                        <a:rPr lang="en-US" sz="24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Proverbs ,29; 22:24-25; 30:33</a:t>
                      </a:r>
                      <a:endPar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p>
                      <a:pPr marL="0" marR="0">
                        <a:spcBef>
                          <a:spcPts val="0"/>
                        </a:spcBef>
                        <a:spcAft>
                          <a:spcPts val="0"/>
                        </a:spcAft>
                      </a:pPr>
                      <a:r>
                        <a:rPr lang="en-US" sz="24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James 1:19,20</a:t>
                      </a:r>
                      <a:endPar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solidFill>
                  </a:tcPr>
                </a:tc>
                <a:tc>
                  <a:txBody>
                    <a:bodyPr/>
                    <a:lstStyle/>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God doesn’t get what He </a:t>
                      </a:r>
                      <a:r>
                        <a:rPr lang="en-US" sz="30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deserves</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a:t>
                      </a:r>
                    </a:p>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motivated by </a:t>
                      </a:r>
                      <a:r>
                        <a:rPr lang="en-US" sz="30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disobedience</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to what God clearly states in His Word.</a:t>
                      </a:r>
                    </a:p>
                    <a:p>
                      <a:pPr marL="0" marR="0">
                        <a:spcBef>
                          <a:spcPts val="0"/>
                        </a:spcBef>
                        <a:spcAft>
                          <a:spcPts val="0"/>
                        </a:spcAft>
                      </a:pPr>
                      <a:r>
                        <a:rPr lang="en-US" sz="20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1 Kings 11:9</a:t>
                      </a:r>
                      <a:endParaRPr lang="en-US" sz="20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p>
                      <a:pPr marL="0" marR="0">
                        <a:spcBef>
                          <a:spcPts val="0"/>
                        </a:spcBef>
                        <a:spcAft>
                          <a:spcPts val="0"/>
                        </a:spcAft>
                      </a:pPr>
                      <a:r>
                        <a:rPr lang="en-US" sz="20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2 Kings 17:18</a:t>
                      </a:r>
                      <a:endParaRPr lang="en-US" sz="20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p>
                      <a:pPr marL="0" marR="0">
                        <a:spcBef>
                          <a:spcPts val="0"/>
                        </a:spcBef>
                        <a:spcAft>
                          <a:spcPts val="0"/>
                        </a:spcAft>
                      </a:pPr>
                      <a:r>
                        <a:rPr lang="en-US" sz="20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Mark 3:5 </a:t>
                      </a:r>
                      <a:endParaRPr lang="en-US" sz="20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p>
                      <a:pPr marL="0" marR="0">
                        <a:spcBef>
                          <a:spcPts val="0"/>
                        </a:spcBef>
                        <a:spcAft>
                          <a:spcPts val="0"/>
                        </a:spcAft>
                      </a:pPr>
                      <a:r>
                        <a:rPr lang="en-US" sz="20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John 2:13-17</a:t>
                      </a:r>
                      <a:endParaRPr lang="en-US" sz="20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solidFill>
                  </a:tcPr>
                </a:tc>
                <a:extLst>
                  <a:ext uri="{0D108BD9-81ED-4DB2-BD59-A6C34878D82A}">
                    <a16:rowId xmlns:a16="http://schemas.microsoft.com/office/drawing/2014/main" val="10001"/>
                  </a:ext>
                </a:extLst>
              </a:tr>
            </a:tbl>
          </a:graphicData>
        </a:graphic>
      </p:graphicFrame>
      <p:sp>
        <p:nvSpPr>
          <p:cNvPr id="5" name="Text Box 2"/>
          <p:cNvSpPr txBox="1">
            <a:spLocks noChangeArrowheads="1"/>
          </p:cNvSpPr>
          <p:nvPr/>
        </p:nvSpPr>
        <p:spPr bwMode="auto">
          <a:xfrm>
            <a:off x="152400" y="0"/>
            <a:ext cx="8915400" cy="646331"/>
          </a:xfrm>
          <a:prstGeom prst="rect">
            <a:avLst/>
          </a:prstGeom>
          <a:noFill/>
          <a:ln w="9525">
            <a:noFill/>
            <a:miter lim="800000"/>
            <a:headEnd/>
            <a:tailEnd/>
          </a:ln>
          <a:effectLst/>
        </p:spPr>
        <p:txBody>
          <a:bodyPr wrap="square">
            <a:spAutoFit/>
          </a:bodyPr>
          <a:lstStyle/>
          <a:p>
            <a:pPr algn="ct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Unrighteous and Righteous Anger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599" y="1114113"/>
          <a:ext cx="8763000" cy="5591487"/>
        </p:xfrm>
        <a:graphic>
          <a:graphicData uri="http://schemas.openxmlformats.org/drawingml/2006/table">
            <a:tbl>
              <a:tblPr/>
              <a:tblGrid>
                <a:gridCol w="2743201">
                  <a:extLst>
                    <a:ext uri="{9D8B030D-6E8A-4147-A177-3AD203B41FA5}">
                      <a16:colId xmlns:a16="http://schemas.microsoft.com/office/drawing/2014/main" val="20000"/>
                    </a:ext>
                  </a:extLst>
                </a:gridCol>
                <a:gridCol w="3098799">
                  <a:extLst>
                    <a:ext uri="{9D8B030D-6E8A-4147-A177-3AD203B41FA5}">
                      <a16:colId xmlns:a16="http://schemas.microsoft.com/office/drawing/2014/main" val="20001"/>
                    </a:ext>
                  </a:extLst>
                </a:gridCol>
                <a:gridCol w="2921000">
                  <a:extLst>
                    <a:ext uri="{9D8B030D-6E8A-4147-A177-3AD203B41FA5}">
                      <a16:colId xmlns:a16="http://schemas.microsoft.com/office/drawing/2014/main" val="20002"/>
                    </a:ext>
                  </a:extLst>
                </a:gridCol>
              </a:tblGrid>
              <a:tr h="1202367">
                <a:tc>
                  <a:txBody>
                    <a:bodyPr/>
                    <a:lstStyle/>
                    <a:p>
                      <a:pPr marL="0" marR="0">
                        <a:spcBef>
                          <a:spcPts val="0"/>
                        </a:spcBef>
                        <a:spcAft>
                          <a:spcPts val="0"/>
                        </a:spcAft>
                      </a:pPr>
                      <a:r>
                        <a:rPr lang="en-US" sz="26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Components of Anger</a:t>
                      </a:r>
                      <a:endParaRPr lang="en-US" sz="2600"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alpha val="61000"/>
                      </a:srgbClr>
                    </a:solidFill>
                  </a:tcPr>
                </a:tc>
                <a:tc>
                  <a:txBody>
                    <a:bodyPr/>
                    <a:lstStyle/>
                    <a:p>
                      <a:pPr marL="0" marR="0">
                        <a:spcBef>
                          <a:spcPts val="0"/>
                        </a:spcBef>
                        <a:spcAft>
                          <a:spcPts val="0"/>
                        </a:spcAft>
                      </a:pPr>
                      <a:r>
                        <a:rPr lang="en-US" sz="26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Characteristics of Unrighteous Anger = SIN</a:t>
                      </a:r>
                      <a:endParaRPr lang="en-US" sz="2600"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alpha val="61000"/>
                      </a:srgbClr>
                    </a:solidFill>
                  </a:tcPr>
                </a:tc>
                <a:tc>
                  <a:txBody>
                    <a:bodyPr/>
                    <a:lstStyle/>
                    <a:p>
                      <a:pPr marL="0" marR="0">
                        <a:spcBef>
                          <a:spcPts val="0"/>
                        </a:spcBef>
                        <a:spcAft>
                          <a:spcPts val="0"/>
                        </a:spcAft>
                      </a:pPr>
                      <a:r>
                        <a:rPr lang="en-US" sz="26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Characteristics of Righteous Anger</a:t>
                      </a:r>
                      <a:endParaRPr lang="en-US" sz="2600"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alpha val="61000"/>
                      </a:srgbClr>
                    </a:solidFill>
                  </a:tcPr>
                </a:tc>
                <a:extLst>
                  <a:ext uri="{0D108BD9-81ED-4DB2-BD59-A6C34878D82A}">
                    <a16:rowId xmlns:a16="http://schemas.microsoft.com/office/drawing/2014/main" val="10000"/>
                  </a:ext>
                </a:extLst>
              </a:tr>
              <a:tr h="4360233">
                <a:tc>
                  <a:txBody>
                    <a:bodyPr/>
                    <a:lstStyle/>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The </a:t>
                      </a:r>
                      <a:r>
                        <a:rPr lang="en-US" sz="32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expression</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of anger</a:t>
                      </a:r>
                    </a:p>
                    <a:p>
                      <a:pPr marL="0" marR="0">
                        <a:spcBef>
                          <a:spcPts val="0"/>
                        </a:spcBef>
                        <a:spcAft>
                          <a:spcPts val="0"/>
                        </a:spcAft>
                      </a:pPr>
                      <a:r>
                        <a:rPr lang="en-US" sz="2400" b="1" i="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“What do I say or do?”  “How do others know I am angry?”</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alpha val="61000"/>
                      </a:srgbClr>
                    </a:solidFill>
                  </a:tcPr>
                </a:tc>
                <a:tc>
                  <a:txBody>
                    <a:bodyPr/>
                    <a:lstStyle/>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I </a:t>
                      </a:r>
                      <a:r>
                        <a:rPr lang="en-US" sz="24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destroy</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people (can be through slander, gossip, verbal attacks, or physical attacks) or property.</a:t>
                      </a:r>
                    </a:p>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my behavior is </a:t>
                      </a:r>
                      <a:r>
                        <a:rPr lang="en-US" sz="24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destructive</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to me.</a:t>
                      </a:r>
                    </a:p>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my </a:t>
                      </a:r>
                      <a:r>
                        <a:rPr lang="en-US" sz="24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response</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does not glorify and honor God.</a:t>
                      </a:r>
                    </a:p>
                    <a:p>
                      <a:pPr marL="0" marR="0">
                        <a:spcBef>
                          <a:spcPts val="0"/>
                        </a:spcBef>
                        <a:spcAft>
                          <a:spcPts val="0"/>
                        </a:spcAft>
                      </a:pP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my anger is allowed to </a:t>
                      </a:r>
                      <a:r>
                        <a:rPr lang="en-US" sz="24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linger</a:t>
                      </a:r>
                      <a:r>
                        <a:rPr lang="en-US" sz="24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alpha val="61000"/>
                      </a:srgbClr>
                    </a:solidFill>
                  </a:tcPr>
                </a:tc>
                <a:tc>
                  <a:txBody>
                    <a:bodyPr/>
                    <a:lstStyle/>
                    <a:p>
                      <a:pPr marL="0" marR="0">
                        <a:spcBef>
                          <a:spcPts val="0"/>
                        </a:spcBef>
                        <a:spcAft>
                          <a:spcPts val="0"/>
                        </a:spcAft>
                      </a:pPr>
                      <a:r>
                        <a:rPr lang="en-US" sz="23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I use the </a:t>
                      </a:r>
                      <a:r>
                        <a:rPr lang="en-US" sz="23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energy</a:t>
                      </a:r>
                      <a:r>
                        <a:rPr lang="en-US" sz="23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of anger, under control, to promote God’s </a:t>
                      </a:r>
                      <a:r>
                        <a:rPr lang="en-US" sz="23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honor</a:t>
                      </a:r>
                      <a:r>
                        <a:rPr lang="en-US" sz="23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and He is pleased, honored and glorified by my actions.</a:t>
                      </a:r>
                    </a:p>
                    <a:p>
                      <a:pPr marL="0" marR="0">
                        <a:spcBef>
                          <a:spcPts val="0"/>
                        </a:spcBef>
                        <a:spcAft>
                          <a:spcPts val="0"/>
                        </a:spcAft>
                      </a:pPr>
                      <a:r>
                        <a:rPr lang="en-US" sz="23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it is handled </a:t>
                      </a:r>
                      <a:r>
                        <a:rPr lang="en-US" sz="23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promptly</a:t>
                      </a:r>
                    </a:p>
                    <a:p>
                      <a:pPr marL="0" marR="0">
                        <a:spcBef>
                          <a:spcPts val="0"/>
                        </a:spcBef>
                        <a:spcAft>
                          <a:spcPts val="0"/>
                        </a:spcAft>
                      </a:pPr>
                      <a:r>
                        <a:rPr lang="en-US" sz="23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-When it tackles the </a:t>
                      </a:r>
                      <a:r>
                        <a:rPr lang="en-US" sz="23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problem</a:t>
                      </a:r>
                      <a:r>
                        <a:rPr lang="en-US" sz="23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 not the </a:t>
                      </a:r>
                      <a:r>
                        <a:rPr lang="en-US" sz="2300" b="1" u="sng" kern="1200" dirty="0">
                          <a:solidFill>
                            <a:schemeClr val="bg1"/>
                          </a:solidFill>
                          <a:effectLst>
                            <a:outerShdw blurRad="38100" dist="38100" dir="2700000" algn="tl">
                              <a:srgbClr val="000000">
                                <a:alpha val="43137"/>
                              </a:srgbClr>
                            </a:outerShdw>
                          </a:effectLst>
                          <a:latin typeface="Arial Black" pitchFamily="34" charset="0"/>
                          <a:ea typeface="Times New Roman"/>
                          <a:cs typeface="Times New Roman"/>
                        </a:rPr>
                        <a:t>person</a:t>
                      </a:r>
                      <a:r>
                        <a:rPr lang="en-US" sz="2300" b="1" dirty="0">
                          <a:solidFill>
                            <a:schemeClr val="bg1"/>
                          </a:solidFill>
                          <a:effectLst>
                            <a:outerShdw blurRad="38100" dist="38100" dir="2700000" algn="tl">
                              <a:srgbClr val="000000">
                                <a:alpha val="43137"/>
                              </a:srgbClr>
                            </a:outerShdw>
                          </a:effectLst>
                          <a:latin typeface="Calibri" pitchFamily="34" charset="0"/>
                          <a:ea typeface="Times New Roman"/>
                          <a:cs typeface="Times New Roman"/>
                        </a:rPr>
                        <a:t>.</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00">
                        <a:alpha val="61000"/>
                      </a:srgbClr>
                    </a:solidFill>
                  </a:tcPr>
                </a:tc>
                <a:extLst>
                  <a:ext uri="{0D108BD9-81ED-4DB2-BD59-A6C34878D82A}">
                    <a16:rowId xmlns:a16="http://schemas.microsoft.com/office/drawing/2014/main" val="10001"/>
                  </a:ext>
                </a:extLst>
              </a:tr>
            </a:tbl>
          </a:graphicData>
        </a:graphic>
      </p:graphicFrame>
      <p:sp>
        <p:nvSpPr>
          <p:cNvPr id="6" name="Text Box 2"/>
          <p:cNvSpPr txBox="1">
            <a:spLocks noChangeArrowheads="1"/>
          </p:cNvSpPr>
          <p:nvPr/>
        </p:nvSpPr>
        <p:spPr bwMode="auto">
          <a:xfrm>
            <a:off x="152400" y="0"/>
            <a:ext cx="8915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Clearing Up Faulty Perceptions About Anger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Text Box 3"/>
          <p:cNvSpPr txBox="1">
            <a:spLocks noChangeArrowheads="1"/>
          </p:cNvSpPr>
          <p:nvPr/>
        </p:nvSpPr>
        <p:spPr bwMode="auto">
          <a:xfrm>
            <a:off x="381000" y="405095"/>
            <a:ext cx="8001000" cy="6047809"/>
          </a:xfrm>
          <a:prstGeom prst="rect">
            <a:avLst/>
          </a:prstGeom>
          <a:noFill/>
          <a:ln w="9525">
            <a:noFill/>
            <a:miter lim="800000"/>
            <a:headEnd/>
            <a:tailEnd/>
          </a:ln>
          <a:effectLst/>
        </p:spPr>
        <p:txBody>
          <a:bodyPr wrap="square">
            <a:spAutoFit/>
          </a:bodyPr>
          <a:lstStyle/>
          <a:p>
            <a:pPr algn="ct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 Righteous Anger Summary</a:t>
            </a:r>
          </a:p>
          <a:p>
            <a:pPr algn="ctr">
              <a:spcBef>
                <a:spcPct val="50000"/>
              </a:spcBef>
            </a:pPr>
            <a:r>
              <a:rPr lang="en-US" sz="2000" b="1" dirty="0">
                <a:solidFill>
                  <a:schemeClr val="bg1"/>
                </a:solidFill>
                <a:effectLst>
                  <a:outerShdw blurRad="38100" dist="38100" dir="2700000" algn="tl">
                    <a:srgbClr val="000000">
                      <a:alpha val="43137"/>
                    </a:srgbClr>
                  </a:outerShdw>
                </a:effectLst>
                <a:latin typeface="Calibri" pitchFamily="34" charset="0"/>
              </a:rPr>
              <a:t>By Robert Jones, Southern Theological Seminary and ACBC</a:t>
            </a:r>
          </a:p>
          <a:p>
            <a:pPr>
              <a:spcBef>
                <a:spcPct val="50000"/>
              </a:spcBef>
            </a:pPr>
            <a:endParaRPr lang="en-US" sz="2000" b="1" dirty="0">
              <a:solidFill>
                <a:schemeClr val="bg1"/>
              </a:solidFill>
              <a:effectLst>
                <a:outerShdw blurRad="38100" dist="38100" dir="2700000" algn="tl">
                  <a:srgbClr val="000000">
                    <a:alpha val="43137"/>
                  </a:srgbClr>
                </a:outerShdw>
              </a:effectLst>
              <a:latin typeface="Calibri" pitchFamily="34" charset="0"/>
            </a:endParaRPr>
          </a:p>
          <a:p>
            <a:pPr marL="457200" indent="-457200">
              <a:spcBef>
                <a:spcPct val="50000"/>
              </a:spcBef>
              <a:buFont typeface="Arial" panose="020B0604020202020204" pitchFamily="34" charset="0"/>
              <a:buChar char="•"/>
            </a:pPr>
            <a:r>
              <a:rPr lang="en-US" sz="3000" b="1" dirty="0">
                <a:solidFill>
                  <a:schemeClr val="bg1"/>
                </a:solidFill>
                <a:effectLst>
                  <a:outerShdw blurRad="38100" dist="38100" dir="2700000" algn="tl">
                    <a:srgbClr val="000000">
                      <a:alpha val="43137"/>
                    </a:srgbClr>
                  </a:outerShdw>
                </a:effectLst>
                <a:latin typeface="Calibri" pitchFamily="34" charset="0"/>
              </a:rPr>
              <a:t>Righteous anger reacts to </a:t>
            </a:r>
            <a:r>
              <a:rPr lang="en-US" sz="3200" b="1" dirty="0">
                <a:effectLst>
                  <a:outerShdw blurRad="38100" dist="38100" dir="2700000" algn="tl">
                    <a:srgbClr val="000000">
                      <a:alpha val="43137"/>
                    </a:srgbClr>
                  </a:outerShdw>
                </a:effectLst>
                <a:latin typeface="Calibri" pitchFamily="34" charset="0"/>
              </a:rPr>
              <a:t>actual sin</a:t>
            </a:r>
            <a:r>
              <a:rPr lang="en-US" sz="3000" b="1" dirty="0">
                <a:solidFill>
                  <a:schemeClr val="bg1"/>
                </a:solidFill>
                <a:effectLst>
                  <a:outerShdw blurRad="38100" dist="38100" dir="2700000" algn="tl">
                    <a:srgbClr val="000000">
                      <a:alpha val="43137"/>
                    </a:srgbClr>
                  </a:outerShdw>
                </a:effectLst>
                <a:latin typeface="Calibri" pitchFamily="34" charset="0"/>
              </a:rPr>
              <a:t>, not my </a:t>
            </a:r>
            <a:r>
              <a:rPr lang="en-US" sz="3200" b="1" dirty="0">
                <a:effectLst>
                  <a:outerShdw blurRad="38100" dist="38100" dir="2700000" algn="tl">
                    <a:srgbClr val="000000">
                      <a:alpha val="43137"/>
                    </a:srgbClr>
                  </a:outerShdw>
                </a:effectLst>
                <a:latin typeface="Calibri" pitchFamily="34" charset="0"/>
              </a:rPr>
              <a:t>preferences</a:t>
            </a:r>
            <a:r>
              <a:rPr lang="en-US" sz="3000" b="1" dirty="0">
                <a:solidFill>
                  <a:schemeClr val="bg1"/>
                </a:solidFill>
                <a:effectLst>
                  <a:outerShdw blurRad="38100" dist="38100" dir="2700000" algn="tl">
                    <a:srgbClr val="000000">
                      <a:alpha val="43137"/>
                    </a:srgbClr>
                  </a:outerShdw>
                </a:effectLst>
                <a:latin typeface="Calibri" pitchFamily="34" charset="0"/>
              </a:rPr>
              <a:t>.</a:t>
            </a:r>
          </a:p>
          <a:p>
            <a:pPr marL="457200" indent="-457200">
              <a:spcBef>
                <a:spcPct val="50000"/>
              </a:spcBef>
              <a:buFont typeface="Arial" panose="020B0604020202020204" pitchFamily="34" charset="0"/>
              <a:buChar char="•"/>
            </a:pPr>
            <a:r>
              <a:rPr lang="en-US" sz="3000" b="1" dirty="0">
                <a:solidFill>
                  <a:schemeClr val="bg1"/>
                </a:solidFill>
                <a:effectLst>
                  <a:outerShdw blurRad="38100" dist="38100" dir="2700000" algn="tl">
                    <a:srgbClr val="000000">
                      <a:alpha val="43137"/>
                    </a:srgbClr>
                  </a:outerShdw>
                </a:effectLst>
                <a:latin typeface="Calibri" pitchFamily="34" charset="0"/>
              </a:rPr>
              <a:t>Righteous anger focuses on God’s kingdom, not my kingdom.</a:t>
            </a:r>
          </a:p>
          <a:p>
            <a:pPr marL="457200" indent="-457200">
              <a:spcBef>
                <a:spcPct val="50000"/>
              </a:spcBef>
              <a:buFont typeface="Arial" panose="020B0604020202020204" pitchFamily="34" charset="0"/>
              <a:buChar char="•"/>
            </a:pPr>
            <a:r>
              <a:rPr lang="en-US" sz="3000" b="1" dirty="0">
                <a:solidFill>
                  <a:schemeClr val="bg1"/>
                </a:solidFill>
                <a:effectLst>
                  <a:outerShdw blurRad="38100" dist="38100" dir="2700000" algn="tl">
                    <a:srgbClr val="000000">
                      <a:alpha val="43137"/>
                    </a:srgbClr>
                  </a:outerShdw>
                </a:effectLst>
                <a:latin typeface="Calibri" pitchFamily="34" charset="0"/>
              </a:rPr>
              <a:t>Righteous anger is accompanied by </a:t>
            </a:r>
            <a:r>
              <a:rPr lang="en-US" sz="3200" b="1" dirty="0">
                <a:effectLst>
                  <a:outerShdw blurRad="38100" dist="38100" dir="2700000" algn="tl">
                    <a:srgbClr val="000000">
                      <a:alpha val="43137"/>
                    </a:srgbClr>
                  </a:outerShdw>
                </a:effectLst>
                <a:latin typeface="Calibri" pitchFamily="34" charset="0"/>
              </a:rPr>
              <a:t>Godly qualities </a:t>
            </a:r>
            <a:r>
              <a:rPr lang="en-US" sz="3000" b="1" dirty="0">
                <a:solidFill>
                  <a:schemeClr val="bg1"/>
                </a:solidFill>
                <a:effectLst>
                  <a:outerShdw blurRad="38100" dist="38100" dir="2700000" algn="tl">
                    <a:srgbClr val="000000">
                      <a:alpha val="43137"/>
                    </a:srgbClr>
                  </a:outerShdw>
                </a:effectLst>
                <a:latin typeface="Calibri" pitchFamily="34" charset="0"/>
              </a:rPr>
              <a:t>of expressing itself in Godly ways, not in how I feel to be appropriate or based on my emotions.</a:t>
            </a:r>
          </a:p>
        </p:txBody>
      </p:sp>
    </p:spTree>
    <p:extLst>
      <p:ext uri="{BB962C8B-B14F-4D97-AF65-F5344CB8AC3E}">
        <p14:creationId xmlns:p14="http://schemas.microsoft.com/office/powerpoint/2010/main" val="1276919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35171"/>
                                        </p:tgtEl>
                                        <p:attrNameLst>
                                          <p:attrName>style.visibility</p:attrName>
                                        </p:attrNameLst>
                                      </p:cBhvr>
                                      <p:to>
                                        <p:strVal val="visible"/>
                                      </p:to>
                                    </p:set>
                                    <p:animEffect transition="in" filter="strips(downLeft)">
                                      <p:cBhvr>
                                        <p:cTn id="7" dur="500"/>
                                        <p:tgtEl>
                                          <p:spTgt spid="135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ext Box 2"/>
          <p:cNvSpPr txBox="1">
            <a:spLocks noChangeArrowheads="1"/>
          </p:cNvSpPr>
          <p:nvPr/>
        </p:nvSpPr>
        <p:spPr bwMode="auto">
          <a:xfrm>
            <a:off x="152400" y="152400"/>
            <a:ext cx="8382000" cy="707886"/>
          </a:xfrm>
          <a:prstGeom prst="rect">
            <a:avLst/>
          </a:prstGeom>
          <a:noFill/>
          <a:ln w="9525">
            <a:noFill/>
            <a:miter lim="800000"/>
            <a:headEnd/>
            <a:tailEnd/>
          </a:ln>
          <a:effectLst/>
        </p:spPr>
        <p:txBody>
          <a:bodyPr wrap="square">
            <a:spAutoFit/>
          </a:bodyPr>
          <a:lstStyle/>
          <a:p>
            <a:pPr>
              <a:spcBef>
                <a:spcPct val="50000"/>
              </a:spcBef>
            </a:pPr>
            <a:r>
              <a:rPr lang="en-US" sz="4000" b="1" dirty="0">
                <a:solidFill>
                  <a:schemeClr val="bg1"/>
                </a:solidFill>
                <a:effectLst>
                  <a:outerShdw blurRad="38100" dist="38100" dir="2700000" algn="tl">
                    <a:srgbClr val="000000">
                      <a:alpha val="43137"/>
                    </a:srgbClr>
                  </a:outerShdw>
                </a:effectLst>
                <a:latin typeface="Calibri" pitchFamily="34" charset="0"/>
              </a:rPr>
              <a:t>Sinful handling of anger</a:t>
            </a:r>
          </a:p>
        </p:txBody>
      </p:sp>
      <p:sp>
        <p:nvSpPr>
          <p:cNvPr id="137219" name="Text Box 3"/>
          <p:cNvSpPr txBox="1">
            <a:spLocks noChangeArrowheads="1"/>
          </p:cNvSpPr>
          <p:nvPr/>
        </p:nvSpPr>
        <p:spPr bwMode="auto">
          <a:xfrm>
            <a:off x="152400" y="1096962"/>
            <a:ext cx="8763000" cy="646331"/>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Identify </a:t>
            </a:r>
            <a:r>
              <a:rPr lang="en-US" sz="3600" b="1" u="sng" dirty="0">
                <a:effectLst>
                  <a:outerShdw blurRad="38100" dist="38100" dir="2700000" algn="tl">
                    <a:srgbClr val="000000">
                      <a:alpha val="43137"/>
                    </a:srgbClr>
                  </a:outerShdw>
                </a:effectLst>
                <a:latin typeface="Arial Black" pitchFamily="34" charset="0"/>
              </a:rPr>
              <a:t>sinful</a:t>
            </a:r>
            <a:r>
              <a:rPr lang="en-US" sz="3400" b="1" dirty="0">
                <a:solidFill>
                  <a:schemeClr val="bg1"/>
                </a:solidFill>
                <a:effectLst>
                  <a:outerShdw blurRad="38100" dist="38100" dir="2700000" algn="tl">
                    <a:srgbClr val="000000">
                      <a:alpha val="43137"/>
                    </a:srgbClr>
                  </a:outerShdw>
                </a:effectLst>
                <a:latin typeface="Calibri" pitchFamily="34" charset="0"/>
              </a:rPr>
              <a:t> </a:t>
            </a:r>
            <a:r>
              <a:rPr lang="en-US" sz="3600" b="1" u="sng" dirty="0">
                <a:effectLst>
                  <a:outerShdw blurRad="38100" dist="38100" dir="2700000" algn="tl">
                    <a:srgbClr val="000000">
                      <a:alpha val="43137"/>
                    </a:srgbClr>
                  </a:outerShdw>
                </a:effectLst>
                <a:latin typeface="Calibri" pitchFamily="34" charset="0"/>
              </a:rPr>
              <a:t>arousal</a:t>
            </a:r>
            <a:r>
              <a:rPr lang="en-US" sz="3400" b="1" dirty="0">
                <a:solidFill>
                  <a:schemeClr val="bg1"/>
                </a:solidFill>
                <a:effectLst>
                  <a:outerShdw blurRad="38100" dist="38100" dir="2700000" algn="tl">
                    <a:srgbClr val="000000">
                      <a:alpha val="43137"/>
                    </a:srgbClr>
                  </a:outerShdw>
                </a:effectLst>
                <a:latin typeface="Calibri" pitchFamily="34" charset="0"/>
              </a:rPr>
              <a:t> of anger.</a:t>
            </a:r>
          </a:p>
        </p:txBody>
      </p:sp>
      <p:sp>
        <p:nvSpPr>
          <p:cNvPr id="137220" name="Text Box 4"/>
          <p:cNvSpPr txBox="1">
            <a:spLocks noChangeArrowheads="1"/>
          </p:cNvSpPr>
          <p:nvPr/>
        </p:nvSpPr>
        <p:spPr bwMode="auto">
          <a:xfrm>
            <a:off x="304800" y="2051447"/>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Is my thinking/desires idolatrous? </a:t>
            </a:r>
          </a:p>
        </p:txBody>
      </p:sp>
      <p:sp>
        <p:nvSpPr>
          <p:cNvPr id="137221" name="Text Box 5"/>
          <p:cNvSpPr txBox="1">
            <a:spLocks noChangeArrowheads="1"/>
          </p:cNvSpPr>
          <p:nvPr/>
        </p:nvSpPr>
        <p:spPr bwMode="auto">
          <a:xfrm>
            <a:off x="304800" y="3052227"/>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Am I angry because I don’t get my way or what I want (James 4:1-3)?</a:t>
            </a:r>
          </a:p>
        </p:txBody>
      </p:sp>
      <p:sp>
        <p:nvSpPr>
          <p:cNvPr id="137222" name="Text Box 6"/>
          <p:cNvSpPr txBox="1">
            <a:spLocks noChangeArrowheads="1"/>
          </p:cNvSpPr>
          <p:nvPr/>
        </p:nvSpPr>
        <p:spPr bwMode="auto">
          <a:xfrm>
            <a:off x="304800" y="4510207"/>
            <a:ext cx="8686800" cy="166199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Do I want good things so much they become an idol of the heart (Romans 1:25; James 1:12-15)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37218"/>
                                        </p:tgtEl>
                                        <p:attrNameLst>
                                          <p:attrName>style.visibility</p:attrName>
                                        </p:attrNameLst>
                                      </p:cBhvr>
                                      <p:to>
                                        <p:strVal val="visible"/>
                                      </p:to>
                                    </p:set>
                                    <p:animEffect transition="in" filter="fade">
                                      <p:cBhvr>
                                        <p:cTn id="7" dur="500"/>
                                        <p:tgtEl>
                                          <p:spTgt spid="137218"/>
                                        </p:tgtEl>
                                      </p:cBhvr>
                                    </p:animEffect>
                                    <p:anim calcmode="lin" valueType="num">
                                      <p:cBhvr>
                                        <p:cTn id="8" dur="500" fill="hold"/>
                                        <p:tgtEl>
                                          <p:spTgt spid="137218"/>
                                        </p:tgtEl>
                                        <p:attrNameLst>
                                          <p:attrName>ppt_x</p:attrName>
                                        </p:attrNameLst>
                                      </p:cBhvr>
                                      <p:tavLst>
                                        <p:tav tm="0">
                                          <p:val>
                                            <p:strVal val="#ppt_x"/>
                                          </p:val>
                                        </p:tav>
                                        <p:tav tm="100000">
                                          <p:val>
                                            <p:strVal val="#ppt_x"/>
                                          </p:val>
                                        </p:tav>
                                      </p:tavLst>
                                    </p:anim>
                                    <p:anim calcmode="lin" valueType="num">
                                      <p:cBhvr>
                                        <p:cTn id="9" dur="500" fill="hold"/>
                                        <p:tgtEl>
                                          <p:spTgt spid="1372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37219"/>
                                        </p:tgtEl>
                                        <p:attrNameLst>
                                          <p:attrName>style.visibility</p:attrName>
                                        </p:attrNameLst>
                                      </p:cBhvr>
                                      <p:to>
                                        <p:strVal val="visible"/>
                                      </p:to>
                                    </p:set>
                                    <p:animEffect transition="in" filter="strips(downLeft)">
                                      <p:cBhvr>
                                        <p:cTn id="14" dur="500"/>
                                        <p:tgtEl>
                                          <p:spTgt spid="137219"/>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137220"/>
                                        </p:tgtEl>
                                        <p:attrNameLst>
                                          <p:attrName>style.visibility</p:attrName>
                                        </p:attrNameLst>
                                      </p:cBhvr>
                                      <p:to>
                                        <p:strVal val="visible"/>
                                      </p:to>
                                    </p:set>
                                    <p:animEffect transition="in" filter="strips(downRight)">
                                      <p:cBhvr>
                                        <p:cTn id="19" dur="500"/>
                                        <p:tgtEl>
                                          <p:spTgt spid="137220"/>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6" fill="hold" grpId="0" nodeType="clickEffect">
                                  <p:stCondLst>
                                    <p:cond delay="0"/>
                                  </p:stCondLst>
                                  <p:childTnLst>
                                    <p:set>
                                      <p:cBhvr>
                                        <p:cTn id="23" dur="1" fill="hold">
                                          <p:stCondLst>
                                            <p:cond delay="0"/>
                                          </p:stCondLst>
                                        </p:cTn>
                                        <p:tgtEl>
                                          <p:spTgt spid="137221"/>
                                        </p:tgtEl>
                                        <p:attrNameLst>
                                          <p:attrName>style.visibility</p:attrName>
                                        </p:attrNameLst>
                                      </p:cBhvr>
                                      <p:to>
                                        <p:strVal val="visible"/>
                                      </p:to>
                                    </p:set>
                                    <p:animEffect transition="in" filter="strips(downRight)">
                                      <p:cBhvr>
                                        <p:cTn id="24" dur="500"/>
                                        <p:tgtEl>
                                          <p:spTgt spid="13722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grpId="0" nodeType="clickEffect">
                                  <p:stCondLst>
                                    <p:cond delay="0"/>
                                  </p:stCondLst>
                                  <p:childTnLst>
                                    <p:set>
                                      <p:cBhvr>
                                        <p:cTn id="28" dur="1" fill="hold">
                                          <p:stCondLst>
                                            <p:cond delay="0"/>
                                          </p:stCondLst>
                                        </p:cTn>
                                        <p:tgtEl>
                                          <p:spTgt spid="137222"/>
                                        </p:tgtEl>
                                        <p:attrNameLst>
                                          <p:attrName>style.visibility</p:attrName>
                                        </p:attrNameLst>
                                      </p:cBhvr>
                                      <p:to>
                                        <p:strVal val="visible"/>
                                      </p:to>
                                    </p:set>
                                    <p:animEffect transition="in" filter="strips(downRight)">
                                      <p:cBhvr>
                                        <p:cTn id="29" dur="500"/>
                                        <p:tgtEl>
                                          <p:spTgt spid="137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p:bldP spid="137219" grpId="0"/>
      <p:bldP spid="137220" grpId="0"/>
      <p:bldP spid="137221" grpId="0"/>
      <p:bldP spid="1372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228600"/>
            <a:ext cx="7467600" cy="677108"/>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000000">
                      <a:alpha val="43137"/>
                    </a:srgbClr>
                  </a:outerShdw>
                </a:effectLst>
                <a:latin typeface="Calibri" pitchFamily="34" charset="0"/>
              </a:rPr>
              <a:t>Understanding Anger</a:t>
            </a:r>
          </a:p>
        </p:txBody>
      </p:sp>
      <p:sp>
        <p:nvSpPr>
          <p:cNvPr id="105475" name="Text Box 3"/>
          <p:cNvSpPr txBox="1">
            <a:spLocks noChangeArrowheads="1"/>
          </p:cNvSpPr>
          <p:nvPr/>
        </p:nvSpPr>
        <p:spPr bwMode="auto">
          <a:xfrm>
            <a:off x="228600" y="1248013"/>
            <a:ext cx="8077200" cy="646331"/>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 What is anger?  </a:t>
            </a:r>
            <a:r>
              <a:rPr lang="en-US" sz="3200" b="1" i="1" dirty="0">
                <a:solidFill>
                  <a:schemeClr val="bg1"/>
                </a:solidFill>
                <a:effectLst>
                  <a:outerShdw blurRad="38100" dist="38100" dir="2700000" algn="tl">
                    <a:srgbClr val="000000">
                      <a:alpha val="43137"/>
                    </a:srgbClr>
                  </a:outerShdw>
                </a:effectLst>
                <a:latin typeface="Calibri" pitchFamily="34" charset="0"/>
              </a:rPr>
              <a:t>A </a:t>
            </a:r>
            <a:r>
              <a:rPr lang="en-US" sz="3600" b="1" i="1" dirty="0">
                <a:effectLst>
                  <a:outerShdw blurRad="38100" dist="38100" dir="2700000" algn="tl">
                    <a:srgbClr val="000000">
                      <a:alpha val="43137"/>
                    </a:srgbClr>
                  </a:outerShdw>
                </a:effectLst>
                <a:latin typeface="Calibri" pitchFamily="34" charset="0"/>
              </a:rPr>
              <a:t>God-given emotion</a:t>
            </a:r>
          </a:p>
        </p:txBody>
      </p:sp>
      <p:sp>
        <p:nvSpPr>
          <p:cNvPr id="105477" name="Text Box 5"/>
          <p:cNvSpPr txBox="1">
            <a:spLocks noChangeArrowheads="1"/>
          </p:cNvSpPr>
          <p:nvPr/>
        </p:nvSpPr>
        <p:spPr bwMode="auto">
          <a:xfrm>
            <a:off x="533400" y="2162413"/>
            <a:ext cx="8382000" cy="3616375"/>
          </a:xfrm>
          <a:prstGeom prst="rect">
            <a:avLst/>
          </a:prstGeom>
          <a:noFill/>
          <a:ln w="9525">
            <a:noFill/>
            <a:miter lim="800000"/>
            <a:headEnd/>
            <a:tailEnd/>
          </a:ln>
          <a:effectLst/>
        </p:spPr>
        <p:txBody>
          <a:bodyPr wrap="square">
            <a:spAutoFit/>
          </a:bodyPr>
          <a:lstStyle/>
          <a:p>
            <a:pPr>
              <a:spcBef>
                <a:spcPct val="50000"/>
              </a:spcBef>
            </a:pPr>
            <a:r>
              <a:rPr lang="en-US" sz="3000" b="1" dirty="0">
                <a:solidFill>
                  <a:schemeClr val="bg1"/>
                </a:solidFill>
                <a:effectLst>
                  <a:outerShdw blurRad="38100" dist="38100" dir="2700000" algn="tl">
                    <a:srgbClr val="000000">
                      <a:alpha val="43137"/>
                    </a:srgbClr>
                  </a:outerShdw>
                </a:effectLst>
                <a:latin typeface="Calibri" pitchFamily="34" charset="0"/>
              </a:rPr>
              <a:t>Definition: Anger is a strong </a:t>
            </a:r>
            <a:r>
              <a:rPr lang="en-US" sz="3200" b="1" u="sng" dirty="0">
                <a:effectLst>
                  <a:outerShdw blurRad="38100" dist="38100" dir="2700000" algn="tl">
                    <a:srgbClr val="000000">
                      <a:alpha val="43137"/>
                    </a:srgbClr>
                  </a:outerShdw>
                </a:effectLst>
                <a:latin typeface="Arial Black" pitchFamily="34" charset="0"/>
              </a:rPr>
              <a:t>feeling</a:t>
            </a:r>
            <a:r>
              <a:rPr lang="en-US" sz="3000" b="1" dirty="0">
                <a:solidFill>
                  <a:schemeClr val="bg1"/>
                </a:solidFill>
                <a:effectLst>
                  <a:outerShdw blurRad="38100" dist="38100" dir="2700000" algn="tl">
                    <a:srgbClr val="000000">
                      <a:alpha val="43137"/>
                    </a:srgbClr>
                  </a:outerShdw>
                </a:effectLst>
                <a:latin typeface="Calibri" pitchFamily="34" charset="0"/>
              </a:rPr>
              <a:t> of </a:t>
            </a:r>
            <a:br>
              <a:rPr lang="en-US" sz="3000" b="1" dirty="0">
                <a:solidFill>
                  <a:schemeClr val="bg1"/>
                </a:solidFill>
                <a:effectLst>
                  <a:outerShdw blurRad="38100" dist="38100" dir="2700000" algn="tl">
                    <a:srgbClr val="000000">
                      <a:alpha val="43137"/>
                    </a:srgbClr>
                  </a:outerShdw>
                </a:effectLst>
                <a:latin typeface="Calibri" pitchFamily="34" charset="0"/>
              </a:rPr>
            </a:br>
            <a:r>
              <a:rPr lang="en-US" sz="3000" b="1" dirty="0">
                <a:solidFill>
                  <a:schemeClr val="bg1"/>
                </a:solidFill>
                <a:effectLst>
                  <a:outerShdw blurRad="38100" dist="38100" dir="2700000" algn="tl">
                    <a:srgbClr val="000000">
                      <a:alpha val="43137"/>
                    </a:srgbClr>
                  </a:outerShdw>
                </a:effectLst>
                <a:latin typeface="Calibri" pitchFamily="34" charset="0"/>
              </a:rPr>
              <a:t>displeasure or hostility caused by a real or </a:t>
            </a:r>
            <a:br>
              <a:rPr lang="en-US" sz="3000" b="1" dirty="0">
                <a:solidFill>
                  <a:schemeClr val="bg1"/>
                </a:solidFill>
                <a:effectLst>
                  <a:outerShdw blurRad="38100" dist="38100" dir="2700000" algn="tl">
                    <a:srgbClr val="000000">
                      <a:alpha val="43137"/>
                    </a:srgbClr>
                  </a:outerShdw>
                </a:effectLst>
                <a:latin typeface="Calibri" pitchFamily="34" charset="0"/>
              </a:rPr>
            </a:br>
            <a:r>
              <a:rPr lang="en-US" sz="3000" b="1" dirty="0">
                <a:solidFill>
                  <a:schemeClr val="bg1"/>
                </a:solidFill>
                <a:effectLst>
                  <a:outerShdw blurRad="38100" dist="38100" dir="2700000" algn="tl">
                    <a:srgbClr val="000000">
                      <a:alpha val="43137"/>
                    </a:srgbClr>
                  </a:outerShdw>
                </a:effectLst>
                <a:latin typeface="Calibri" pitchFamily="34" charset="0"/>
              </a:rPr>
              <a:t>perceived offense, injury, or unmet desire to one’s  self or others, usually accompanied by a desire to retaliate or seek revenge.  </a:t>
            </a:r>
          </a:p>
          <a:p>
            <a:pPr>
              <a:spcBef>
                <a:spcPct val="50000"/>
              </a:spcBef>
            </a:pPr>
            <a:r>
              <a:rPr lang="en-US" sz="3000" b="1" dirty="0">
                <a:solidFill>
                  <a:schemeClr val="bg1"/>
                </a:solidFill>
                <a:effectLst>
                  <a:outerShdw blurRad="38100" dist="38100" dir="2700000" algn="tl">
                    <a:srgbClr val="000000">
                      <a:alpha val="43137"/>
                    </a:srgbClr>
                  </a:outerShdw>
                </a:effectLst>
                <a:latin typeface="Calibri" pitchFamily="34" charset="0"/>
              </a:rPr>
              <a:t>Anger is not a thing, it is not something inside you – anger is a </a:t>
            </a:r>
            <a:r>
              <a:rPr lang="en-US" sz="3200" b="1" u="sng" dirty="0">
                <a:effectLst>
                  <a:outerShdw blurRad="38100" dist="38100" dir="2700000" algn="tl">
                    <a:srgbClr val="000000">
                      <a:alpha val="43137"/>
                    </a:srgbClr>
                  </a:outerShdw>
                </a:effectLst>
                <a:latin typeface="Arial Black" pitchFamily="34" charset="0"/>
              </a:rPr>
              <a:t>choice</a:t>
            </a:r>
            <a:r>
              <a:rPr lang="en-US" sz="3000" b="1" dirty="0">
                <a:solidFill>
                  <a:schemeClr val="bg1"/>
                </a:solidFill>
                <a:effectLst>
                  <a:outerShdw blurRad="38100" dist="38100" dir="2700000" algn="tl">
                    <a:srgbClr val="000000">
                      <a:alpha val="43137"/>
                    </a:srgbClr>
                  </a:outerShdw>
                </a:effectLst>
                <a:latin typeface="Calibri" pitchFamily="34" charset="0"/>
              </a:rPr>
              <a:t>, not something you can’t help.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5475"/>
                                        </p:tgtEl>
                                        <p:attrNameLst>
                                          <p:attrName>style.visibility</p:attrName>
                                        </p:attrNameLst>
                                      </p:cBhvr>
                                      <p:to>
                                        <p:strVal val="visible"/>
                                      </p:to>
                                    </p:set>
                                    <p:animEffect transition="in" filter="strips(downLeft)">
                                      <p:cBhvr>
                                        <p:cTn id="14" dur="500"/>
                                        <p:tgtEl>
                                          <p:spTgt spid="105475"/>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105477"/>
                                        </p:tgtEl>
                                        <p:attrNameLst>
                                          <p:attrName>style.visibility</p:attrName>
                                        </p:attrNameLst>
                                      </p:cBhvr>
                                      <p:to>
                                        <p:strVal val="visible"/>
                                      </p:to>
                                    </p:set>
                                    <p:animEffect transition="in" filter="strips(downRight)">
                                      <p:cBhvr>
                                        <p:cTn id="19" dur="500"/>
                                        <p:tgtEl>
                                          <p:spTgt spid="1054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5" grpId="0"/>
      <p:bldP spid="10547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49FF27-AD43-4547-AAA9-949852BD8032}"/>
              </a:ext>
            </a:extLst>
          </p:cNvPr>
          <p:cNvSpPr/>
          <p:nvPr/>
        </p:nvSpPr>
        <p:spPr>
          <a:xfrm>
            <a:off x="495300" y="685800"/>
            <a:ext cx="8153400" cy="5509200"/>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James 4:1-3 –</a:t>
            </a:r>
          </a:p>
          <a:p>
            <a:endParaRPr lang="en-US" sz="3200" b="1" dirty="0">
              <a:solidFill>
                <a:schemeClr val="bg1"/>
              </a:solidFill>
              <a:latin typeface="Calibri" panose="020F0502020204030204" pitchFamily="34" charset="0"/>
              <a:cs typeface="Calibri" panose="020F0502020204030204" pitchFamily="34" charset="0"/>
            </a:endParaRPr>
          </a:p>
          <a:p>
            <a:r>
              <a:rPr lang="en-US" sz="3200" b="1" i="1" dirty="0">
                <a:solidFill>
                  <a:schemeClr val="bg1"/>
                </a:solidFill>
                <a:latin typeface="Calibri" panose="020F0502020204030204" pitchFamily="34" charset="0"/>
                <a:cs typeface="Calibri" panose="020F0502020204030204" pitchFamily="34" charset="0"/>
              </a:rPr>
              <a:t>What is the source of quarrels and conflicts among you? Is not the source your pleasures that wage war in your members? </a:t>
            </a:r>
            <a:r>
              <a:rPr lang="en-US" sz="3200" b="1" i="1" baseline="30000" dirty="0">
                <a:solidFill>
                  <a:schemeClr val="bg1"/>
                </a:solidFill>
                <a:latin typeface="Calibri" panose="020F0502020204030204" pitchFamily="34" charset="0"/>
                <a:cs typeface="Calibri" panose="020F0502020204030204" pitchFamily="34" charset="0"/>
              </a:rPr>
              <a:t>2 </a:t>
            </a:r>
            <a:r>
              <a:rPr lang="en-US" sz="3200" b="1" i="1" dirty="0">
                <a:solidFill>
                  <a:schemeClr val="bg1"/>
                </a:solidFill>
                <a:latin typeface="Calibri" panose="020F0502020204030204" pitchFamily="34" charset="0"/>
                <a:cs typeface="Calibri" panose="020F0502020204030204" pitchFamily="34" charset="0"/>
              </a:rPr>
              <a:t>You lust and do not have; so you commit murder. You are envious and cannot obtain; so you fight and quarrel. You do not have because you do not ask. </a:t>
            </a:r>
            <a:r>
              <a:rPr lang="en-US" sz="3200" b="1" i="1" baseline="30000" dirty="0">
                <a:solidFill>
                  <a:schemeClr val="bg1"/>
                </a:solidFill>
                <a:latin typeface="Calibri" panose="020F0502020204030204" pitchFamily="34" charset="0"/>
                <a:cs typeface="Calibri" panose="020F0502020204030204" pitchFamily="34" charset="0"/>
              </a:rPr>
              <a:t>3 </a:t>
            </a:r>
            <a:r>
              <a:rPr lang="en-US" sz="3200" b="1" i="1" dirty="0">
                <a:solidFill>
                  <a:schemeClr val="bg1"/>
                </a:solidFill>
                <a:latin typeface="Calibri" panose="020F0502020204030204" pitchFamily="34" charset="0"/>
                <a:cs typeface="Calibri" panose="020F0502020204030204" pitchFamily="34" charset="0"/>
              </a:rPr>
              <a:t>You ask and do not receive, because you ask with wrong motives, so that you may spend it on your pleasures.</a:t>
            </a:r>
          </a:p>
        </p:txBody>
      </p:sp>
    </p:spTree>
    <p:extLst>
      <p:ext uri="{BB962C8B-B14F-4D97-AF65-F5344CB8AC3E}">
        <p14:creationId xmlns:p14="http://schemas.microsoft.com/office/powerpoint/2010/main" val="2120111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ext Box 2"/>
          <p:cNvSpPr txBox="1">
            <a:spLocks noChangeArrowheads="1"/>
          </p:cNvSpPr>
          <p:nvPr/>
        </p:nvSpPr>
        <p:spPr bwMode="auto">
          <a:xfrm>
            <a:off x="152400" y="152400"/>
            <a:ext cx="8382000" cy="707886"/>
          </a:xfrm>
          <a:prstGeom prst="rect">
            <a:avLst/>
          </a:prstGeom>
          <a:noFill/>
          <a:ln w="9525">
            <a:noFill/>
            <a:miter lim="800000"/>
            <a:headEnd/>
            <a:tailEnd/>
          </a:ln>
          <a:effectLst/>
        </p:spPr>
        <p:txBody>
          <a:bodyPr wrap="square">
            <a:spAutoFit/>
          </a:bodyPr>
          <a:lstStyle/>
          <a:p>
            <a:pPr>
              <a:spcBef>
                <a:spcPct val="50000"/>
              </a:spcBef>
            </a:pPr>
            <a:r>
              <a:rPr lang="en-US" sz="4000" b="1" dirty="0">
                <a:solidFill>
                  <a:schemeClr val="bg1"/>
                </a:solidFill>
                <a:effectLst>
                  <a:outerShdw blurRad="38100" dist="38100" dir="2700000" algn="tl">
                    <a:srgbClr val="000000">
                      <a:alpha val="43137"/>
                    </a:srgbClr>
                  </a:outerShdw>
                </a:effectLst>
                <a:latin typeface="Calibri" pitchFamily="34" charset="0"/>
              </a:rPr>
              <a:t>Sinful handling of anger</a:t>
            </a:r>
          </a:p>
        </p:txBody>
      </p:sp>
      <p:sp>
        <p:nvSpPr>
          <p:cNvPr id="137219" name="Text Box 3"/>
          <p:cNvSpPr txBox="1">
            <a:spLocks noChangeArrowheads="1"/>
          </p:cNvSpPr>
          <p:nvPr/>
        </p:nvSpPr>
        <p:spPr bwMode="auto">
          <a:xfrm>
            <a:off x="152400" y="1640504"/>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Identify </a:t>
            </a:r>
            <a:r>
              <a:rPr lang="en-US" sz="3400" b="1" dirty="0">
                <a:solidFill>
                  <a:schemeClr val="bg1"/>
                </a:solidFill>
                <a:effectLst>
                  <a:outerShdw blurRad="38100" dist="38100" dir="2700000" algn="tl">
                    <a:srgbClr val="000000">
                      <a:alpha val="43137"/>
                    </a:srgbClr>
                  </a:outerShdw>
                </a:effectLst>
                <a:latin typeface="Arial Black" pitchFamily="34" charset="0"/>
              </a:rPr>
              <a:t>sinful</a:t>
            </a:r>
            <a:r>
              <a:rPr lang="en-US" sz="3400" b="1" dirty="0">
                <a:solidFill>
                  <a:schemeClr val="bg1"/>
                </a:solidFill>
                <a:effectLst>
                  <a:outerShdw blurRad="38100" dist="38100" dir="2700000" algn="tl">
                    <a:srgbClr val="000000">
                      <a:alpha val="43137"/>
                    </a:srgbClr>
                  </a:outerShdw>
                </a:effectLst>
                <a:latin typeface="Calibri" pitchFamily="34" charset="0"/>
              </a:rPr>
              <a:t> arousal of anger.</a:t>
            </a:r>
          </a:p>
        </p:txBody>
      </p:sp>
      <p:sp>
        <p:nvSpPr>
          <p:cNvPr id="9" name="Text Box 7"/>
          <p:cNvSpPr txBox="1">
            <a:spLocks noChangeArrowheads="1"/>
          </p:cNvSpPr>
          <p:nvPr/>
        </p:nvSpPr>
        <p:spPr bwMode="auto">
          <a:xfrm>
            <a:off x="228600" y="2743200"/>
            <a:ext cx="8686800" cy="3400931"/>
          </a:xfrm>
          <a:prstGeom prst="rect">
            <a:avLst/>
          </a:prstGeom>
          <a:noFill/>
          <a:ln w="9525">
            <a:noFill/>
            <a:miter lim="800000"/>
            <a:headEnd/>
            <a:tailEnd/>
          </a:ln>
          <a:effectLst/>
        </p:spPr>
        <p:txBody>
          <a:bodyPr>
            <a:spAutoFit/>
          </a:bodyPr>
          <a:lstStyle/>
          <a:p>
            <a:pPr marL="457200" indent="-457200">
              <a:spcBef>
                <a:spcPct val="50000"/>
              </a:spcBef>
              <a:buFont typeface="Wingdings" panose="05000000000000000000" pitchFamily="2" charset="2"/>
              <a:buChar char="Ø"/>
            </a:pPr>
            <a:r>
              <a:rPr lang="en-US" sz="3400" b="1" dirty="0">
                <a:solidFill>
                  <a:schemeClr val="bg1"/>
                </a:solidFill>
                <a:effectLst>
                  <a:outerShdw blurRad="38100" dist="38100" dir="2700000" algn="tl">
                    <a:srgbClr val="000000">
                      <a:alpha val="43137"/>
                    </a:srgbClr>
                  </a:outerShdw>
                </a:effectLst>
                <a:latin typeface="Calibri" pitchFamily="34" charset="0"/>
              </a:rPr>
              <a:t>Am I motivated by sinful thoughts and desires (pride, immoral or evil thoughts, envy, selfishness, </a:t>
            </a:r>
            <a:r>
              <a:rPr lang="en-US" sz="3400" b="1" dirty="0" err="1">
                <a:solidFill>
                  <a:schemeClr val="bg1"/>
                </a:solidFill>
                <a:effectLst>
                  <a:outerShdw blurRad="38100" dist="38100" dir="2700000" algn="tl">
                    <a:srgbClr val="000000">
                      <a:alpha val="43137"/>
                    </a:srgbClr>
                  </a:outerShdw>
                </a:effectLst>
                <a:latin typeface="Calibri" pitchFamily="34" charset="0"/>
              </a:rPr>
              <a:t>etc</a:t>
            </a:r>
            <a:r>
              <a:rPr lang="en-US" sz="3400" b="1" dirty="0">
                <a:solidFill>
                  <a:schemeClr val="bg1"/>
                </a:solidFill>
                <a:effectLst>
                  <a:outerShdw blurRad="38100" dist="38100" dir="2700000" algn="tl">
                    <a:srgbClr val="000000">
                      <a:alpha val="43137"/>
                    </a:srgbClr>
                  </a:outerShdw>
                </a:effectLst>
                <a:latin typeface="Calibri" pitchFamily="34" charset="0"/>
              </a:rPr>
              <a:t>)?</a:t>
            </a:r>
          </a:p>
          <a:p>
            <a:pPr marL="457200" indent="-457200">
              <a:spcBef>
                <a:spcPct val="50000"/>
              </a:spcBef>
              <a:buFont typeface="Wingdings" panose="05000000000000000000" pitchFamily="2" charset="2"/>
              <a:buChar char="Ø"/>
            </a:pPr>
            <a:r>
              <a:rPr lang="en-US" sz="3400" b="1" dirty="0">
                <a:solidFill>
                  <a:schemeClr val="bg1"/>
                </a:solidFill>
                <a:effectLst>
                  <a:outerShdw blurRad="38100" dist="38100" dir="2700000" algn="tl">
                    <a:srgbClr val="000000">
                      <a:alpha val="43137"/>
                    </a:srgbClr>
                  </a:outerShdw>
                </a:effectLst>
                <a:latin typeface="Calibri" pitchFamily="34" charset="0"/>
              </a:rPr>
              <a:t>Any person controlled by anger is a fool – Proverbs 29:11 </a:t>
            </a:r>
            <a:r>
              <a:rPr lang="en-US" sz="2800" b="1" i="1" dirty="0">
                <a:solidFill>
                  <a:schemeClr val="bg1"/>
                </a:solidFill>
                <a:effectLst>
                  <a:outerShdw blurRad="38100" dist="38100" dir="2700000" algn="tl">
                    <a:srgbClr val="000000">
                      <a:alpha val="43137"/>
                    </a:srgbClr>
                  </a:outerShdw>
                </a:effectLst>
                <a:latin typeface="Calibri" pitchFamily="34" charset="0"/>
              </a:rPr>
              <a:t>A fool always loses his temper, But a wise man holds it back.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Righ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Text Box 3"/>
          <p:cNvSpPr txBox="1">
            <a:spLocks noChangeArrowheads="1"/>
          </p:cNvSpPr>
          <p:nvPr/>
        </p:nvSpPr>
        <p:spPr bwMode="auto">
          <a:xfrm>
            <a:off x="76200" y="1143000"/>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Arial Black" pitchFamily="34" charset="0"/>
              </a:rPr>
              <a:t>Questions</a:t>
            </a:r>
            <a:r>
              <a:rPr lang="en-US" sz="3400" b="1" dirty="0">
                <a:solidFill>
                  <a:schemeClr val="bg1"/>
                </a:solidFill>
                <a:effectLst>
                  <a:outerShdw blurRad="38100" dist="38100" dir="2700000" algn="tl">
                    <a:srgbClr val="000000">
                      <a:alpha val="43137"/>
                    </a:srgbClr>
                  </a:outerShdw>
                </a:effectLst>
                <a:latin typeface="Calibri" pitchFamily="34" charset="0"/>
              </a:rPr>
              <a:t> to ask about arousal to anger.</a:t>
            </a:r>
          </a:p>
        </p:txBody>
      </p:sp>
      <p:sp>
        <p:nvSpPr>
          <p:cNvPr id="138244" name="Text Box 4"/>
          <p:cNvSpPr txBox="1">
            <a:spLocks noChangeArrowheads="1"/>
          </p:cNvSpPr>
          <p:nvPr/>
        </p:nvSpPr>
        <p:spPr bwMode="auto">
          <a:xfrm>
            <a:off x="304800" y="2007533"/>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Do I get angry about the right things?  Sin?</a:t>
            </a:r>
          </a:p>
        </p:txBody>
      </p:sp>
      <p:sp>
        <p:nvSpPr>
          <p:cNvPr id="138245" name="Text Box 5"/>
          <p:cNvSpPr txBox="1">
            <a:spLocks noChangeArrowheads="1"/>
          </p:cNvSpPr>
          <p:nvPr/>
        </p:nvSpPr>
        <p:spPr bwMode="auto">
          <a:xfrm>
            <a:off x="304800" y="2965847"/>
            <a:ext cx="8686800" cy="1923604"/>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What motivates my anger? Anger begins in our hearts (Mark 7:21-23)</a:t>
            </a:r>
          </a:p>
          <a:p>
            <a:pPr>
              <a:spcBef>
                <a:spcPct val="50000"/>
              </a:spcBef>
            </a:pPr>
            <a:endParaRPr lang="en-US" sz="3400" b="1" dirty="0">
              <a:solidFill>
                <a:schemeClr val="bg1"/>
              </a:solidFill>
              <a:effectLst>
                <a:outerShdw blurRad="38100" dist="38100" dir="2700000" algn="tl">
                  <a:srgbClr val="000000">
                    <a:alpha val="43137"/>
                  </a:srgbClr>
                </a:outerShdw>
              </a:effectLst>
              <a:latin typeface="Calibri" pitchFamily="34" charset="0"/>
            </a:endParaRPr>
          </a:p>
        </p:txBody>
      </p:sp>
      <p:sp>
        <p:nvSpPr>
          <p:cNvPr id="138246" name="Text Box 6"/>
          <p:cNvSpPr txBox="1">
            <a:spLocks noChangeArrowheads="1"/>
          </p:cNvSpPr>
          <p:nvPr/>
        </p:nvSpPr>
        <p:spPr bwMode="auto">
          <a:xfrm>
            <a:off x="304800" y="4234915"/>
            <a:ext cx="8839200" cy="218521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Is my anger “primed and ready” to respond to others sin without looking at my own sin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(Matthew 7:3-5)?  Do I look for sin in others? (1 Corinthians 13:4-7; James 1:19-20)</a:t>
            </a:r>
          </a:p>
        </p:txBody>
      </p:sp>
      <p:sp>
        <p:nvSpPr>
          <p:cNvPr id="8" name="Text Box 2"/>
          <p:cNvSpPr txBox="1">
            <a:spLocks noChangeArrowheads="1"/>
          </p:cNvSpPr>
          <p:nvPr/>
        </p:nvSpPr>
        <p:spPr bwMode="auto">
          <a:xfrm>
            <a:off x="152400" y="152400"/>
            <a:ext cx="8382000" cy="707886"/>
          </a:xfrm>
          <a:prstGeom prst="rect">
            <a:avLst/>
          </a:prstGeom>
          <a:noFill/>
          <a:ln w="9525">
            <a:noFill/>
            <a:miter lim="800000"/>
            <a:headEnd/>
            <a:tailEnd/>
          </a:ln>
          <a:effectLst/>
        </p:spPr>
        <p:txBody>
          <a:bodyPr wrap="square">
            <a:spAutoFit/>
          </a:bodyPr>
          <a:lstStyle/>
          <a:p>
            <a:pPr>
              <a:spcBef>
                <a:spcPct val="50000"/>
              </a:spcBef>
            </a:pPr>
            <a:r>
              <a:rPr lang="en-US" sz="4000" b="1" dirty="0">
                <a:solidFill>
                  <a:schemeClr val="bg1"/>
                </a:solidFill>
                <a:effectLst>
                  <a:outerShdw blurRad="38100" dist="38100" dir="2700000" algn="tl">
                    <a:srgbClr val="000000">
                      <a:alpha val="43137"/>
                    </a:srgbClr>
                  </a:outerShdw>
                </a:effectLst>
                <a:latin typeface="Calibri" pitchFamily="34" charset="0"/>
              </a:rPr>
              <a:t>Sinful handling of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38243"/>
                                        </p:tgtEl>
                                        <p:attrNameLst>
                                          <p:attrName>style.visibility</p:attrName>
                                        </p:attrNameLst>
                                      </p:cBhvr>
                                      <p:to>
                                        <p:strVal val="visible"/>
                                      </p:to>
                                    </p:set>
                                    <p:animEffect transition="in" filter="strips(downLeft)">
                                      <p:cBhvr>
                                        <p:cTn id="7" dur="500"/>
                                        <p:tgtEl>
                                          <p:spTgt spid="13824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8244"/>
                                        </p:tgtEl>
                                        <p:attrNameLst>
                                          <p:attrName>style.visibility</p:attrName>
                                        </p:attrNameLst>
                                      </p:cBhvr>
                                      <p:to>
                                        <p:strVal val="visible"/>
                                      </p:to>
                                    </p:set>
                                    <p:animEffect transition="in" filter="strips(downRight)">
                                      <p:cBhvr>
                                        <p:cTn id="12" dur="500"/>
                                        <p:tgtEl>
                                          <p:spTgt spid="13824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38245"/>
                                        </p:tgtEl>
                                        <p:attrNameLst>
                                          <p:attrName>style.visibility</p:attrName>
                                        </p:attrNameLst>
                                      </p:cBhvr>
                                      <p:to>
                                        <p:strVal val="visible"/>
                                      </p:to>
                                    </p:set>
                                    <p:animEffect transition="in" filter="strips(downRight)">
                                      <p:cBhvr>
                                        <p:cTn id="17" dur="500"/>
                                        <p:tgtEl>
                                          <p:spTgt spid="13824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38246"/>
                                        </p:tgtEl>
                                        <p:attrNameLst>
                                          <p:attrName>style.visibility</p:attrName>
                                        </p:attrNameLst>
                                      </p:cBhvr>
                                      <p:to>
                                        <p:strVal val="visible"/>
                                      </p:to>
                                    </p:set>
                                    <p:animEffect transition="in" filter="strips(downRight)">
                                      <p:cBhvr>
                                        <p:cTn id="22" dur="500"/>
                                        <p:tgtEl>
                                          <p:spTgt spid="138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p:bldP spid="138244" grpId="0"/>
      <p:bldP spid="138245" grpId="0"/>
      <p:bldP spid="13824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Text Box 3"/>
          <p:cNvSpPr txBox="1">
            <a:spLocks noChangeArrowheads="1"/>
          </p:cNvSpPr>
          <p:nvPr/>
        </p:nvSpPr>
        <p:spPr bwMode="auto">
          <a:xfrm>
            <a:off x="152400" y="865764"/>
            <a:ext cx="87630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Identify </a:t>
            </a:r>
            <a:r>
              <a:rPr lang="en-US" sz="4000" b="1" u="sng" dirty="0">
                <a:effectLst>
                  <a:outerShdw blurRad="38100" dist="38100" dir="2700000" algn="tl">
                    <a:srgbClr val="000000">
                      <a:alpha val="43137"/>
                    </a:srgbClr>
                  </a:outerShdw>
                </a:effectLst>
                <a:latin typeface="Calibri" pitchFamily="34" charset="0"/>
              </a:rPr>
              <a:t>sinful</a:t>
            </a:r>
            <a:r>
              <a:rPr lang="en-US" sz="3600" b="1" u="sng" dirty="0">
                <a:effectLst>
                  <a:outerShdw blurRad="38100" dist="38100" dir="2700000" algn="tl">
                    <a:srgbClr val="000000">
                      <a:alpha val="43137"/>
                    </a:srgbClr>
                  </a:outerShdw>
                </a:effectLst>
                <a:latin typeface="Calibri" pitchFamily="34" charset="0"/>
              </a:rPr>
              <a:t> </a:t>
            </a:r>
            <a:r>
              <a:rPr lang="en-US" sz="3600" b="1" u="sng" dirty="0">
                <a:effectLst>
                  <a:outerShdw blurRad="38100" dist="38100" dir="2700000" algn="tl">
                    <a:srgbClr val="000000">
                      <a:alpha val="43137"/>
                    </a:srgbClr>
                  </a:outerShdw>
                </a:effectLst>
                <a:latin typeface="Arial Black" pitchFamily="34" charset="0"/>
              </a:rPr>
              <a:t>expressions</a:t>
            </a:r>
            <a:r>
              <a:rPr lang="en-US" sz="3600" b="1" u="sng" dirty="0">
                <a:effectLst>
                  <a:outerShdw blurRad="38100" dist="38100" dir="2700000" algn="tl">
                    <a:srgbClr val="000000">
                      <a:alpha val="43137"/>
                    </a:srgbClr>
                  </a:outerShdw>
                </a:effectLst>
                <a:latin typeface="Calibri" pitchFamily="34" charset="0"/>
              </a:rPr>
              <a:t> </a:t>
            </a:r>
            <a:r>
              <a:rPr lang="en-US" sz="3400" b="1" dirty="0">
                <a:solidFill>
                  <a:schemeClr val="bg1"/>
                </a:solidFill>
                <a:effectLst>
                  <a:outerShdw blurRad="38100" dist="38100" dir="2700000" algn="tl">
                    <a:srgbClr val="000000">
                      <a:alpha val="43137"/>
                    </a:srgbClr>
                  </a:outerShdw>
                </a:effectLst>
                <a:latin typeface="Calibri" pitchFamily="34" charset="0"/>
              </a:rPr>
              <a:t>of anger. </a:t>
            </a:r>
            <a:r>
              <a:rPr lang="en-US" sz="2800" b="1" i="1" dirty="0">
                <a:solidFill>
                  <a:schemeClr val="bg1"/>
                </a:solidFill>
                <a:effectLst>
                  <a:outerShdw blurRad="38100" dist="38100" dir="2700000" algn="tl">
                    <a:srgbClr val="000000">
                      <a:alpha val="43137"/>
                    </a:srgbClr>
                  </a:outerShdw>
                </a:effectLst>
                <a:latin typeface="Calibri" pitchFamily="34" charset="0"/>
              </a:rPr>
              <a:t>(contrasts to anger as to right thinking and conduct)</a:t>
            </a:r>
          </a:p>
        </p:txBody>
      </p:sp>
      <p:sp>
        <p:nvSpPr>
          <p:cNvPr id="139268" name="Text Box 4"/>
          <p:cNvSpPr txBox="1">
            <a:spLocks noChangeArrowheads="1"/>
          </p:cNvSpPr>
          <p:nvPr/>
        </p:nvSpPr>
        <p:spPr bwMode="auto">
          <a:xfrm>
            <a:off x="228600" y="2061627"/>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Blowing up, raging, getting even.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Proverbs 6:34</a:t>
            </a:r>
          </a:p>
        </p:txBody>
      </p:sp>
      <p:sp>
        <p:nvSpPr>
          <p:cNvPr id="139269" name="Text Box 5"/>
          <p:cNvSpPr txBox="1">
            <a:spLocks noChangeArrowheads="1"/>
          </p:cNvSpPr>
          <p:nvPr/>
        </p:nvSpPr>
        <p:spPr bwMode="auto">
          <a:xfrm>
            <a:off x="228600" y="3357027"/>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Clamming up, not admitting it.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Ephesians 4:26-27</a:t>
            </a:r>
          </a:p>
        </p:txBody>
      </p:sp>
      <p:sp>
        <p:nvSpPr>
          <p:cNvPr id="139270" name="Text Box 6"/>
          <p:cNvSpPr txBox="1">
            <a:spLocks noChangeArrowheads="1"/>
          </p:cNvSpPr>
          <p:nvPr/>
        </p:nvSpPr>
        <p:spPr bwMode="auto">
          <a:xfrm>
            <a:off x="228600" y="4652427"/>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Act foolishly.    Proverbs 14:17</a:t>
            </a:r>
          </a:p>
        </p:txBody>
      </p:sp>
      <p:sp>
        <p:nvSpPr>
          <p:cNvPr id="139271" name="Text Box 7"/>
          <p:cNvSpPr txBox="1">
            <a:spLocks noChangeArrowheads="1"/>
          </p:cNvSpPr>
          <p:nvPr/>
        </p:nvSpPr>
        <p:spPr bwMode="auto">
          <a:xfrm>
            <a:off x="228600" y="5566827"/>
            <a:ext cx="89154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Do not understand, distort facts.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Proverbs 14:29 </a:t>
            </a:r>
            <a:r>
              <a:rPr lang="en-US" sz="2800" b="1" i="1" dirty="0">
                <a:solidFill>
                  <a:schemeClr val="bg1"/>
                </a:solidFill>
                <a:effectLst>
                  <a:outerShdw blurRad="38100" dist="38100" dir="2700000" algn="tl">
                    <a:srgbClr val="000000">
                      <a:alpha val="43137"/>
                    </a:srgbClr>
                  </a:outerShdw>
                </a:effectLst>
                <a:latin typeface="Calibri" pitchFamily="34" charset="0"/>
              </a:rPr>
              <a:t>(slow to anger=great understanding)</a:t>
            </a:r>
          </a:p>
        </p:txBody>
      </p:sp>
      <p:sp>
        <p:nvSpPr>
          <p:cNvPr id="11" name="Text Box 2"/>
          <p:cNvSpPr txBox="1">
            <a:spLocks noChangeArrowheads="1"/>
          </p:cNvSpPr>
          <p:nvPr/>
        </p:nvSpPr>
        <p:spPr bwMode="auto">
          <a:xfrm>
            <a:off x="152400" y="152400"/>
            <a:ext cx="8382000" cy="707886"/>
          </a:xfrm>
          <a:prstGeom prst="rect">
            <a:avLst/>
          </a:prstGeom>
          <a:noFill/>
          <a:ln w="9525">
            <a:noFill/>
            <a:miter lim="800000"/>
            <a:headEnd/>
            <a:tailEnd/>
          </a:ln>
          <a:effectLst/>
        </p:spPr>
        <p:txBody>
          <a:bodyPr wrap="square">
            <a:spAutoFit/>
          </a:bodyPr>
          <a:lstStyle/>
          <a:p>
            <a:pPr>
              <a:spcBef>
                <a:spcPct val="50000"/>
              </a:spcBef>
            </a:pPr>
            <a:r>
              <a:rPr lang="en-US" sz="4000" b="1" dirty="0">
                <a:solidFill>
                  <a:schemeClr val="bg1"/>
                </a:solidFill>
                <a:effectLst>
                  <a:outerShdw blurRad="38100" dist="38100" dir="2700000" algn="tl">
                    <a:srgbClr val="000000">
                      <a:alpha val="43137"/>
                    </a:srgbClr>
                  </a:outerShdw>
                </a:effectLst>
                <a:latin typeface="Calibri" pitchFamily="34" charset="0"/>
              </a:rPr>
              <a:t>Sinful handling of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39267"/>
                                        </p:tgtEl>
                                        <p:attrNameLst>
                                          <p:attrName>style.visibility</p:attrName>
                                        </p:attrNameLst>
                                      </p:cBhvr>
                                      <p:to>
                                        <p:strVal val="visible"/>
                                      </p:to>
                                    </p:set>
                                    <p:animEffect transition="in" filter="strips(downLeft)">
                                      <p:cBhvr>
                                        <p:cTn id="7" dur="500"/>
                                        <p:tgtEl>
                                          <p:spTgt spid="13926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9268"/>
                                        </p:tgtEl>
                                        <p:attrNameLst>
                                          <p:attrName>style.visibility</p:attrName>
                                        </p:attrNameLst>
                                      </p:cBhvr>
                                      <p:to>
                                        <p:strVal val="visible"/>
                                      </p:to>
                                    </p:set>
                                    <p:animEffect transition="in" filter="strips(downRight)">
                                      <p:cBhvr>
                                        <p:cTn id="12" dur="500"/>
                                        <p:tgtEl>
                                          <p:spTgt spid="13926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39269"/>
                                        </p:tgtEl>
                                        <p:attrNameLst>
                                          <p:attrName>style.visibility</p:attrName>
                                        </p:attrNameLst>
                                      </p:cBhvr>
                                      <p:to>
                                        <p:strVal val="visible"/>
                                      </p:to>
                                    </p:set>
                                    <p:animEffect transition="in" filter="strips(downRight)">
                                      <p:cBhvr>
                                        <p:cTn id="17" dur="500"/>
                                        <p:tgtEl>
                                          <p:spTgt spid="139269"/>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39270"/>
                                        </p:tgtEl>
                                        <p:attrNameLst>
                                          <p:attrName>style.visibility</p:attrName>
                                        </p:attrNameLst>
                                      </p:cBhvr>
                                      <p:to>
                                        <p:strVal val="visible"/>
                                      </p:to>
                                    </p:set>
                                    <p:animEffect transition="in" filter="strips(downRight)">
                                      <p:cBhvr>
                                        <p:cTn id="22" dur="500"/>
                                        <p:tgtEl>
                                          <p:spTgt spid="139270"/>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39271"/>
                                        </p:tgtEl>
                                        <p:attrNameLst>
                                          <p:attrName>style.visibility</p:attrName>
                                        </p:attrNameLst>
                                      </p:cBhvr>
                                      <p:to>
                                        <p:strVal val="visible"/>
                                      </p:to>
                                    </p:set>
                                    <p:animEffect transition="in" filter="strips(downRight)">
                                      <p:cBhvr>
                                        <p:cTn id="27" dur="500"/>
                                        <p:tgtEl>
                                          <p:spTgt spid="139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7" grpId="0"/>
      <p:bldP spid="139268" grpId="0"/>
      <p:bldP spid="139269" grpId="0"/>
      <p:bldP spid="139270" grpId="0"/>
      <p:bldP spid="13927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Text Box 3"/>
          <p:cNvSpPr txBox="1">
            <a:spLocks noChangeArrowheads="1"/>
          </p:cNvSpPr>
          <p:nvPr/>
        </p:nvSpPr>
        <p:spPr bwMode="auto">
          <a:xfrm>
            <a:off x="434926" y="1013736"/>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Identify sinful </a:t>
            </a:r>
            <a:r>
              <a:rPr lang="en-US" sz="3400" b="1" dirty="0">
                <a:solidFill>
                  <a:schemeClr val="bg1"/>
                </a:solidFill>
                <a:effectLst>
                  <a:outerShdw blurRad="38100" dist="38100" dir="2700000" algn="tl">
                    <a:srgbClr val="000000">
                      <a:alpha val="43137"/>
                    </a:srgbClr>
                  </a:outerShdw>
                </a:effectLst>
                <a:latin typeface="Arial Black" pitchFamily="34" charset="0"/>
              </a:rPr>
              <a:t>expressions</a:t>
            </a:r>
            <a:r>
              <a:rPr lang="en-US" sz="3400" b="1" dirty="0">
                <a:solidFill>
                  <a:schemeClr val="bg1"/>
                </a:solidFill>
                <a:effectLst>
                  <a:outerShdw blurRad="38100" dist="38100" dir="2700000" algn="tl">
                    <a:srgbClr val="000000">
                      <a:alpha val="43137"/>
                    </a:srgbClr>
                  </a:outerShdw>
                </a:effectLst>
                <a:latin typeface="Calibri" pitchFamily="34" charset="0"/>
              </a:rPr>
              <a:t> of anger.</a:t>
            </a:r>
          </a:p>
        </p:txBody>
      </p:sp>
      <p:sp>
        <p:nvSpPr>
          <p:cNvPr id="139272" name="Text Box 8"/>
          <p:cNvSpPr txBox="1">
            <a:spLocks noChangeArrowheads="1"/>
          </p:cNvSpPr>
          <p:nvPr/>
        </p:nvSpPr>
        <p:spPr bwMode="auto">
          <a:xfrm>
            <a:off x="304800" y="2051447"/>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Be hard to live with - Proverbs 16:14</a:t>
            </a:r>
          </a:p>
        </p:txBody>
      </p:sp>
      <p:sp>
        <p:nvSpPr>
          <p:cNvPr id="139273" name="Text Box 9"/>
          <p:cNvSpPr txBox="1">
            <a:spLocks noChangeArrowheads="1"/>
          </p:cNvSpPr>
          <p:nvPr/>
        </p:nvSpPr>
        <p:spPr bwMode="auto">
          <a:xfrm>
            <a:off x="309562" y="2974776"/>
            <a:ext cx="8686800" cy="1261884"/>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Fail to rule your spirit - Proverbs 16:32</a:t>
            </a:r>
          </a:p>
          <a:p>
            <a:pPr>
              <a:spcBef>
                <a:spcPct val="50000"/>
              </a:spcBef>
            </a:pPr>
            <a:r>
              <a:rPr lang="en-US" sz="2800" b="1" i="1" dirty="0">
                <a:solidFill>
                  <a:schemeClr val="bg1"/>
                </a:solidFill>
                <a:effectLst>
                  <a:outerShdw blurRad="38100" dist="38100" dir="2700000" algn="tl">
                    <a:srgbClr val="000000">
                      <a:alpha val="43137"/>
                    </a:srgbClr>
                  </a:outerShdw>
                </a:effectLst>
                <a:latin typeface="Calibri" pitchFamily="34" charset="0"/>
              </a:rPr>
              <a:t>(Slow to anger-better than the mighty)</a:t>
            </a:r>
          </a:p>
        </p:txBody>
      </p:sp>
      <p:sp>
        <p:nvSpPr>
          <p:cNvPr id="11" name="Text Box 2"/>
          <p:cNvSpPr txBox="1">
            <a:spLocks noChangeArrowheads="1"/>
          </p:cNvSpPr>
          <p:nvPr/>
        </p:nvSpPr>
        <p:spPr bwMode="auto">
          <a:xfrm>
            <a:off x="152400" y="152400"/>
            <a:ext cx="8382000" cy="707886"/>
          </a:xfrm>
          <a:prstGeom prst="rect">
            <a:avLst/>
          </a:prstGeom>
          <a:noFill/>
          <a:ln w="9525">
            <a:noFill/>
            <a:miter lim="800000"/>
            <a:headEnd/>
            <a:tailEnd/>
          </a:ln>
          <a:effectLst/>
        </p:spPr>
        <p:txBody>
          <a:bodyPr wrap="square">
            <a:spAutoFit/>
          </a:bodyPr>
          <a:lstStyle/>
          <a:p>
            <a:pPr>
              <a:spcBef>
                <a:spcPct val="50000"/>
              </a:spcBef>
            </a:pPr>
            <a:r>
              <a:rPr lang="en-US" sz="4000" b="1" dirty="0">
                <a:solidFill>
                  <a:schemeClr val="bg1"/>
                </a:solidFill>
                <a:effectLst>
                  <a:outerShdw blurRad="38100" dist="38100" dir="2700000" algn="tl">
                    <a:srgbClr val="000000">
                      <a:alpha val="43137"/>
                    </a:srgbClr>
                  </a:outerShdw>
                </a:effectLst>
                <a:latin typeface="Calibri" pitchFamily="34" charset="0"/>
              </a:rPr>
              <a:t>Sinful handling of anger</a:t>
            </a:r>
          </a:p>
        </p:txBody>
      </p:sp>
      <p:sp>
        <p:nvSpPr>
          <p:cNvPr id="10" name="Text Box 4"/>
          <p:cNvSpPr txBox="1">
            <a:spLocks noChangeArrowheads="1"/>
          </p:cNvSpPr>
          <p:nvPr/>
        </p:nvSpPr>
        <p:spPr bwMode="auto">
          <a:xfrm>
            <a:off x="304800" y="4348479"/>
            <a:ext cx="8686800" cy="1569660"/>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Stir up anger and strife in others -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Proverbs 15:1, 18 </a:t>
            </a:r>
            <a:r>
              <a:rPr lang="en-US" sz="2800" b="1" i="1" dirty="0">
                <a:solidFill>
                  <a:schemeClr val="bg1"/>
                </a:solidFill>
                <a:effectLst>
                  <a:outerShdw blurRad="38100" dist="38100" dir="2700000" algn="tl">
                    <a:srgbClr val="000000">
                      <a:alpha val="43137"/>
                    </a:srgbClr>
                  </a:outerShdw>
                </a:effectLst>
                <a:latin typeface="Calibri" pitchFamily="34" charset="0"/>
              </a:rPr>
              <a:t>(A gentle answer turns away wrath; slow to anger pacifies contention)</a:t>
            </a:r>
          </a:p>
        </p:txBody>
      </p:sp>
      <p:sp>
        <p:nvSpPr>
          <p:cNvPr id="12" name="Text Box 5"/>
          <p:cNvSpPr txBox="1">
            <a:spLocks noChangeArrowheads="1"/>
          </p:cNvSpPr>
          <p:nvPr/>
        </p:nvSpPr>
        <p:spPr bwMode="auto">
          <a:xfrm>
            <a:off x="282526" y="5918139"/>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Get angry habitually - Proverbs 19:19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39272"/>
                                        </p:tgtEl>
                                        <p:attrNameLst>
                                          <p:attrName>style.visibility</p:attrName>
                                        </p:attrNameLst>
                                      </p:cBhvr>
                                      <p:to>
                                        <p:strVal val="visible"/>
                                      </p:to>
                                    </p:set>
                                    <p:animEffect transition="in" filter="strips(downRight)">
                                      <p:cBhvr>
                                        <p:cTn id="7" dur="500"/>
                                        <p:tgtEl>
                                          <p:spTgt spid="13927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9273"/>
                                        </p:tgtEl>
                                        <p:attrNameLst>
                                          <p:attrName>style.visibility</p:attrName>
                                        </p:attrNameLst>
                                      </p:cBhvr>
                                      <p:to>
                                        <p:strVal val="visible"/>
                                      </p:to>
                                    </p:set>
                                    <p:animEffect transition="in" filter="strips(downRight)">
                                      <p:cBhvr>
                                        <p:cTn id="12" dur="500"/>
                                        <p:tgtEl>
                                          <p:spTgt spid="139273"/>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strips(downRight)">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trips(downRight)">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72" grpId="0"/>
      <p:bldP spid="139273" grpId="0"/>
      <p:bldP spid="10" grpId="0"/>
      <p:bldP spid="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4" name="Text Box 6"/>
          <p:cNvSpPr txBox="1">
            <a:spLocks noChangeArrowheads="1"/>
          </p:cNvSpPr>
          <p:nvPr/>
        </p:nvSpPr>
        <p:spPr bwMode="auto">
          <a:xfrm>
            <a:off x="228600" y="1295400"/>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Not being good company.  Being harmful -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Proverbs 22:24, 25</a:t>
            </a:r>
          </a:p>
        </p:txBody>
      </p:sp>
      <p:sp>
        <p:nvSpPr>
          <p:cNvPr id="140295" name="Text Box 7"/>
          <p:cNvSpPr txBox="1">
            <a:spLocks noChangeArrowheads="1"/>
          </p:cNvSpPr>
          <p:nvPr/>
        </p:nvSpPr>
        <p:spPr bwMode="auto">
          <a:xfrm>
            <a:off x="228600" y="2899827"/>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Becoming ‘ticked off’ by others - Proverbs 25:28</a:t>
            </a:r>
          </a:p>
        </p:txBody>
      </p:sp>
      <p:sp>
        <p:nvSpPr>
          <p:cNvPr id="140296" name="Text Box 8"/>
          <p:cNvSpPr txBox="1">
            <a:spLocks noChangeArrowheads="1"/>
          </p:cNvSpPr>
          <p:nvPr/>
        </p:nvSpPr>
        <p:spPr bwMode="auto">
          <a:xfrm>
            <a:off x="228600" y="4337447"/>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Be fierce and destructive - Proverbs 27:4</a:t>
            </a:r>
          </a:p>
        </p:txBody>
      </p:sp>
      <p:sp>
        <p:nvSpPr>
          <p:cNvPr id="140297" name="Text Box 9"/>
          <p:cNvSpPr txBox="1">
            <a:spLocks noChangeArrowheads="1"/>
          </p:cNvSpPr>
          <p:nvPr/>
        </p:nvSpPr>
        <p:spPr bwMode="auto">
          <a:xfrm>
            <a:off x="228600" y="5394325"/>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Get even -  Romans 12:17-21</a:t>
            </a:r>
          </a:p>
        </p:txBody>
      </p:sp>
      <p:sp>
        <p:nvSpPr>
          <p:cNvPr id="9" name="Text Box 2"/>
          <p:cNvSpPr txBox="1">
            <a:spLocks noChangeArrowheads="1"/>
          </p:cNvSpPr>
          <p:nvPr/>
        </p:nvSpPr>
        <p:spPr bwMode="auto">
          <a:xfrm>
            <a:off x="152400" y="152400"/>
            <a:ext cx="8382000" cy="707886"/>
          </a:xfrm>
          <a:prstGeom prst="rect">
            <a:avLst/>
          </a:prstGeom>
          <a:noFill/>
          <a:ln w="9525">
            <a:noFill/>
            <a:miter lim="800000"/>
            <a:headEnd/>
            <a:tailEnd/>
          </a:ln>
          <a:effectLst/>
        </p:spPr>
        <p:txBody>
          <a:bodyPr wrap="square">
            <a:spAutoFit/>
          </a:bodyPr>
          <a:lstStyle/>
          <a:p>
            <a:pPr>
              <a:spcBef>
                <a:spcPct val="50000"/>
              </a:spcBef>
            </a:pPr>
            <a:r>
              <a:rPr lang="en-US" sz="4000" b="1" dirty="0">
                <a:solidFill>
                  <a:schemeClr val="bg1"/>
                </a:solidFill>
                <a:effectLst>
                  <a:outerShdw blurRad="38100" dist="38100" dir="2700000" algn="tl">
                    <a:srgbClr val="000000">
                      <a:alpha val="43137"/>
                    </a:srgbClr>
                  </a:outerShdw>
                </a:effectLst>
                <a:latin typeface="Calibri" pitchFamily="34" charset="0"/>
              </a:rPr>
              <a:t>Sinful handling of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40294"/>
                                        </p:tgtEl>
                                        <p:attrNameLst>
                                          <p:attrName>style.visibility</p:attrName>
                                        </p:attrNameLst>
                                      </p:cBhvr>
                                      <p:to>
                                        <p:strVal val="visible"/>
                                      </p:to>
                                    </p:set>
                                    <p:animEffect transition="in" filter="strips(downRight)">
                                      <p:cBhvr>
                                        <p:cTn id="7" dur="500"/>
                                        <p:tgtEl>
                                          <p:spTgt spid="14029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0295"/>
                                        </p:tgtEl>
                                        <p:attrNameLst>
                                          <p:attrName>style.visibility</p:attrName>
                                        </p:attrNameLst>
                                      </p:cBhvr>
                                      <p:to>
                                        <p:strVal val="visible"/>
                                      </p:to>
                                    </p:set>
                                    <p:animEffect transition="in" filter="strips(downRight)">
                                      <p:cBhvr>
                                        <p:cTn id="12" dur="500"/>
                                        <p:tgtEl>
                                          <p:spTgt spid="14029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0296"/>
                                        </p:tgtEl>
                                        <p:attrNameLst>
                                          <p:attrName>style.visibility</p:attrName>
                                        </p:attrNameLst>
                                      </p:cBhvr>
                                      <p:to>
                                        <p:strVal val="visible"/>
                                      </p:to>
                                    </p:set>
                                    <p:animEffect transition="in" filter="strips(downRight)">
                                      <p:cBhvr>
                                        <p:cTn id="17" dur="500"/>
                                        <p:tgtEl>
                                          <p:spTgt spid="14029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40297"/>
                                        </p:tgtEl>
                                        <p:attrNameLst>
                                          <p:attrName>style.visibility</p:attrName>
                                        </p:attrNameLst>
                                      </p:cBhvr>
                                      <p:to>
                                        <p:strVal val="visible"/>
                                      </p:to>
                                    </p:set>
                                    <p:animEffect transition="in" filter="strips(downRight)">
                                      <p:cBhvr>
                                        <p:cTn id="22" dur="500"/>
                                        <p:tgtEl>
                                          <p:spTgt spid="1402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4" grpId="0"/>
      <p:bldP spid="140295" grpId="0"/>
      <p:bldP spid="140296" grpId="0"/>
      <p:bldP spid="14029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Text Box 4"/>
          <p:cNvSpPr txBox="1">
            <a:spLocks noChangeArrowheads="1"/>
          </p:cNvSpPr>
          <p:nvPr/>
        </p:nvSpPr>
        <p:spPr bwMode="auto">
          <a:xfrm>
            <a:off x="234462" y="1386869"/>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Behaving poorly.  Showing poor manners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   1 Corinthians 13:5</a:t>
            </a:r>
          </a:p>
        </p:txBody>
      </p:sp>
      <p:sp>
        <p:nvSpPr>
          <p:cNvPr id="141318" name="Text Box 6"/>
          <p:cNvSpPr txBox="1">
            <a:spLocks noChangeArrowheads="1"/>
          </p:cNvSpPr>
          <p:nvPr/>
        </p:nvSpPr>
        <p:spPr bwMode="auto">
          <a:xfrm>
            <a:off x="228600" y="2966710"/>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Attacking a substitute.</a:t>
            </a:r>
          </a:p>
        </p:txBody>
      </p:sp>
      <p:sp>
        <p:nvSpPr>
          <p:cNvPr id="141319" name="Text Box 7"/>
          <p:cNvSpPr txBox="1">
            <a:spLocks noChangeArrowheads="1"/>
          </p:cNvSpPr>
          <p:nvPr/>
        </p:nvSpPr>
        <p:spPr bwMode="auto">
          <a:xfrm>
            <a:off x="228600" y="4191000"/>
            <a:ext cx="86868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Denying anger</a:t>
            </a:r>
          </a:p>
        </p:txBody>
      </p:sp>
      <p:sp>
        <p:nvSpPr>
          <p:cNvPr id="9" name="Text Box 2"/>
          <p:cNvSpPr txBox="1">
            <a:spLocks noChangeArrowheads="1"/>
          </p:cNvSpPr>
          <p:nvPr/>
        </p:nvSpPr>
        <p:spPr bwMode="auto">
          <a:xfrm>
            <a:off x="152400" y="152400"/>
            <a:ext cx="8382000" cy="707886"/>
          </a:xfrm>
          <a:prstGeom prst="rect">
            <a:avLst/>
          </a:prstGeom>
          <a:noFill/>
          <a:ln w="9525">
            <a:noFill/>
            <a:miter lim="800000"/>
            <a:headEnd/>
            <a:tailEnd/>
          </a:ln>
          <a:effectLst/>
        </p:spPr>
        <p:txBody>
          <a:bodyPr wrap="square">
            <a:spAutoFit/>
          </a:bodyPr>
          <a:lstStyle/>
          <a:p>
            <a:pPr>
              <a:spcBef>
                <a:spcPct val="50000"/>
              </a:spcBef>
            </a:pPr>
            <a:r>
              <a:rPr lang="en-US" sz="4000" b="1" dirty="0">
                <a:solidFill>
                  <a:schemeClr val="bg1"/>
                </a:solidFill>
                <a:effectLst>
                  <a:outerShdw blurRad="38100" dist="38100" dir="2700000" algn="tl">
                    <a:srgbClr val="000000">
                      <a:alpha val="43137"/>
                    </a:srgbClr>
                  </a:outerShdw>
                </a:effectLst>
                <a:latin typeface="Calibri" pitchFamily="34" charset="0"/>
              </a:rPr>
              <a:t>Sinful handling of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41316"/>
                                        </p:tgtEl>
                                        <p:attrNameLst>
                                          <p:attrName>style.visibility</p:attrName>
                                        </p:attrNameLst>
                                      </p:cBhvr>
                                      <p:to>
                                        <p:strVal val="visible"/>
                                      </p:to>
                                    </p:set>
                                    <p:animEffect transition="in" filter="strips(downRight)">
                                      <p:cBhvr>
                                        <p:cTn id="7" dur="500"/>
                                        <p:tgtEl>
                                          <p:spTgt spid="14131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1318"/>
                                        </p:tgtEl>
                                        <p:attrNameLst>
                                          <p:attrName>style.visibility</p:attrName>
                                        </p:attrNameLst>
                                      </p:cBhvr>
                                      <p:to>
                                        <p:strVal val="visible"/>
                                      </p:to>
                                    </p:set>
                                    <p:animEffect transition="in" filter="strips(downRight)">
                                      <p:cBhvr>
                                        <p:cTn id="12" dur="500"/>
                                        <p:tgtEl>
                                          <p:spTgt spid="14131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1319"/>
                                        </p:tgtEl>
                                        <p:attrNameLst>
                                          <p:attrName>style.visibility</p:attrName>
                                        </p:attrNameLst>
                                      </p:cBhvr>
                                      <p:to>
                                        <p:strVal val="visible"/>
                                      </p:to>
                                    </p:set>
                                    <p:animEffect transition="in" filter="strips(downRight)">
                                      <p:cBhvr>
                                        <p:cTn id="17" dur="500"/>
                                        <p:tgtEl>
                                          <p:spTgt spid="141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6" grpId="0"/>
      <p:bldP spid="141318" grpId="0"/>
      <p:bldP spid="1413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Text Box 3"/>
          <p:cNvSpPr txBox="1">
            <a:spLocks noChangeArrowheads="1"/>
          </p:cNvSpPr>
          <p:nvPr/>
        </p:nvSpPr>
        <p:spPr bwMode="auto">
          <a:xfrm>
            <a:off x="132472" y="552509"/>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Arial Black" pitchFamily="34" charset="0"/>
              </a:rPr>
              <a:t>Questions</a:t>
            </a:r>
            <a:r>
              <a:rPr lang="en-US" sz="3400" b="1" dirty="0">
                <a:solidFill>
                  <a:schemeClr val="bg1"/>
                </a:solidFill>
                <a:effectLst>
                  <a:outerShdw blurRad="38100" dist="38100" dir="2700000" algn="tl">
                    <a:srgbClr val="000000">
                      <a:alpha val="43137"/>
                    </a:srgbClr>
                  </a:outerShdw>
                </a:effectLst>
                <a:latin typeface="Calibri" pitchFamily="34" charset="0"/>
              </a:rPr>
              <a:t> to ask about expression of anger.</a:t>
            </a:r>
          </a:p>
        </p:txBody>
      </p:sp>
      <p:sp>
        <p:nvSpPr>
          <p:cNvPr id="142340" name="Text Box 4"/>
          <p:cNvSpPr txBox="1">
            <a:spLocks noChangeArrowheads="1"/>
          </p:cNvSpPr>
          <p:nvPr/>
        </p:nvSpPr>
        <p:spPr bwMode="auto">
          <a:xfrm>
            <a:off x="132472" y="2117528"/>
            <a:ext cx="89154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Do I express anger right – so that it pleases God?  (1 Corinthians 13:4-7; Ephesians 4:1-3)</a:t>
            </a:r>
          </a:p>
        </p:txBody>
      </p:sp>
      <p:sp>
        <p:nvSpPr>
          <p:cNvPr id="142342" name="Text Box 6"/>
          <p:cNvSpPr txBox="1">
            <a:spLocks noChangeArrowheads="1"/>
          </p:cNvSpPr>
          <p:nvPr/>
        </p:nvSpPr>
        <p:spPr bwMode="auto">
          <a:xfrm>
            <a:off x="161047" y="3636380"/>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How long does my anger last – slow burn or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volcano?</a:t>
            </a:r>
          </a:p>
        </p:txBody>
      </p:sp>
      <p:sp>
        <p:nvSpPr>
          <p:cNvPr id="142343" name="Text Box 7"/>
          <p:cNvSpPr txBox="1">
            <a:spLocks noChangeArrowheads="1"/>
          </p:cNvSpPr>
          <p:nvPr/>
        </p:nvSpPr>
        <p:spPr bwMode="auto">
          <a:xfrm>
            <a:off x="99134" y="5012829"/>
            <a:ext cx="8991600" cy="1692771"/>
          </a:xfrm>
          <a:prstGeom prst="rect">
            <a:avLst/>
          </a:prstGeom>
          <a:noFill/>
          <a:ln w="9525">
            <a:noFill/>
            <a:miter lim="800000"/>
            <a:headEnd/>
            <a:tailEnd/>
          </a:ln>
          <a:effectLst/>
        </p:spPr>
        <p:txBody>
          <a:bodyPr wrap="square">
            <a:spAutoFit/>
          </a:bodyPr>
          <a:lstStyle/>
          <a:p>
            <a:pPr marL="457200" indent="-457200">
              <a:spcBef>
                <a:spcPct val="50000"/>
              </a:spcBef>
              <a:buFont typeface="Wingdings" panose="05000000000000000000" pitchFamily="2" charset="2"/>
              <a:buChar char="Ø"/>
            </a:pPr>
            <a:r>
              <a:rPr lang="en-US" sz="3400" b="1" dirty="0">
                <a:solidFill>
                  <a:schemeClr val="bg1"/>
                </a:solidFill>
                <a:effectLst>
                  <a:outerShdw blurRad="38100" dist="38100" dir="2700000" algn="tl">
                    <a:srgbClr val="000000">
                      <a:alpha val="43137"/>
                    </a:srgbClr>
                  </a:outerShdw>
                </a:effectLst>
                <a:latin typeface="Calibri" pitchFamily="34" charset="0"/>
              </a:rPr>
              <a:t>How controlled is my anger (Gal. 5:22-23) </a:t>
            </a:r>
          </a:p>
          <a:p>
            <a:pPr>
              <a:spcBef>
                <a:spcPct val="50000"/>
              </a:spcBef>
            </a:pPr>
            <a:r>
              <a:rPr lang="en-US" sz="2800" b="1" i="1" dirty="0">
                <a:solidFill>
                  <a:schemeClr val="bg1"/>
                </a:solidFill>
                <a:effectLst>
                  <a:outerShdw blurRad="38100" dist="38100" dir="2700000" algn="tl">
                    <a:srgbClr val="000000">
                      <a:alpha val="43137"/>
                    </a:srgbClr>
                  </a:outerShdw>
                </a:effectLst>
                <a:latin typeface="Calibri" pitchFamily="34" charset="0"/>
              </a:rPr>
              <a:t>(Fruit of the Spirit – love, joy, peace, patience, kindness, goodness, faithfulness, gentleness, self-control)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42339"/>
                                        </p:tgtEl>
                                        <p:attrNameLst>
                                          <p:attrName>style.visibility</p:attrName>
                                        </p:attrNameLst>
                                      </p:cBhvr>
                                      <p:to>
                                        <p:strVal val="visible"/>
                                      </p:to>
                                    </p:set>
                                    <p:animEffect transition="in" filter="strips(downLeft)">
                                      <p:cBhvr>
                                        <p:cTn id="7" dur="500"/>
                                        <p:tgtEl>
                                          <p:spTgt spid="14233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2340"/>
                                        </p:tgtEl>
                                        <p:attrNameLst>
                                          <p:attrName>style.visibility</p:attrName>
                                        </p:attrNameLst>
                                      </p:cBhvr>
                                      <p:to>
                                        <p:strVal val="visible"/>
                                      </p:to>
                                    </p:set>
                                    <p:animEffect transition="in" filter="strips(downRight)">
                                      <p:cBhvr>
                                        <p:cTn id="12" dur="500"/>
                                        <p:tgtEl>
                                          <p:spTgt spid="14234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2342"/>
                                        </p:tgtEl>
                                        <p:attrNameLst>
                                          <p:attrName>style.visibility</p:attrName>
                                        </p:attrNameLst>
                                      </p:cBhvr>
                                      <p:to>
                                        <p:strVal val="visible"/>
                                      </p:to>
                                    </p:set>
                                    <p:animEffect transition="in" filter="strips(downRight)">
                                      <p:cBhvr>
                                        <p:cTn id="17" dur="500"/>
                                        <p:tgtEl>
                                          <p:spTgt spid="142342"/>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42343"/>
                                        </p:tgtEl>
                                        <p:attrNameLst>
                                          <p:attrName>style.visibility</p:attrName>
                                        </p:attrNameLst>
                                      </p:cBhvr>
                                      <p:to>
                                        <p:strVal val="visible"/>
                                      </p:to>
                                    </p:set>
                                    <p:animEffect transition="in" filter="strips(downRight)">
                                      <p:cBhvr>
                                        <p:cTn id="22" dur="500"/>
                                        <p:tgtEl>
                                          <p:spTgt spid="1423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p:bldP spid="142340" grpId="0"/>
      <p:bldP spid="142342" grpId="0"/>
      <p:bldP spid="14234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44" name="Text Box 8"/>
          <p:cNvSpPr txBox="1">
            <a:spLocks noChangeArrowheads="1"/>
          </p:cNvSpPr>
          <p:nvPr/>
        </p:nvSpPr>
        <p:spPr bwMode="auto">
          <a:xfrm>
            <a:off x="228600" y="1688198"/>
            <a:ext cx="8686800" cy="166199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What is the effect of my anger?  Is there a trail of pain, broken relationships (Matthew 5:16; Proverbs 14:17)</a:t>
            </a:r>
          </a:p>
        </p:txBody>
      </p:sp>
      <p:sp>
        <p:nvSpPr>
          <p:cNvPr id="142345" name="Text Box 9"/>
          <p:cNvSpPr txBox="1">
            <a:spLocks noChangeArrowheads="1"/>
          </p:cNvSpPr>
          <p:nvPr/>
        </p:nvSpPr>
        <p:spPr bwMode="auto">
          <a:xfrm>
            <a:off x="228600" y="4114800"/>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Is my anger an effective testimony for Christ?</a:t>
            </a:r>
          </a:p>
        </p:txBody>
      </p:sp>
      <p:sp>
        <p:nvSpPr>
          <p:cNvPr id="10" name="Text Box 2"/>
          <p:cNvSpPr txBox="1">
            <a:spLocks noChangeArrowheads="1"/>
          </p:cNvSpPr>
          <p:nvPr/>
        </p:nvSpPr>
        <p:spPr bwMode="auto">
          <a:xfrm>
            <a:off x="152400" y="152400"/>
            <a:ext cx="8382000" cy="707886"/>
          </a:xfrm>
          <a:prstGeom prst="rect">
            <a:avLst/>
          </a:prstGeom>
          <a:noFill/>
          <a:ln w="9525">
            <a:noFill/>
            <a:miter lim="800000"/>
            <a:headEnd/>
            <a:tailEnd/>
          </a:ln>
          <a:effectLst/>
        </p:spPr>
        <p:txBody>
          <a:bodyPr wrap="square">
            <a:spAutoFit/>
          </a:bodyPr>
          <a:lstStyle/>
          <a:p>
            <a:pPr>
              <a:spcBef>
                <a:spcPct val="50000"/>
              </a:spcBef>
            </a:pPr>
            <a:r>
              <a:rPr lang="en-US" sz="4000" b="1" dirty="0">
                <a:solidFill>
                  <a:schemeClr val="bg1"/>
                </a:solidFill>
                <a:effectLst>
                  <a:outerShdw blurRad="38100" dist="38100" dir="2700000" algn="tl">
                    <a:srgbClr val="000000">
                      <a:alpha val="43137"/>
                    </a:srgbClr>
                  </a:outerShdw>
                </a:effectLst>
                <a:latin typeface="Calibri" pitchFamily="34" charset="0"/>
              </a:rPr>
              <a:t>Sinful handling of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42344"/>
                                        </p:tgtEl>
                                        <p:attrNameLst>
                                          <p:attrName>style.visibility</p:attrName>
                                        </p:attrNameLst>
                                      </p:cBhvr>
                                      <p:to>
                                        <p:strVal val="visible"/>
                                      </p:to>
                                    </p:set>
                                    <p:animEffect transition="in" filter="strips(downRight)">
                                      <p:cBhvr>
                                        <p:cTn id="7" dur="500"/>
                                        <p:tgtEl>
                                          <p:spTgt spid="14234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2345"/>
                                        </p:tgtEl>
                                        <p:attrNameLst>
                                          <p:attrName>style.visibility</p:attrName>
                                        </p:attrNameLst>
                                      </p:cBhvr>
                                      <p:to>
                                        <p:strVal val="visible"/>
                                      </p:to>
                                    </p:set>
                                    <p:animEffect transition="in" filter="strips(downRight)">
                                      <p:cBhvr>
                                        <p:cTn id="12" dur="500"/>
                                        <p:tgtEl>
                                          <p:spTgt spid="142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44" grpId="0"/>
      <p:bldP spid="14234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655F237-5360-4AB6-BE22-8F1DAA0462A3}"/>
              </a:ext>
            </a:extLst>
          </p:cNvPr>
          <p:cNvSpPr/>
          <p:nvPr/>
        </p:nvSpPr>
        <p:spPr>
          <a:xfrm>
            <a:off x="228600" y="1295400"/>
            <a:ext cx="8915400" cy="5509200"/>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&gt;  Secular psychology promotes anger management – expressing, suppressing, calming.</a:t>
            </a:r>
          </a:p>
          <a:p>
            <a:r>
              <a:rPr lang="en-US" sz="3200" b="1" dirty="0">
                <a:solidFill>
                  <a:schemeClr val="bg1"/>
                </a:solidFill>
                <a:latin typeface="Calibri" panose="020F0502020204030204" pitchFamily="34" charset="0"/>
                <a:cs typeface="Calibri" panose="020F0502020204030204" pitchFamily="34" charset="0"/>
              </a:rPr>
              <a:t> </a:t>
            </a:r>
          </a:p>
          <a:p>
            <a:r>
              <a:rPr lang="en-US" sz="3200" b="1" dirty="0">
                <a:solidFill>
                  <a:schemeClr val="bg1"/>
                </a:solidFill>
                <a:latin typeface="Calibri" panose="020F0502020204030204" pitchFamily="34" charset="0"/>
                <a:cs typeface="Calibri" panose="020F0502020204030204" pitchFamily="34" charset="0"/>
              </a:rPr>
              <a:t>&gt;  Secular strategies try to keep anger at bay– relaxation, cognitive restructuring, problem solving, communication, humor, changing environment, counseling.</a:t>
            </a:r>
          </a:p>
          <a:p>
            <a:endParaRPr lang="en-US" sz="3200" b="1" dirty="0">
              <a:solidFill>
                <a:schemeClr val="bg1"/>
              </a:solidFill>
              <a:latin typeface="Calibri" panose="020F0502020204030204" pitchFamily="34" charset="0"/>
              <a:cs typeface="Calibri" panose="020F0502020204030204" pitchFamily="34" charset="0"/>
            </a:endParaRPr>
          </a:p>
          <a:p>
            <a:r>
              <a:rPr lang="en-US" sz="3200" b="1" dirty="0">
                <a:solidFill>
                  <a:schemeClr val="bg1"/>
                </a:solidFill>
                <a:latin typeface="Calibri" panose="020F0502020204030204" pitchFamily="34" charset="0"/>
                <a:cs typeface="Calibri" panose="020F0502020204030204" pitchFamily="34" charset="0"/>
              </a:rPr>
              <a:t>&gt;  The secular methodologies do not address the      </a:t>
            </a:r>
          </a:p>
          <a:p>
            <a:r>
              <a:rPr lang="en-US" sz="3200" b="1" dirty="0">
                <a:solidFill>
                  <a:schemeClr val="bg1"/>
                </a:solidFill>
                <a:latin typeface="Calibri" panose="020F0502020204030204" pitchFamily="34" charset="0"/>
                <a:cs typeface="Calibri" panose="020F0502020204030204" pitchFamily="34" charset="0"/>
              </a:rPr>
              <a:t>      heart of sinful anger (</a:t>
            </a:r>
            <a:r>
              <a:rPr lang="en-US" sz="3200" b="1" i="1" dirty="0">
                <a:solidFill>
                  <a:schemeClr val="bg1"/>
                </a:solidFill>
                <a:latin typeface="Calibri" panose="020F0502020204030204" pitchFamily="34" charset="0"/>
                <a:cs typeface="Calibri" panose="020F0502020204030204" pitchFamily="34" charset="0"/>
              </a:rPr>
              <a:t>denied idolatrous self-</a:t>
            </a:r>
          </a:p>
          <a:p>
            <a:r>
              <a:rPr lang="en-US" sz="3200" b="1" i="1" dirty="0">
                <a:solidFill>
                  <a:schemeClr val="bg1"/>
                </a:solidFill>
                <a:latin typeface="Calibri" panose="020F0502020204030204" pitchFamily="34" charset="0"/>
                <a:cs typeface="Calibri" panose="020F0502020204030204" pitchFamily="34" charset="0"/>
              </a:rPr>
              <a:t>      desires</a:t>
            </a:r>
            <a:r>
              <a:rPr lang="en-US" sz="3200" b="1" dirty="0">
                <a:solidFill>
                  <a:schemeClr val="bg1"/>
                </a:solidFill>
                <a:latin typeface="Calibri" panose="020F0502020204030204" pitchFamily="34" charset="0"/>
                <a:cs typeface="Calibri" panose="020F0502020204030204" pitchFamily="34" charset="0"/>
              </a:rPr>
              <a:t>). </a:t>
            </a:r>
          </a:p>
        </p:txBody>
      </p:sp>
      <p:sp>
        <p:nvSpPr>
          <p:cNvPr id="3" name="Rectangle 2">
            <a:extLst>
              <a:ext uri="{FF2B5EF4-FFF2-40B4-BE49-F238E27FC236}">
                <a16:creationId xmlns:a16="http://schemas.microsoft.com/office/drawing/2014/main" id="{D28D3B53-F4FD-47E1-A831-8FCBB9B5DF3D}"/>
              </a:ext>
            </a:extLst>
          </p:cNvPr>
          <p:cNvSpPr/>
          <p:nvPr/>
        </p:nvSpPr>
        <p:spPr>
          <a:xfrm>
            <a:off x="1277738" y="152400"/>
            <a:ext cx="6817123" cy="584775"/>
          </a:xfrm>
          <a:prstGeom prst="rect">
            <a:avLst/>
          </a:prstGeom>
        </p:spPr>
        <p:txBody>
          <a:bodyPr wrap="none">
            <a:spAutoFit/>
          </a:bodyPr>
          <a:lstStyle/>
          <a:p>
            <a:r>
              <a:rPr lang="en-US" sz="3200" b="1" u="sng" dirty="0">
                <a:solidFill>
                  <a:schemeClr val="bg1"/>
                </a:solidFill>
                <a:latin typeface="Calibri" panose="020F0502020204030204" pitchFamily="34" charset="0"/>
                <a:cs typeface="Calibri" panose="020F0502020204030204" pitchFamily="34" charset="0"/>
              </a:rPr>
              <a:t>View of Anger from Secular psychology</a:t>
            </a:r>
            <a:endParaRPr lang="en-US" sz="3200" u="sng" dirty="0"/>
          </a:p>
        </p:txBody>
      </p:sp>
    </p:spTree>
    <p:extLst>
      <p:ext uri="{BB962C8B-B14F-4D97-AF65-F5344CB8AC3E}">
        <p14:creationId xmlns:p14="http://schemas.microsoft.com/office/powerpoint/2010/main" val="152906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Text Box 4"/>
          <p:cNvSpPr txBox="1">
            <a:spLocks noChangeArrowheads="1"/>
          </p:cNvSpPr>
          <p:nvPr/>
        </p:nvSpPr>
        <p:spPr bwMode="auto">
          <a:xfrm>
            <a:off x="76200" y="1071027"/>
            <a:ext cx="86868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Two words for anger are used in the NT:</a:t>
            </a:r>
            <a:br>
              <a:rPr lang="en-US" sz="3400" b="1" dirty="0">
                <a:solidFill>
                  <a:schemeClr val="bg1"/>
                </a:solidFill>
                <a:effectLst>
                  <a:outerShdw blurRad="38100" dist="38100" dir="2700000" algn="tl">
                    <a:srgbClr val="000000">
                      <a:alpha val="43137"/>
                    </a:srgbClr>
                  </a:outerShdw>
                </a:effectLst>
                <a:latin typeface="Calibri" pitchFamily="34" charset="0"/>
              </a:rPr>
            </a:br>
            <a:endParaRPr lang="en-US" sz="3400" b="1" dirty="0">
              <a:solidFill>
                <a:schemeClr val="bg1"/>
              </a:solidFill>
              <a:effectLst>
                <a:outerShdw blurRad="38100" dist="38100" dir="2700000" algn="tl">
                  <a:srgbClr val="000000">
                    <a:alpha val="43137"/>
                  </a:srgbClr>
                </a:outerShdw>
              </a:effectLst>
              <a:latin typeface="Calibri" pitchFamily="34" charset="0"/>
            </a:endParaRPr>
          </a:p>
        </p:txBody>
      </p:sp>
      <p:sp>
        <p:nvSpPr>
          <p:cNvPr id="129029" name="Text Box 5"/>
          <p:cNvSpPr txBox="1">
            <a:spLocks noChangeArrowheads="1"/>
          </p:cNvSpPr>
          <p:nvPr/>
        </p:nvSpPr>
        <p:spPr bwMode="auto">
          <a:xfrm>
            <a:off x="152400" y="2366427"/>
            <a:ext cx="8915400" cy="4909036"/>
          </a:xfrm>
          <a:prstGeom prst="rect">
            <a:avLst/>
          </a:prstGeom>
          <a:noFill/>
          <a:ln w="9525">
            <a:noFill/>
            <a:miter lim="800000"/>
            <a:headEnd/>
            <a:tailEnd/>
          </a:ln>
          <a:effectLst/>
        </p:spPr>
        <p:txBody>
          <a:bodyPr wrap="square">
            <a:spAutoFit/>
          </a:bodyPr>
          <a:lstStyle/>
          <a:p>
            <a:pPr>
              <a:spcBef>
                <a:spcPct val="50000"/>
              </a:spcBef>
            </a:pPr>
            <a:r>
              <a:rPr lang="en-US" sz="3400" b="1" i="1" dirty="0">
                <a:solidFill>
                  <a:schemeClr val="bg1"/>
                </a:solidFill>
                <a:effectLst>
                  <a:outerShdw blurRad="38100" dist="38100" dir="2700000" algn="tl">
                    <a:srgbClr val="000000">
                      <a:alpha val="43137"/>
                    </a:srgbClr>
                  </a:outerShdw>
                </a:effectLst>
                <a:latin typeface="Calibri" pitchFamily="34" charset="0"/>
              </a:rPr>
              <a:t>Thumos</a:t>
            </a:r>
            <a:endParaRPr lang="en-US" sz="2400" b="1" dirty="0">
              <a:solidFill>
                <a:schemeClr val="bg1"/>
              </a:solidFill>
              <a:latin typeface="Calibri" panose="020F0502020204030204" pitchFamily="34" charset="0"/>
              <a:cs typeface="Calibri" panose="020F0502020204030204" pitchFamily="34" charset="0"/>
            </a:endParaRPr>
          </a:p>
          <a:p>
            <a:pPr>
              <a:spcBef>
                <a:spcPct val="50000"/>
              </a:spcBef>
            </a:pPr>
            <a:r>
              <a:rPr lang="en-US" sz="2400" b="1" dirty="0">
                <a:solidFill>
                  <a:schemeClr val="bg1"/>
                </a:solidFill>
                <a:latin typeface="Calibri" panose="020F0502020204030204" pitchFamily="34" charset="0"/>
                <a:cs typeface="Calibri" panose="020F0502020204030204" pitchFamily="34" charset="0"/>
              </a:rPr>
              <a:t>Eph. 4:31 - </a:t>
            </a:r>
            <a:r>
              <a:rPr lang="en-US" sz="2400" b="1" i="1" dirty="0">
                <a:solidFill>
                  <a:schemeClr val="bg1"/>
                </a:solidFill>
                <a:latin typeface="Calibri" panose="020F0502020204030204" pitchFamily="34" charset="0"/>
                <a:cs typeface="Calibri" panose="020F0502020204030204" pitchFamily="34" charset="0"/>
              </a:rPr>
              <a:t>Let all bitterness and wrath and anger and clamor and slander be put away from you, along with all malice.</a:t>
            </a:r>
          </a:p>
          <a:p>
            <a:pPr>
              <a:spcBef>
                <a:spcPct val="50000"/>
              </a:spcBef>
            </a:pPr>
            <a:endParaRPr lang="en-US" sz="2400" b="1" i="1" dirty="0">
              <a:solidFill>
                <a:schemeClr val="bg1"/>
              </a:solidFill>
              <a:latin typeface="Calibri" panose="020F0502020204030204" pitchFamily="34" charset="0"/>
              <a:cs typeface="Calibri" panose="020F0502020204030204" pitchFamily="34" charset="0"/>
            </a:endParaRPr>
          </a:p>
          <a:p>
            <a:pPr>
              <a:spcBef>
                <a:spcPct val="50000"/>
              </a:spcBef>
            </a:pPr>
            <a:r>
              <a:rPr lang="en-US" sz="3400" b="1" i="1" dirty="0">
                <a:solidFill>
                  <a:schemeClr val="bg1"/>
                </a:solidFill>
                <a:latin typeface="Calibri" panose="020F0502020204030204" pitchFamily="34" charset="0"/>
                <a:cs typeface="Calibri" panose="020F0502020204030204" pitchFamily="34" charset="0"/>
              </a:rPr>
              <a:t>Orge </a:t>
            </a:r>
          </a:p>
          <a:p>
            <a:pPr>
              <a:spcBef>
                <a:spcPct val="50000"/>
              </a:spcBef>
            </a:pPr>
            <a:r>
              <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Col. 3:8 – But now you also, put them all aside: anger, wrath, malice, slander, and abusive speech from your mouth.</a:t>
            </a:r>
          </a:p>
          <a:p>
            <a:pPr>
              <a:spcBef>
                <a:spcPct val="50000"/>
              </a:spcBef>
            </a:pPr>
            <a:endPar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spcBef>
                <a:spcPct val="50000"/>
              </a:spcBef>
            </a:pPr>
            <a:endPar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8" name="Text Box 2"/>
          <p:cNvSpPr txBox="1">
            <a:spLocks noChangeArrowheads="1"/>
          </p:cNvSpPr>
          <p:nvPr/>
        </p:nvSpPr>
        <p:spPr bwMode="auto">
          <a:xfrm>
            <a:off x="228600" y="228600"/>
            <a:ext cx="7467600" cy="677108"/>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000000">
                      <a:alpha val="43137"/>
                    </a:srgbClr>
                  </a:outerShdw>
                </a:effectLst>
                <a:latin typeface="Calibri" pitchFamily="34" charset="0"/>
              </a:rPr>
              <a:t>Understanding Anger</a:t>
            </a:r>
          </a:p>
        </p:txBody>
      </p:sp>
    </p:spTree>
    <p:extLst>
      <p:ext uri="{BB962C8B-B14F-4D97-AF65-F5344CB8AC3E}">
        <p14:creationId xmlns:p14="http://schemas.microsoft.com/office/powerpoint/2010/main" val="1353529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29028"/>
                                        </p:tgtEl>
                                        <p:attrNameLst>
                                          <p:attrName>style.visibility</p:attrName>
                                        </p:attrNameLst>
                                      </p:cBhvr>
                                      <p:to>
                                        <p:strVal val="visible"/>
                                      </p:to>
                                    </p:set>
                                    <p:animEffect transition="in" filter="strips(downRight)">
                                      <p:cBhvr>
                                        <p:cTn id="7" dur="500"/>
                                        <p:tgtEl>
                                          <p:spTgt spid="12902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9029"/>
                                        </p:tgtEl>
                                        <p:attrNameLst>
                                          <p:attrName>style.visibility</p:attrName>
                                        </p:attrNameLst>
                                      </p:cBhvr>
                                      <p:to>
                                        <p:strVal val="visible"/>
                                      </p:to>
                                    </p:set>
                                    <p:animEffect transition="in" filter="strips(downRight)">
                                      <p:cBhvr>
                                        <p:cTn id="12" dur="500"/>
                                        <p:tgtEl>
                                          <p:spTgt spid="129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8" grpId="0"/>
      <p:bldP spid="12902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ext Box 2"/>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
        <p:nvSpPr>
          <p:cNvPr id="143363" name="Text Box 3"/>
          <p:cNvSpPr txBox="1">
            <a:spLocks noChangeArrowheads="1"/>
          </p:cNvSpPr>
          <p:nvPr/>
        </p:nvSpPr>
        <p:spPr bwMode="auto">
          <a:xfrm>
            <a:off x="120316" y="990600"/>
            <a:ext cx="8763000" cy="954107"/>
          </a:xfrm>
          <a:prstGeom prst="rect">
            <a:avLst/>
          </a:prstGeom>
          <a:noFill/>
          <a:ln w="9525">
            <a:noFill/>
            <a:miter lim="800000"/>
            <a:headEnd/>
            <a:tailEnd/>
          </a:ln>
          <a:effectLst/>
        </p:spPr>
        <p:txBody>
          <a:bodyPr>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Recognize, admit, and confess sinful arousal </a:t>
            </a:r>
            <a:br>
              <a:rPr lang="en-US" sz="2800" b="1" dirty="0">
                <a:solidFill>
                  <a:schemeClr val="bg1"/>
                </a:solidFill>
                <a:effectLst>
                  <a:outerShdw blurRad="38100" dist="38100" dir="2700000" algn="tl">
                    <a:srgbClr val="000000">
                      <a:alpha val="43137"/>
                    </a:srgbClr>
                  </a:outerShdw>
                </a:effectLst>
                <a:latin typeface="Calibri" pitchFamily="34" charset="0"/>
              </a:rPr>
            </a:br>
            <a:r>
              <a:rPr lang="en-US" sz="2800" b="1" dirty="0">
                <a:solidFill>
                  <a:schemeClr val="bg1"/>
                </a:solidFill>
                <a:effectLst>
                  <a:outerShdw blurRad="38100" dist="38100" dir="2700000" algn="tl">
                    <a:srgbClr val="000000">
                      <a:alpha val="43137"/>
                    </a:srgbClr>
                  </a:outerShdw>
                </a:effectLst>
                <a:latin typeface="Calibri" pitchFamily="34" charset="0"/>
              </a:rPr>
              <a:t>and expression of anger.</a:t>
            </a:r>
          </a:p>
        </p:txBody>
      </p:sp>
      <p:sp>
        <p:nvSpPr>
          <p:cNvPr id="143365" name="Text Box 5"/>
          <p:cNvSpPr txBox="1">
            <a:spLocks noChangeArrowheads="1"/>
          </p:cNvSpPr>
          <p:nvPr/>
        </p:nvSpPr>
        <p:spPr bwMode="auto">
          <a:xfrm>
            <a:off x="348916" y="2236125"/>
            <a:ext cx="8305800" cy="4493538"/>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&gt;  Anger is a strong human emotion and sometimes feels overpowering. When we are tempted to think in this manner, we must recognize that our perspectives are wrong.</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&gt; Confess to God and the appropriate people  </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Proverbs 28:13 – </a:t>
            </a:r>
            <a:r>
              <a:rPr lang="en-US" sz="2800" b="1" i="1" dirty="0">
                <a:solidFill>
                  <a:schemeClr val="bg1"/>
                </a:solidFill>
              </a:rPr>
              <a:t>He who conceals his transgressions will not prosper, But he who confesses and forsakes them will find compassion.</a:t>
            </a:r>
            <a:endParaRPr lang="en-US" sz="2800" b="1" i="1" dirty="0">
              <a:solidFill>
                <a:schemeClr val="bg1"/>
              </a:solidFill>
              <a:effectLst>
                <a:outerShdw blurRad="38100" dist="38100" dir="2700000" algn="tl">
                  <a:srgbClr val="000000">
                    <a:alpha val="43137"/>
                  </a:srgbClr>
                </a:outerShdw>
              </a:effectLst>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43362"/>
                                        </p:tgtEl>
                                        <p:attrNameLst>
                                          <p:attrName>style.visibility</p:attrName>
                                        </p:attrNameLst>
                                      </p:cBhvr>
                                      <p:to>
                                        <p:strVal val="visible"/>
                                      </p:to>
                                    </p:set>
                                    <p:animEffect transition="in" filter="fade">
                                      <p:cBhvr>
                                        <p:cTn id="7" dur="500"/>
                                        <p:tgtEl>
                                          <p:spTgt spid="143362"/>
                                        </p:tgtEl>
                                      </p:cBhvr>
                                    </p:animEffect>
                                    <p:anim calcmode="lin" valueType="num">
                                      <p:cBhvr>
                                        <p:cTn id="8" dur="500" fill="hold"/>
                                        <p:tgtEl>
                                          <p:spTgt spid="143362"/>
                                        </p:tgtEl>
                                        <p:attrNameLst>
                                          <p:attrName>ppt_x</p:attrName>
                                        </p:attrNameLst>
                                      </p:cBhvr>
                                      <p:tavLst>
                                        <p:tav tm="0">
                                          <p:val>
                                            <p:strVal val="#ppt_x"/>
                                          </p:val>
                                        </p:tav>
                                        <p:tav tm="100000">
                                          <p:val>
                                            <p:strVal val="#ppt_x"/>
                                          </p:val>
                                        </p:tav>
                                      </p:tavLst>
                                    </p:anim>
                                    <p:anim calcmode="lin" valueType="num">
                                      <p:cBhvr>
                                        <p:cTn id="9" dur="500" fill="hold"/>
                                        <p:tgtEl>
                                          <p:spTgt spid="14336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43363"/>
                                        </p:tgtEl>
                                        <p:attrNameLst>
                                          <p:attrName>style.visibility</p:attrName>
                                        </p:attrNameLst>
                                      </p:cBhvr>
                                      <p:to>
                                        <p:strVal val="visible"/>
                                      </p:to>
                                    </p:set>
                                    <p:animEffect transition="in" filter="strips(downLeft)">
                                      <p:cBhvr>
                                        <p:cTn id="14" dur="500"/>
                                        <p:tgtEl>
                                          <p:spTgt spid="143363"/>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143365"/>
                                        </p:tgtEl>
                                        <p:attrNameLst>
                                          <p:attrName>style.visibility</p:attrName>
                                        </p:attrNameLst>
                                      </p:cBhvr>
                                      <p:to>
                                        <p:strVal val="visible"/>
                                      </p:to>
                                    </p:set>
                                    <p:animEffect transition="in" filter="strips(downRight)">
                                      <p:cBhvr>
                                        <p:cTn id="19" dur="500"/>
                                        <p:tgtEl>
                                          <p:spTgt spid="143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2" grpId="0"/>
      <p:bldP spid="143363" grpId="0"/>
      <p:bldP spid="14336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Text Box 3"/>
          <p:cNvSpPr txBox="1">
            <a:spLocks noChangeArrowheads="1"/>
          </p:cNvSpPr>
          <p:nvPr/>
        </p:nvSpPr>
        <p:spPr bwMode="auto">
          <a:xfrm>
            <a:off x="152400" y="1447800"/>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 See God in the trial</a:t>
            </a:r>
          </a:p>
        </p:txBody>
      </p:sp>
      <p:sp>
        <p:nvSpPr>
          <p:cNvPr id="144388" name="Text Box 4"/>
          <p:cNvSpPr txBox="1">
            <a:spLocks noChangeArrowheads="1"/>
          </p:cNvSpPr>
          <p:nvPr/>
        </p:nvSpPr>
        <p:spPr bwMode="auto">
          <a:xfrm>
            <a:off x="228600" y="2493883"/>
            <a:ext cx="8686800" cy="166199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Know that the events of your life are not out of control, but ordained by your good, loving and sovereign Father (Genesis 50:20, James 1:2-4). </a:t>
            </a:r>
          </a:p>
        </p:txBody>
      </p:sp>
      <p:sp>
        <p:nvSpPr>
          <p:cNvPr id="144389" name="Text Box 5"/>
          <p:cNvSpPr txBox="1">
            <a:spLocks noChangeArrowheads="1"/>
          </p:cNvSpPr>
          <p:nvPr/>
        </p:nvSpPr>
        <p:spPr bwMode="auto">
          <a:xfrm>
            <a:off x="381000" y="4586407"/>
            <a:ext cx="8686800" cy="166199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List what you learn about Him from Romans 8:28-39;  Genesis 50:19-20; Luke 12:22-32;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Matthew 6:19-34.</a:t>
            </a:r>
          </a:p>
        </p:txBody>
      </p:sp>
      <p:sp>
        <p:nvSpPr>
          <p:cNvPr id="6" name="Text Box 2">
            <a:extLst>
              <a:ext uri="{FF2B5EF4-FFF2-40B4-BE49-F238E27FC236}">
                <a16:creationId xmlns:a16="http://schemas.microsoft.com/office/drawing/2014/main" id="{C63477AB-BBB9-4809-AB2F-16E9482F0B62}"/>
              </a:ext>
            </a:extLst>
          </p:cNvPr>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44387"/>
                                        </p:tgtEl>
                                        <p:attrNameLst>
                                          <p:attrName>style.visibility</p:attrName>
                                        </p:attrNameLst>
                                      </p:cBhvr>
                                      <p:to>
                                        <p:strVal val="visible"/>
                                      </p:to>
                                    </p:set>
                                    <p:animEffect transition="in" filter="strips(downLeft)">
                                      <p:cBhvr>
                                        <p:cTn id="7" dur="500"/>
                                        <p:tgtEl>
                                          <p:spTgt spid="14438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4388"/>
                                        </p:tgtEl>
                                        <p:attrNameLst>
                                          <p:attrName>style.visibility</p:attrName>
                                        </p:attrNameLst>
                                      </p:cBhvr>
                                      <p:to>
                                        <p:strVal val="visible"/>
                                      </p:to>
                                    </p:set>
                                    <p:animEffect transition="in" filter="strips(downRight)">
                                      <p:cBhvr>
                                        <p:cTn id="12" dur="500"/>
                                        <p:tgtEl>
                                          <p:spTgt spid="14438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4389"/>
                                        </p:tgtEl>
                                        <p:attrNameLst>
                                          <p:attrName>style.visibility</p:attrName>
                                        </p:attrNameLst>
                                      </p:cBhvr>
                                      <p:to>
                                        <p:strVal val="visible"/>
                                      </p:to>
                                    </p:set>
                                    <p:animEffect transition="in" filter="strips(downRight)">
                                      <p:cBhvr>
                                        <p:cTn id="17" dur="500"/>
                                        <p:tgtEl>
                                          <p:spTgt spid="144389"/>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anim calcmode="lin" valueType="num">
                                      <p:cBhvr>
                                        <p:cTn id="21" dur="500" fill="hold"/>
                                        <p:tgtEl>
                                          <p:spTgt spid="6"/>
                                        </p:tgtEl>
                                        <p:attrNameLst>
                                          <p:attrName>ppt_x</p:attrName>
                                        </p:attrNameLst>
                                      </p:cBhvr>
                                      <p:tavLst>
                                        <p:tav tm="0">
                                          <p:val>
                                            <p:strVal val="#ppt_x"/>
                                          </p:val>
                                        </p:tav>
                                        <p:tav tm="100000">
                                          <p:val>
                                            <p:strVal val="#ppt_x"/>
                                          </p:val>
                                        </p:tav>
                                      </p:tavLst>
                                    </p:anim>
                                    <p:anim calcmode="lin" valueType="num">
                                      <p:cBhvr>
                                        <p:cTn id="22" dur="5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p:bldP spid="144388" grpId="0"/>
      <p:bldP spid="144389" grpId="0"/>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Text Box 3"/>
          <p:cNvSpPr txBox="1">
            <a:spLocks noChangeArrowheads="1"/>
          </p:cNvSpPr>
          <p:nvPr/>
        </p:nvSpPr>
        <p:spPr bwMode="auto">
          <a:xfrm>
            <a:off x="152400" y="1447800"/>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Return good for what you think is evil.</a:t>
            </a:r>
          </a:p>
        </p:txBody>
      </p:sp>
      <p:sp>
        <p:nvSpPr>
          <p:cNvPr id="146436" name="Text Box 4"/>
          <p:cNvSpPr txBox="1">
            <a:spLocks noChangeArrowheads="1"/>
          </p:cNvSpPr>
          <p:nvPr/>
        </p:nvSpPr>
        <p:spPr bwMode="auto">
          <a:xfrm>
            <a:off x="381000" y="2300407"/>
            <a:ext cx="8382000" cy="3170099"/>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No matter how you are treated, return a blessing (Genesis 50:21, Romans 12:21,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u="sng" dirty="0">
                <a:solidFill>
                  <a:schemeClr val="bg1"/>
                </a:solidFill>
                <a:effectLst>
                  <a:outerShdw blurRad="38100" dist="38100" dir="2700000" algn="tl">
                    <a:srgbClr val="000000">
                      <a:alpha val="43137"/>
                    </a:srgbClr>
                  </a:outerShdw>
                </a:effectLst>
                <a:latin typeface="Calibri" pitchFamily="34" charset="0"/>
              </a:rPr>
              <a:t>1 Peter 3:9</a:t>
            </a:r>
            <a:r>
              <a:rPr lang="en-US" sz="3400" b="1" dirty="0">
                <a:solidFill>
                  <a:schemeClr val="bg1"/>
                </a:solidFill>
                <a:effectLst>
                  <a:outerShdw blurRad="38100" dist="38100" dir="2700000" algn="tl">
                    <a:srgbClr val="000000">
                      <a:alpha val="43137"/>
                    </a:srgbClr>
                  </a:outerShdw>
                </a:effectLst>
                <a:latin typeface="Calibri" pitchFamily="34" charset="0"/>
              </a:rPr>
              <a:t>).</a:t>
            </a:r>
          </a:p>
          <a:p>
            <a:pPr>
              <a:spcBef>
                <a:spcPct val="50000"/>
              </a:spcBef>
            </a:pPr>
            <a:r>
              <a:rPr lang="en-US" sz="2800" b="1" i="1" dirty="0">
                <a:solidFill>
                  <a:schemeClr val="bg1"/>
                </a:solidFill>
                <a:latin typeface="Calibri" panose="020F0502020204030204" pitchFamily="34" charset="0"/>
                <a:cs typeface="Calibri" panose="020F0502020204030204" pitchFamily="34" charset="0"/>
              </a:rPr>
              <a:t>not returning evil for evil or insult for insult but giving a blessing instead; for you were called for the very purpose that you might inherit a blessing.</a:t>
            </a:r>
            <a:endPar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Text Box 2">
            <a:extLst>
              <a:ext uri="{FF2B5EF4-FFF2-40B4-BE49-F238E27FC236}">
                <a16:creationId xmlns:a16="http://schemas.microsoft.com/office/drawing/2014/main" id="{508EF9E8-204E-4D4D-864E-0A3F8C290721}"/>
              </a:ext>
            </a:extLst>
          </p:cNvPr>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46435"/>
                                        </p:tgtEl>
                                        <p:attrNameLst>
                                          <p:attrName>style.visibility</p:attrName>
                                        </p:attrNameLst>
                                      </p:cBhvr>
                                      <p:to>
                                        <p:strVal val="visible"/>
                                      </p:to>
                                    </p:set>
                                    <p:animEffect transition="in" filter="strips(downLeft)">
                                      <p:cBhvr>
                                        <p:cTn id="7" dur="500"/>
                                        <p:tgtEl>
                                          <p:spTgt spid="14643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6436"/>
                                        </p:tgtEl>
                                        <p:attrNameLst>
                                          <p:attrName>style.visibility</p:attrName>
                                        </p:attrNameLst>
                                      </p:cBhvr>
                                      <p:to>
                                        <p:strVal val="visible"/>
                                      </p:to>
                                    </p:set>
                                    <p:animEffect transition="in" filter="strips(downRight)">
                                      <p:cBhvr>
                                        <p:cTn id="12" dur="500"/>
                                        <p:tgtEl>
                                          <p:spTgt spid="146436"/>
                                        </p:tgtEl>
                                      </p:cBhvr>
                                    </p:animEffect>
                                  </p:childTnLst>
                                </p:cTn>
                              </p:par>
                              <p:par>
                                <p:cTn id="13" presetID="47"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anim calcmode="lin" valueType="num">
                                      <p:cBhvr>
                                        <p:cTn id="16" dur="500" fill="hold"/>
                                        <p:tgtEl>
                                          <p:spTgt spid="5"/>
                                        </p:tgtEl>
                                        <p:attrNameLst>
                                          <p:attrName>ppt_x</p:attrName>
                                        </p:attrNameLst>
                                      </p:cBhvr>
                                      <p:tavLst>
                                        <p:tav tm="0">
                                          <p:val>
                                            <p:strVal val="#ppt_x"/>
                                          </p:val>
                                        </p:tav>
                                        <p:tav tm="100000">
                                          <p:val>
                                            <p:strVal val="#ppt_x"/>
                                          </p:val>
                                        </p:tav>
                                      </p:tavLst>
                                    </p:anim>
                                    <p:anim calcmode="lin" valueType="num">
                                      <p:cBhvr>
                                        <p:cTn id="17" dur="5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5" grpId="0"/>
      <p:bldP spid="146436" grpId="0"/>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Text Box 3"/>
          <p:cNvSpPr txBox="1">
            <a:spLocks noChangeArrowheads="1"/>
          </p:cNvSpPr>
          <p:nvPr/>
        </p:nvSpPr>
        <p:spPr bwMode="auto">
          <a:xfrm>
            <a:off x="152400" y="1349772"/>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 Communicate to solve the problem.</a:t>
            </a:r>
          </a:p>
        </p:txBody>
      </p:sp>
      <p:sp>
        <p:nvSpPr>
          <p:cNvPr id="147460" name="Text Box 4"/>
          <p:cNvSpPr txBox="1">
            <a:spLocks noChangeArrowheads="1"/>
          </p:cNvSpPr>
          <p:nvPr/>
        </p:nvSpPr>
        <p:spPr bwMode="auto">
          <a:xfrm>
            <a:off x="457200" y="2035572"/>
            <a:ext cx="84582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Use the four rules of communication from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Ephesians 4:25-32. </a:t>
            </a:r>
          </a:p>
        </p:txBody>
      </p:sp>
      <p:sp>
        <p:nvSpPr>
          <p:cNvPr id="147461" name="Text Box 5"/>
          <p:cNvSpPr txBox="1">
            <a:spLocks noChangeArrowheads="1"/>
          </p:cNvSpPr>
          <p:nvPr/>
        </p:nvSpPr>
        <p:spPr bwMode="auto">
          <a:xfrm>
            <a:off x="609600" y="3346847"/>
            <a:ext cx="54864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Be honest</a:t>
            </a:r>
          </a:p>
        </p:txBody>
      </p:sp>
      <p:sp>
        <p:nvSpPr>
          <p:cNvPr id="147462" name="Text Box 6"/>
          <p:cNvSpPr txBox="1">
            <a:spLocks noChangeArrowheads="1"/>
          </p:cNvSpPr>
          <p:nvPr/>
        </p:nvSpPr>
        <p:spPr bwMode="auto">
          <a:xfrm>
            <a:off x="609600" y="4108847"/>
            <a:ext cx="54864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Keep current</a:t>
            </a:r>
          </a:p>
        </p:txBody>
      </p:sp>
      <p:sp>
        <p:nvSpPr>
          <p:cNvPr id="147463" name="Text Box 7"/>
          <p:cNvSpPr txBox="1">
            <a:spLocks noChangeArrowheads="1"/>
          </p:cNvSpPr>
          <p:nvPr/>
        </p:nvSpPr>
        <p:spPr bwMode="auto">
          <a:xfrm>
            <a:off x="609600" y="4870847"/>
            <a:ext cx="7162800" cy="61555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Attack problem, not person</a:t>
            </a:r>
          </a:p>
        </p:txBody>
      </p:sp>
      <p:sp>
        <p:nvSpPr>
          <p:cNvPr id="147464" name="Text Box 8"/>
          <p:cNvSpPr txBox="1">
            <a:spLocks noChangeArrowheads="1"/>
          </p:cNvSpPr>
          <p:nvPr/>
        </p:nvSpPr>
        <p:spPr bwMode="auto">
          <a:xfrm>
            <a:off x="609600" y="5632847"/>
            <a:ext cx="54864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Act, don’t react</a:t>
            </a:r>
          </a:p>
        </p:txBody>
      </p:sp>
      <p:sp>
        <p:nvSpPr>
          <p:cNvPr id="9" name="Text Box 2">
            <a:extLst>
              <a:ext uri="{FF2B5EF4-FFF2-40B4-BE49-F238E27FC236}">
                <a16:creationId xmlns:a16="http://schemas.microsoft.com/office/drawing/2014/main" id="{415BB441-9FFC-43AC-B5BC-D8993DA22A96}"/>
              </a:ext>
            </a:extLst>
          </p:cNvPr>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47459"/>
                                        </p:tgtEl>
                                        <p:attrNameLst>
                                          <p:attrName>style.visibility</p:attrName>
                                        </p:attrNameLst>
                                      </p:cBhvr>
                                      <p:to>
                                        <p:strVal val="visible"/>
                                      </p:to>
                                    </p:set>
                                    <p:animEffect transition="in" filter="strips(downLeft)">
                                      <p:cBhvr>
                                        <p:cTn id="7" dur="500"/>
                                        <p:tgtEl>
                                          <p:spTgt spid="14745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7460"/>
                                        </p:tgtEl>
                                        <p:attrNameLst>
                                          <p:attrName>style.visibility</p:attrName>
                                        </p:attrNameLst>
                                      </p:cBhvr>
                                      <p:to>
                                        <p:strVal val="visible"/>
                                      </p:to>
                                    </p:set>
                                    <p:animEffect transition="in" filter="strips(downRight)">
                                      <p:cBhvr>
                                        <p:cTn id="12" dur="500"/>
                                        <p:tgtEl>
                                          <p:spTgt spid="14746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7461"/>
                                        </p:tgtEl>
                                        <p:attrNameLst>
                                          <p:attrName>style.visibility</p:attrName>
                                        </p:attrNameLst>
                                      </p:cBhvr>
                                      <p:to>
                                        <p:strVal val="visible"/>
                                      </p:to>
                                    </p:set>
                                    <p:animEffect transition="in" filter="strips(downRight)">
                                      <p:cBhvr>
                                        <p:cTn id="17" dur="500"/>
                                        <p:tgtEl>
                                          <p:spTgt spid="147461"/>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47462"/>
                                        </p:tgtEl>
                                        <p:attrNameLst>
                                          <p:attrName>style.visibility</p:attrName>
                                        </p:attrNameLst>
                                      </p:cBhvr>
                                      <p:to>
                                        <p:strVal val="visible"/>
                                      </p:to>
                                    </p:set>
                                    <p:animEffect transition="in" filter="strips(downRight)">
                                      <p:cBhvr>
                                        <p:cTn id="22" dur="500"/>
                                        <p:tgtEl>
                                          <p:spTgt spid="147462"/>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47463"/>
                                        </p:tgtEl>
                                        <p:attrNameLst>
                                          <p:attrName>style.visibility</p:attrName>
                                        </p:attrNameLst>
                                      </p:cBhvr>
                                      <p:to>
                                        <p:strVal val="visible"/>
                                      </p:to>
                                    </p:set>
                                    <p:animEffect transition="in" filter="strips(downRight)">
                                      <p:cBhvr>
                                        <p:cTn id="27" dur="500"/>
                                        <p:tgtEl>
                                          <p:spTgt spid="14746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47464"/>
                                        </p:tgtEl>
                                        <p:attrNameLst>
                                          <p:attrName>style.visibility</p:attrName>
                                        </p:attrNameLst>
                                      </p:cBhvr>
                                      <p:to>
                                        <p:strVal val="visible"/>
                                      </p:to>
                                    </p:set>
                                    <p:animEffect transition="in" filter="strips(downRight)">
                                      <p:cBhvr>
                                        <p:cTn id="32" dur="500"/>
                                        <p:tgtEl>
                                          <p:spTgt spid="147464"/>
                                        </p:tgtEl>
                                      </p:cBhvr>
                                    </p:animEffect>
                                  </p:childTnLst>
                                </p:cTn>
                              </p:par>
                              <p:par>
                                <p:cTn id="33" presetID="47"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500"/>
                                        <p:tgtEl>
                                          <p:spTgt spid="9"/>
                                        </p:tgtEl>
                                      </p:cBhvr>
                                    </p:animEffect>
                                    <p:anim calcmode="lin" valueType="num">
                                      <p:cBhvr>
                                        <p:cTn id="36" dur="500" fill="hold"/>
                                        <p:tgtEl>
                                          <p:spTgt spid="9"/>
                                        </p:tgtEl>
                                        <p:attrNameLst>
                                          <p:attrName>ppt_x</p:attrName>
                                        </p:attrNameLst>
                                      </p:cBhvr>
                                      <p:tavLst>
                                        <p:tav tm="0">
                                          <p:val>
                                            <p:strVal val="#ppt_x"/>
                                          </p:val>
                                        </p:tav>
                                        <p:tav tm="100000">
                                          <p:val>
                                            <p:strVal val="#ppt_x"/>
                                          </p:val>
                                        </p:tav>
                                      </p:tavLst>
                                    </p:anim>
                                    <p:anim calcmode="lin" valueType="num">
                                      <p:cBhvr>
                                        <p:cTn id="37" dur="5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p:bldP spid="147460" grpId="0"/>
      <p:bldP spid="147461" grpId="0"/>
      <p:bldP spid="147462" grpId="0"/>
      <p:bldP spid="147463" grpId="0"/>
      <p:bldP spid="147464"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4" name="Text Box 4"/>
          <p:cNvSpPr txBox="1">
            <a:spLocks noChangeArrowheads="1"/>
          </p:cNvSpPr>
          <p:nvPr/>
        </p:nvSpPr>
        <p:spPr bwMode="auto">
          <a:xfrm>
            <a:off x="152400" y="972023"/>
            <a:ext cx="8686800" cy="1077218"/>
          </a:xfrm>
          <a:prstGeom prst="rect">
            <a:avLst/>
          </a:prstGeom>
          <a:noFill/>
          <a:ln w="9525">
            <a:noFill/>
            <a:miter lim="800000"/>
            <a:headEnd/>
            <a:tailEnd/>
          </a:ln>
          <a:effectLst/>
        </p:spPr>
        <p:txBody>
          <a:bodyPr>
            <a:spAutoFit/>
          </a:bodyPr>
          <a:lstStyle/>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When anger is rising ask yourself 6 questions before responding </a:t>
            </a:r>
          </a:p>
        </p:txBody>
      </p:sp>
      <p:sp>
        <p:nvSpPr>
          <p:cNvPr id="148485" name="Text Box 5"/>
          <p:cNvSpPr txBox="1">
            <a:spLocks noChangeArrowheads="1"/>
          </p:cNvSpPr>
          <p:nvPr/>
        </p:nvSpPr>
        <p:spPr bwMode="auto">
          <a:xfrm>
            <a:off x="400929" y="2251688"/>
            <a:ext cx="8534400" cy="2031325"/>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Do I have the facts straight? (Proverbs 18:13)</a:t>
            </a:r>
            <a:r>
              <a:rPr lang="en-US" sz="2800" b="1" dirty="0">
                <a:solidFill>
                  <a:schemeClr val="bg1"/>
                </a:solidFill>
                <a:latin typeface="Calibri" panose="020F0502020204030204" pitchFamily="34" charset="0"/>
                <a:cs typeface="Calibri" panose="020F0502020204030204" pitchFamily="34" charset="0"/>
              </a:rPr>
              <a:t> 	</a:t>
            </a:r>
            <a:r>
              <a:rPr lang="en-US" sz="2800" b="1" i="1" dirty="0">
                <a:solidFill>
                  <a:schemeClr val="bg1"/>
                </a:solidFill>
                <a:latin typeface="Calibri" panose="020F0502020204030204" pitchFamily="34" charset="0"/>
                <a:cs typeface="Calibri" panose="020F0502020204030204" pitchFamily="34" charset="0"/>
              </a:rPr>
              <a:t>He who gives an answer before he hears, It is folly and shame to him.</a:t>
            </a:r>
            <a:endPar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spcBef>
                <a:spcPct val="50000"/>
              </a:spcBef>
            </a:pPr>
            <a:endParaRPr lang="en-US" sz="2800"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48486" name="Text Box 6"/>
          <p:cNvSpPr txBox="1">
            <a:spLocks noChangeArrowheads="1"/>
          </p:cNvSpPr>
          <p:nvPr/>
        </p:nvSpPr>
        <p:spPr bwMode="auto">
          <a:xfrm>
            <a:off x="403274" y="3733800"/>
            <a:ext cx="8382000" cy="1600438"/>
          </a:xfrm>
          <a:prstGeom prst="rect">
            <a:avLst/>
          </a:prstGeom>
          <a:noFill/>
          <a:ln w="9525">
            <a:noFill/>
            <a:miter lim="800000"/>
            <a:headEnd/>
            <a:tailEnd/>
          </a:ln>
          <a:effectLst/>
        </p:spPr>
        <p:txBody>
          <a:bodyPr>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2. Should love hide it? (1 Peter 4:8)</a:t>
            </a:r>
          </a:p>
          <a:p>
            <a:pPr>
              <a:spcBef>
                <a:spcPct val="50000"/>
              </a:spcBef>
            </a:pPr>
            <a:r>
              <a:rPr lang="en-US" sz="2800" b="1" i="1" dirty="0">
                <a:solidFill>
                  <a:schemeClr val="bg1"/>
                </a:solidFill>
                <a:latin typeface="Calibri" panose="020F0502020204030204" pitchFamily="34" charset="0"/>
                <a:cs typeface="Calibri" panose="020F0502020204030204" pitchFamily="34" charset="0"/>
              </a:rPr>
              <a:t>	Above all, keep fervent in your love for one 	another, because love covers a multitude of sins.</a:t>
            </a:r>
            <a:endPar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48487" name="Text Box 7"/>
          <p:cNvSpPr txBox="1">
            <a:spLocks noChangeArrowheads="1"/>
          </p:cNvSpPr>
          <p:nvPr/>
        </p:nvSpPr>
        <p:spPr bwMode="auto">
          <a:xfrm>
            <a:off x="403274" y="5527592"/>
            <a:ext cx="8382000" cy="1169551"/>
          </a:xfrm>
          <a:prstGeom prst="rect">
            <a:avLst/>
          </a:prstGeom>
          <a:noFill/>
          <a:ln w="9525">
            <a:noFill/>
            <a:miter lim="800000"/>
            <a:headEnd/>
            <a:tailEnd/>
          </a:ln>
          <a:effectLst/>
        </p:spPr>
        <p:txBody>
          <a:bodyPr>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3.  Is my timing right?  (Proverbs 15:23b)</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    </a:t>
            </a:r>
            <a:r>
              <a:rPr lang="en-US" sz="2800" b="1" i="1" dirty="0">
                <a:solidFill>
                  <a:schemeClr val="bg1"/>
                </a:solidFill>
                <a:effectLst>
                  <a:outerShdw blurRad="38100" dist="38100" dir="2700000" algn="tl">
                    <a:srgbClr val="000000">
                      <a:alpha val="43137"/>
                    </a:srgbClr>
                  </a:outerShdw>
                </a:effectLst>
                <a:latin typeface="Calibri" pitchFamily="34" charset="0"/>
              </a:rPr>
              <a:t>(a timely word is delightful!)</a:t>
            </a:r>
          </a:p>
        </p:txBody>
      </p:sp>
      <p:sp>
        <p:nvSpPr>
          <p:cNvPr id="7" name="Text Box 2">
            <a:extLst>
              <a:ext uri="{FF2B5EF4-FFF2-40B4-BE49-F238E27FC236}">
                <a16:creationId xmlns:a16="http://schemas.microsoft.com/office/drawing/2014/main" id="{7F6ED522-97CA-4469-9513-BBC3A4651F7B}"/>
              </a:ext>
            </a:extLst>
          </p:cNvPr>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48484"/>
                                        </p:tgtEl>
                                        <p:attrNameLst>
                                          <p:attrName>style.visibility</p:attrName>
                                        </p:attrNameLst>
                                      </p:cBhvr>
                                      <p:to>
                                        <p:strVal val="visible"/>
                                      </p:to>
                                    </p:set>
                                    <p:animEffect transition="in" filter="strips(downRight)">
                                      <p:cBhvr>
                                        <p:cTn id="7" dur="500"/>
                                        <p:tgtEl>
                                          <p:spTgt spid="14848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8485"/>
                                        </p:tgtEl>
                                        <p:attrNameLst>
                                          <p:attrName>style.visibility</p:attrName>
                                        </p:attrNameLst>
                                      </p:cBhvr>
                                      <p:to>
                                        <p:strVal val="visible"/>
                                      </p:to>
                                    </p:set>
                                    <p:animEffect transition="in" filter="strips(downRight)">
                                      <p:cBhvr>
                                        <p:cTn id="12" dur="500"/>
                                        <p:tgtEl>
                                          <p:spTgt spid="14848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8486"/>
                                        </p:tgtEl>
                                        <p:attrNameLst>
                                          <p:attrName>style.visibility</p:attrName>
                                        </p:attrNameLst>
                                      </p:cBhvr>
                                      <p:to>
                                        <p:strVal val="visible"/>
                                      </p:to>
                                    </p:set>
                                    <p:animEffect transition="in" filter="strips(downRight)">
                                      <p:cBhvr>
                                        <p:cTn id="17" dur="500"/>
                                        <p:tgtEl>
                                          <p:spTgt spid="14848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48487"/>
                                        </p:tgtEl>
                                        <p:attrNameLst>
                                          <p:attrName>style.visibility</p:attrName>
                                        </p:attrNameLst>
                                      </p:cBhvr>
                                      <p:to>
                                        <p:strVal val="visible"/>
                                      </p:to>
                                    </p:set>
                                    <p:animEffect transition="in" filter="strips(downRight)">
                                      <p:cBhvr>
                                        <p:cTn id="22" dur="500"/>
                                        <p:tgtEl>
                                          <p:spTgt spid="148487"/>
                                        </p:tgtEl>
                                      </p:cBhvr>
                                    </p:animEffect>
                                  </p:childTnLst>
                                </p:cTn>
                              </p:par>
                              <p:par>
                                <p:cTn id="23" presetID="47"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anim calcmode="lin" valueType="num">
                                      <p:cBhvr>
                                        <p:cTn id="26" dur="500" fill="hold"/>
                                        <p:tgtEl>
                                          <p:spTgt spid="7"/>
                                        </p:tgtEl>
                                        <p:attrNameLst>
                                          <p:attrName>ppt_x</p:attrName>
                                        </p:attrNameLst>
                                      </p:cBhvr>
                                      <p:tavLst>
                                        <p:tav tm="0">
                                          <p:val>
                                            <p:strVal val="#ppt_x"/>
                                          </p:val>
                                        </p:tav>
                                        <p:tav tm="100000">
                                          <p:val>
                                            <p:strVal val="#ppt_x"/>
                                          </p:val>
                                        </p:tav>
                                      </p:tavLst>
                                    </p:anim>
                                    <p:anim calcmode="lin" valueType="num">
                                      <p:cBhvr>
                                        <p:cTn id="27"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4" grpId="0"/>
      <p:bldP spid="148485" grpId="0"/>
      <p:bldP spid="148486" grpId="0"/>
      <p:bldP spid="148487" grpId="0"/>
      <p:bldP spid="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8" name="Text Box 8"/>
          <p:cNvSpPr txBox="1">
            <a:spLocks noChangeArrowheads="1"/>
          </p:cNvSpPr>
          <p:nvPr/>
        </p:nvSpPr>
        <p:spPr bwMode="auto">
          <a:xfrm>
            <a:off x="381000" y="2343874"/>
            <a:ext cx="8382000" cy="1169551"/>
          </a:xfrm>
          <a:prstGeom prst="rect">
            <a:avLst/>
          </a:prstGeom>
          <a:noFill/>
          <a:ln w="9525">
            <a:noFill/>
            <a:miter lim="800000"/>
            <a:headEnd/>
            <a:tailEnd/>
          </a:ln>
          <a:effectLst/>
        </p:spPr>
        <p:txBody>
          <a:bodyPr>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4.  Is my attitude right?  (Ephesians 4:15)</a:t>
            </a:r>
          </a:p>
          <a:p>
            <a:pPr>
              <a:spcBef>
                <a:spcPct val="50000"/>
              </a:spcBef>
            </a:pPr>
            <a:r>
              <a:rPr lang="en-US" sz="2800" b="1" i="1" dirty="0">
                <a:solidFill>
                  <a:schemeClr val="bg1"/>
                </a:solidFill>
                <a:effectLst>
                  <a:outerShdw blurRad="38100" dist="38100" dir="2700000" algn="tl">
                    <a:srgbClr val="000000">
                      <a:alpha val="43137"/>
                    </a:srgbClr>
                  </a:outerShdw>
                </a:effectLst>
                <a:latin typeface="Calibri" pitchFamily="34" charset="0"/>
              </a:rPr>
              <a:t>	(speaking the truth in love)</a:t>
            </a:r>
          </a:p>
        </p:txBody>
      </p:sp>
      <p:sp>
        <p:nvSpPr>
          <p:cNvPr id="10" name="Text Box 5"/>
          <p:cNvSpPr txBox="1">
            <a:spLocks noChangeArrowheads="1"/>
          </p:cNvSpPr>
          <p:nvPr/>
        </p:nvSpPr>
        <p:spPr bwMode="auto">
          <a:xfrm>
            <a:off x="426720" y="3829377"/>
            <a:ext cx="8382000" cy="954107"/>
          </a:xfrm>
          <a:prstGeom prst="rect">
            <a:avLst/>
          </a:prstGeom>
          <a:noFill/>
          <a:ln w="9525">
            <a:noFill/>
            <a:miter lim="800000"/>
            <a:headEnd/>
            <a:tailEnd/>
          </a:ln>
          <a:effectLst/>
        </p:spPr>
        <p:txBody>
          <a:bodyPr>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5.  Are my words loving? Is my speech gracious?  (Ephesians 4:15, 29)</a:t>
            </a:r>
          </a:p>
        </p:txBody>
      </p:sp>
      <p:sp>
        <p:nvSpPr>
          <p:cNvPr id="11" name="Text Box 7"/>
          <p:cNvSpPr txBox="1">
            <a:spLocks noChangeArrowheads="1"/>
          </p:cNvSpPr>
          <p:nvPr/>
        </p:nvSpPr>
        <p:spPr bwMode="auto">
          <a:xfrm>
            <a:off x="403274" y="5334000"/>
            <a:ext cx="8763000" cy="1169551"/>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6.  Have I prayed for God’s help?  (Proverbs 3:5)</a:t>
            </a:r>
          </a:p>
          <a:p>
            <a:pPr>
              <a:spcBef>
                <a:spcPct val="50000"/>
              </a:spcBef>
            </a:pPr>
            <a:r>
              <a:rPr lang="en-US" sz="2800" b="1" i="1" dirty="0">
                <a:solidFill>
                  <a:schemeClr val="bg1"/>
                </a:solidFill>
                <a:effectLst>
                  <a:outerShdw blurRad="38100" dist="38100" dir="2700000" algn="tl">
                    <a:srgbClr val="000000">
                      <a:alpha val="43137"/>
                    </a:srgbClr>
                  </a:outerShdw>
                </a:effectLst>
                <a:latin typeface="Calibri" pitchFamily="34" charset="0"/>
              </a:rPr>
              <a:t>     (…do not lean on MY own understanding…)</a:t>
            </a:r>
          </a:p>
        </p:txBody>
      </p:sp>
      <p:sp>
        <p:nvSpPr>
          <p:cNvPr id="13" name="Text Box 4"/>
          <p:cNvSpPr txBox="1">
            <a:spLocks noChangeArrowheads="1"/>
          </p:cNvSpPr>
          <p:nvPr/>
        </p:nvSpPr>
        <p:spPr bwMode="auto">
          <a:xfrm>
            <a:off x="152400" y="1195864"/>
            <a:ext cx="8686800" cy="584775"/>
          </a:xfrm>
          <a:prstGeom prst="rect">
            <a:avLst/>
          </a:prstGeom>
          <a:noFill/>
          <a:ln w="9525">
            <a:noFill/>
            <a:miter lim="800000"/>
            <a:headEnd/>
            <a:tailEnd/>
          </a:ln>
          <a:effectLst/>
        </p:spPr>
        <p:txBody>
          <a:bodyPr>
            <a:spAutoFit/>
          </a:bodyPr>
          <a:lstStyle/>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Ask yourself 6 questions before responding (</a:t>
            </a:r>
            <a:r>
              <a:rPr lang="en-US" sz="3200" b="1" dirty="0" err="1">
                <a:solidFill>
                  <a:schemeClr val="bg1"/>
                </a:solidFill>
                <a:effectLst>
                  <a:outerShdw blurRad="38100" dist="38100" dir="2700000" algn="tl">
                    <a:srgbClr val="000000">
                      <a:alpha val="43137"/>
                    </a:srgbClr>
                  </a:outerShdw>
                </a:effectLst>
                <a:latin typeface="Calibri" pitchFamily="34" charset="0"/>
              </a:rPr>
              <a:t>cont</a:t>
            </a:r>
            <a:r>
              <a:rPr lang="en-US" sz="3200" b="1" dirty="0">
                <a:solidFill>
                  <a:schemeClr val="bg1"/>
                </a:solidFill>
                <a:effectLst>
                  <a:outerShdw blurRad="38100" dist="38100" dir="2700000" algn="tl">
                    <a:srgbClr val="000000">
                      <a:alpha val="43137"/>
                    </a:srgbClr>
                  </a:outerShdw>
                </a:effectLst>
                <a:latin typeface="Calibri" pitchFamily="34" charset="0"/>
              </a:rPr>
              <a:t>) </a:t>
            </a:r>
          </a:p>
        </p:txBody>
      </p:sp>
      <p:sp>
        <p:nvSpPr>
          <p:cNvPr id="7" name="Text Box 2">
            <a:extLst>
              <a:ext uri="{FF2B5EF4-FFF2-40B4-BE49-F238E27FC236}">
                <a16:creationId xmlns:a16="http://schemas.microsoft.com/office/drawing/2014/main" id="{ACF2309D-870B-4D05-A22B-74D198B52B11}"/>
              </a:ext>
            </a:extLst>
          </p:cNvPr>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48488"/>
                                        </p:tgtEl>
                                        <p:attrNameLst>
                                          <p:attrName>style.visibility</p:attrName>
                                        </p:attrNameLst>
                                      </p:cBhvr>
                                      <p:to>
                                        <p:strVal val="visible"/>
                                      </p:to>
                                    </p:set>
                                    <p:animEffect transition="in" filter="strips(downRight)">
                                      <p:cBhvr>
                                        <p:cTn id="7" dur="500"/>
                                        <p:tgtEl>
                                          <p:spTgt spid="14848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trips(downRight)">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strips(downRight)">
                                      <p:cBhvr>
                                        <p:cTn id="17" dur="500"/>
                                        <p:tgtEl>
                                          <p:spTgt spid="11"/>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anim calcmode="lin" valueType="num">
                                      <p:cBhvr>
                                        <p:cTn id="21" dur="500" fill="hold"/>
                                        <p:tgtEl>
                                          <p:spTgt spid="7"/>
                                        </p:tgtEl>
                                        <p:attrNameLst>
                                          <p:attrName>ppt_x</p:attrName>
                                        </p:attrNameLst>
                                      </p:cBhvr>
                                      <p:tavLst>
                                        <p:tav tm="0">
                                          <p:val>
                                            <p:strVal val="#ppt_x"/>
                                          </p:val>
                                        </p:tav>
                                        <p:tav tm="100000">
                                          <p:val>
                                            <p:strVal val="#ppt_x"/>
                                          </p:val>
                                        </p:tav>
                                      </p:tavLst>
                                    </p:anim>
                                    <p:anim calcmode="lin" valueType="num">
                                      <p:cBhvr>
                                        <p:cTn id="22"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8" grpId="0"/>
      <p:bldP spid="10" grpId="0"/>
      <p:bldP spid="11" grpId="0"/>
      <p:bldP spid="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Text Box 3"/>
          <p:cNvSpPr txBox="1">
            <a:spLocks noChangeArrowheads="1"/>
          </p:cNvSpPr>
          <p:nvPr/>
        </p:nvSpPr>
        <p:spPr bwMode="auto">
          <a:xfrm>
            <a:off x="152400" y="1354857"/>
            <a:ext cx="8763000" cy="579438"/>
          </a:xfrm>
          <a:prstGeom prst="rect">
            <a:avLst/>
          </a:prstGeom>
          <a:noFill/>
          <a:ln w="9525">
            <a:noFill/>
            <a:miter lim="800000"/>
            <a:headEnd/>
            <a:tailEnd/>
          </a:ln>
          <a:effectLst/>
        </p:spPr>
        <p:txBody>
          <a:bodyPr>
            <a:spAutoFit/>
          </a:bodyPr>
          <a:lstStyle/>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Act to solve my part of the problem</a:t>
            </a:r>
          </a:p>
        </p:txBody>
      </p:sp>
      <p:sp>
        <p:nvSpPr>
          <p:cNvPr id="151556" name="Text Box 4"/>
          <p:cNvSpPr txBox="1">
            <a:spLocks noChangeArrowheads="1"/>
          </p:cNvSpPr>
          <p:nvPr/>
        </p:nvSpPr>
        <p:spPr bwMode="auto">
          <a:xfrm>
            <a:off x="304800" y="2091280"/>
            <a:ext cx="8686800" cy="3893374"/>
          </a:xfrm>
          <a:prstGeom prst="rect">
            <a:avLst/>
          </a:prstGeom>
          <a:noFill/>
          <a:ln w="9525">
            <a:noFill/>
            <a:miter lim="800000"/>
            <a:headEnd/>
            <a:tailEnd/>
          </a:ln>
          <a:effectLst/>
        </p:spPr>
        <p:txBody>
          <a:bodyPr>
            <a:spAutoFit/>
          </a:bodyPr>
          <a:lstStyle/>
          <a:p>
            <a:pPr>
              <a:spcBef>
                <a:spcPct val="50000"/>
              </a:spcBef>
            </a:pPr>
            <a:r>
              <a:rPr lang="en-US" sz="3000" b="1" dirty="0">
                <a:solidFill>
                  <a:schemeClr val="bg1"/>
                </a:solidFill>
                <a:effectLst>
                  <a:outerShdw blurRad="38100" dist="38100" dir="2700000" algn="tl">
                    <a:srgbClr val="000000">
                      <a:alpha val="43137"/>
                    </a:srgbClr>
                  </a:outerShdw>
                </a:effectLst>
                <a:latin typeface="Calibri" pitchFamily="34" charset="0"/>
              </a:rPr>
              <a:t>&gt;  Deal with your own sin, especially a critical spirit.  </a:t>
            </a:r>
            <a:br>
              <a:rPr lang="en-US" sz="3000" b="1" dirty="0">
                <a:solidFill>
                  <a:schemeClr val="bg1"/>
                </a:solidFill>
                <a:effectLst>
                  <a:outerShdw blurRad="38100" dist="38100" dir="2700000" algn="tl">
                    <a:srgbClr val="000000">
                      <a:alpha val="43137"/>
                    </a:srgbClr>
                  </a:outerShdw>
                </a:effectLst>
                <a:latin typeface="Calibri" pitchFamily="34" charset="0"/>
              </a:rPr>
            </a:br>
            <a:r>
              <a:rPr lang="en-US" sz="3000" b="1" dirty="0">
                <a:solidFill>
                  <a:schemeClr val="bg1"/>
                </a:solidFill>
                <a:effectLst>
                  <a:outerShdw blurRad="38100" dist="38100" dir="2700000" algn="tl">
                    <a:srgbClr val="000000">
                      <a:alpha val="43137"/>
                    </a:srgbClr>
                  </a:outerShdw>
                </a:effectLst>
                <a:latin typeface="Calibri" pitchFamily="34" charset="0"/>
              </a:rPr>
              <a:t>Recognize that God is a merciful forgiver and the </a:t>
            </a:r>
            <a:br>
              <a:rPr lang="en-US" sz="3000" b="1" dirty="0">
                <a:solidFill>
                  <a:schemeClr val="bg1"/>
                </a:solidFill>
                <a:effectLst>
                  <a:outerShdw blurRad="38100" dist="38100" dir="2700000" algn="tl">
                    <a:srgbClr val="000000">
                      <a:alpha val="43137"/>
                    </a:srgbClr>
                  </a:outerShdw>
                </a:effectLst>
                <a:latin typeface="Calibri" pitchFamily="34" charset="0"/>
              </a:rPr>
            </a:br>
            <a:r>
              <a:rPr lang="en-US" sz="3000" b="1" dirty="0">
                <a:solidFill>
                  <a:schemeClr val="bg1"/>
                </a:solidFill>
                <a:effectLst>
                  <a:outerShdw blurRad="38100" dist="38100" dir="2700000" algn="tl">
                    <a:srgbClr val="000000">
                      <a:alpha val="43137"/>
                    </a:srgbClr>
                  </a:outerShdw>
                </a:effectLst>
                <a:latin typeface="Calibri" pitchFamily="34" charset="0"/>
              </a:rPr>
              <a:t>righteous judge of your own sins (Matthew 7:3-5; </a:t>
            </a:r>
            <a:br>
              <a:rPr lang="en-US" sz="3000" b="1" dirty="0">
                <a:solidFill>
                  <a:schemeClr val="bg1"/>
                </a:solidFill>
                <a:effectLst>
                  <a:outerShdw blurRad="38100" dist="38100" dir="2700000" algn="tl">
                    <a:srgbClr val="000000">
                      <a:alpha val="43137"/>
                    </a:srgbClr>
                  </a:outerShdw>
                </a:effectLst>
                <a:latin typeface="Calibri" pitchFamily="34" charset="0"/>
              </a:rPr>
            </a:br>
            <a:r>
              <a:rPr lang="en-US" sz="3000" b="1" dirty="0">
                <a:solidFill>
                  <a:schemeClr val="bg1"/>
                </a:solidFill>
                <a:effectLst>
                  <a:outerShdw blurRad="38100" dist="38100" dir="2700000" algn="tl">
                    <a:srgbClr val="000000">
                      <a:alpha val="43137"/>
                    </a:srgbClr>
                  </a:outerShdw>
                </a:effectLst>
                <a:latin typeface="Calibri" pitchFamily="34" charset="0"/>
              </a:rPr>
              <a:t>Matthew 18:21-35; Micah 7:18-20).</a:t>
            </a:r>
            <a:r>
              <a:rPr lang="en-US" sz="3200" dirty="0"/>
              <a:t>                 </a:t>
            </a:r>
            <a:r>
              <a:rPr lang="en-US" sz="2400" b="1" dirty="0">
                <a:solidFill>
                  <a:schemeClr val="bg1"/>
                </a:solidFill>
              </a:rPr>
              <a:t> Colossians 3:13 -</a:t>
            </a:r>
            <a:r>
              <a:rPr lang="en-US" sz="3200" dirty="0"/>
              <a:t> </a:t>
            </a:r>
            <a:r>
              <a:rPr lang="en-US" sz="2400" b="1" i="1" dirty="0">
                <a:solidFill>
                  <a:schemeClr val="bg1"/>
                </a:solidFill>
              </a:rPr>
              <a:t>bearing with one another, and forgiving each other, whoever has a complaint against anyone; just as the Lord forgave you, so also should you.</a:t>
            </a:r>
            <a:endParaRPr lang="en-US" sz="2400" b="1" i="1" dirty="0">
              <a:solidFill>
                <a:schemeClr val="bg1"/>
              </a:solidFill>
              <a:effectLst>
                <a:outerShdw blurRad="38100" dist="38100" dir="2700000" algn="tl">
                  <a:srgbClr val="000000">
                    <a:alpha val="43137"/>
                  </a:srgbClr>
                </a:outerShdw>
              </a:effectLst>
              <a:latin typeface="Calibri" pitchFamily="34" charset="0"/>
            </a:endParaRPr>
          </a:p>
          <a:p>
            <a:pPr>
              <a:spcBef>
                <a:spcPct val="50000"/>
              </a:spcBef>
            </a:pPr>
            <a:r>
              <a:rPr lang="en-US" sz="3000" b="1" dirty="0">
                <a:solidFill>
                  <a:schemeClr val="bg1"/>
                </a:solidFill>
                <a:effectLst>
                  <a:outerShdw blurRad="38100" dist="38100" dir="2700000" algn="tl">
                    <a:srgbClr val="000000">
                      <a:alpha val="43137"/>
                    </a:srgbClr>
                  </a:outerShdw>
                </a:effectLst>
                <a:latin typeface="Calibri" pitchFamily="34" charset="0"/>
              </a:rPr>
              <a:t> </a:t>
            </a:r>
          </a:p>
        </p:txBody>
      </p:sp>
      <p:sp>
        <p:nvSpPr>
          <p:cNvPr id="151559" name="Text Box 7"/>
          <p:cNvSpPr txBox="1">
            <a:spLocks noChangeArrowheads="1"/>
          </p:cNvSpPr>
          <p:nvPr/>
        </p:nvSpPr>
        <p:spPr bwMode="auto">
          <a:xfrm>
            <a:off x="266700" y="5526073"/>
            <a:ext cx="8534400" cy="1015663"/>
          </a:xfrm>
          <a:prstGeom prst="rect">
            <a:avLst/>
          </a:prstGeom>
          <a:noFill/>
          <a:ln w="9525">
            <a:noFill/>
            <a:miter lim="800000"/>
            <a:headEnd/>
            <a:tailEnd/>
          </a:ln>
          <a:effectLst/>
        </p:spPr>
        <p:txBody>
          <a:bodyPr>
            <a:spAutoFit/>
          </a:bodyPr>
          <a:lstStyle/>
          <a:p>
            <a:pPr>
              <a:spcBef>
                <a:spcPct val="50000"/>
              </a:spcBef>
            </a:pPr>
            <a:r>
              <a:rPr lang="en-US" sz="3000" b="1" dirty="0">
                <a:solidFill>
                  <a:schemeClr val="bg1"/>
                </a:solidFill>
                <a:effectLst>
                  <a:outerShdw blurRad="38100" dist="38100" dir="2700000" algn="tl">
                    <a:srgbClr val="000000">
                      <a:alpha val="43137"/>
                    </a:srgbClr>
                  </a:outerShdw>
                </a:effectLst>
                <a:latin typeface="Calibri" pitchFamily="34" charset="0"/>
              </a:rPr>
              <a:t>&gt;  Live peaceably – </a:t>
            </a:r>
            <a:r>
              <a:rPr lang="en-US" sz="3000" b="1" u="sng" dirty="0">
                <a:solidFill>
                  <a:schemeClr val="bg1"/>
                </a:solidFill>
                <a:effectLst>
                  <a:outerShdw blurRad="38100" dist="38100" dir="2700000" algn="tl">
                    <a:srgbClr val="000000">
                      <a:alpha val="43137"/>
                    </a:srgbClr>
                  </a:outerShdw>
                </a:effectLst>
                <a:latin typeface="Calibri" pitchFamily="34" charset="0"/>
              </a:rPr>
              <a:t>as far as it depends on YOU! </a:t>
            </a:r>
            <a:r>
              <a:rPr lang="en-US" sz="3000" b="1" dirty="0">
                <a:solidFill>
                  <a:schemeClr val="bg1"/>
                </a:solidFill>
                <a:effectLst>
                  <a:outerShdw blurRad="38100" dist="38100" dir="2700000" algn="tl">
                    <a:srgbClr val="000000">
                      <a:alpha val="43137"/>
                    </a:srgbClr>
                  </a:outerShdw>
                </a:effectLst>
                <a:latin typeface="Calibri" pitchFamily="34" charset="0"/>
              </a:rPr>
              <a:t>(Romans 12:18).</a:t>
            </a:r>
          </a:p>
        </p:txBody>
      </p:sp>
      <p:sp>
        <p:nvSpPr>
          <p:cNvPr id="7" name="Text Box 2">
            <a:extLst>
              <a:ext uri="{FF2B5EF4-FFF2-40B4-BE49-F238E27FC236}">
                <a16:creationId xmlns:a16="http://schemas.microsoft.com/office/drawing/2014/main" id="{CD7FD9E0-B4F1-4552-8EFE-A4834D49384F}"/>
              </a:ext>
            </a:extLst>
          </p:cNvPr>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51555"/>
                                        </p:tgtEl>
                                        <p:attrNameLst>
                                          <p:attrName>style.visibility</p:attrName>
                                        </p:attrNameLst>
                                      </p:cBhvr>
                                      <p:to>
                                        <p:strVal val="visible"/>
                                      </p:to>
                                    </p:set>
                                    <p:animEffect transition="in" filter="strips(downLeft)">
                                      <p:cBhvr>
                                        <p:cTn id="7" dur="500"/>
                                        <p:tgtEl>
                                          <p:spTgt spid="15155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1556"/>
                                        </p:tgtEl>
                                        <p:attrNameLst>
                                          <p:attrName>style.visibility</p:attrName>
                                        </p:attrNameLst>
                                      </p:cBhvr>
                                      <p:to>
                                        <p:strVal val="visible"/>
                                      </p:to>
                                    </p:set>
                                    <p:animEffect transition="in" filter="strips(downRight)">
                                      <p:cBhvr>
                                        <p:cTn id="12" dur="500"/>
                                        <p:tgtEl>
                                          <p:spTgt spid="15155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51559"/>
                                        </p:tgtEl>
                                        <p:attrNameLst>
                                          <p:attrName>style.visibility</p:attrName>
                                        </p:attrNameLst>
                                      </p:cBhvr>
                                      <p:to>
                                        <p:strVal val="visible"/>
                                      </p:to>
                                    </p:set>
                                    <p:animEffect transition="in" filter="strips(downRight)">
                                      <p:cBhvr>
                                        <p:cTn id="17" dur="500"/>
                                        <p:tgtEl>
                                          <p:spTgt spid="151559"/>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anim calcmode="lin" valueType="num">
                                      <p:cBhvr>
                                        <p:cTn id="21" dur="500" fill="hold"/>
                                        <p:tgtEl>
                                          <p:spTgt spid="7"/>
                                        </p:tgtEl>
                                        <p:attrNameLst>
                                          <p:attrName>ppt_x</p:attrName>
                                        </p:attrNameLst>
                                      </p:cBhvr>
                                      <p:tavLst>
                                        <p:tav tm="0">
                                          <p:val>
                                            <p:strVal val="#ppt_x"/>
                                          </p:val>
                                        </p:tav>
                                        <p:tav tm="100000">
                                          <p:val>
                                            <p:strVal val="#ppt_x"/>
                                          </p:val>
                                        </p:tav>
                                      </p:tavLst>
                                    </p:anim>
                                    <p:anim calcmode="lin" valueType="num">
                                      <p:cBhvr>
                                        <p:cTn id="22"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5" grpId="0"/>
      <p:bldP spid="151556" grpId="0"/>
      <p:bldP spid="151559" grpId="0"/>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Text Box 3"/>
          <p:cNvSpPr txBox="1">
            <a:spLocks noChangeArrowheads="1"/>
          </p:cNvSpPr>
          <p:nvPr/>
        </p:nvSpPr>
        <p:spPr bwMode="auto">
          <a:xfrm>
            <a:off x="152400" y="1354857"/>
            <a:ext cx="8763000" cy="579438"/>
          </a:xfrm>
          <a:prstGeom prst="rect">
            <a:avLst/>
          </a:prstGeom>
          <a:noFill/>
          <a:ln w="9525">
            <a:noFill/>
            <a:miter lim="800000"/>
            <a:headEnd/>
            <a:tailEnd/>
          </a:ln>
          <a:effectLst/>
        </p:spPr>
        <p:txBody>
          <a:bodyPr>
            <a:spAutoFit/>
          </a:bodyPr>
          <a:lstStyle/>
          <a:p>
            <a:pPr>
              <a:spcBef>
                <a:spcPct val="50000"/>
              </a:spcBef>
            </a:pPr>
            <a:r>
              <a:rPr lang="en-US" sz="3200" b="1" dirty="0">
                <a:solidFill>
                  <a:schemeClr val="bg1"/>
                </a:solidFill>
                <a:effectLst>
                  <a:outerShdw blurRad="38100" dist="38100" dir="2700000" algn="tl">
                    <a:srgbClr val="000000">
                      <a:alpha val="43137"/>
                    </a:srgbClr>
                  </a:outerShdw>
                </a:effectLst>
                <a:latin typeface="Calibri" pitchFamily="34" charset="0"/>
              </a:rPr>
              <a:t>Act to solve my part of the problem</a:t>
            </a:r>
          </a:p>
        </p:txBody>
      </p:sp>
      <p:sp>
        <p:nvSpPr>
          <p:cNvPr id="151556" name="Text Box 4"/>
          <p:cNvSpPr txBox="1">
            <a:spLocks noChangeArrowheads="1"/>
          </p:cNvSpPr>
          <p:nvPr/>
        </p:nvSpPr>
        <p:spPr bwMode="auto">
          <a:xfrm>
            <a:off x="304800" y="2091280"/>
            <a:ext cx="8686800" cy="4401205"/>
          </a:xfrm>
          <a:prstGeom prst="rect">
            <a:avLst/>
          </a:prstGeom>
          <a:noFill/>
          <a:ln w="9525">
            <a:noFill/>
            <a:miter lim="800000"/>
            <a:headEnd/>
            <a:tailEnd/>
          </a:ln>
          <a:effectLst/>
        </p:spPr>
        <p:txBody>
          <a:bodyPr>
            <a:spAutoFit/>
          </a:bodyPr>
          <a:lstStyle/>
          <a:p>
            <a:pPr marL="457200" indent="-457200">
              <a:spcBef>
                <a:spcPct val="50000"/>
              </a:spcBef>
              <a:buFont typeface="Wingdings" panose="05000000000000000000" pitchFamily="2" charset="2"/>
              <a:buChar char="Ø"/>
            </a:pPr>
            <a:r>
              <a:rPr lang="en-US" sz="2800" b="1" dirty="0">
                <a:solidFill>
                  <a:schemeClr val="bg1"/>
                </a:solidFill>
                <a:effectLst>
                  <a:outerShdw blurRad="38100" dist="38100" dir="2700000" algn="tl">
                    <a:srgbClr val="000000">
                      <a:alpha val="43137"/>
                    </a:srgbClr>
                  </a:outerShdw>
                </a:effectLst>
                <a:latin typeface="Calibri" pitchFamily="34" charset="0"/>
              </a:rPr>
              <a:t>According to God, we can control our emotions as an act of obedience to Him. Psalm 37:8 – “</a:t>
            </a:r>
            <a:r>
              <a:rPr lang="en-US" sz="2800" b="1" i="1" dirty="0">
                <a:solidFill>
                  <a:schemeClr val="bg1"/>
                </a:solidFill>
                <a:effectLst>
                  <a:outerShdw blurRad="38100" dist="38100" dir="2700000" algn="tl">
                    <a:srgbClr val="000000">
                      <a:alpha val="43137"/>
                    </a:srgbClr>
                  </a:outerShdw>
                </a:effectLst>
                <a:latin typeface="Calibri" pitchFamily="34" charset="0"/>
              </a:rPr>
              <a:t>Cease from anger and abandon wrath; Do not get upset; it leads only to evildoing”.</a:t>
            </a:r>
            <a:endParaRPr lang="en-US" sz="2800" b="1" dirty="0">
              <a:solidFill>
                <a:schemeClr val="bg1"/>
              </a:solidFill>
              <a:effectLst>
                <a:outerShdw blurRad="38100" dist="38100" dir="2700000" algn="tl">
                  <a:srgbClr val="000000">
                    <a:alpha val="43137"/>
                  </a:srgbClr>
                </a:outerShdw>
              </a:effectLst>
              <a:latin typeface="Calibri" pitchFamily="34" charset="0"/>
            </a:endParaRPr>
          </a:p>
          <a:p>
            <a:pPr marL="342900" indent="-342900">
              <a:spcBef>
                <a:spcPct val="50000"/>
              </a:spcBef>
              <a:buFont typeface="Wingdings" panose="05000000000000000000" pitchFamily="2" charset="2"/>
              <a:buChar char="Ø"/>
            </a:pPr>
            <a:r>
              <a:rPr lang="en-US" sz="2800" b="1" dirty="0">
                <a:solidFill>
                  <a:schemeClr val="bg1"/>
                </a:solidFill>
                <a:effectLst>
                  <a:outerShdw blurRad="38100" dist="38100" dir="2700000" algn="tl">
                    <a:srgbClr val="000000">
                      <a:alpha val="43137"/>
                    </a:srgbClr>
                  </a:outerShdw>
                </a:effectLst>
                <a:latin typeface="Calibri" pitchFamily="34" charset="0"/>
              </a:rPr>
              <a:t>We must CHOOSE to set aside uncontrolled anger as it is in direct opposition to God. In doing so we avoid hurting ourselves and others in disobedience to God (Colossians 3:8).</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 </a:t>
            </a:r>
          </a:p>
        </p:txBody>
      </p:sp>
      <p:sp>
        <p:nvSpPr>
          <p:cNvPr id="7" name="Text Box 2">
            <a:extLst>
              <a:ext uri="{FF2B5EF4-FFF2-40B4-BE49-F238E27FC236}">
                <a16:creationId xmlns:a16="http://schemas.microsoft.com/office/drawing/2014/main" id="{CD7FD9E0-B4F1-4552-8EFE-A4834D49384F}"/>
              </a:ext>
            </a:extLst>
          </p:cNvPr>
          <p:cNvSpPr txBox="1">
            <a:spLocks noChangeArrowheads="1"/>
          </p:cNvSpPr>
          <p:nvPr/>
        </p:nvSpPr>
        <p:spPr bwMode="auto">
          <a:xfrm>
            <a:off x="152400" y="152400"/>
            <a:ext cx="8991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Godly response to anger: </a:t>
            </a:r>
          </a:p>
        </p:txBody>
      </p:sp>
    </p:spTree>
    <p:extLst>
      <p:ext uri="{BB962C8B-B14F-4D97-AF65-F5344CB8AC3E}">
        <p14:creationId xmlns:p14="http://schemas.microsoft.com/office/powerpoint/2010/main" val="547180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51555"/>
                                        </p:tgtEl>
                                        <p:attrNameLst>
                                          <p:attrName>style.visibility</p:attrName>
                                        </p:attrNameLst>
                                      </p:cBhvr>
                                      <p:to>
                                        <p:strVal val="visible"/>
                                      </p:to>
                                    </p:set>
                                    <p:animEffect transition="in" filter="strips(downLeft)">
                                      <p:cBhvr>
                                        <p:cTn id="7" dur="500"/>
                                        <p:tgtEl>
                                          <p:spTgt spid="15155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1556"/>
                                        </p:tgtEl>
                                        <p:attrNameLst>
                                          <p:attrName>style.visibility</p:attrName>
                                        </p:attrNameLst>
                                      </p:cBhvr>
                                      <p:to>
                                        <p:strVal val="visible"/>
                                      </p:to>
                                    </p:set>
                                    <p:animEffect transition="in" filter="strips(downRight)">
                                      <p:cBhvr>
                                        <p:cTn id="12" dur="500"/>
                                        <p:tgtEl>
                                          <p:spTgt spid="151556"/>
                                        </p:tgtEl>
                                      </p:cBhvr>
                                    </p:animEffect>
                                  </p:childTnLst>
                                </p:cTn>
                              </p:par>
                              <p:par>
                                <p:cTn id="13" presetID="47"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anim calcmode="lin" valueType="num">
                                      <p:cBhvr>
                                        <p:cTn id="16" dur="500" fill="hold"/>
                                        <p:tgtEl>
                                          <p:spTgt spid="7"/>
                                        </p:tgtEl>
                                        <p:attrNameLst>
                                          <p:attrName>ppt_x</p:attrName>
                                        </p:attrNameLst>
                                      </p:cBhvr>
                                      <p:tavLst>
                                        <p:tav tm="0">
                                          <p:val>
                                            <p:strVal val="#ppt_x"/>
                                          </p:val>
                                        </p:tav>
                                        <p:tav tm="100000">
                                          <p:val>
                                            <p:strVal val="#ppt_x"/>
                                          </p:val>
                                        </p:tav>
                                      </p:tavLst>
                                    </p:anim>
                                    <p:anim calcmode="lin" valueType="num">
                                      <p:cBhvr>
                                        <p:cTn id="17"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5" grpId="0"/>
      <p:bldP spid="151556"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FBE66CD-5C45-4E47-A8EC-7836C16AB221}"/>
              </a:ext>
            </a:extLst>
          </p:cNvPr>
          <p:cNvSpPr/>
          <p:nvPr/>
        </p:nvSpPr>
        <p:spPr>
          <a:xfrm>
            <a:off x="-17585" y="11723"/>
            <a:ext cx="9161585" cy="6986528"/>
          </a:xfrm>
          <a:prstGeom prst="rect">
            <a:avLst/>
          </a:prstGeom>
        </p:spPr>
        <p:txBody>
          <a:bodyPr wrap="square">
            <a:spAutoFit/>
          </a:bodyPr>
          <a:lstStyle/>
          <a:p>
            <a:pPr algn="ctr"/>
            <a:r>
              <a:rPr lang="en-US" sz="2800" b="1" dirty="0">
                <a:solidFill>
                  <a:schemeClr val="bg1"/>
                </a:solidFill>
                <a:latin typeface="Calibri" panose="020F0502020204030204" pitchFamily="34" charset="0"/>
                <a:cs typeface="Calibri" panose="020F0502020204030204" pitchFamily="34" charset="0"/>
              </a:rPr>
              <a:t> </a:t>
            </a:r>
            <a:r>
              <a:rPr lang="en-US" sz="2800" b="1" u="sng" dirty="0">
                <a:solidFill>
                  <a:schemeClr val="bg1"/>
                </a:solidFill>
                <a:latin typeface="Calibri" panose="020F0502020204030204" pitchFamily="34" charset="0"/>
                <a:cs typeface="Calibri" panose="020F0502020204030204" pitchFamily="34" charset="0"/>
              </a:rPr>
              <a:t>Five things to tell yourself when you are getting angry. </a:t>
            </a:r>
          </a:p>
          <a:p>
            <a:pPr algn="ctr"/>
            <a:r>
              <a:rPr lang="en-US" sz="2800" b="1" u="sng" dirty="0">
                <a:solidFill>
                  <a:schemeClr val="bg1"/>
                </a:solidFill>
                <a:latin typeface="Calibri" panose="020F0502020204030204" pitchFamily="34" charset="0"/>
                <a:cs typeface="Calibri" panose="020F0502020204030204" pitchFamily="34" charset="0"/>
              </a:rPr>
              <a:t>   </a:t>
            </a:r>
          </a:p>
          <a:p>
            <a:r>
              <a:rPr lang="en-US" sz="2800" b="1" dirty="0">
                <a:solidFill>
                  <a:schemeClr val="bg1"/>
                </a:solidFill>
                <a:latin typeface="Calibri" panose="020F0502020204030204" pitchFamily="34" charset="0"/>
                <a:cs typeface="Calibri" panose="020F0502020204030204" pitchFamily="34" charset="0"/>
              </a:rPr>
              <a:t>1.  I want something too much – Idolatry.  Jas 4:1-4; Isa 55:1-2; Rom 1:25 </a:t>
            </a:r>
          </a:p>
          <a:p>
            <a:r>
              <a:rPr lang="en-US" sz="2800" b="1" dirty="0">
                <a:solidFill>
                  <a:schemeClr val="bg1"/>
                </a:solidFill>
                <a:latin typeface="Calibri" panose="020F0502020204030204" pitchFamily="34" charset="0"/>
                <a:cs typeface="Calibri" panose="020F0502020204030204" pitchFamily="34" charset="0"/>
              </a:rPr>
              <a:t> </a:t>
            </a:r>
          </a:p>
          <a:p>
            <a:r>
              <a:rPr lang="en-US" sz="2800" b="1" dirty="0">
                <a:solidFill>
                  <a:schemeClr val="bg1"/>
                </a:solidFill>
                <a:latin typeface="Calibri" panose="020F0502020204030204" pitchFamily="34" charset="0"/>
                <a:cs typeface="Calibri" panose="020F0502020204030204" pitchFamily="34" charset="0"/>
              </a:rPr>
              <a:t> 2.  I am not God – Judge.  Jas 1:19-20; 4:19-20; Gen 50:19; 1 Pet 2:23; Matt 7:1ff; 1 Cor 4:5; Rom 12:17-21 </a:t>
            </a:r>
          </a:p>
          <a:p>
            <a:endParaRPr lang="en-US" sz="2800" b="1" dirty="0">
              <a:solidFill>
                <a:schemeClr val="bg1"/>
              </a:solidFill>
              <a:latin typeface="Calibri" panose="020F0502020204030204" pitchFamily="34" charset="0"/>
              <a:cs typeface="Calibri" panose="020F0502020204030204" pitchFamily="34" charset="0"/>
            </a:endParaRPr>
          </a:p>
          <a:p>
            <a:r>
              <a:rPr lang="en-US" sz="2800" b="1" dirty="0">
                <a:solidFill>
                  <a:schemeClr val="bg1"/>
                </a:solidFill>
                <a:latin typeface="Calibri" panose="020F0502020204030204" pitchFamily="34" charset="0"/>
                <a:cs typeface="Calibri" panose="020F0502020204030204" pitchFamily="34" charset="0"/>
              </a:rPr>
              <a:t> 3.  God has been very gracious to me – In Christ.  Ps 103:8; Eph 4:31-32; Col 3:13; Matt 18:22-35; Rom 5:10, 3:21-26.    </a:t>
            </a:r>
          </a:p>
          <a:p>
            <a:endParaRPr lang="en-US" sz="2800" b="1" dirty="0">
              <a:solidFill>
                <a:schemeClr val="bg1"/>
              </a:solidFill>
              <a:latin typeface="Calibri" panose="020F0502020204030204" pitchFamily="34" charset="0"/>
              <a:cs typeface="Calibri" panose="020F0502020204030204" pitchFamily="34" charset="0"/>
            </a:endParaRPr>
          </a:p>
          <a:p>
            <a:r>
              <a:rPr lang="en-US" sz="2800" b="1" dirty="0">
                <a:solidFill>
                  <a:schemeClr val="bg1"/>
                </a:solidFill>
                <a:latin typeface="Calibri" panose="020F0502020204030204" pitchFamily="34" charset="0"/>
                <a:cs typeface="Calibri" panose="020F0502020204030204" pitchFamily="34" charset="0"/>
              </a:rPr>
              <a:t> 4.  God is in control – He is doing good and will not give me more than I can bear.  1 Cor 10:13; Gen 50:21</a:t>
            </a:r>
          </a:p>
          <a:p>
            <a:endParaRPr lang="en-US" sz="2800" b="1" dirty="0">
              <a:solidFill>
                <a:schemeClr val="bg1"/>
              </a:solidFill>
              <a:latin typeface="Calibri" panose="020F0502020204030204" pitchFamily="34" charset="0"/>
              <a:cs typeface="Calibri" panose="020F0502020204030204" pitchFamily="34" charset="0"/>
            </a:endParaRPr>
          </a:p>
          <a:p>
            <a:r>
              <a:rPr lang="en-US" sz="2800" b="1" dirty="0">
                <a:solidFill>
                  <a:schemeClr val="bg1"/>
                </a:solidFill>
                <a:latin typeface="Calibri" panose="020F0502020204030204" pitchFamily="34" charset="0"/>
                <a:cs typeface="Calibri" panose="020F0502020204030204" pitchFamily="34" charset="0"/>
              </a:rPr>
              <a:t> 5.  Remember who I am – A new creature in Christ.  Rom 6:11; 2 Cor 5:17; 1 Pet 4:1-6; 1 Cor 10:13; Gal 5:13-16, 19-23.</a:t>
            </a:r>
          </a:p>
        </p:txBody>
      </p:sp>
    </p:spTree>
    <p:extLst>
      <p:ext uri="{BB962C8B-B14F-4D97-AF65-F5344CB8AC3E}">
        <p14:creationId xmlns:p14="http://schemas.microsoft.com/office/powerpoint/2010/main" val="4151496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9A55E7E-DD54-4F7A-83B0-4E8CBDFFA43B}"/>
              </a:ext>
            </a:extLst>
          </p:cNvPr>
          <p:cNvSpPr/>
          <p:nvPr/>
        </p:nvSpPr>
        <p:spPr>
          <a:xfrm>
            <a:off x="0" y="152400"/>
            <a:ext cx="9144000" cy="6894195"/>
          </a:xfrm>
          <a:prstGeom prst="rect">
            <a:avLst/>
          </a:prstGeom>
        </p:spPr>
        <p:txBody>
          <a:bodyPr wrap="square">
            <a:spAutoFit/>
          </a:bodyPr>
          <a:lstStyle/>
          <a:p>
            <a:pPr algn="ctr"/>
            <a:r>
              <a:rPr lang="en-US" sz="2600" b="1" dirty="0">
                <a:solidFill>
                  <a:schemeClr val="bg1"/>
                </a:solidFill>
                <a:latin typeface="Calibri" panose="020F0502020204030204" pitchFamily="34" charset="0"/>
                <a:cs typeface="Calibri" panose="020F0502020204030204" pitchFamily="34" charset="0"/>
              </a:rPr>
              <a:t> </a:t>
            </a:r>
            <a:r>
              <a:rPr lang="en-US" sz="2600" b="1" u="sng" dirty="0">
                <a:solidFill>
                  <a:schemeClr val="bg1"/>
                </a:solidFill>
                <a:latin typeface="Calibri" panose="020F0502020204030204" pitchFamily="34" charset="0"/>
                <a:cs typeface="Calibri" panose="020F0502020204030204" pitchFamily="34" charset="0"/>
              </a:rPr>
              <a:t>Five More Things to Remember as you are Calming Down</a:t>
            </a:r>
          </a:p>
          <a:p>
            <a:endParaRPr lang="en-US" sz="2600" b="1" dirty="0">
              <a:solidFill>
                <a:schemeClr val="bg1"/>
              </a:solidFill>
              <a:latin typeface="Calibri" panose="020F0502020204030204" pitchFamily="34" charset="0"/>
              <a:cs typeface="Calibri" panose="020F0502020204030204" pitchFamily="34" charset="0"/>
            </a:endParaRPr>
          </a:p>
          <a:p>
            <a:r>
              <a:rPr lang="en-US" sz="2600" b="1" dirty="0">
                <a:solidFill>
                  <a:schemeClr val="bg1"/>
                </a:solidFill>
                <a:latin typeface="Calibri" panose="020F0502020204030204" pitchFamily="34" charset="0"/>
                <a:cs typeface="Calibri" panose="020F0502020204030204" pitchFamily="34" charset="0"/>
              </a:rPr>
              <a:t>1.  God’s grace helps me to exercise self control, patience and gentleness.  1 Cor 13:4-5; Jas 1:19;  Titus 1:7; Prov 12:16</a:t>
            </a:r>
          </a:p>
          <a:p>
            <a:endParaRPr lang="en-US" sz="2600" b="1" dirty="0">
              <a:solidFill>
                <a:schemeClr val="bg1"/>
              </a:solidFill>
              <a:latin typeface="Calibri" panose="020F0502020204030204" pitchFamily="34" charset="0"/>
              <a:cs typeface="Calibri" panose="020F0502020204030204" pitchFamily="34" charset="0"/>
            </a:endParaRPr>
          </a:p>
          <a:p>
            <a:r>
              <a:rPr lang="en-US" sz="2600" b="1" dirty="0">
                <a:solidFill>
                  <a:schemeClr val="bg1"/>
                </a:solidFill>
                <a:latin typeface="Calibri" panose="020F0502020204030204" pitchFamily="34" charset="0"/>
                <a:cs typeface="Calibri" panose="020F0502020204030204" pitchFamily="34" charset="0"/>
              </a:rPr>
              <a:t>2.  God’s grace enables me to speak with gentleness and grace.  Prov 15:1; Eph 4:29 </a:t>
            </a:r>
          </a:p>
          <a:p>
            <a:r>
              <a:rPr lang="en-US" sz="2600" b="1" dirty="0">
                <a:solidFill>
                  <a:schemeClr val="bg1"/>
                </a:solidFill>
                <a:latin typeface="Calibri" panose="020F0502020204030204" pitchFamily="34" charset="0"/>
                <a:cs typeface="Calibri" panose="020F0502020204030204" pitchFamily="34" charset="0"/>
              </a:rPr>
              <a:t> </a:t>
            </a:r>
          </a:p>
          <a:p>
            <a:r>
              <a:rPr lang="en-US" sz="2600" b="1" dirty="0">
                <a:solidFill>
                  <a:schemeClr val="bg1"/>
                </a:solidFill>
                <a:latin typeface="Calibri" panose="020F0502020204030204" pitchFamily="34" charset="0"/>
                <a:cs typeface="Calibri" panose="020F0502020204030204" pitchFamily="34" charset="0"/>
              </a:rPr>
              <a:t>3.  God’s grace enables me to lovingly do good to those who wronged me.  Rom 12:20; Matt 5:43ff; Gen 50:21; 45:7-11</a:t>
            </a:r>
          </a:p>
          <a:p>
            <a:r>
              <a:rPr lang="en-US" sz="2600" b="1" dirty="0">
                <a:solidFill>
                  <a:schemeClr val="bg1"/>
                </a:solidFill>
                <a:latin typeface="Calibri" panose="020F0502020204030204" pitchFamily="34" charset="0"/>
                <a:cs typeface="Calibri" panose="020F0502020204030204" pitchFamily="34" charset="0"/>
              </a:rPr>
              <a:t> </a:t>
            </a:r>
          </a:p>
          <a:p>
            <a:r>
              <a:rPr lang="en-US" sz="2600" b="1" dirty="0">
                <a:solidFill>
                  <a:schemeClr val="bg1"/>
                </a:solidFill>
                <a:latin typeface="Calibri" panose="020F0502020204030204" pitchFamily="34" charset="0"/>
                <a:cs typeface="Calibri" panose="020F0502020204030204" pitchFamily="34" charset="0"/>
              </a:rPr>
              <a:t>4.  God’s grace enables me to receive correction, even from those who hurt me.  Prov 9:8; 13:10; Matt 7:1ff </a:t>
            </a:r>
          </a:p>
          <a:p>
            <a:r>
              <a:rPr lang="en-US" sz="2600" b="1" dirty="0">
                <a:solidFill>
                  <a:schemeClr val="bg1"/>
                </a:solidFill>
                <a:latin typeface="Calibri" panose="020F0502020204030204" pitchFamily="34" charset="0"/>
                <a:cs typeface="Calibri" panose="020F0502020204030204" pitchFamily="34" charset="0"/>
              </a:rPr>
              <a:t> </a:t>
            </a:r>
          </a:p>
          <a:p>
            <a:r>
              <a:rPr lang="en-US" sz="2600" b="1" dirty="0">
                <a:solidFill>
                  <a:schemeClr val="bg1"/>
                </a:solidFill>
                <a:latin typeface="Calibri" panose="020F0502020204030204" pitchFamily="34" charset="0"/>
                <a:cs typeface="Calibri" panose="020F0502020204030204" pitchFamily="34" charset="0"/>
              </a:rPr>
              <a:t> 5.  God’s grace helps me to pursue the restoration of those who hurt me.  Gal 6:1-2  						</a:t>
            </a:r>
          </a:p>
          <a:p>
            <a:r>
              <a:rPr lang="en-US" sz="2600" b="1" dirty="0">
                <a:solidFill>
                  <a:schemeClr val="bg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199363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9" name="Text Box 5"/>
          <p:cNvSpPr txBox="1">
            <a:spLocks noChangeArrowheads="1"/>
          </p:cNvSpPr>
          <p:nvPr/>
        </p:nvSpPr>
        <p:spPr bwMode="auto">
          <a:xfrm>
            <a:off x="114300" y="1219200"/>
            <a:ext cx="8915400" cy="5232202"/>
          </a:xfrm>
          <a:prstGeom prst="rect">
            <a:avLst/>
          </a:prstGeom>
          <a:noFill/>
          <a:ln w="9525">
            <a:noFill/>
            <a:miter lim="800000"/>
            <a:headEnd/>
            <a:tailEnd/>
          </a:ln>
          <a:effectLst/>
        </p:spPr>
        <p:txBody>
          <a:bodyPr wrap="square">
            <a:spAutoFit/>
          </a:bodyPr>
          <a:lstStyle/>
          <a:p>
            <a:pPr>
              <a:spcBef>
                <a:spcPct val="50000"/>
              </a:spcBef>
            </a:pPr>
            <a:r>
              <a:rPr lang="en-US" sz="3400" b="1" i="1" dirty="0">
                <a:solidFill>
                  <a:schemeClr val="bg1"/>
                </a:solidFill>
                <a:effectLst>
                  <a:outerShdw blurRad="38100" dist="38100" dir="2700000" algn="tl">
                    <a:srgbClr val="000000">
                      <a:alpha val="43137"/>
                    </a:srgbClr>
                  </a:outerShdw>
                </a:effectLst>
                <a:latin typeface="Calibri" pitchFamily="34" charset="0"/>
              </a:rPr>
              <a:t>Thumos</a:t>
            </a:r>
            <a:r>
              <a:rPr lang="en-US" sz="3400" b="1" dirty="0">
                <a:solidFill>
                  <a:schemeClr val="bg1"/>
                </a:solidFill>
                <a:effectLst>
                  <a:outerShdw blurRad="38100" dist="38100" dir="2700000" algn="tl">
                    <a:srgbClr val="000000">
                      <a:alpha val="43137"/>
                    </a:srgbClr>
                  </a:outerShdw>
                </a:effectLst>
                <a:latin typeface="Calibri" pitchFamily="34" charset="0"/>
              </a:rPr>
              <a:t> = “heat, anger boiling up and soon subsiding again.”  </a:t>
            </a:r>
          </a:p>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Comes from root word meaning “slay to kill, to slaughter.” </a:t>
            </a:r>
          </a:p>
          <a:p>
            <a:pPr>
              <a:spcBef>
                <a:spcPct val="50000"/>
              </a:spcBef>
            </a:pPr>
            <a:r>
              <a:rPr lang="en-US" sz="3600" b="1" u="sng" dirty="0">
                <a:effectLst>
                  <a:outerShdw blurRad="38100" dist="38100" dir="2700000" algn="tl">
                    <a:srgbClr val="000000">
                      <a:alpha val="43137"/>
                    </a:srgbClr>
                  </a:outerShdw>
                </a:effectLst>
                <a:latin typeface="Arial Black" pitchFamily="34" charset="0"/>
              </a:rPr>
              <a:t>Explosive</a:t>
            </a:r>
            <a:r>
              <a:rPr lang="en-US" sz="3400" b="1" dirty="0">
                <a:solidFill>
                  <a:schemeClr val="bg1"/>
                </a:solidFill>
                <a:effectLst>
                  <a:outerShdw blurRad="38100" dist="38100" dir="2700000" algn="tl">
                    <a:srgbClr val="000000">
                      <a:alpha val="43137"/>
                    </a:srgbClr>
                  </a:outerShdw>
                </a:effectLst>
                <a:latin typeface="Calibri" pitchFamily="34" charset="0"/>
              </a:rPr>
              <a:t> anger, boiling agitation of the feelings and passion of anger. </a:t>
            </a:r>
          </a:p>
          <a:p>
            <a:pPr>
              <a:spcBef>
                <a:spcPct val="50000"/>
              </a:spcBef>
            </a:pPr>
            <a:r>
              <a:rPr lang="en-US" sz="2400" b="1" baseline="30000" dirty="0">
                <a:solidFill>
                  <a:schemeClr val="bg1"/>
                </a:solidFill>
                <a:latin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cs typeface="Calibri" panose="020F0502020204030204" pitchFamily="34" charset="0"/>
              </a:rPr>
              <a:t> </a:t>
            </a:r>
          </a:p>
          <a:p>
            <a:pPr>
              <a:spcBef>
                <a:spcPct val="50000"/>
              </a:spcBef>
            </a:pPr>
            <a:r>
              <a:rPr lang="en-US" sz="2400" b="1" dirty="0">
                <a:solidFill>
                  <a:schemeClr val="bg1"/>
                </a:solidFill>
                <a:latin typeface="Calibri" panose="020F0502020204030204" pitchFamily="34" charset="0"/>
                <a:cs typeface="Calibri" panose="020F0502020204030204" pitchFamily="34" charset="0"/>
              </a:rPr>
              <a:t>Eph. 4:31 - </a:t>
            </a:r>
            <a:r>
              <a:rPr lang="en-US" sz="2400" b="1" i="1" dirty="0">
                <a:solidFill>
                  <a:schemeClr val="bg1"/>
                </a:solidFill>
                <a:latin typeface="Calibri" panose="020F0502020204030204" pitchFamily="34" charset="0"/>
                <a:cs typeface="Calibri" panose="020F0502020204030204" pitchFamily="34" charset="0"/>
              </a:rPr>
              <a:t>Let all bitterness and wrath and anger and clamor and slander be put away from you, along with all malice.</a:t>
            </a:r>
            <a:endPar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8" name="Text Box 2"/>
          <p:cNvSpPr txBox="1">
            <a:spLocks noChangeArrowheads="1"/>
          </p:cNvSpPr>
          <p:nvPr/>
        </p:nvSpPr>
        <p:spPr bwMode="auto">
          <a:xfrm>
            <a:off x="228600" y="228600"/>
            <a:ext cx="7467600" cy="677108"/>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000000">
                      <a:alpha val="43137"/>
                    </a:srgbClr>
                  </a:outerShdw>
                </a:effectLst>
                <a:latin typeface="Calibri" pitchFamily="34" charset="0"/>
              </a:rPr>
              <a:t>Understanding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9029"/>
                                        </p:tgtEl>
                                        <p:attrNameLst>
                                          <p:attrName>style.visibility</p:attrName>
                                        </p:attrNameLst>
                                      </p:cBhvr>
                                      <p:to>
                                        <p:strVal val="visible"/>
                                      </p:to>
                                    </p:set>
                                    <p:animEffect transition="in" filter="strips(downRight)">
                                      <p:cBhvr>
                                        <p:cTn id="7" dur="500"/>
                                        <p:tgtEl>
                                          <p:spTgt spid="129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3AB30D4-14DC-49D9-9D5D-204AD322F2DD}"/>
              </a:ext>
            </a:extLst>
          </p:cNvPr>
          <p:cNvSpPr/>
          <p:nvPr/>
        </p:nvSpPr>
        <p:spPr>
          <a:xfrm>
            <a:off x="495300" y="381000"/>
            <a:ext cx="8153400" cy="6555641"/>
          </a:xfrm>
          <a:prstGeom prst="rect">
            <a:avLst/>
          </a:prstGeom>
        </p:spPr>
        <p:txBody>
          <a:bodyPr wrap="square">
            <a:spAutoFit/>
          </a:bodyPr>
          <a:lstStyle/>
          <a:p>
            <a:pPr algn="ctr"/>
            <a:r>
              <a:rPr lang="en-US" sz="2800" b="1" dirty="0">
                <a:solidFill>
                  <a:schemeClr val="bg1"/>
                </a:solidFill>
                <a:latin typeface="Calibri" panose="020F0502020204030204" pitchFamily="34" charset="0"/>
                <a:cs typeface="Calibri" panose="020F0502020204030204" pitchFamily="34" charset="0"/>
              </a:rPr>
              <a:t> </a:t>
            </a:r>
            <a:r>
              <a:rPr lang="en-US" sz="2800" b="1" u="sng" dirty="0">
                <a:solidFill>
                  <a:schemeClr val="bg1"/>
                </a:solidFill>
                <a:latin typeface="Calibri" panose="020F0502020204030204" pitchFamily="34" charset="0"/>
                <a:cs typeface="Calibri" panose="020F0502020204030204" pitchFamily="34" charset="0"/>
              </a:rPr>
              <a:t>Five More Practical Principles</a:t>
            </a:r>
          </a:p>
          <a:p>
            <a:pPr algn="ctr"/>
            <a:endParaRPr lang="en-US" sz="2800" b="1" u="sng" dirty="0">
              <a:solidFill>
                <a:schemeClr val="bg1"/>
              </a:solidFill>
              <a:latin typeface="Calibri" panose="020F0502020204030204" pitchFamily="34" charset="0"/>
              <a:cs typeface="Calibri" panose="020F0502020204030204" pitchFamily="34" charset="0"/>
            </a:endParaRPr>
          </a:p>
          <a:p>
            <a:r>
              <a:rPr lang="en-US" sz="2800" b="1" dirty="0">
                <a:solidFill>
                  <a:schemeClr val="bg1"/>
                </a:solidFill>
                <a:latin typeface="Calibri" panose="020F0502020204030204" pitchFamily="34" charset="0"/>
                <a:cs typeface="Calibri" panose="020F0502020204030204" pitchFamily="34" charset="0"/>
              </a:rPr>
              <a:t>1.  Don’t be quarrelsome.  Prov 17:14; 29:3; 26:20; 2 Tim. 2:24-25; 1 Pet 3:7   </a:t>
            </a:r>
          </a:p>
          <a:p>
            <a:r>
              <a:rPr lang="en-US" sz="2800" b="1" dirty="0">
                <a:solidFill>
                  <a:schemeClr val="bg1"/>
                </a:solidFill>
                <a:latin typeface="Calibri" panose="020F0502020204030204" pitchFamily="34" charset="0"/>
                <a:cs typeface="Calibri" panose="020F0502020204030204" pitchFamily="34" charset="0"/>
              </a:rPr>
              <a:t> </a:t>
            </a:r>
          </a:p>
          <a:p>
            <a:r>
              <a:rPr lang="en-US" sz="2800" b="1" dirty="0">
                <a:solidFill>
                  <a:schemeClr val="bg1"/>
                </a:solidFill>
                <a:latin typeface="Calibri" panose="020F0502020204030204" pitchFamily="34" charset="0"/>
                <a:cs typeface="Calibri" panose="020F0502020204030204" pitchFamily="34" charset="0"/>
              </a:rPr>
              <a:t>2.  Deal with your anger and conflict quickly.  Eph 4:26-27; Matt 5:23-24; 7:1ff </a:t>
            </a:r>
          </a:p>
          <a:p>
            <a:endParaRPr lang="en-US" sz="2800" b="1" dirty="0">
              <a:solidFill>
                <a:schemeClr val="bg1"/>
              </a:solidFill>
              <a:latin typeface="Calibri" panose="020F0502020204030204" pitchFamily="34" charset="0"/>
              <a:cs typeface="Calibri" panose="020F0502020204030204" pitchFamily="34" charset="0"/>
            </a:endParaRPr>
          </a:p>
          <a:p>
            <a:r>
              <a:rPr lang="en-US" sz="2800" b="1" dirty="0">
                <a:solidFill>
                  <a:schemeClr val="bg1"/>
                </a:solidFill>
                <a:latin typeface="Calibri" panose="020F0502020204030204" pitchFamily="34" charset="0"/>
                <a:cs typeface="Calibri" panose="020F0502020204030204" pitchFamily="34" charset="0"/>
              </a:rPr>
              <a:t>3.  Prepare for temptation.  Prov 21:5</a:t>
            </a:r>
          </a:p>
          <a:p>
            <a:endParaRPr lang="en-US" sz="2800" b="1" dirty="0">
              <a:solidFill>
                <a:schemeClr val="bg1"/>
              </a:solidFill>
              <a:latin typeface="Calibri" panose="020F0502020204030204" pitchFamily="34" charset="0"/>
              <a:cs typeface="Calibri" panose="020F0502020204030204" pitchFamily="34" charset="0"/>
            </a:endParaRPr>
          </a:p>
          <a:p>
            <a:r>
              <a:rPr lang="en-US" sz="2800" b="1" dirty="0">
                <a:solidFill>
                  <a:schemeClr val="bg1"/>
                </a:solidFill>
                <a:latin typeface="Calibri" panose="020F0502020204030204" pitchFamily="34" charset="0"/>
                <a:cs typeface="Calibri" panose="020F0502020204030204" pitchFamily="34" charset="0"/>
              </a:rPr>
              <a:t>4.  Seek God’s help through prayer.  Heb 4:16</a:t>
            </a:r>
          </a:p>
          <a:p>
            <a:endParaRPr lang="en-US" sz="2800" b="1" dirty="0">
              <a:solidFill>
                <a:schemeClr val="bg1"/>
              </a:solidFill>
              <a:latin typeface="Calibri" panose="020F0502020204030204" pitchFamily="34" charset="0"/>
              <a:cs typeface="Calibri" panose="020F0502020204030204" pitchFamily="34" charset="0"/>
            </a:endParaRPr>
          </a:p>
          <a:p>
            <a:r>
              <a:rPr lang="en-US" sz="2800" b="1" dirty="0">
                <a:solidFill>
                  <a:schemeClr val="bg1"/>
                </a:solidFill>
                <a:latin typeface="Calibri" panose="020F0502020204030204" pitchFamily="34" charset="0"/>
                <a:cs typeface="Calibri" panose="020F0502020204030204" pitchFamily="34" charset="0"/>
              </a:rPr>
              <a:t>5.  Your anger can motivate you to pursue a biblical solution to problems. </a:t>
            </a:r>
          </a:p>
          <a:p>
            <a:endParaRPr lang="en-US" sz="2800"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71760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7C70E4A-B949-4D4E-8564-274B1706D087}"/>
              </a:ext>
            </a:extLst>
          </p:cNvPr>
          <p:cNvSpPr/>
          <p:nvPr/>
        </p:nvSpPr>
        <p:spPr>
          <a:xfrm>
            <a:off x="2743200" y="0"/>
            <a:ext cx="4327916" cy="523220"/>
          </a:xfrm>
          <a:prstGeom prst="rect">
            <a:avLst/>
          </a:prstGeom>
        </p:spPr>
        <p:txBody>
          <a:bodyPr wrap="none">
            <a:spAutoFit/>
          </a:bodyPr>
          <a:lstStyle/>
          <a:p>
            <a:r>
              <a:rPr lang="en-US" sz="2800" b="1" u="sng" dirty="0">
                <a:solidFill>
                  <a:schemeClr val="bg1"/>
                </a:solidFill>
                <a:latin typeface="Calibri" panose="020F0502020204030204" pitchFamily="34" charset="0"/>
                <a:cs typeface="Calibri" panose="020F0502020204030204" pitchFamily="34" charset="0"/>
              </a:rPr>
              <a:t>Counseling an Angry Person</a:t>
            </a:r>
          </a:p>
        </p:txBody>
      </p:sp>
      <p:sp>
        <p:nvSpPr>
          <p:cNvPr id="5" name="Rectangle 4">
            <a:extLst>
              <a:ext uri="{FF2B5EF4-FFF2-40B4-BE49-F238E27FC236}">
                <a16:creationId xmlns:a16="http://schemas.microsoft.com/office/drawing/2014/main" id="{C7EF1625-7CCA-4B1A-AAB0-AEEDEE22EA62}"/>
              </a:ext>
            </a:extLst>
          </p:cNvPr>
          <p:cNvSpPr/>
          <p:nvPr/>
        </p:nvSpPr>
        <p:spPr>
          <a:xfrm>
            <a:off x="0" y="335845"/>
            <a:ext cx="8915400" cy="6524863"/>
          </a:xfrm>
          <a:prstGeom prst="rect">
            <a:avLst/>
          </a:prstGeom>
        </p:spPr>
        <p:txBody>
          <a:bodyPr wrap="square">
            <a:spAutoFit/>
          </a:bodyPr>
          <a:lstStyle/>
          <a:p>
            <a:pPr marL="342900" indent="-342900">
              <a:buAutoNum type="alphaUcPeriod"/>
            </a:pPr>
            <a:r>
              <a:rPr lang="en-US" sz="2200" b="1" dirty="0">
                <a:solidFill>
                  <a:schemeClr val="bg1"/>
                </a:solidFill>
                <a:latin typeface="Calibri" panose="020F0502020204030204" pitchFamily="34" charset="0"/>
                <a:cs typeface="Calibri" panose="020F0502020204030204" pitchFamily="34" charset="0"/>
              </a:rPr>
              <a:t>Data gathering/interpretation. </a:t>
            </a:r>
          </a:p>
          <a:p>
            <a:pPr marL="342900" indent="-342900">
              <a:buAutoNum type="alphaUcPeriod"/>
            </a:pPr>
            <a:endParaRPr lang="en-US" sz="2200" b="1" dirty="0">
              <a:solidFill>
                <a:schemeClr val="bg1"/>
              </a:solidFill>
              <a:latin typeface="Calibri" panose="020F0502020204030204" pitchFamily="34" charset="0"/>
              <a:cs typeface="Calibri" panose="020F0502020204030204" pitchFamily="34" charset="0"/>
            </a:endParaRPr>
          </a:p>
          <a:p>
            <a:r>
              <a:rPr lang="en-US" sz="2200" b="1" dirty="0">
                <a:solidFill>
                  <a:schemeClr val="bg1"/>
                </a:solidFill>
                <a:latin typeface="Calibri" panose="020F0502020204030204" pitchFamily="34" charset="0"/>
                <a:cs typeface="Calibri" panose="020F0502020204030204" pitchFamily="34" charset="0"/>
              </a:rPr>
              <a:t>	1.  What does this person want so badly?  Jas 4:1ff  </a:t>
            </a:r>
          </a:p>
          <a:p>
            <a:r>
              <a:rPr lang="en-US" sz="2200" b="1" dirty="0">
                <a:solidFill>
                  <a:schemeClr val="bg1"/>
                </a:solidFill>
                <a:latin typeface="Calibri" panose="020F0502020204030204" pitchFamily="34" charset="0"/>
                <a:cs typeface="Calibri" panose="020F0502020204030204" pitchFamily="34" charset="0"/>
              </a:rPr>
              <a:t> 	2.  Is physical or any abuse taking place?  Is anyone in danger?</a:t>
            </a:r>
          </a:p>
          <a:p>
            <a:r>
              <a:rPr lang="en-US" sz="2200" b="1" dirty="0">
                <a:solidFill>
                  <a:schemeClr val="bg1"/>
                </a:solidFill>
                <a:latin typeface="Calibri" panose="020F0502020204030204" pitchFamily="34" charset="0"/>
                <a:cs typeface="Calibri" panose="020F0502020204030204" pitchFamily="34" charset="0"/>
              </a:rPr>
              <a:t>	3. Biblical identification/responses of righteous and sinful anger</a:t>
            </a:r>
          </a:p>
          <a:p>
            <a:r>
              <a:rPr lang="en-US" sz="2200" b="1" dirty="0">
                <a:solidFill>
                  <a:schemeClr val="bg1"/>
                </a:solidFill>
                <a:latin typeface="Calibri" panose="020F0502020204030204" pitchFamily="34" charset="0"/>
                <a:cs typeface="Calibri" panose="020F0502020204030204" pitchFamily="34" charset="0"/>
              </a:rPr>
              <a:t>	4. Loving confrontation/acknowledgment/confession/repentance 	of sinful anger.</a:t>
            </a:r>
          </a:p>
          <a:p>
            <a:endParaRPr lang="en-US" sz="2200" b="1" dirty="0">
              <a:solidFill>
                <a:schemeClr val="bg1"/>
              </a:solidFill>
              <a:latin typeface="Calibri" panose="020F0502020204030204" pitchFamily="34" charset="0"/>
              <a:cs typeface="Calibri" panose="020F0502020204030204" pitchFamily="34" charset="0"/>
            </a:endParaRPr>
          </a:p>
          <a:p>
            <a:pPr marL="342900" indent="-342900">
              <a:buAutoNum type="alphaUcPeriod" startAt="2"/>
            </a:pPr>
            <a:r>
              <a:rPr lang="en-US" sz="2200" b="1" dirty="0">
                <a:solidFill>
                  <a:schemeClr val="bg1"/>
                </a:solidFill>
                <a:latin typeface="Calibri" panose="020F0502020204030204" pitchFamily="34" charset="0"/>
                <a:cs typeface="Calibri" panose="020F0502020204030204" pitchFamily="34" charset="0"/>
              </a:rPr>
              <a:t>Homework for those who give in to anger. </a:t>
            </a:r>
          </a:p>
          <a:p>
            <a:pPr marL="342900" indent="-342900">
              <a:buAutoNum type="alphaUcPeriod" startAt="2"/>
            </a:pPr>
            <a:endParaRPr lang="en-US" sz="2200" b="1" dirty="0">
              <a:solidFill>
                <a:schemeClr val="bg1"/>
              </a:solidFill>
              <a:latin typeface="Calibri" panose="020F0502020204030204" pitchFamily="34" charset="0"/>
              <a:cs typeface="Calibri" panose="020F0502020204030204" pitchFamily="34" charset="0"/>
            </a:endParaRPr>
          </a:p>
          <a:p>
            <a:r>
              <a:rPr lang="en-US" sz="2200" b="1" dirty="0">
                <a:solidFill>
                  <a:schemeClr val="bg1"/>
                </a:solidFill>
                <a:latin typeface="Calibri" panose="020F0502020204030204" pitchFamily="34" charset="0"/>
                <a:cs typeface="Calibri" panose="020F0502020204030204" pitchFamily="34" charset="0"/>
              </a:rPr>
              <a:t>	1.  Repent of anger.  Abandon your rights.  Phil 2:3-8; Mk 	10:42-45; Jn 13:1-17 (humility; consideration of others first)</a:t>
            </a:r>
          </a:p>
          <a:p>
            <a:r>
              <a:rPr lang="en-US" sz="2200" b="1" dirty="0">
                <a:solidFill>
                  <a:schemeClr val="bg1"/>
                </a:solidFill>
                <a:latin typeface="Calibri" panose="020F0502020204030204" pitchFamily="34" charset="0"/>
                <a:cs typeface="Calibri" panose="020F0502020204030204" pitchFamily="34" charset="0"/>
              </a:rPr>
              <a:t> 	2.  Create note cards for what you need to tell yourself when you 	are angry.</a:t>
            </a:r>
          </a:p>
          <a:p>
            <a:r>
              <a:rPr lang="en-US" sz="2200" b="1" dirty="0">
                <a:solidFill>
                  <a:schemeClr val="bg1"/>
                </a:solidFill>
                <a:latin typeface="Calibri" panose="020F0502020204030204" pitchFamily="34" charset="0"/>
                <a:cs typeface="Calibri" panose="020F0502020204030204" pitchFamily="34" charset="0"/>
              </a:rPr>
              <a:t> 	3.  Make a plan for dealing with anger (think-do).  Prov 27:12</a:t>
            </a:r>
          </a:p>
          <a:p>
            <a:r>
              <a:rPr lang="en-US" sz="2200" b="1" dirty="0">
                <a:solidFill>
                  <a:schemeClr val="bg1"/>
                </a:solidFill>
                <a:latin typeface="Calibri" panose="020F0502020204030204" pitchFamily="34" charset="0"/>
                <a:cs typeface="Calibri" panose="020F0502020204030204" pitchFamily="34" charset="0"/>
              </a:rPr>
              <a:t> 	4.  Keep an anger journal.</a:t>
            </a:r>
          </a:p>
          <a:p>
            <a:r>
              <a:rPr lang="en-US" sz="2200" b="1" dirty="0">
                <a:solidFill>
                  <a:schemeClr val="bg1"/>
                </a:solidFill>
                <a:latin typeface="Calibri" panose="020F0502020204030204" pitchFamily="34" charset="0"/>
                <a:cs typeface="Calibri" panose="020F0502020204030204" pitchFamily="34" charset="0"/>
              </a:rPr>
              <a:t> 	5.  Meditate upon and memorize key texts.</a:t>
            </a:r>
          </a:p>
          <a:p>
            <a:r>
              <a:rPr lang="en-US" sz="2200" b="1" dirty="0">
                <a:solidFill>
                  <a:schemeClr val="bg1"/>
                </a:solidFill>
                <a:latin typeface="Calibri" panose="020F0502020204030204" pitchFamily="34" charset="0"/>
                <a:cs typeface="Calibri" panose="020F0502020204030204" pitchFamily="34" charset="0"/>
              </a:rPr>
              <a:t> 	6.  Reading Scripture and focusing your mind rightly.</a:t>
            </a:r>
          </a:p>
          <a:p>
            <a:r>
              <a:rPr lang="en-US" sz="2200" b="1" dirty="0">
                <a:solidFill>
                  <a:schemeClr val="bg1"/>
                </a:solidFill>
                <a:latin typeface="Calibri" panose="020F0502020204030204" pitchFamily="34" charset="0"/>
                <a:cs typeface="Calibri" panose="020F0502020204030204" pitchFamily="34" charset="0"/>
              </a:rPr>
              <a:t>	7.  Work through the questions and principles above.</a:t>
            </a:r>
          </a:p>
        </p:txBody>
      </p:sp>
    </p:spTree>
    <p:extLst>
      <p:ext uri="{BB962C8B-B14F-4D97-AF65-F5344CB8AC3E}">
        <p14:creationId xmlns:p14="http://schemas.microsoft.com/office/powerpoint/2010/main" val="1639346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9" name="Text Box 5"/>
          <p:cNvSpPr txBox="1">
            <a:spLocks noChangeArrowheads="1"/>
          </p:cNvSpPr>
          <p:nvPr/>
        </p:nvSpPr>
        <p:spPr bwMode="auto">
          <a:xfrm>
            <a:off x="114300" y="861159"/>
            <a:ext cx="8915400" cy="5786199"/>
          </a:xfrm>
          <a:prstGeom prst="rect">
            <a:avLst/>
          </a:prstGeom>
          <a:noFill/>
          <a:ln w="9525">
            <a:noFill/>
            <a:miter lim="800000"/>
            <a:headEnd/>
            <a:tailEnd/>
          </a:ln>
          <a:effectLst/>
        </p:spPr>
        <p:txBody>
          <a:bodyPr wrap="square">
            <a:spAutoFit/>
          </a:bodyPr>
          <a:lstStyle/>
          <a:p>
            <a:pPr>
              <a:spcBef>
                <a:spcPct val="50000"/>
              </a:spcBef>
            </a:pPr>
            <a:r>
              <a:rPr lang="en-US" sz="2800" b="1" i="1" dirty="0" err="1">
                <a:solidFill>
                  <a:schemeClr val="bg1"/>
                </a:solidFill>
                <a:effectLst>
                  <a:outerShdw blurRad="38100" dist="38100" dir="2700000" algn="tl">
                    <a:srgbClr val="000000">
                      <a:alpha val="43137"/>
                    </a:srgbClr>
                  </a:outerShdw>
                </a:effectLst>
                <a:latin typeface="Calibri" pitchFamily="34" charset="0"/>
              </a:rPr>
              <a:t>Orge</a:t>
            </a:r>
            <a:r>
              <a:rPr lang="en-US" sz="2800" b="1" dirty="0">
                <a:solidFill>
                  <a:schemeClr val="bg1"/>
                </a:solidFill>
                <a:effectLst>
                  <a:outerShdw blurRad="38100" dist="38100" dir="2700000" algn="tl">
                    <a:srgbClr val="000000">
                      <a:alpha val="43137"/>
                    </a:srgbClr>
                  </a:outerShdw>
                </a:effectLst>
                <a:latin typeface="Calibri" pitchFamily="34" charset="0"/>
              </a:rPr>
              <a:t> - “the natural disposition, temper, character, movement or agitation of the soul, impulse, desire, violent emotion, indignation, anger exhibited in punishment.” </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Comes from root words meaning “inner desire which is stretched out.” </a:t>
            </a:r>
          </a:p>
          <a:p>
            <a:pPr>
              <a:spcBef>
                <a:spcPct val="50000"/>
              </a:spcBef>
            </a:pPr>
            <a:r>
              <a:rPr lang="en-US" sz="2800" b="1" dirty="0">
                <a:solidFill>
                  <a:schemeClr val="bg1"/>
                </a:solidFill>
                <a:effectLst>
                  <a:outerShdw blurRad="38100" dist="38100" dir="2700000" algn="tl">
                    <a:srgbClr val="000000">
                      <a:alpha val="43137"/>
                    </a:srgbClr>
                  </a:outerShdw>
                </a:effectLst>
                <a:latin typeface="Calibri" pitchFamily="34" charset="0"/>
              </a:rPr>
              <a:t>An abiding unsettled </a:t>
            </a:r>
            <a:r>
              <a:rPr lang="en-US" sz="3200" u="sng" dirty="0">
                <a:effectLst>
                  <a:outerShdw blurRad="38100" dist="38100" dir="2700000" algn="tl">
                    <a:srgbClr val="000000">
                      <a:alpha val="43137"/>
                    </a:srgbClr>
                  </a:outerShdw>
                </a:effectLst>
                <a:latin typeface="Arial Black" pitchFamily="34" charset="0"/>
              </a:rPr>
              <a:t>attitude</a:t>
            </a:r>
            <a:r>
              <a:rPr lang="en-US" sz="2800" b="1" dirty="0">
                <a:solidFill>
                  <a:schemeClr val="bg1"/>
                </a:solidFill>
                <a:effectLst>
                  <a:outerShdw blurRad="38100" dist="38100" dir="2700000" algn="tl">
                    <a:srgbClr val="000000">
                      <a:alpha val="43137"/>
                    </a:srgbClr>
                  </a:outerShdw>
                </a:effectLst>
                <a:latin typeface="Calibri" pitchFamily="34" charset="0"/>
              </a:rPr>
              <a:t> of indignation that frequently seeks revenge, slow burn, holding grudges.</a:t>
            </a:r>
            <a:r>
              <a:rPr lang="en-US" sz="2800" b="1" baseline="30000" dirty="0"/>
              <a:t> </a:t>
            </a:r>
            <a:endParaRPr lang="en-US" sz="2800" i="1" baseline="30000" dirty="0">
              <a:solidFill>
                <a:schemeClr val="bg1"/>
              </a:solidFill>
              <a:latin typeface="Calibri" panose="020F0502020204030204" pitchFamily="34" charset="0"/>
              <a:cs typeface="Calibri" panose="020F0502020204030204" pitchFamily="34" charset="0"/>
            </a:endParaRPr>
          </a:p>
          <a:p>
            <a:pPr>
              <a:spcBef>
                <a:spcPct val="50000"/>
              </a:spcBef>
            </a:pPr>
            <a:r>
              <a:rPr lang="en-US" sz="2800" i="1" baseline="30000" dirty="0">
                <a:solidFill>
                  <a:schemeClr val="bg1"/>
                </a:solidFill>
                <a:latin typeface="Calibri" panose="020F0502020204030204" pitchFamily="34" charset="0"/>
                <a:cs typeface="Calibri" panose="020F0502020204030204" pitchFamily="34" charset="0"/>
              </a:rPr>
              <a:t>  	 </a:t>
            </a:r>
            <a:r>
              <a:rPr lang="en-US" sz="2800" i="1" dirty="0">
                <a:solidFill>
                  <a:schemeClr val="bg1"/>
                </a:solidFill>
                <a:latin typeface="Calibri" panose="020F0502020204030204" pitchFamily="34" charset="0"/>
                <a:cs typeface="Calibri" panose="020F0502020204030204" pitchFamily="34" charset="0"/>
              </a:rPr>
              <a:t>Col. 3:8 – But now you also, put them all aside: anger, wrath, malice, slander, and abusive speech from your mouth.</a:t>
            </a:r>
            <a:endParaRPr lang="en-US" sz="2800"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spcBef>
                <a:spcPct val="50000"/>
              </a:spcBef>
            </a:pPr>
            <a:endParaRPr lang="en-US" sz="2800" b="1" dirty="0">
              <a:solidFill>
                <a:schemeClr val="bg1"/>
              </a:solidFill>
              <a:effectLst>
                <a:outerShdw blurRad="38100" dist="38100" dir="2700000" algn="tl">
                  <a:srgbClr val="000000">
                    <a:alpha val="43137"/>
                  </a:srgbClr>
                </a:outerShdw>
              </a:effectLst>
              <a:latin typeface="Calibri" pitchFamily="34" charset="0"/>
            </a:endParaRPr>
          </a:p>
        </p:txBody>
      </p:sp>
      <p:sp>
        <p:nvSpPr>
          <p:cNvPr id="8" name="Text Box 2"/>
          <p:cNvSpPr txBox="1">
            <a:spLocks noChangeArrowheads="1"/>
          </p:cNvSpPr>
          <p:nvPr/>
        </p:nvSpPr>
        <p:spPr bwMode="auto">
          <a:xfrm>
            <a:off x="114300" y="184051"/>
            <a:ext cx="7467600" cy="677108"/>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000000">
                      <a:alpha val="43137"/>
                    </a:srgbClr>
                  </a:outerShdw>
                </a:effectLst>
                <a:latin typeface="Calibri" pitchFamily="34" charset="0"/>
              </a:rPr>
              <a:t>Understanding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29029"/>
                                        </p:tgtEl>
                                        <p:attrNameLst>
                                          <p:attrName>style.visibility</p:attrName>
                                        </p:attrNameLst>
                                      </p:cBhvr>
                                      <p:to>
                                        <p:strVal val="visible"/>
                                      </p:to>
                                    </p:set>
                                    <p:animEffect transition="in" filter="strips(downRight)">
                                      <p:cBhvr>
                                        <p:cTn id="7" dur="500"/>
                                        <p:tgtEl>
                                          <p:spTgt spid="129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Text Box 3"/>
          <p:cNvSpPr txBox="1">
            <a:spLocks noChangeArrowheads="1"/>
          </p:cNvSpPr>
          <p:nvPr/>
        </p:nvSpPr>
        <p:spPr bwMode="auto">
          <a:xfrm>
            <a:off x="190500" y="1399396"/>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 Anger has two components</a:t>
            </a:r>
          </a:p>
        </p:txBody>
      </p:sp>
      <p:sp>
        <p:nvSpPr>
          <p:cNvPr id="130052" name="Text Box 4"/>
          <p:cNvSpPr txBox="1">
            <a:spLocks noChangeArrowheads="1"/>
          </p:cNvSpPr>
          <p:nvPr/>
        </p:nvSpPr>
        <p:spPr bwMode="auto">
          <a:xfrm>
            <a:off x="381000" y="2649873"/>
            <a:ext cx="8077200" cy="646331"/>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a:t>
            </a:r>
            <a:r>
              <a:rPr lang="en-US" sz="3600" b="1" u="sng" dirty="0">
                <a:effectLst>
                  <a:outerShdw blurRad="38100" dist="38100" dir="2700000" algn="tl">
                    <a:srgbClr val="000000">
                      <a:alpha val="43137"/>
                    </a:srgbClr>
                  </a:outerShdw>
                </a:effectLst>
                <a:latin typeface="Arial Black" pitchFamily="34" charset="0"/>
              </a:rPr>
              <a:t>Arousal</a:t>
            </a:r>
            <a:r>
              <a:rPr lang="en-US" sz="3400" b="1" dirty="0">
                <a:solidFill>
                  <a:schemeClr val="bg1"/>
                </a:solidFill>
                <a:effectLst>
                  <a:outerShdw blurRad="38100" dist="38100" dir="2700000" algn="tl">
                    <a:srgbClr val="000000">
                      <a:alpha val="43137"/>
                    </a:srgbClr>
                  </a:outerShdw>
                </a:effectLst>
                <a:latin typeface="Calibri" pitchFamily="34" charset="0"/>
              </a:rPr>
              <a:t>   “Why am I angry?”</a:t>
            </a:r>
          </a:p>
        </p:txBody>
      </p:sp>
      <p:sp>
        <p:nvSpPr>
          <p:cNvPr id="130053" name="Text Box 5"/>
          <p:cNvSpPr txBox="1">
            <a:spLocks noChangeArrowheads="1"/>
          </p:cNvSpPr>
          <p:nvPr/>
        </p:nvSpPr>
        <p:spPr bwMode="auto">
          <a:xfrm>
            <a:off x="381000" y="3900350"/>
            <a:ext cx="8382000" cy="1169551"/>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a:t>
            </a:r>
            <a:r>
              <a:rPr lang="en-US" sz="3600" u="sng" dirty="0">
                <a:effectLst>
                  <a:outerShdw blurRad="38100" dist="38100" dir="2700000" algn="tl">
                    <a:srgbClr val="000000">
                      <a:alpha val="43137"/>
                    </a:srgbClr>
                  </a:outerShdw>
                </a:effectLst>
                <a:latin typeface="Arial Black" pitchFamily="34" charset="0"/>
              </a:rPr>
              <a:t>Expression</a:t>
            </a:r>
            <a:r>
              <a:rPr lang="en-US" sz="3400" b="1" dirty="0">
                <a:solidFill>
                  <a:schemeClr val="bg1"/>
                </a:solidFill>
                <a:effectLst>
                  <a:outerShdw blurRad="38100" dist="38100" dir="2700000" algn="tl">
                    <a:srgbClr val="000000">
                      <a:alpha val="43137"/>
                    </a:srgbClr>
                  </a:outerShdw>
                </a:effectLst>
                <a:latin typeface="Calibri" pitchFamily="34" charset="0"/>
              </a:rPr>
              <a:t>  “What I do or say when I am angry” or “How others know I’m angry” </a:t>
            </a:r>
          </a:p>
        </p:txBody>
      </p:sp>
      <p:sp>
        <p:nvSpPr>
          <p:cNvPr id="7" name="Text Box 2"/>
          <p:cNvSpPr txBox="1">
            <a:spLocks noChangeArrowheads="1"/>
          </p:cNvSpPr>
          <p:nvPr/>
        </p:nvSpPr>
        <p:spPr bwMode="auto">
          <a:xfrm>
            <a:off x="228600" y="228600"/>
            <a:ext cx="7467600" cy="677108"/>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000000">
                      <a:alpha val="43137"/>
                    </a:srgbClr>
                  </a:outerShdw>
                </a:effectLst>
                <a:latin typeface="Calibri" pitchFamily="34" charset="0"/>
              </a:rPr>
              <a:t>Understanding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30051"/>
                                        </p:tgtEl>
                                        <p:attrNameLst>
                                          <p:attrName>style.visibility</p:attrName>
                                        </p:attrNameLst>
                                      </p:cBhvr>
                                      <p:to>
                                        <p:strVal val="visible"/>
                                      </p:to>
                                    </p:set>
                                    <p:animEffect transition="in" filter="strips(downLeft)">
                                      <p:cBhvr>
                                        <p:cTn id="7" dur="500"/>
                                        <p:tgtEl>
                                          <p:spTgt spid="13005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0052"/>
                                        </p:tgtEl>
                                        <p:attrNameLst>
                                          <p:attrName>style.visibility</p:attrName>
                                        </p:attrNameLst>
                                      </p:cBhvr>
                                      <p:to>
                                        <p:strVal val="visible"/>
                                      </p:to>
                                    </p:set>
                                    <p:animEffect transition="in" filter="strips(downRight)">
                                      <p:cBhvr>
                                        <p:cTn id="12" dur="500"/>
                                        <p:tgtEl>
                                          <p:spTgt spid="13005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30053"/>
                                        </p:tgtEl>
                                        <p:attrNameLst>
                                          <p:attrName>style.visibility</p:attrName>
                                        </p:attrNameLst>
                                      </p:cBhvr>
                                      <p:to>
                                        <p:strVal val="visible"/>
                                      </p:to>
                                    </p:set>
                                    <p:animEffect transition="in" filter="strips(downRight)">
                                      <p:cBhvr>
                                        <p:cTn id="17" dur="500"/>
                                        <p:tgtEl>
                                          <p:spTgt spid="130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p:bldP spid="130052" grpId="0"/>
      <p:bldP spid="1300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Text Box 3"/>
          <p:cNvSpPr txBox="1">
            <a:spLocks noChangeArrowheads="1"/>
          </p:cNvSpPr>
          <p:nvPr/>
        </p:nvSpPr>
        <p:spPr bwMode="auto">
          <a:xfrm>
            <a:off x="190500" y="1695508"/>
            <a:ext cx="87630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Both the arousal and the expression of anger  can be either:</a:t>
            </a:r>
          </a:p>
        </p:txBody>
      </p:sp>
      <p:sp>
        <p:nvSpPr>
          <p:cNvPr id="131076" name="Text Box 4"/>
          <p:cNvSpPr txBox="1">
            <a:spLocks noChangeArrowheads="1"/>
          </p:cNvSpPr>
          <p:nvPr/>
        </p:nvSpPr>
        <p:spPr bwMode="auto">
          <a:xfrm>
            <a:off x="1600200" y="3685164"/>
            <a:ext cx="8229600" cy="1477328"/>
          </a:xfrm>
          <a:prstGeom prst="rect">
            <a:avLst/>
          </a:prstGeom>
          <a:noFill/>
          <a:ln w="9525">
            <a:noFill/>
            <a:miter lim="800000"/>
            <a:headEnd/>
            <a:tailEnd/>
          </a:ln>
          <a:effectLst/>
        </p:spPr>
        <p:txBody>
          <a:bodyPr wrap="square">
            <a:spAutoFit/>
          </a:bodyPr>
          <a:lstStyle/>
          <a:p>
            <a:pPr>
              <a:spcBef>
                <a:spcPct val="50000"/>
              </a:spcBef>
            </a:pP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Unrighteous</a:t>
            </a:r>
            <a:r>
              <a:rPr lang="en-US" sz="3600" b="1" dirty="0">
                <a:solidFill>
                  <a:schemeClr val="bg1"/>
                </a:solidFill>
                <a:effectLst>
                  <a:outerShdw blurRad="38100" dist="38100" dir="2700000" algn="tl">
                    <a:srgbClr val="000000">
                      <a:alpha val="43137"/>
                    </a:srgbClr>
                  </a:outerShdw>
                </a:effectLst>
                <a:latin typeface="Calibri" pitchFamily="34" charset="0"/>
              </a:rPr>
              <a:t>  or </a:t>
            </a:r>
            <a:r>
              <a:rPr lang="en-US" sz="3600" b="1" u="sng" dirty="0">
                <a:effectLst>
                  <a:outerShdw blurRad="38100" dist="38100" dir="2700000" algn="tl">
                    <a:srgbClr val="000000">
                      <a:alpha val="43137"/>
                    </a:srgbClr>
                  </a:outerShdw>
                </a:effectLst>
                <a:latin typeface="Calibri" pitchFamily="34" charset="0"/>
              </a:rPr>
              <a:t>Righteous</a:t>
            </a:r>
          </a:p>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  </a:t>
            </a:r>
          </a:p>
        </p:txBody>
      </p:sp>
      <p:sp>
        <p:nvSpPr>
          <p:cNvPr id="7" name="Text Box 2"/>
          <p:cNvSpPr txBox="1">
            <a:spLocks noChangeArrowheads="1"/>
          </p:cNvSpPr>
          <p:nvPr/>
        </p:nvSpPr>
        <p:spPr bwMode="auto">
          <a:xfrm>
            <a:off x="228600" y="228600"/>
            <a:ext cx="7467600" cy="677108"/>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000000">
                      <a:alpha val="43137"/>
                    </a:srgbClr>
                  </a:outerShdw>
                </a:effectLst>
                <a:latin typeface="Calibri" pitchFamily="34" charset="0"/>
              </a:rPr>
              <a:t>Understanding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31075"/>
                                        </p:tgtEl>
                                        <p:attrNameLst>
                                          <p:attrName>style.visibility</p:attrName>
                                        </p:attrNameLst>
                                      </p:cBhvr>
                                      <p:to>
                                        <p:strVal val="visible"/>
                                      </p:to>
                                    </p:set>
                                    <p:animEffect transition="in" filter="strips(downLeft)">
                                      <p:cBhvr>
                                        <p:cTn id="7" dur="500"/>
                                        <p:tgtEl>
                                          <p:spTgt spid="13107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1076"/>
                                        </p:tgtEl>
                                        <p:attrNameLst>
                                          <p:attrName>style.visibility</p:attrName>
                                        </p:attrNameLst>
                                      </p:cBhvr>
                                      <p:to>
                                        <p:strVal val="visible"/>
                                      </p:to>
                                    </p:set>
                                    <p:animEffect transition="in" filter="strips(downRight)">
                                      <p:cBhvr>
                                        <p:cTn id="12" dur="500"/>
                                        <p:tgtEl>
                                          <p:spTgt spid="131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p:bldP spid="13107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 Box 2"/>
          <p:cNvSpPr txBox="1">
            <a:spLocks noChangeArrowheads="1"/>
          </p:cNvSpPr>
          <p:nvPr/>
        </p:nvSpPr>
        <p:spPr bwMode="auto">
          <a:xfrm>
            <a:off x="152400" y="191869"/>
            <a:ext cx="8915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Clearing Up Faulty Perceptions About Anger</a:t>
            </a:r>
          </a:p>
        </p:txBody>
      </p:sp>
      <p:sp>
        <p:nvSpPr>
          <p:cNvPr id="132099" name="Text Box 3"/>
          <p:cNvSpPr txBox="1">
            <a:spLocks noChangeArrowheads="1"/>
          </p:cNvSpPr>
          <p:nvPr/>
        </p:nvSpPr>
        <p:spPr bwMode="auto">
          <a:xfrm>
            <a:off x="228600" y="1676400"/>
            <a:ext cx="4724400" cy="646331"/>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Anger is a </a:t>
            </a:r>
            <a:r>
              <a:rPr lang="en-US" sz="3600" b="1" dirty="0">
                <a:effectLst>
                  <a:outerShdw blurRad="38100" dist="38100" dir="2700000" algn="tl">
                    <a:srgbClr val="000000">
                      <a:alpha val="43137"/>
                    </a:srgbClr>
                  </a:outerShdw>
                </a:effectLst>
                <a:latin typeface="Calibri" pitchFamily="34" charset="0"/>
              </a:rPr>
              <a:t>choice</a:t>
            </a:r>
          </a:p>
        </p:txBody>
      </p:sp>
      <p:sp>
        <p:nvSpPr>
          <p:cNvPr id="132100" name="Text Box 4"/>
          <p:cNvSpPr txBox="1">
            <a:spLocks noChangeArrowheads="1"/>
          </p:cNvSpPr>
          <p:nvPr/>
        </p:nvSpPr>
        <p:spPr bwMode="auto">
          <a:xfrm>
            <a:off x="304800" y="2675454"/>
            <a:ext cx="85344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We are created in the image of God with the </a:t>
            </a:r>
            <a:r>
              <a:rPr lang="en-US" sz="3400" dirty="0">
                <a:solidFill>
                  <a:schemeClr val="bg1"/>
                </a:solidFill>
                <a:effectLst>
                  <a:outerShdw blurRad="38100" dist="38100" dir="2700000" algn="tl">
                    <a:srgbClr val="000000">
                      <a:alpha val="43137"/>
                    </a:srgbClr>
                  </a:outerShdw>
                </a:effectLst>
                <a:latin typeface="Arial Black" pitchFamily="34" charset="0"/>
              </a:rPr>
              <a:t>capacity</a:t>
            </a:r>
            <a:r>
              <a:rPr lang="en-US" sz="3400" b="1" dirty="0">
                <a:solidFill>
                  <a:schemeClr val="bg1"/>
                </a:solidFill>
                <a:effectLst>
                  <a:outerShdw blurRad="38100" dist="38100" dir="2700000" algn="tl">
                    <a:srgbClr val="000000">
                      <a:alpha val="43137"/>
                    </a:srgbClr>
                  </a:outerShdw>
                </a:effectLst>
                <a:latin typeface="Calibri" pitchFamily="34" charset="0"/>
              </a:rPr>
              <a:t> to be righteously angry.</a:t>
            </a:r>
          </a:p>
        </p:txBody>
      </p:sp>
      <p:sp>
        <p:nvSpPr>
          <p:cNvPr id="132101" name="Text Box 5"/>
          <p:cNvSpPr txBox="1">
            <a:spLocks noChangeArrowheads="1"/>
          </p:cNvSpPr>
          <p:nvPr/>
        </p:nvSpPr>
        <p:spPr bwMode="auto">
          <a:xfrm>
            <a:off x="304800" y="4119027"/>
            <a:ext cx="85344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&gt; Our sin nature causes us to choose to be sinfully angry – </a:t>
            </a:r>
            <a:r>
              <a:rPr lang="en-US" sz="3400" b="1" i="1" dirty="0">
                <a:solidFill>
                  <a:schemeClr val="bg1"/>
                </a:solidFill>
                <a:effectLst>
                  <a:outerShdw blurRad="38100" dist="38100" dir="2700000" algn="tl">
                    <a:srgbClr val="000000">
                      <a:alpha val="43137"/>
                    </a:srgbClr>
                  </a:outerShdw>
                </a:effectLst>
                <a:latin typeface="Calibri" pitchFamily="34" charset="0"/>
              </a:rPr>
              <a:t>we lose control….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32098"/>
                                        </p:tgtEl>
                                        <p:attrNameLst>
                                          <p:attrName>style.visibility</p:attrName>
                                        </p:attrNameLst>
                                      </p:cBhvr>
                                      <p:to>
                                        <p:strVal val="visible"/>
                                      </p:to>
                                    </p:set>
                                    <p:animEffect transition="in" filter="fade">
                                      <p:cBhvr>
                                        <p:cTn id="7" dur="500"/>
                                        <p:tgtEl>
                                          <p:spTgt spid="132098"/>
                                        </p:tgtEl>
                                      </p:cBhvr>
                                    </p:animEffect>
                                    <p:anim calcmode="lin" valueType="num">
                                      <p:cBhvr>
                                        <p:cTn id="8" dur="500" fill="hold"/>
                                        <p:tgtEl>
                                          <p:spTgt spid="132098"/>
                                        </p:tgtEl>
                                        <p:attrNameLst>
                                          <p:attrName>ppt_x</p:attrName>
                                        </p:attrNameLst>
                                      </p:cBhvr>
                                      <p:tavLst>
                                        <p:tav tm="0">
                                          <p:val>
                                            <p:strVal val="#ppt_x"/>
                                          </p:val>
                                        </p:tav>
                                        <p:tav tm="100000">
                                          <p:val>
                                            <p:strVal val="#ppt_x"/>
                                          </p:val>
                                        </p:tav>
                                      </p:tavLst>
                                    </p:anim>
                                    <p:anim calcmode="lin" valueType="num">
                                      <p:cBhvr>
                                        <p:cTn id="9" dur="500" fill="hold"/>
                                        <p:tgtEl>
                                          <p:spTgt spid="13209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32099"/>
                                        </p:tgtEl>
                                        <p:attrNameLst>
                                          <p:attrName>style.visibility</p:attrName>
                                        </p:attrNameLst>
                                      </p:cBhvr>
                                      <p:to>
                                        <p:strVal val="visible"/>
                                      </p:to>
                                    </p:set>
                                    <p:animEffect transition="in" filter="strips(downLeft)">
                                      <p:cBhvr>
                                        <p:cTn id="14" dur="500"/>
                                        <p:tgtEl>
                                          <p:spTgt spid="132099"/>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132100"/>
                                        </p:tgtEl>
                                        <p:attrNameLst>
                                          <p:attrName>style.visibility</p:attrName>
                                        </p:attrNameLst>
                                      </p:cBhvr>
                                      <p:to>
                                        <p:strVal val="visible"/>
                                      </p:to>
                                    </p:set>
                                    <p:animEffect transition="in" filter="strips(downRight)">
                                      <p:cBhvr>
                                        <p:cTn id="19" dur="500"/>
                                        <p:tgtEl>
                                          <p:spTgt spid="132100"/>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6" fill="hold" grpId="0" nodeType="clickEffect">
                                  <p:stCondLst>
                                    <p:cond delay="0"/>
                                  </p:stCondLst>
                                  <p:childTnLst>
                                    <p:set>
                                      <p:cBhvr>
                                        <p:cTn id="23" dur="1" fill="hold">
                                          <p:stCondLst>
                                            <p:cond delay="0"/>
                                          </p:stCondLst>
                                        </p:cTn>
                                        <p:tgtEl>
                                          <p:spTgt spid="132101"/>
                                        </p:tgtEl>
                                        <p:attrNameLst>
                                          <p:attrName>style.visibility</p:attrName>
                                        </p:attrNameLst>
                                      </p:cBhvr>
                                      <p:to>
                                        <p:strVal val="visible"/>
                                      </p:to>
                                    </p:set>
                                    <p:animEffect transition="in" filter="strips(downRight)">
                                      <p:cBhvr>
                                        <p:cTn id="24" dur="500"/>
                                        <p:tgtEl>
                                          <p:spTgt spid="132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p:bldP spid="132099" grpId="0"/>
      <p:bldP spid="132100" grpId="0"/>
      <p:bldP spid="13210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2" name="Text Box 6"/>
          <p:cNvSpPr txBox="1">
            <a:spLocks noChangeArrowheads="1"/>
          </p:cNvSpPr>
          <p:nvPr/>
        </p:nvSpPr>
        <p:spPr bwMode="auto">
          <a:xfrm>
            <a:off x="152400" y="1295400"/>
            <a:ext cx="8686800" cy="5155257"/>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Anger is often </a:t>
            </a:r>
            <a:r>
              <a:rPr lang="en-US" sz="3600" b="1" u="sng" dirty="0">
                <a:effectLst>
                  <a:outerShdw blurRad="38100" dist="38100" dir="2700000" algn="tl">
                    <a:srgbClr val="000000">
                      <a:alpha val="43137"/>
                    </a:srgbClr>
                  </a:outerShdw>
                </a:effectLst>
                <a:latin typeface="Arial Black" pitchFamily="34" charset="0"/>
              </a:rPr>
              <a:t>learned</a:t>
            </a:r>
            <a:r>
              <a:rPr lang="en-US" sz="3400" b="1" dirty="0">
                <a:solidFill>
                  <a:schemeClr val="bg1"/>
                </a:solidFill>
                <a:effectLst>
                  <a:outerShdw blurRad="38100" dist="38100" dir="2700000" algn="tl">
                    <a:srgbClr val="000000">
                      <a:alpha val="43137"/>
                    </a:srgbClr>
                  </a:outerShdw>
                </a:effectLst>
                <a:latin typeface="Calibri" pitchFamily="34" charset="0"/>
              </a:rPr>
              <a:t>  (having been taught and modeled by parents, siblings, many others) and can become habitual.</a:t>
            </a:r>
          </a:p>
          <a:p>
            <a:pPr>
              <a:spcBef>
                <a:spcPct val="50000"/>
              </a:spcBef>
            </a:pPr>
            <a:r>
              <a:rPr lang="en-US" sz="3400" b="1" dirty="0">
                <a:solidFill>
                  <a:schemeClr val="bg1"/>
                </a:solidFill>
                <a:effectLst>
                  <a:outerShdw blurRad="38100" dist="38100" dir="2700000" algn="tl">
                    <a:srgbClr val="000000">
                      <a:alpha val="43137"/>
                    </a:srgbClr>
                  </a:outerShdw>
                </a:effectLst>
                <a:latin typeface="Calibri" pitchFamily="34" charset="0"/>
              </a:rPr>
              <a:t> We learn what to get upset about and how to show that we are upset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(Proverbs 22:24-25).</a:t>
            </a:r>
          </a:p>
          <a:p>
            <a:pPr>
              <a:spcBef>
                <a:spcPct val="50000"/>
              </a:spcBef>
            </a:pPr>
            <a:r>
              <a:rPr lang="en-US" sz="2400" b="1" i="1" dirty="0">
                <a:solidFill>
                  <a:schemeClr val="bg1"/>
                </a:solidFill>
                <a:latin typeface="Calibri" panose="020F0502020204030204" pitchFamily="34" charset="0"/>
                <a:cs typeface="Calibri" panose="020F0502020204030204" pitchFamily="34" charset="0"/>
              </a:rPr>
              <a:t>Do not associate with a man given to anger;</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Or go with a hot-tempered man,</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Or you will learn his ways</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And find a snare for yourself.</a:t>
            </a:r>
            <a:endPar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Text Box 2"/>
          <p:cNvSpPr txBox="1">
            <a:spLocks noChangeArrowheads="1"/>
          </p:cNvSpPr>
          <p:nvPr/>
        </p:nvSpPr>
        <p:spPr bwMode="auto">
          <a:xfrm>
            <a:off x="152400" y="191869"/>
            <a:ext cx="8915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000000">
                      <a:alpha val="43137"/>
                    </a:srgbClr>
                  </a:outerShdw>
                </a:effectLst>
                <a:latin typeface="Calibri" pitchFamily="34" charset="0"/>
              </a:rPr>
              <a:t>Clearing Up Faulty Perceptions About 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32102"/>
                                        </p:tgtEl>
                                        <p:attrNameLst>
                                          <p:attrName>style.visibility</p:attrName>
                                        </p:attrNameLst>
                                      </p:cBhvr>
                                      <p:to>
                                        <p:strVal val="visible"/>
                                      </p:to>
                                    </p:set>
                                    <p:animEffect transition="in" filter="strips(downRight)">
                                      <p:cBhvr>
                                        <p:cTn id="7" dur="500"/>
                                        <p:tgtEl>
                                          <p:spTgt spid="132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5707</TotalTime>
  <Words>3190</Words>
  <Application>Microsoft Office PowerPoint</Application>
  <PresentationFormat>On-screen Show (4:3)</PresentationFormat>
  <Paragraphs>254</Paragraphs>
  <Slides>41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Arial Black</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193</cp:revision>
  <dcterms:created xsi:type="dcterms:W3CDTF">2009-10-23T14:25:18Z</dcterms:created>
  <dcterms:modified xsi:type="dcterms:W3CDTF">2024-10-27T12:34:54Z</dcterms:modified>
</cp:coreProperties>
</file>